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0" r:id="rId5"/>
  </p:sldMasterIdLst>
  <p:notesMasterIdLst>
    <p:notesMasterId r:id="rId35"/>
  </p:notesMasterIdLst>
  <p:handoutMasterIdLst>
    <p:handoutMasterId r:id="rId36"/>
  </p:handoutMasterIdLst>
  <p:sldIdLst>
    <p:sldId id="414" r:id="rId6"/>
    <p:sldId id="415" r:id="rId7"/>
    <p:sldId id="450" r:id="rId8"/>
    <p:sldId id="416" r:id="rId9"/>
    <p:sldId id="417" r:id="rId10"/>
    <p:sldId id="418" r:id="rId11"/>
    <p:sldId id="421" r:id="rId12"/>
    <p:sldId id="423" r:id="rId13"/>
    <p:sldId id="470" r:id="rId14"/>
    <p:sldId id="471" r:id="rId15"/>
    <p:sldId id="472" r:id="rId16"/>
    <p:sldId id="460" r:id="rId17"/>
    <p:sldId id="461" r:id="rId18"/>
    <p:sldId id="473" r:id="rId19"/>
    <p:sldId id="474" r:id="rId20"/>
    <p:sldId id="462" r:id="rId21"/>
    <p:sldId id="463" r:id="rId22"/>
    <p:sldId id="465" r:id="rId23"/>
    <p:sldId id="467" r:id="rId24"/>
    <p:sldId id="468" r:id="rId25"/>
    <p:sldId id="469" r:id="rId26"/>
    <p:sldId id="436" r:id="rId27"/>
    <p:sldId id="437" r:id="rId28"/>
    <p:sldId id="438" r:id="rId29"/>
    <p:sldId id="439" r:id="rId30"/>
    <p:sldId id="441" r:id="rId31"/>
    <p:sldId id="442" r:id="rId32"/>
    <p:sldId id="443" r:id="rId33"/>
    <p:sldId id="445" r:id="rId3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559" userDrawn="1">
          <p15:clr>
            <a:srgbClr val="A4A3A4"/>
          </p15:clr>
        </p15:guide>
        <p15:guide id="4" pos="664"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e Newnham" initials="KN" lastIdx="18" clrIdx="0"/>
  <p:cmAuthor id="1" name="Andy Stauffer" initials="" lastIdx="0" clrIdx="1"/>
  <p:cmAuthor id="2" name="Jessica Nikunen" initials="JN" lastIdx="7" clrIdx="2">
    <p:extLst>
      <p:ext uri="{19B8F6BF-5375-455C-9EA6-DF929625EA0E}">
        <p15:presenceInfo xmlns:p15="http://schemas.microsoft.com/office/powerpoint/2012/main" userId="S-1-5-21-1063017186-617417581-1783442191-71629" providerId="AD"/>
      </p:ext>
    </p:extLst>
  </p:cmAuthor>
  <p:cmAuthor id="3" name="Sue Frick" initials="SF" lastIdx="1" clrIdx="3">
    <p:extLst>
      <p:ext uri="{19B8F6BF-5375-455C-9EA6-DF929625EA0E}">
        <p15:presenceInfo xmlns:p15="http://schemas.microsoft.com/office/powerpoint/2012/main" userId="S-1-5-21-1063017186-617417581-1783442191-25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C3EA"/>
    <a:srgbClr val="00B0F0"/>
    <a:srgbClr val="A4C8E1"/>
    <a:srgbClr val="6FACDE"/>
    <a:srgbClr val="CBCDCE"/>
    <a:srgbClr val="898D8D"/>
    <a:srgbClr val="00263E"/>
    <a:srgbClr val="666666"/>
    <a:srgbClr val="000000"/>
    <a:srgbClr val="EA7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89770" autoAdjust="0"/>
  </p:normalViewPr>
  <p:slideViewPr>
    <p:cSldViewPr snapToGrid="0" snapToObjects="1">
      <p:cViewPr varScale="1">
        <p:scale>
          <a:sx n="103" d="100"/>
          <a:sy n="103" d="100"/>
        </p:scale>
        <p:origin x="876" y="114"/>
      </p:cViewPr>
      <p:guideLst>
        <p:guide orient="horz" pos="2160"/>
        <p:guide pos="3840"/>
        <p:guide orient="horz" pos="559"/>
        <p:guide pos="66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22"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235A43-0FE3-43DE-8886-46F2499EEE9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272508C-BBA2-434F-8C97-74313175D7AD}">
      <dgm:prSet phldrT="[Text]"/>
      <dgm:spPr>
        <a:solidFill>
          <a:srgbClr val="0070C0"/>
        </a:solidFill>
      </dgm:spPr>
      <dgm:t>
        <a:bodyPr/>
        <a:lstStyle/>
        <a:p>
          <a:r>
            <a:rPr lang="en-US" b="0" dirty="0"/>
            <a:t>Making a budget</a:t>
          </a:r>
          <a:endParaRPr lang="en-US" dirty="0"/>
        </a:p>
      </dgm:t>
    </dgm:pt>
    <dgm:pt modelId="{468BFE3E-B5FD-4263-9F33-0AEB52D7CC33}" type="parTrans" cxnId="{3186C9C7-A8C6-48BE-8D54-113AC4D122DE}">
      <dgm:prSet/>
      <dgm:spPr/>
      <dgm:t>
        <a:bodyPr/>
        <a:lstStyle/>
        <a:p>
          <a:endParaRPr lang="en-US"/>
        </a:p>
      </dgm:t>
    </dgm:pt>
    <dgm:pt modelId="{E9846673-90D7-439B-90CD-146AF3940642}" type="sibTrans" cxnId="{3186C9C7-A8C6-48BE-8D54-113AC4D122DE}">
      <dgm:prSet/>
      <dgm:spPr/>
      <dgm:t>
        <a:bodyPr/>
        <a:lstStyle/>
        <a:p>
          <a:endParaRPr lang="en-US"/>
        </a:p>
      </dgm:t>
    </dgm:pt>
    <dgm:pt modelId="{3087D9AD-F521-4FF6-9BB5-657D0EC4A683}">
      <dgm:prSet phldrT="[Text]"/>
      <dgm:spPr>
        <a:solidFill>
          <a:srgbClr val="009AD9"/>
        </a:solidFill>
      </dgm:spPr>
      <dgm:t>
        <a:bodyPr/>
        <a:lstStyle/>
        <a:p>
          <a:r>
            <a:rPr lang="en-US" b="0" dirty="0"/>
            <a:t>Finding </a:t>
          </a:r>
          <a:br>
            <a:rPr lang="en-US" b="0" dirty="0"/>
          </a:br>
          <a:r>
            <a:rPr lang="en-US" b="0" dirty="0"/>
            <a:t>child care</a:t>
          </a:r>
          <a:endParaRPr lang="en-US" dirty="0"/>
        </a:p>
      </dgm:t>
    </dgm:pt>
    <dgm:pt modelId="{9399960C-CFBE-4D20-A4E8-3E1F072A4086}" type="parTrans" cxnId="{92C46CCD-0FEE-4EFB-BF94-E41410784345}">
      <dgm:prSet/>
      <dgm:spPr/>
      <dgm:t>
        <a:bodyPr/>
        <a:lstStyle/>
        <a:p>
          <a:endParaRPr lang="en-US"/>
        </a:p>
      </dgm:t>
    </dgm:pt>
    <dgm:pt modelId="{56145ECC-29CE-45D9-9BBB-FA9EB20EA75A}" type="sibTrans" cxnId="{92C46CCD-0FEE-4EFB-BF94-E41410784345}">
      <dgm:prSet/>
      <dgm:spPr/>
      <dgm:t>
        <a:bodyPr/>
        <a:lstStyle/>
        <a:p>
          <a:endParaRPr lang="en-US"/>
        </a:p>
      </dgm:t>
    </dgm:pt>
    <dgm:pt modelId="{43535AD6-58CD-4BF7-A8AA-845E0980371E}">
      <dgm:prSet phldrT="[Text]"/>
      <dgm:spPr>
        <a:noFill/>
        <a:ln>
          <a:noFill/>
        </a:ln>
      </dgm:spPr>
      <dgm:t>
        <a:bodyPr/>
        <a:lstStyle/>
        <a:p>
          <a:endParaRPr lang="en-US" dirty="0"/>
        </a:p>
      </dgm:t>
    </dgm:pt>
    <dgm:pt modelId="{969681D3-4E7A-45A5-A0E1-AA6D10CE90D5}" type="parTrans" cxnId="{08C0C56D-5797-453E-B1DF-38AB313618FD}">
      <dgm:prSet/>
      <dgm:spPr/>
      <dgm:t>
        <a:bodyPr/>
        <a:lstStyle/>
        <a:p>
          <a:endParaRPr lang="en-US"/>
        </a:p>
      </dgm:t>
    </dgm:pt>
    <dgm:pt modelId="{A3747A41-99EA-4A64-8BE4-73F73C720BF5}" type="sibTrans" cxnId="{08C0C56D-5797-453E-B1DF-38AB313618FD}">
      <dgm:prSet/>
      <dgm:spPr/>
      <dgm:t>
        <a:bodyPr/>
        <a:lstStyle/>
        <a:p>
          <a:endParaRPr lang="en-US"/>
        </a:p>
      </dgm:t>
    </dgm:pt>
    <dgm:pt modelId="{5E521387-36F1-4A71-945B-72053E639D14}">
      <dgm:prSet phldrT="[Text]"/>
      <dgm:spPr>
        <a:solidFill>
          <a:srgbClr val="00B0F0"/>
        </a:solidFill>
      </dgm:spPr>
      <dgm:t>
        <a:bodyPr/>
        <a:lstStyle/>
        <a:p>
          <a:r>
            <a:rPr lang="en-US" b="0" dirty="0"/>
            <a:t>Grieving</a:t>
          </a:r>
          <a:endParaRPr lang="en-US" dirty="0"/>
        </a:p>
      </dgm:t>
    </dgm:pt>
    <dgm:pt modelId="{2512AFFD-EA57-47F3-9974-FDC03A2521A2}" type="parTrans" cxnId="{D26EC6FA-BC3D-438E-8D54-D0D37E40481F}">
      <dgm:prSet/>
      <dgm:spPr/>
      <dgm:t>
        <a:bodyPr/>
        <a:lstStyle/>
        <a:p>
          <a:endParaRPr lang="en-US"/>
        </a:p>
      </dgm:t>
    </dgm:pt>
    <dgm:pt modelId="{0AA3F6FA-C5AD-43E8-87B1-8FBD7309158C}" type="sibTrans" cxnId="{D26EC6FA-BC3D-438E-8D54-D0D37E40481F}">
      <dgm:prSet/>
      <dgm:spPr/>
      <dgm:t>
        <a:bodyPr/>
        <a:lstStyle/>
        <a:p>
          <a:endParaRPr lang="en-US"/>
        </a:p>
      </dgm:t>
    </dgm:pt>
    <dgm:pt modelId="{A4BAAF77-F572-46B4-B5A3-7D3479E5E70A}">
      <dgm:prSet phldrT="[Text]"/>
      <dgm:spPr>
        <a:solidFill>
          <a:srgbClr val="0070C0"/>
        </a:solidFill>
      </dgm:spPr>
      <dgm:t>
        <a:bodyPr/>
        <a:lstStyle/>
        <a:p>
          <a:r>
            <a:rPr lang="en-US" b="0" dirty="0"/>
            <a:t>Adopting a new baby</a:t>
          </a:r>
          <a:endParaRPr lang="en-US" dirty="0"/>
        </a:p>
      </dgm:t>
    </dgm:pt>
    <dgm:pt modelId="{9BBB3B31-28FA-4923-A1C0-F4E74F54DBB9}" type="parTrans" cxnId="{7D560A9C-A9E4-4248-9D1B-8B11990C6775}">
      <dgm:prSet/>
      <dgm:spPr/>
      <dgm:t>
        <a:bodyPr/>
        <a:lstStyle/>
        <a:p>
          <a:endParaRPr lang="en-US"/>
        </a:p>
      </dgm:t>
    </dgm:pt>
    <dgm:pt modelId="{54F01533-3B4B-4C5F-93B4-4447543DE3C9}" type="sibTrans" cxnId="{7D560A9C-A9E4-4248-9D1B-8B11990C6775}">
      <dgm:prSet/>
      <dgm:spPr/>
      <dgm:t>
        <a:bodyPr/>
        <a:lstStyle/>
        <a:p>
          <a:endParaRPr lang="en-US"/>
        </a:p>
      </dgm:t>
    </dgm:pt>
    <dgm:pt modelId="{BC4C7B2A-BEB3-4E03-A02D-D3E735691656}">
      <dgm:prSet phldrT="[Text]"/>
      <dgm:spPr>
        <a:noFill/>
        <a:ln>
          <a:noFill/>
        </a:ln>
      </dgm:spPr>
      <dgm:t>
        <a:bodyPr/>
        <a:lstStyle/>
        <a:p>
          <a:endParaRPr lang="en-US" dirty="0"/>
        </a:p>
      </dgm:t>
    </dgm:pt>
    <dgm:pt modelId="{37513177-7C23-4517-BB9A-99C5D20BA147}" type="parTrans" cxnId="{837B3335-7913-4E77-8812-239B5C7618FF}">
      <dgm:prSet/>
      <dgm:spPr/>
      <dgm:t>
        <a:bodyPr/>
        <a:lstStyle/>
        <a:p>
          <a:endParaRPr lang="en-US"/>
        </a:p>
      </dgm:t>
    </dgm:pt>
    <dgm:pt modelId="{011B1004-DDAC-4BEE-97BA-EFB53D604069}" type="sibTrans" cxnId="{837B3335-7913-4E77-8812-239B5C7618FF}">
      <dgm:prSet/>
      <dgm:spPr/>
      <dgm:t>
        <a:bodyPr/>
        <a:lstStyle/>
        <a:p>
          <a:endParaRPr lang="en-US"/>
        </a:p>
      </dgm:t>
    </dgm:pt>
    <dgm:pt modelId="{BC6C59F3-4F12-46C4-B5A6-1E3B565956D2}">
      <dgm:prSet phldrT="[Text]"/>
      <dgm:spPr>
        <a:noFill/>
        <a:ln>
          <a:noFill/>
        </a:ln>
      </dgm:spPr>
      <dgm:t>
        <a:bodyPr/>
        <a:lstStyle/>
        <a:p>
          <a:endParaRPr lang="en-US" dirty="0"/>
        </a:p>
      </dgm:t>
    </dgm:pt>
    <dgm:pt modelId="{D2CA35CD-8F94-4717-AA88-6B1E422B3FAD}" type="parTrans" cxnId="{21F89E7C-8CD6-42B2-8034-ED2880875274}">
      <dgm:prSet/>
      <dgm:spPr/>
      <dgm:t>
        <a:bodyPr/>
        <a:lstStyle/>
        <a:p>
          <a:endParaRPr lang="en-US"/>
        </a:p>
      </dgm:t>
    </dgm:pt>
    <dgm:pt modelId="{FB790556-8407-47E6-B7BA-DAACBFB4FD8B}" type="sibTrans" cxnId="{21F89E7C-8CD6-42B2-8034-ED2880875274}">
      <dgm:prSet/>
      <dgm:spPr/>
      <dgm:t>
        <a:bodyPr/>
        <a:lstStyle/>
        <a:p>
          <a:endParaRPr lang="en-US"/>
        </a:p>
      </dgm:t>
    </dgm:pt>
    <dgm:pt modelId="{73BCFF6E-7FEF-471D-9189-181C32BAAF3E}">
      <dgm:prSet phldrT="[Text]"/>
      <dgm:spPr>
        <a:solidFill>
          <a:srgbClr val="009AD9"/>
        </a:solidFill>
      </dgm:spPr>
      <dgm:t>
        <a:bodyPr/>
        <a:lstStyle/>
        <a:p>
          <a:r>
            <a:rPr lang="en-US" dirty="0"/>
            <a:t>Knowing your legal options</a:t>
          </a:r>
        </a:p>
      </dgm:t>
    </dgm:pt>
    <dgm:pt modelId="{A23EC127-B007-4C0E-B957-A0EDE30EC24D}" type="parTrans" cxnId="{DD4B51C0-920A-4263-AA29-31B30DDA7C2D}">
      <dgm:prSet/>
      <dgm:spPr/>
      <dgm:t>
        <a:bodyPr/>
        <a:lstStyle/>
        <a:p>
          <a:endParaRPr lang="en-US"/>
        </a:p>
      </dgm:t>
    </dgm:pt>
    <dgm:pt modelId="{A278585E-D2F0-46EA-867B-CE0B6B6DEAC0}" type="sibTrans" cxnId="{DD4B51C0-920A-4263-AA29-31B30DDA7C2D}">
      <dgm:prSet/>
      <dgm:spPr/>
      <dgm:t>
        <a:bodyPr/>
        <a:lstStyle/>
        <a:p>
          <a:endParaRPr lang="en-US"/>
        </a:p>
      </dgm:t>
    </dgm:pt>
    <dgm:pt modelId="{393EF85B-5D9A-46AA-A67C-FA8F1ECA62E3}">
      <dgm:prSet phldrT="[Text]"/>
      <dgm:spPr>
        <a:noFill/>
        <a:ln>
          <a:noFill/>
        </a:ln>
      </dgm:spPr>
      <dgm:t>
        <a:bodyPr/>
        <a:lstStyle/>
        <a:p>
          <a:endParaRPr lang="en-US" dirty="0"/>
        </a:p>
      </dgm:t>
    </dgm:pt>
    <dgm:pt modelId="{3C631718-4B82-48C3-907A-576A148E133B}" type="parTrans" cxnId="{07B78EAE-BD01-47C3-88EE-95B3184FEAC9}">
      <dgm:prSet/>
      <dgm:spPr/>
      <dgm:t>
        <a:bodyPr/>
        <a:lstStyle/>
        <a:p>
          <a:endParaRPr lang="en-US"/>
        </a:p>
      </dgm:t>
    </dgm:pt>
    <dgm:pt modelId="{B183BD14-8DDB-47CA-8454-06113C871774}" type="sibTrans" cxnId="{07B78EAE-BD01-47C3-88EE-95B3184FEAC9}">
      <dgm:prSet/>
      <dgm:spPr/>
      <dgm:t>
        <a:bodyPr/>
        <a:lstStyle/>
        <a:p>
          <a:endParaRPr lang="en-US"/>
        </a:p>
      </dgm:t>
    </dgm:pt>
    <dgm:pt modelId="{FCAA4165-BBA3-41E2-9EC8-7E33B0D9CF3C}">
      <dgm:prSet phldrT="[Text]"/>
      <dgm:spPr>
        <a:solidFill>
          <a:srgbClr val="0070C0"/>
        </a:solidFill>
      </dgm:spPr>
      <dgm:t>
        <a:bodyPr/>
        <a:lstStyle/>
        <a:p>
          <a:r>
            <a:rPr lang="en-US" dirty="0"/>
            <a:t>Parenting tips and resources</a:t>
          </a:r>
        </a:p>
      </dgm:t>
    </dgm:pt>
    <dgm:pt modelId="{5F760484-8893-4C06-9D25-4BF4D76AAA59}" type="parTrans" cxnId="{CB114301-2293-424A-A670-94033ADCDFC2}">
      <dgm:prSet/>
      <dgm:spPr/>
      <dgm:t>
        <a:bodyPr/>
        <a:lstStyle/>
        <a:p>
          <a:endParaRPr lang="en-US"/>
        </a:p>
      </dgm:t>
    </dgm:pt>
    <dgm:pt modelId="{4CBEF75B-1A04-4A1D-979F-97E8A3E2BDB3}" type="sibTrans" cxnId="{CB114301-2293-424A-A670-94033ADCDFC2}">
      <dgm:prSet/>
      <dgm:spPr/>
      <dgm:t>
        <a:bodyPr/>
        <a:lstStyle/>
        <a:p>
          <a:endParaRPr lang="en-US"/>
        </a:p>
      </dgm:t>
    </dgm:pt>
    <dgm:pt modelId="{944FBB9C-F3F6-4F3E-85B9-D0E7F3513078}">
      <dgm:prSet phldrT="[Text]"/>
      <dgm:spPr>
        <a:solidFill>
          <a:srgbClr val="009AD9"/>
        </a:solidFill>
      </dgm:spPr>
      <dgm:t>
        <a:bodyPr/>
        <a:lstStyle/>
        <a:p>
          <a:r>
            <a:rPr lang="en-US" dirty="0"/>
            <a:t>Managing stress</a:t>
          </a:r>
        </a:p>
      </dgm:t>
    </dgm:pt>
    <dgm:pt modelId="{982B629F-3428-4AB3-ABF1-4EF795E3B00F}" type="parTrans" cxnId="{A76404ED-7B15-41B3-94DA-8EABE4F49098}">
      <dgm:prSet/>
      <dgm:spPr/>
      <dgm:t>
        <a:bodyPr/>
        <a:lstStyle/>
        <a:p>
          <a:endParaRPr lang="en-US"/>
        </a:p>
      </dgm:t>
    </dgm:pt>
    <dgm:pt modelId="{6594578A-A2A0-409D-BC7F-15574F0A3A1B}" type="sibTrans" cxnId="{A76404ED-7B15-41B3-94DA-8EABE4F49098}">
      <dgm:prSet/>
      <dgm:spPr/>
      <dgm:t>
        <a:bodyPr/>
        <a:lstStyle/>
        <a:p>
          <a:endParaRPr lang="en-US"/>
        </a:p>
      </dgm:t>
    </dgm:pt>
    <dgm:pt modelId="{5FBD23AB-23D7-4CAD-8EE5-45733B716770}">
      <dgm:prSet phldrT="[Text]"/>
      <dgm:spPr>
        <a:noFill/>
        <a:ln>
          <a:noFill/>
        </a:ln>
      </dgm:spPr>
      <dgm:t>
        <a:bodyPr/>
        <a:lstStyle/>
        <a:p>
          <a:endParaRPr lang="en-US" dirty="0"/>
        </a:p>
      </dgm:t>
    </dgm:pt>
    <dgm:pt modelId="{E2C3AE54-3FEF-49A5-B31C-DF7C5E7AD668}" type="sibTrans" cxnId="{18327359-12AC-4460-8AE5-C3304F547828}">
      <dgm:prSet/>
      <dgm:spPr/>
      <dgm:t>
        <a:bodyPr/>
        <a:lstStyle/>
        <a:p>
          <a:endParaRPr lang="en-US"/>
        </a:p>
      </dgm:t>
    </dgm:pt>
    <dgm:pt modelId="{B1CDA293-C977-4596-BE6C-68696E45A9A9}" type="parTrans" cxnId="{18327359-12AC-4460-8AE5-C3304F547828}">
      <dgm:prSet/>
      <dgm:spPr/>
      <dgm:t>
        <a:bodyPr/>
        <a:lstStyle/>
        <a:p>
          <a:endParaRPr lang="en-US"/>
        </a:p>
      </dgm:t>
    </dgm:pt>
    <dgm:pt modelId="{DDF1F9BC-E68B-4852-A008-03427FA5FB33}" type="pres">
      <dgm:prSet presAssocID="{04235A43-0FE3-43DE-8886-46F2499EEE9B}" presName="diagram" presStyleCnt="0">
        <dgm:presLayoutVars>
          <dgm:dir/>
          <dgm:resizeHandles val="exact"/>
        </dgm:presLayoutVars>
      </dgm:prSet>
      <dgm:spPr/>
      <dgm:t>
        <a:bodyPr/>
        <a:lstStyle/>
        <a:p>
          <a:endParaRPr lang="en-US"/>
        </a:p>
      </dgm:t>
    </dgm:pt>
    <dgm:pt modelId="{BBFB6499-C24A-474D-A832-DFB8EEBA437D}" type="pres">
      <dgm:prSet presAssocID="{C272508C-BBA2-434F-8C97-74313175D7AD}" presName="node" presStyleLbl="node1" presStyleIdx="0" presStyleCnt="12">
        <dgm:presLayoutVars>
          <dgm:bulletEnabled val="1"/>
        </dgm:presLayoutVars>
      </dgm:prSet>
      <dgm:spPr/>
      <dgm:t>
        <a:bodyPr/>
        <a:lstStyle/>
        <a:p>
          <a:endParaRPr lang="en-US"/>
        </a:p>
      </dgm:t>
    </dgm:pt>
    <dgm:pt modelId="{7C6C1E47-F0E3-4358-8B4C-FE9922289C4D}" type="pres">
      <dgm:prSet presAssocID="{E9846673-90D7-439B-90CD-146AF3940642}" presName="sibTrans" presStyleCnt="0"/>
      <dgm:spPr/>
    </dgm:pt>
    <dgm:pt modelId="{BEF1397E-1442-47EE-978B-2651FAD07ADC}" type="pres">
      <dgm:prSet presAssocID="{3087D9AD-F521-4FF6-9BB5-657D0EC4A683}" presName="node" presStyleLbl="node1" presStyleIdx="1" presStyleCnt="12">
        <dgm:presLayoutVars>
          <dgm:bulletEnabled val="1"/>
        </dgm:presLayoutVars>
      </dgm:prSet>
      <dgm:spPr/>
      <dgm:t>
        <a:bodyPr/>
        <a:lstStyle/>
        <a:p>
          <a:endParaRPr lang="en-US"/>
        </a:p>
      </dgm:t>
    </dgm:pt>
    <dgm:pt modelId="{68D51E5D-2995-4D90-B195-FEBB9FAD0617}" type="pres">
      <dgm:prSet presAssocID="{56145ECC-29CE-45D9-9BBB-FA9EB20EA75A}" presName="sibTrans" presStyleCnt="0"/>
      <dgm:spPr/>
    </dgm:pt>
    <dgm:pt modelId="{3BA9B169-4993-45E0-80E9-C9444C6B59F1}" type="pres">
      <dgm:prSet presAssocID="{5FBD23AB-23D7-4CAD-8EE5-45733B716770}" presName="node" presStyleLbl="node1" presStyleIdx="2" presStyleCnt="12">
        <dgm:presLayoutVars>
          <dgm:bulletEnabled val="1"/>
        </dgm:presLayoutVars>
      </dgm:prSet>
      <dgm:spPr/>
      <dgm:t>
        <a:bodyPr/>
        <a:lstStyle/>
        <a:p>
          <a:endParaRPr lang="en-US"/>
        </a:p>
      </dgm:t>
    </dgm:pt>
    <dgm:pt modelId="{07964518-D42E-4D6D-B95B-020F1F7A4DA9}" type="pres">
      <dgm:prSet presAssocID="{E2C3AE54-3FEF-49A5-B31C-DF7C5E7AD668}" presName="sibTrans" presStyleCnt="0"/>
      <dgm:spPr/>
    </dgm:pt>
    <dgm:pt modelId="{B9250C75-068C-44BA-8C83-A3ABF63E4291}" type="pres">
      <dgm:prSet presAssocID="{43535AD6-58CD-4BF7-A8AA-845E0980371E}" presName="node" presStyleLbl="node1" presStyleIdx="3" presStyleCnt="12">
        <dgm:presLayoutVars>
          <dgm:bulletEnabled val="1"/>
        </dgm:presLayoutVars>
      </dgm:prSet>
      <dgm:spPr/>
      <dgm:t>
        <a:bodyPr/>
        <a:lstStyle/>
        <a:p>
          <a:endParaRPr lang="en-US"/>
        </a:p>
      </dgm:t>
    </dgm:pt>
    <dgm:pt modelId="{0257460A-AC38-4C87-9C2A-5578962F308E}" type="pres">
      <dgm:prSet presAssocID="{A3747A41-99EA-4A64-8BE4-73F73C720BF5}" presName="sibTrans" presStyleCnt="0"/>
      <dgm:spPr/>
    </dgm:pt>
    <dgm:pt modelId="{AE8F3921-8816-42F3-AD39-65F44523EEC0}" type="pres">
      <dgm:prSet presAssocID="{5E521387-36F1-4A71-945B-72053E639D14}" presName="node" presStyleLbl="node1" presStyleIdx="4" presStyleCnt="12">
        <dgm:presLayoutVars>
          <dgm:bulletEnabled val="1"/>
        </dgm:presLayoutVars>
      </dgm:prSet>
      <dgm:spPr/>
      <dgm:t>
        <a:bodyPr/>
        <a:lstStyle/>
        <a:p>
          <a:endParaRPr lang="en-US"/>
        </a:p>
      </dgm:t>
    </dgm:pt>
    <dgm:pt modelId="{0DB5312E-FCA8-40BC-97EB-A7C10576329F}" type="pres">
      <dgm:prSet presAssocID="{0AA3F6FA-C5AD-43E8-87B1-8FBD7309158C}" presName="sibTrans" presStyleCnt="0"/>
      <dgm:spPr/>
    </dgm:pt>
    <dgm:pt modelId="{E526B391-C363-42CA-90C3-77DEA4EADEE1}" type="pres">
      <dgm:prSet presAssocID="{A4BAAF77-F572-46B4-B5A3-7D3479E5E70A}" presName="node" presStyleLbl="node1" presStyleIdx="5" presStyleCnt="12">
        <dgm:presLayoutVars>
          <dgm:bulletEnabled val="1"/>
        </dgm:presLayoutVars>
      </dgm:prSet>
      <dgm:spPr/>
      <dgm:t>
        <a:bodyPr/>
        <a:lstStyle/>
        <a:p>
          <a:endParaRPr lang="en-US"/>
        </a:p>
      </dgm:t>
    </dgm:pt>
    <dgm:pt modelId="{7C93531A-6DF3-42B0-80B3-B9943A6DF0C3}" type="pres">
      <dgm:prSet presAssocID="{54F01533-3B4B-4C5F-93B4-4447543DE3C9}" presName="sibTrans" presStyleCnt="0"/>
      <dgm:spPr/>
    </dgm:pt>
    <dgm:pt modelId="{5997DA27-0601-4A15-9447-6E70671A02F4}" type="pres">
      <dgm:prSet presAssocID="{944FBB9C-F3F6-4F3E-85B9-D0E7F3513078}" presName="node" presStyleLbl="node1" presStyleIdx="6" presStyleCnt="12">
        <dgm:presLayoutVars>
          <dgm:bulletEnabled val="1"/>
        </dgm:presLayoutVars>
      </dgm:prSet>
      <dgm:spPr/>
      <dgm:t>
        <a:bodyPr/>
        <a:lstStyle/>
        <a:p>
          <a:endParaRPr lang="en-US"/>
        </a:p>
      </dgm:t>
    </dgm:pt>
    <dgm:pt modelId="{B2F67E26-EE26-406E-91A7-F2446882B5F4}" type="pres">
      <dgm:prSet presAssocID="{6594578A-A2A0-409D-BC7F-15574F0A3A1B}" presName="sibTrans" presStyleCnt="0"/>
      <dgm:spPr/>
    </dgm:pt>
    <dgm:pt modelId="{E6B198BF-8947-4F44-A657-39594E13E20B}" type="pres">
      <dgm:prSet presAssocID="{BC6C59F3-4F12-46C4-B5A6-1E3B565956D2}" presName="node" presStyleLbl="node1" presStyleIdx="7" presStyleCnt="12">
        <dgm:presLayoutVars>
          <dgm:bulletEnabled val="1"/>
        </dgm:presLayoutVars>
      </dgm:prSet>
      <dgm:spPr/>
      <dgm:t>
        <a:bodyPr/>
        <a:lstStyle/>
        <a:p>
          <a:endParaRPr lang="en-US"/>
        </a:p>
      </dgm:t>
    </dgm:pt>
    <dgm:pt modelId="{FE5D983A-90C6-4B26-8084-66536C489FEE}" type="pres">
      <dgm:prSet presAssocID="{FB790556-8407-47E6-B7BA-DAACBFB4FD8B}" presName="sibTrans" presStyleCnt="0"/>
      <dgm:spPr/>
    </dgm:pt>
    <dgm:pt modelId="{607DAADD-5698-4EC5-86C2-BA9E0DF3C8EB}" type="pres">
      <dgm:prSet presAssocID="{73BCFF6E-7FEF-471D-9189-181C32BAAF3E}" presName="node" presStyleLbl="node1" presStyleIdx="8" presStyleCnt="12">
        <dgm:presLayoutVars>
          <dgm:bulletEnabled val="1"/>
        </dgm:presLayoutVars>
      </dgm:prSet>
      <dgm:spPr/>
      <dgm:t>
        <a:bodyPr/>
        <a:lstStyle/>
        <a:p>
          <a:endParaRPr lang="en-US"/>
        </a:p>
      </dgm:t>
    </dgm:pt>
    <dgm:pt modelId="{C382D244-8D06-43CA-A011-5D45B40A2D07}" type="pres">
      <dgm:prSet presAssocID="{A278585E-D2F0-46EA-867B-CE0B6B6DEAC0}" presName="sibTrans" presStyleCnt="0"/>
      <dgm:spPr/>
    </dgm:pt>
    <dgm:pt modelId="{2D908AF7-977B-4A35-9D4D-E546F4D5493C}" type="pres">
      <dgm:prSet presAssocID="{393EF85B-5D9A-46AA-A67C-FA8F1ECA62E3}" presName="node" presStyleLbl="node1" presStyleIdx="9" presStyleCnt="12">
        <dgm:presLayoutVars>
          <dgm:bulletEnabled val="1"/>
        </dgm:presLayoutVars>
      </dgm:prSet>
      <dgm:spPr/>
      <dgm:t>
        <a:bodyPr/>
        <a:lstStyle/>
        <a:p>
          <a:endParaRPr lang="en-US"/>
        </a:p>
      </dgm:t>
    </dgm:pt>
    <dgm:pt modelId="{B4256284-9D5F-4B03-A000-C527D86094BF}" type="pres">
      <dgm:prSet presAssocID="{B183BD14-8DDB-47CA-8454-06113C871774}" presName="sibTrans" presStyleCnt="0"/>
      <dgm:spPr/>
    </dgm:pt>
    <dgm:pt modelId="{01DC924B-5881-494A-B3DF-6A09B85A2A28}" type="pres">
      <dgm:prSet presAssocID="{FCAA4165-BBA3-41E2-9EC8-7E33B0D9CF3C}" presName="node" presStyleLbl="node1" presStyleIdx="10" presStyleCnt="12">
        <dgm:presLayoutVars>
          <dgm:bulletEnabled val="1"/>
        </dgm:presLayoutVars>
      </dgm:prSet>
      <dgm:spPr/>
      <dgm:t>
        <a:bodyPr/>
        <a:lstStyle/>
        <a:p>
          <a:endParaRPr lang="en-US"/>
        </a:p>
      </dgm:t>
    </dgm:pt>
    <dgm:pt modelId="{154EBB16-8249-4713-B3DB-A81116FE8E29}" type="pres">
      <dgm:prSet presAssocID="{4CBEF75B-1A04-4A1D-979F-97E8A3E2BDB3}" presName="sibTrans" presStyleCnt="0"/>
      <dgm:spPr/>
    </dgm:pt>
    <dgm:pt modelId="{1A970A42-E702-43AD-91A4-D6F6EB645C0B}" type="pres">
      <dgm:prSet presAssocID="{BC4C7B2A-BEB3-4E03-A02D-D3E735691656}" presName="node" presStyleLbl="node1" presStyleIdx="11" presStyleCnt="12">
        <dgm:presLayoutVars>
          <dgm:bulletEnabled val="1"/>
        </dgm:presLayoutVars>
      </dgm:prSet>
      <dgm:spPr/>
      <dgm:t>
        <a:bodyPr/>
        <a:lstStyle/>
        <a:p>
          <a:endParaRPr lang="en-US"/>
        </a:p>
      </dgm:t>
    </dgm:pt>
  </dgm:ptLst>
  <dgm:cxnLst>
    <dgm:cxn modelId="{7D560A9C-A9E4-4248-9D1B-8B11990C6775}" srcId="{04235A43-0FE3-43DE-8886-46F2499EEE9B}" destId="{A4BAAF77-F572-46B4-B5A3-7D3479E5E70A}" srcOrd="5" destOrd="0" parTransId="{9BBB3B31-28FA-4923-A1C0-F4E74F54DBB9}" sibTransId="{54F01533-3B4B-4C5F-93B4-4447543DE3C9}"/>
    <dgm:cxn modelId="{06FDC85C-0279-4655-9848-FF04BF61F5DC}" type="presOf" srcId="{5E521387-36F1-4A71-945B-72053E639D14}" destId="{AE8F3921-8816-42F3-AD39-65F44523EEC0}" srcOrd="0" destOrd="0" presId="urn:microsoft.com/office/officeart/2005/8/layout/default"/>
    <dgm:cxn modelId="{61B93A83-70DF-48DB-BBDF-6F137230BACB}" type="presOf" srcId="{FCAA4165-BBA3-41E2-9EC8-7E33B0D9CF3C}" destId="{01DC924B-5881-494A-B3DF-6A09B85A2A28}" srcOrd="0" destOrd="0" presId="urn:microsoft.com/office/officeart/2005/8/layout/default"/>
    <dgm:cxn modelId="{1FE3BAAF-D2CD-4BBA-92D4-D112B83D67E4}" type="presOf" srcId="{393EF85B-5D9A-46AA-A67C-FA8F1ECA62E3}" destId="{2D908AF7-977B-4A35-9D4D-E546F4D5493C}" srcOrd="0" destOrd="0" presId="urn:microsoft.com/office/officeart/2005/8/layout/default"/>
    <dgm:cxn modelId="{4F23DFD6-5953-45E1-8E27-050D06D02E45}" type="presOf" srcId="{43535AD6-58CD-4BF7-A8AA-845E0980371E}" destId="{B9250C75-068C-44BA-8C83-A3ABF63E4291}" srcOrd="0" destOrd="0" presId="urn:microsoft.com/office/officeart/2005/8/layout/default"/>
    <dgm:cxn modelId="{CB114301-2293-424A-A670-94033ADCDFC2}" srcId="{04235A43-0FE3-43DE-8886-46F2499EEE9B}" destId="{FCAA4165-BBA3-41E2-9EC8-7E33B0D9CF3C}" srcOrd="10" destOrd="0" parTransId="{5F760484-8893-4C06-9D25-4BF4D76AAA59}" sibTransId="{4CBEF75B-1A04-4A1D-979F-97E8A3E2BDB3}"/>
    <dgm:cxn modelId="{3186C9C7-A8C6-48BE-8D54-113AC4D122DE}" srcId="{04235A43-0FE3-43DE-8886-46F2499EEE9B}" destId="{C272508C-BBA2-434F-8C97-74313175D7AD}" srcOrd="0" destOrd="0" parTransId="{468BFE3E-B5FD-4263-9F33-0AEB52D7CC33}" sibTransId="{E9846673-90D7-439B-90CD-146AF3940642}"/>
    <dgm:cxn modelId="{20D1FC2E-7813-42C4-94BD-E2ECB22CE7BD}" type="presOf" srcId="{73BCFF6E-7FEF-471D-9189-181C32BAAF3E}" destId="{607DAADD-5698-4EC5-86C2-BA9E0DF3C8EB}" srcOrd="0" destOrd="0" presId="urn:microsoft.com/office/officeart/2005/8/layout/default"/>
    <dgm:cxn modelId="{52A600A8-5FF8-43AE-BAF1-666F125057F2}" type="presOf" srcId="{BC6C59F3-4F12-46C4-B5A6-1E3B565956D2}" destId="{E6B198BF-8947-4F44-A657-39594E13E20B}" srcOrd="0" destOrd="0" presId="urn:microsoft.com/office/officeart/2005/8/layout/default"/>
    <dgm:cxn modelId="{0F1C99E9-46E1-4D1E-B781-4F82DA266F53}" type="presOf" srcId="{C272508C-BBA2-434F-8C97-74313175D7AD}" destId="{BBFB6499-C24A-474D-A832-DFB8EEBA437D}" srcOrd="0" destOrd="0" presId="urn:microsoft.com/office/officeart/2005/8/layout/default"/>
    <dgm:cxn modelId="{A76404ED-7B15-41B3-94DA-8EABE4F49098}" srcId="{04235A43-0FE3-43DE-8886-46F2499EEE9B}" destId="{944FBB9C-F3F6-4F3E-85B9-D0E7F3513078}" srcOrd="6" destOrd="0" parTransId="{982B629F-3428-4AB3-ABF1-4EF795E3B00F}" sibTransId="{6594578A-A2A0-409D-BC7F-15574F0A3A1B}"/>
    <dgm:cxn modelId="{DD4B51C0-920A-4263-AA29-31B30DDA7C2D}" srcId="{04235A43-0FE3-43DE-8886-46F2499EEE9B}" destId="{73BCFF6E-7FEF-471D-9189-181C32BAAF3E}" srcOrd="8" destOrd="0" parTransId="{A23EC127-B007-4C0E-B957-A0EDE30EC24D}" sibTransId="{A278585E-D2F0-46EA-867B-CE0B6B6DEAC0}"/>
    <dgm:cxn modelId="{08C0C56D-5797-453E-B1DF-38AB313618FD}" srcId="{04235A43-0FE3-43DE-8886-46F2499EEE9B}" destId="{43535AD6-58CD-4BF7-A8AA-845E0980371E}" srcOrd="3" destOrd="0" parTransId="{969681D3-4E7A-45A5-A0E1-AA6D10CE90D5}" sibTransId="{A3747A41-99EA-4A64-8BE4-73F73C720BF5}"/>
    <dgm:cxn modelId="{BD6499E6-51C4-4F17-ABAD-51D1E790996F}" type="presOf" srcId="{04235A43-0FE3-43DE-8886-46F2499EEE9B}" destId="{DDF1F9BC-E68B-4852-A008-03427FA5FB33}" srcOrd="0" destOrd="0" presId="urn:microsoft.com/office/officeart/2005/8/layout/default"/>
    <dgm:cxn modelId="{D12BDBAA-84F4-4722-B0CE-3FE915739208}" type="presOf" srcId="{5FBD23AB-23D7-4CAD-8EE5-45733B716770}" destId="{3BA9B169-4993-45E0-80E9-C9444C6B59F1}" srcOrd="0" destOrd="0" presId="urn:microsoft.com/office/officeart/2005/8/layout/default"/>
    <dgm:cxn modelId="{488772D8-896F-4CAF-94C8-BDF176C09D1B}" type="presOf" srcId="{944FBB9C-F3F6-4F3E-85B9-D0E7F3513078}" destId="{5997DA27-0601-4A15-9447-6E70671A02F4}" srcOrd="0" destOrd="0" presId="urn:microsoft.com/office/officeart/2005/8/layout/default"/>
    <dgm:cxn modelId="{18327359-12AC-4460-8AE5-C3304F547828}" srcId="{04235A43-0FE3-43DE-8886-46F2499EEE9B}" destId="{5FBD23AB-23D7-4CAD-8EE5-45733B716770}" srcOrd="2" destOrd="0" parTransId="{B1CDA293-C977-4596-BE6C-68696E45A9A9}" sibTransId="{E2C3AE54-3FEF-49A5-B31C-DF7C5E7AD668}"/>
    <dgm:cxn modelId="{D26EC6FA-BC3D-438E-8D54-D0D37E40481F}" srcId="{04235A43-0FE3-43DE-8886-46F2499EEE9B}" destId="{5E521387-36F1-4A71-945B-72053E639D14}" srcOrd="4" destOrd="0" parTransId="{2512AFFD-EA57-47F3-9974-FDC03A2521A2}" sibTransId="{0AA3F6FA-C5AD-43E8-87B1-8FBD7309158C}"/>
    <dgm:cxn modelId="{A4D30891-83FF-4EE7-B68C-7FC01101E8E6}" type="presOf" srcId="{A4BAAF77-F572-46B4-B5A3-7D3479E5E70A}" destId="{E526B391-C363-42CA-90C3-77DEA4EADEE1}" srcOrd="0" destOrd="0" presId="urn:microsoft.com/office/officeart/2005/8/layout/default"/>
    <dgm:cxn modelId="{CD7545B8-A446-444C-A494-FE8BCC643951}" type="presOf" srcId="{BC4C7B2A-BEB3-4E03-A02D-D3E735691656}" destId="{1A970A42-E702-43AD-91A4-D6F6EB645C0B}" srcOrd="0" destOrd="0" presId="urn:microsoft.com/office/officeart/2005/8/layout/default"/>
    <dgm:cxn modelId="{92C46CCD-0FEE-4EFB-BF94-E41410784345}" srcId="{04235A43-0FE3-43DE-8886-46F2499EEE9B}" destId="{3087D9AD-F521-4FF6-9BB5-657D0EC4A683}" srcOrd="1" destOrd="0" parTransId="{9399960C-CFBE-4D20-A4E8-3E1F072A4086}" sibTransId="{56145ECC-29CE-45D9-9BBB-FA9EB20EA75A}"/>
    <dgm:cxn modelId="{837B3335-7913-4E77-8812-239B5C7618FF}" srcId="{04235A43-0FE3-43DE-8886-46F2499EEE9B}" destId="{BC4C7B2A-BEB3-4E03-A02D-D3E735691656}" srcOrd="11" destOrd="0" parTransId="{37513177-7C23-4517-BB9A-99C5D20BA147}" sibTransId="{011B1004-DDAC-4BEE-97BA-EFB53D604069}"/>
    <dgm:cxn modelId="{1F2CE0D5-C468-4D1E-8AFE-42AB6C950FC3}" type="presOf" srcId="{3087D9AD-F521-4FF6-9BB5-657D0EC4A683}" destId="{BEF1397E-1442-47EE-978B-2651FAD07ADC}" srcOrd="0" destOrd="0" presId="urn:microsoft.com/office/officeart/2005/8/layout/default"/>
    <dgm:cxn modelId="{21F89E7C-8CD6-42B2-8034-ED2880875274}" srcId="{04235A43-0FE3-43DE-8886-46F2499EEE9B}" destId="{BC6C59F3-4F12-46C4-B5A6-1E3B565956D2}" srcOrd="7" destOrd="0" parTransId="{D2CA35CD-8F94-4717-AA88-6B1E422B3FAD}" sibTransId="{FB790556-8407-47E6-B7BA-DAACBFB4FD8B}"/>
    <dgm:cxn modelId="{07B78EAE-BD01-47C3-88EE-95B3184FEAC9}" srcId="{04235A43-0FE3-43DE-8886-46F2499EEE9B}" destId="{393EF85B-5D9A-46AA-A67C-FA8F1ECA62E3}" srcOrd="9" destOrd="0" parTransId="{3C631718-4B82-48C3-907A-576A148E133B}" sibTransId="{B183BD14-8DDB-47CA-8454-06113C871774}"/>
    <dgm:cxn modelId="{08703596-042B-4921-960A-F32267C704CF}" type="presParOf" srcId="{DDF1F9BC-E68B-4852-A008-03427FA5FB33}" destId="{BBFB6499-C24A-474D-A832-DFB8EEBA437D}" srcOrd="0" destOrd="0" presId="urn:microsoft.com/office/officeart/2005/8/layout/default"/>
    <dgm:cxn modelId="{FFB4F611-FEFB-4B64-932A-2EE96A36A766}" type="presParOf" srcId="{DDF1F9BC-E68B-4852-A008-03427FA5FB33}" destId="{7C6C1E47-F0E3-4358-8B4C-FE9922289C4D}" srcOrd="1" destOrd="0" presId="urn:microsoft.com/office/officeart/2005/8/layout/default"/>
    <dgm:cxn modelId="{8E408445-B591-486D-95DD-D33814549B6C}" type="presParOf" srcId="{DDF1F9BC-E68B-4852-A008-03427FA5FB33}" destId="{BEF1397E-1442-47EE-978B-2651FAD07ADC}" srcOrd="2" destOrd="0" presId="urn:microsoft.com/office/officeart/2005/8/layout/default"/>
    <dgm:cxn modelId="{A43B54EE-2A4C-4A1D-938E-1C279175689E}" type="presParOf" srcId="{DDF1F9BC-E68B-4852-A008-03427FA5FB33}" destId="{68D51E5D-2995-4D90-B195-FEBB9FAD0617}" srcOrd="3" destOrd="0" presId="urn:microsoft.com/office/officeart/2005/8/layout/default"/>
    <dgm:cxn modelId="{2D2013FD-FC09-45EE-8615-A3F561933B90}" type="presParOf" srcId="{DDF1F9BC-E68B-4852-A008-03427FA5FB33}" destId="{3BA9B169-4993-45E0-80E9-C9444C6B59F1}" srcOrd="4" destOrd="0" presId="urn:microsoft.com/office/officeart/2005/8/layout/default"/>
    <dgm:cxn modelId="{4D1B5B7D-BCBB-43E9-88FA-6097F6C18586}" type="presParOf" srcId="{DDF1F9BC-E68B-4852-A008-03427FA5FB33}" destId="{07964518-D42E-4D6D-B95B-020F1F7A4DA9}" srcOrd="5" destOrd="0" presId="urn:microsoft.com/office/officeart/2005/8/layout/default"/>
    <dgm:cxn modelId="{E362AC19-F0D9-4DDE-BA6F-864A4EB349A5}" type="presParOf" srcId="{DDF1F9BC-E68B-4852-A008-03427FA5FB33}" destId="{B9250C75-068C-44BA-8C83-A3ABF63E4291}" srcOrd="6" destOrd="0" presId="urn:microsoft.com/office/officeart/2005/8/layout/default"/>
    <dgm:cxn modelId="{32531FE3-E7AB-4784-BE4B-8B91640423E6}" type="presParOf" srcId="{DDF1F9BC-E68B-4852-A008-03427FA5FB33}" destId="{0257460A-AC38-4C87-9C2A-5578962F308E}" srcOrd="7" destOrd="0" presId="urn:microsoft.com/office/officeart/2005/8/layout/default"/>
    <dgm:cxn modelId="{7057A711-D65F-4C11-BDA0-50C484A26281}" type="presParOf" srcId="{DDF1F9BC-E68B-4852-A008-03427FA5FB33}" destId="{AE8F3921-8816-42F3-AD39-65F44523EEC0}" srcOrd="8" destOrd="0" presId="urn:microsoft.com/office/officeart/2005/8/layout/default"/>
    <dgm:cxn modelId="{028131EF-AA2E-4290-A48B-A20ADFDBF134}" type="presParOf" srcId="{DDF1F9BC-E68B-4852-A008-03427FA5FB33}" destId="{0DB5312E-FCA8-40BC-97EB-A7C10576329F}" srcOrd="9" destOrd="0" presId="urn:microsoft.com/office/officeart/2005/8/layout/default"/>
    <dgm:cxn modelId="{FE4A9E18-F969-4CBE-8F6B-7C7CF8110C88}" type="presParOf" srcId="{DDF1F9BC-E68B-4852-A008-03427FA5FB33}" destId="{E526B391-C363-42CA-90C3-77DEA4EADEE1}" srcOrd="10" destOrd="0" presId="urn:microsoft.com/office/officeart/2005/8/layout/default"/>
    <dgm:cxn modelId="{16E14A08-5F50-403A-BF30-7291BE957FC6}" type="presParOf" srcId="{DDF1F9BC-E68B-4852-A008-03427FA5FB33}" destId="{7C93531A-6DF3-42B0-80B3-B9943A6DF0C3}" srcOrd="11" destOrd="0" presId="urn:microsoft.com/office/officeart/2005/8/layout/default"/>
    <dgm:cxn modelId="{451723DF-A2F3-460F-94FF-A2770477ED87}" type="presParOf" srcId="{DDF1F9BC-E68B-4852-A008-03427FA5FB33}" destId="{5997DA27-0601-4A15-9447-6E70671A02F4}" srcOrd="12" destOrd="0" presId="urn:microsoft.com/office/officeart/2005/8/layout/default"/>
    <dgm:cxn modelId="{63D0C4EE-DFA3-455C-9A03-175CCE0B529D}" type="presParOf" srcId="{DDF1F9BC-E68B-4852-A008-03427FA5FB33}" destId="{B2F67E26-EE26-406E-91A7-F2446882B5F4}" srcOrd="13" destOrd="0" presId="urn:microsoft.com/office/officeart/2005/8/layout/default"/>
    <dgm:cxn modelId="{BD6DDAB2-F6D9-46E8-9DFF-14BCD884AEF9}" type="presParOf" srcId="{DDF1F9BC-E68B-4852-A008-03427FA5FB33}" destId="{E6B198BF-8947-4F44-A657-39594E13E20B}" srcOrd="14" destOrd="0" presId="urn:microsoft.com/office/officeart/2005/8/layout/default"/>
    <dgm:cxn modelId="{3590B99E-E2AB-438F-A328-050D6EAB6EE1}" type="presParOf" srcId="{DDF1F9BC-E68B-4852-A008-03427FA5FB33}" destId="{FE5D983A-90C6-4B26-8084-66536C489FEE}" srcOrd="15" destOrd="0" presId="urn:microsoft.com/office/officeart/2005/8/layout/default"/>
    <dgm:cxn modelId="{CD1E4FD0-6F95-42BA-8949-03B36106BAE7}" type="presParOf" srcId="{DDF1F9BC-E68B-4852-A008-03427FA5FB33}" destId="{607DAADD-5698-4EC5-86C2-BA9E0DF3C8EB}" srcOrd="16" destOrd="0" presId="urn:microsoft.com/office/officeart/2005/8/layout/default"/>
    <dgm:cxn modelId="{DF07B421-6997-45FD-8FC1-51B947BADBBC}" type="presParOf" srcId="{DDF1F9BC-E68B-4852-A008-03427FA5FB33}" destId="{C382D244-8D06-43CA-A011-5D45B40A2D07}" srcOrd="17" destOrd="0" presId="urn:microsoft.com/office/officeart/2005/8/layout/default"/>
    <dgm:cxn modelId="{712A56FB-469C-47B4-A5C9-374AFF4F2806}" type="presParOf" srcId="{DDF1F9BC-E68B-4852-A008-03427FA5FB33}" destId="{2D908AF7-977B-4A35-9D4D-E546F4D5493C}" srcOrd="18" destOrd="0" presId="urn:microsoft.com/office/officeart/2005/8/layout/default"/>
    <dgm:cxn modelId="{AC6F9BB2-69DA-4035-AA1A-7B5D67BD68CE}" type="presParOf" srcId="{DDF1F9BC-E68B-4852-A008-03427FA5FB33}" destId="{B4256284-9D5F-4B03-A000-C527D86094BF}" srcOrd="19" destOrd="0" presId="urn:microsoft.com/office/officeart/2005/8/layout/default"/>
    <dgm:cxn modelId="{0A28B738-BC39-4717-A3BD-76127EB5F237}" type="presParOf" srcId="{DDF1F9BC-E68B-4852-A008-03427FA5FB33}" destId="{01DC924B-5881-494A-B3DF-6A09B85A2A28}" srcOrd="20" destOrd="0" presId="urn:microsoft.com/office/officeart/2005/8/layout/default"/>
    <dgm:cxn modelId="{10DCF2FE-2706-4E8F-98FF-FF930BA9FE60}" type="presParOf" srcId="{DDF1F9BC-E68B-4852-A008-03427FA5FB33}" destId="{154EBB16-8249-4713-B3DB-A81116FE8E29}" srcOrd="21" destOrd="0" presId="urn:microsoft.com/office/officeart/2005/8/layout/default"/>
    <dgm:cxn modelId="{9FFBD7DE-8449-451C-9D49-492C63841F11}" type="presParOf" srcId="{DDF1F9BC-E68B-4852-A008-03427FA5FB33}" destId="{1A970A42-E702-43AD-91A4-D6F6EB645C0B}"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B6499-C24A-474D-A832-DFB8EEBA437D}">
      <dsp:nvSpPr>
        <dsp:cNvPr id="0" name=""/>
        <dsp:cNvSpPr/>
      </dsp:nvSpPr>
      <dsp:spPr>
        <a:xfrm>
          <a:off x="713380" y="1587"/>
          <a:ext cx="1699643" cy="1019785"/>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0" kern="1200" dirty="0"/>
            <a:t>Making a budget</a:t>
          </a:r>
          <a:endParaRPr lang="en-US" sz="2100" kern="1200" dirty="0"/>
        </a:p>
      </dsp:txBody>
      <dsp:txXfrm>
        <a:off x="713380" y="1587"/>
        <a:ext cx="1699643" cy="1019785"/>
      </dsp:txXfrm>
    </dsp:sp>
    <dsp:sp modelId="{BEF1397E-1442-47EE-978B-2651FAD07ADC}">
      <dsp:nvSpPr>
        <dsp:cNvPr id="0" name=""/>
        <dsp:cNvSpPr/>
      </dsp:nvSpPr>
      <dsp:spPr>
        <a:xfrm>
          <a:off x="2582988" y="1587"/>
          <a:ext cx="1699643" cy="1019785"/>
        </a:xfrm>
        <a:prstGeom prst="rect">
          <a:avLst/>
        </a:prstGeom>
        <a:solidFill>
          <a:srgbClr val="009AD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0" kern="1200" dirty="0"/>
            <a:t>Finding </a:t>
          </a:r>
          <a:br>
            <a:rPr lang="en-US" sz="2100" b="0" kern="1200" dirty="0"/>
          </a:br>
          <a:r>
            <a:rPr lang="en-US" sz="2100" b="0" kern="1200" dirty="0"/>
            <a:t>child care</a:t>
          </a:r>
          <a:endParaRPr lang="en-US" sz="2100" kern="1200" dirty="0"/>
        </a:p>
      </dsp:txBody>
      <dsp:txXfrm>
        <a:off x="2582988" y="1587"/>
        <a:ext cx="1699643" cy="1019785"/>
      </dsp:txXfrm>
    </dsp:sp>
    <dsp:sp modelId="{3BA9B169-4993-45E0-80E9-C9444C6B59F1}">
      <dsp:nvSpPr>
        <dsp:cNvPr id="0" name=""/>
        <dsp:cNvSpPr/>
      </dsp:nvSpPr>
      <dsp:spPr>
        <a:xfrm>
          <a:off x="4452595" y="1587"/>
          <a:ext cx="1699643" cy="10197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en-US" sz="2100" kern="1200" dirty="0"/>
        </a:p>
      </dsp:txBody>
      <dsp:txXfrm>
        <a:off x="4452595" y="1587"/>
        <a:ext cx="1699643" cy="1019785"/>
      </dsp:txXfrm>
    </dsp:sp>
    <dsp:sp modelId="{B9250C75-068C-44BA-8C83-A3ABF63E4291}">
      <dsp:nvSpPr>
        <dsp:cNvPr id="0" name=""/>
        <dsp:cNvSpPr/>
      </dsp:nvSpPr>
      <dsp:spPr>
        <a:xfrm>
          <a:off x="713380" y="1191337"/>
          <a:ext cx="1699643" cy="10197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en-US" sz="2100" kern="1200" dirty="0"/>
        </a:p>
      </dsp:txBody>
      <dsp:txXfrm>
        <a:off x="713380" y="1191337"/>
        <a:ext cx="1699643" cy="1019785"/>
      </dsp:txXfrm>
    </dsp:sp>
    <dsp:sp modelId="{AE8F3921-8816-42F3-AD39-65F44523EEC0}">
      <dsp:nvSpPr>
        <dsp:cNvPr id="0" name=""/>
        <dsp:cNvSpPr/>
      </dsp:nvSpPr>
      <dsp:spPr>
        <a:xfrm>
          <a:off x="2582988" y="1191337"/>
          <a:ext cx="1699643" cy="1019785"/>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0" kern="1200" dirty="0"/>
            <a:t>Grieving</a:t>
          </a:r>
          <a:endParaRPr lang="en-US" sz="2100" kern="1200" dirty="0"/>
        </a:p>
      </dsp:txBody>
      <dsp:txXfrm>
        <a:off x="2582988" y="1191337"/>
        <a:ext cx="1699643" cy="1019785"/>
      </dsp:txXfrm>
    </dsp:sp>
    <dsp:sp modelId="{E526B391-C363-42CA-90C3-77DEA4EADEE1}">
      <dsp:nvSpPr>
        <dsp:cNvPr id="0" name=""/>
        <dsp:cNvSpPr/>
      </dsp:nvSpPr>
      <dsp:spPr>
        <a:xfrm>
          <a:off x="4452595" y="1191337"/>
          <a:ext cx="1699643" cy="1019785"/>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0" kern="1200" dirty="0"/>
            <a:t>Adopting a new baby</a:t>
          </a:r>
          <a:endParaRPr lang="en-US" sz="2100" kern="1200" dirty="0"/>
        </a:p>
      </dsp:txBody>
      <dsp:txXfrm>
        <a:off x="4452595" y="1191337"/>
        <a:ext cx="1699643" cy="1019785"/>
      </dsp:txXfrm>
    </dsp:sp>
    <dsp:sp modelId="{5997DA27-0601-4A15-9447-6E70671A02F4}">
      <dsp:nvSpPr>
        <dsp:cNvPr id="0" name=""/>
        <dsp:cNvSpPr/>
      </dsp:nvSpPr>
      <dsp:spPr>
        <a:xfrm>
          <a:off x="713380" y="2381088"/>
          <a:ext cx="1699643" cy="1019785"/>
        </a:xfrm>
        <a:prstGeom prst="rect">
          <a:avLst/>
        </a:prstGeom>
        <a:solidFill>
          <a:srgbClr val="009AD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Managing stress</a:t>
          </a:r>
        </a:p>
      </dsp:txBody>
      <dsp:txXfrm>
        <a:off x="713380" y="2381088"/>
        <a:ext cx="1699643" cy="1019785"/>
      </dsp:txXfrm>
    </dsp:sp>
    <dsp:sp modelId="{E6B198BF-8947-4F44-A657-39594E13E20B}">
      <dsp:nvSpPr>
        <dsp:cNvPr id="0" name=""/>
        <dsp:cNvSpPr/>
      </dsp:nvSpPr>
      <dsp:spPr>
        <a:xfrm>
          <a:off x="2582988" y="2381088"/>
          <a:ext cx="1699643" cy="10197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en-US" sz="2100" kern="1200" dirty="0"/>
        </a:p>
      </dsp:txBody>
      <dsp:txXfrm>
        <a:off x="2582988" y="2381088"/>
        <a:ext cx="1699643" cy="1019785"/>
      </dsp:txXfrm>
    </dsp:sp>
    <dsp:sp modelId="{607DAADD-5698-4EC5-86C2-BA9E0DF3C8EB}">
      <dsp:nvSpPr>
        <dsp:cNvPr id="0" name=""/>
        <dsp:cNvSpPr/>
      </dsp:nvSpPr>
      <dsp:spPr>
        <a:xfrm>
          <a:off x="4452595" y="2381088"/>
          <a:ext cx="1699643" cy="1019785"/>
        </a:xfrm>
        <a:prstGeom prst="rect">
          <a:avLst/>
        </a:prstGeom>
        <a:solidFill>
          <a:srgbClr val="009AD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Knowing your legal options</a:t>
          </a:r>
        </a:p>
      </dsp:txBody>
      <dsp:txXfrm>
        <a:off x="4452595" y="2381088"/>
        <a:ext cx="1699643" cy="1019785"/>
      </dsp:txXfrm>
    </dsp:sp>
    <dsp:sp modelId="{2D908AF7-977B-4A35-9D4D-E546F4D5493C}">
      <dsp:nvSpPr>
        <dsp:cNvPr id="0" name=""/>
        <dsp:cNvSpPr/>
      </dsp:nvSpPr>
      <dsp:spPr>
        <a:xfrm>
          <a:off x="713380" y="3570838"/>
          <a:ext cx="1699643" cy="10197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en-US" sz="2100" kern="1200" dirty="0"/>
        </a:p>
      </dsp:txBody>
      <dsp:txXfrm>
        <a:off x="713380" y="3570838"/>
        <a:ext cx="1699643" cy="1019785"/>
      </dsp:txXfrm>
    </dsp:sp>
    <dsp:sp modelId="{01DC924B-5881-494A-B3DF-6A09B85A2A28}">
      <dsp:nvSpPr>
        <dsp:cNvPr id="0" name=""/>
        <dsp:cNvSpPr/>
      </dsp:nvSpPr>
      <dsp:spPr>
        <a:xfrm>
          <a:off x="2582988" y="3570838"/>
          <a:ext cx="1699643" cy="1019785"/>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Parenting tips and resources</a:t>
          </a:r>
        </a:p>
      </dsp:txBody>
      <dsp:txXfrm>
        <a:off x="2582988" y="3570838"/>
        <a:ext cx="1699643" cy="1019785"/>
      </dsp:txXfrm>
    </dsp:sp>
    <dsp:sp modelId="{1A970A42-E702-43AD-91A4-D6F6EB645C0B}">
      <dsp:nvSpPr>
        <dsp:cNvPr id="0" name=""/>
        <dsp:cNvSpPr/>
      </dsp:nvSpPr>
      <dsp:spPr>
        <a:xfrm>
          <a:off x="4452595" y="3570838"/>
          <a:ext cx="1699643" cy="101978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en-US" sz="2100" kern="1200" dirty="0"/>
        </a:p>
      </dsp:txBody>
      <dsp:txXfrm>
        <a:off x="4452595" y="3570838"/>
        <a:ext cx="1699643" cy="10197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9564DCE8-7011-D84B-AAC9-7AFAA2150D71}" type="datetimeFigureOut">
              <a:rPr lang="en-US" smtClean="0"/>
              <a:pPr/>
              <a:t>5/12/2023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C2FCAB67-2488-8D48-B37F-021D6EE37B9B}" type="slidenum">
              <a:rPr lang="en-US" smtClean="0"/>
              <a:pPr/>
              <a:t>‹#›</a:t>
            </a:fld>
            <a:endParaRPr lang="en-US"/>
          </a:p>
        </p:txBody>
      </p:sp>
    </p:spTree>
    <p:extLst>
      <p:ext uri="{BB962C8B-B14F-4D97-AF65-F5344CB8AC3E}">
        <p14:creationId xmlns:p14="http://schemas.microsoft.com/office/powerpoint/2010/main" val="53226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1576AAE3-9058-814E-81D5-28DDE681F558}" type="datetimeFigureOut">
              <a:rPr lang="en-US" smtClean="0"/>
              <a:pPr/>
              <a:t>5/12/2023</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7D266651-02D9-C949-8344-2390968C25F3}" type="slidenum">
              <a:rPr lang="en-US" smtClean="0"/>
              <a:pPr/>
              <a:t>‹#›</a:t>
            </a:fld>
            <a:endParaRPr lang="en-US"/>
          </a:p>
        </p:txBody>
      </p:sp>
    </p:spTree>
    <p:extLst>
      <p:ext uri="{BB962C8B-B14F-4D97-AF65-F5344CB8AC3E}">
        <p14:creationId xmlns:p14="http://schemas.microsoft.com/office/powerpoint/2010/main" val="36452621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and thank you for tuning into to St Anthony New Brighton schools’ Open Enrollment presentation. Open Enrollment this year will run from Monday, May 10</a:t>
            </a:r>
            <a:r>
              <a:rPr lang="en-US" baseline="30000" dirty="0" smtClean="0"/>
              <a:t>th</a:t>
            </a:r>
            <a:r>
              <a:rPr lang="en-US" baseline="0" dirty="0" smtClean="0"/>
              <a:t>, through the end of the day on Friday, May 21</a:t>
            </a:r>
            <a:r>
              <a:rPr lang="en-US" baseline="30000" dirty="0" smtClean="0"/>
              <a:t>st</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a:t>
            </a:fld>
            <a:endParaRPr lang="en-US"/>
          </a:p>
        </p:txBody>
      </p:sp>
    </p:spTree>
    <p:extLst>
      <p:ext uri="{BB962C8B-B14F-4D97-AF65-F5344CB8AC3E}">
        <p14:creationId xmlns:p14="http://schemas.microsoft.com/office/powerpoint/2010/main" val="404741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17</a:t>
            </a:fld>
            <a:endParaRPr lang="en-US"/>
          </a:p>
        </p:txBody>
      </p:sp>
    </p:spTree>
    <p:extLst>
      <p:ext uri="{BB962C8B-B14F-4D97-AF65-F5344CB8AC3E}">
        <p14:creationId xmlns:p14="http://schemas.microsoft.com/office/powerpoint/2010/main" val="172844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2022-23:  Rates did decrease for teachers, and non-teachers remained the same</a:t>
            </a:r>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23</a:t>
            </a:fld>
            <a:endParaRPr lang="en-US"/>
          </a:p>
        </p:txBody>
      </p:sp>
    </p:spTree>
    <p:extLst>
      <p:ext uri="{BB962C8B-B14F-4D97-AF65-F5344CB8AC3E}">
        <p14:creationId xmlns:p14="http://schemas.microsoft.com/office/powerpoint/2010/main" val="1337895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24</a:t>
            </a:fld>
            <a:endParaRPr lang="en-US"/>
          </a:p>
        </p:txBody>
      </p:sp>
    </p:spTree>
    <p:extLst>
      <p:ext uri="{BB962C8B-B14F-4D97-AF65-F5344CB8AC3E}">
        <p14:creationId xmlns:p14="http://schemas.microsoft.com/office/powerpoint/2010/main" val="3953402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7D266651-02D9-C949-8344-2390968C25F3}" type="slidenum">
              <a:rPr lang="en-US" smtClean="0"/>
              <a:pPr/>
              <a:t>25</a:t>
            </a:fld>
            <a:endParaRPr lang="en-US"/>
          </a:p>
        </p:txBody>
      </p:sp>
    </p:spTree>
    <p:extLst>
      <p:ext uri="{BB962C8B-B14F-4D97-AF65-F5344CB8AC3E}">
        <p14:creationId xmlns:p14="http://schemas.microsoft.com/office/powerpoint/2010/main" val="168302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D266651-02D9-C949-8344-2390968C25F3}" type="slidenum">
              <a:rPr lang="en-US" smtClean="0"/>
              <a:pPr/>
              <a:t>4</a:t>
            </a:fld>
            <a:endParaRPr lang="en-US"/>
          </a:p>
        </p:txBody>
      </p:sp>
    </p:spTree>
    <p:extLst>
      <p:ext uri="{BB962C8B-B14F-4D97-AF65-F5344CB8AC3E}">
        <p14:creationId xmlns:p14="http://schemas.microsoft.com/office/powerpoint/2010/main" val="3787141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Arial" panose="020B0604020202020204" pitchFamily="34" charset="0"/>
            </a:endParaRPr>
          </a:p>
        </p:txBody>
      </p:sp>
      <p:sp>
        <p:nvSpPr>
          <p:cNvPr id="624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fld id="{8AA53B7E-71E1-4B2D-BEB4-EA4222D1AE73}" type="slidenum">
              <a:rPr lang="en-US" altLang="en-US">
                <a:latin typeface="Tahoma" panose="020B0604030504040204" pitchFamily="34" charset="0"/>
              </a:rPr>
              <a:pPr eaLnBrk="1" hangingPunct="1"/>
              <a:t>7</a:t>
            </a:fld>
            <a:endParaRPr lang="en-US" altLang="en-US" dirty="0">
              <a:latin typeface="Tahoma" panose="020B0604030504040204" pitchFamily="34" charset="0"/>
            </a:endParaRPr>
          </a:p>
        </p:txBody>
      </p:sp>
    </p:spTree>
    <p:extLst>
      <p:ext uri="{BB962C8B-B14F-4D97-AF65-F5344CB8AC3E}">
        <p14:creationId xmlns:p14="http://schemas.microsoft.com/office/powerpoint/2010/main" val="93990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 Copay plan and $1500 </a:t>
            </a:r>
            <a:r>
              <a:rPr lang="en-US" dirty="0" err="1" smtClean="0"/>
              <a:t>Ded</a:t>
            </a:r>
            <a:r>
              <a:rPr lang="en-US" dirty="0" smtClean="0"/>
              <a:t> plan – first three </a:t>
            </a:r>
            <a:r>
              <a:rPr lang="en-US" dirty="0" err="1" smtClean="0"/>
              <a:t>Virtuwell</a:t>
            </a:r>
            <a:r>
              <a:rPr lang="en-US" baseline="0" dirty="0" smtClean="0"/>
              <a:t> </a:t>
            </a:r>
            <a:r>
              <a:rPr lang="en-US" dirty="0" smtClean="0"/>
              <a:t>visits are free</a:t>
            </a:r>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10</a:t>
            </a:fld>
            <a:endParaRPr lang="en-US"/>
          </a:p>
        </p:txBody>
      </p:sp>
    </p:spTree>
    <p:extLst>
      <p:ext uri="{BB962C8B-B14F-4D97-AF65-F5344CB8AC3E}">
        <p14:creationId xmlns:p14="http://schemas.microsoft.com/office/powerpoint/2010/main" val="1679093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5DC38-B56E-4E54-94C4-150E0618A06D}" type="slidenum">
              <a:rPr lang="en-US" smtClean="0"/>
              <a:t>11</a:t>
            </a:fld>
            <a:endParaRPr lang="en-US"/>
          </a:p>
        </p:txBody>
      </p:sp>
    </p:spTree>
    <p:extLst>
      <p:ext uri="{BB962C8B-B14F-4D97-AF65-F5344CB8AC3E}">
        <p14:creationId xmlns:p14="http://schemas.microsoft.com/office/powerpoint/2010/main" val="57316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Do</a:t>
            </a:r>
            <a:r>
              <a:rPr lang="en-US" sz="1200" b="0" i="0" kern="1200" baseline="0" dirty="0" smtClean="0">
                <a:solidFill>
                  <a:schemeClr val="tx1"/>
                </a:solidFill>
                <a:effectLst/>
                <a:latin typeface="+mn-lt"/>
                <a:ea typeface="+mn-ea"/>
                <a:cs typeface="+mn-cs"/>
              </a:rPr>
              <a:t> you love to work out with the help of a trainer or in a group fitness class? But can’t, or don’t want to, go to the gym? HealthPartners has partnered with </a:t>
            </a:r>
            <a:r>
              <a:rPr lang="en-US" sz="1200" b="0" i="0" kern="1200" baseline="0" dirty="0" err="1" smtClean="0">
                <a:solidFill>
                  <a:schemeClr val="tx1"/>
                </a:solidFill>
                <a:effectLst/>
                <a:latin typeface="+mn-lt"/>
                <a:ea typeface="+mn-ea"/>
                <a:cs typeface="+mn-cs"/>
              </a:rPr>
              <a:t>Wellbeats</a:t>
            </a:r>
            <a:r>
              <a:rPr lang="en-US" sz="1200" b="0" i="0" kern="1200" baseline="0" dirty="0" smtClean="0">
                <a:solidFill>
                  <a:schemeClr val="tx1"/>
                </a:solidFill>
                <a:effectLst/>
                <a:latin typeface="+mn-lt"/>
                <a:ea typeface="+mn-ea"/>
                <a:cs typeface="+mn-cs"/>
              </a:rPr>
              <a:t> to offer you FREE </a:t>
            </a:r>
            <a:r>
              <a:rPr lang="en-US" sz="1200" b="0" i="0" kern="1200" dirty="0" smtClean="0">
                <a:solidFill>
                  <a:schemeClr val="tx1"/>
                </a:solidFill>
                <a:effectLst/>
                <a:latin typeface="+mn-lt"/>
                <a:ea typeface="+mn-ea"/>
                <a:cs typeface="+mn-cs"/>
              </a:rPr>
              <a:t>on-demand workouts and challenges to do</a:t>
            </a:r>
            <a:r>
              <a:rPr lang="en-US" sz="1200" b="0" i="0" kern="1200" baseline="0" dirty="0" smtClean="0">
                <a:solidFill>
                  <a:schemeClr val="tx1"/>
                </a:solidFill>
                <a:effectLst/>
                <a:latin typeface="+mn-lt"/>
                <a:ea typeface="+mn-ea"/>
                <a:cs typeface="+mn-cs"/>
              </a:rPr>
              <a:t> when and where you like</a:t>
            </a:r>
            <a:r>
              <a:rPr lang="en-US" sz="1200" b="0" i="0" kern="1200" dirty="0" smtClean="0">
                <a:solidFill>
                  <a:schemeClr val="tx1"/>
                </a:solidFill>
                <a:effectLst/>
                <a:latin typeface="+mn-lt"/>
                <a:ea typeface="+mn-ea"/>
                <a:cs typeface="+mn-cs"/>
              </a:rPr>
              <a:t>. Friendly, certified virtual trainers offer a variety of classes for every age, interest and ability. From office</a:t>
            </a:r>
            <a:r>
              <a:rPr lang="en-US" sz="1200" b="0" i="0" kern="1200" baseline="0" dirty="0" smtClean="0">
                <a:solidFill>
                  <a:schemeClr val="tx1"/>
                </a:solidFill>
                <a:effectLst/>
                <a:latin typeface="+mn-lt"/>
                <a:ea typeface="+mn-ea"/>
                <a:cs typeface="+mn-cs"/>
              </a:rPr>
              <a:t> breaks to yoga to strength training, HIIT and more. You can get p</a:t>
            </a:r>
            <a:r>
              <a:rPr lang="en-US" sz="1200" b="0" i="0" kern="1200" dirty="0" smtClean="0">
                <a:solidFill>
                  <a:schemeClr val="tx1"/>
                </a:solidFill>
                <a:effectLst/>
                <a:latin typeface="+mn-lt"/>
                <a:ea typeface="+mn-ea"/>
                <a:cs typeface="+mn-cs"/>
              </a:rPr>
              <a:t>ersonalized recommendations based on your preferences and goals.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Get started signing in to your HealthPartners online account</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and selecting the </a:t>
            </a:r>
            <a:r>
              <a:rPr lang="en-US" sz="1200" b="0" i="1" u="none" strike="noStrike" kern="1200" baseline="0" dirty="0" smtClean="0">
                <a:solidFill>
                  <a:schemeClr val="tx1"/>
                </a:solidFill>
                <a:latin typeface="+mn-lt"/>
                <a:ea typeface="+mn-ea"/>
                <a:cs typeface="+mn-cs"/>
              </a:rPr>
              <a:t>Living Well </a:t>
            </a:r>
            <a:r>
              <a:rPr lang="en-US" sz="1200" b="0" i="0" u="none" strike="noStrike" kern="1200" baseline="0" dirty="0" smtClean="0">
                <a:solidFill>
                  <a:schemeClr val="tx1"/>
                </a:solidFill>
                <a:latin typeface="+mn-lt"/>
                <a:ea typeface="+mn-ea"/>
                <a:cs typeface="+mn-cs"/>
              </a:rPr>
              <a:t>tab. Don't have an account yet? It's quick and easy to sign up – you'll just need your member ID card.</a:t>
            </a:r>
            <a:endParaRPr lang="en-US" dirty="0" smtClean="0"/>
          </a:p>
          <a:p>
            <a:endParaRPr lang="en-US" dirty="0"/>
          </a:p>
        </p:txBody>
      </p:sp>
      <p:sp>
        <p:nvSpPr>
          <p:cNvPr id="4" name="Slide Number Placeholder 3"/>
          <p:cNvSpPr>
            <a:spLocks noGrp="1"/>
          </p:cNvSpPr>
          <p:nvPr>
            <p:ph type="sldNum" sz="quarter" idx="10"/>
          </p:nvPr>
        </p:nvSpPr>
        <p:spPr/>
        <p:txBody>
          <a:bodyPr/>
          <a:lstStyle/>
          <a:p>
            <a:fld id="{9C45DC38-B56E-4E54-94C4-150E0618A06D}" type="slidenum">
              <a:rPr lang="en-US" smtClean="0"/>
              <a:t>12</a:t>
            </a:fld>
            <a:endParaRPr lang="en-US"/>
          </a:p>
        </p:txBody>
      </p:sp>
    </p:spTree>
    <p:extLst>
      <p:ext uri="{BB962C8B-B14F-4D97-AF65-F5344CB8AC3E}">
        <p14:creationId xmlns:p14="http://schemas.microsoft.com/office/powerpoint/2010/main" val="385808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HealthPartners members get special savings on many products and services – all designed to help you live healthy every day.</a:t>
            </a:r>
          </a:p>
          <a:p>
            <a:endParaRPr lang="en-US" dirty="0" smtClean="0"/>
          </a:p>
          <a:p>
            <a:r>
              <a:rPr lang="en-US" dirty="0" smtClean="0"/>
              <a:t>Save money just</a:t>
            </a:r>
            <a:r>
              <a:rPr lang="en-US" baseline="0" dirty="0" smtClean="0"/>
              <a:t> by showing your member ID on things like eyewear, healthy eating delivery services and hearing aids. Even discounts with select pet insurance providers. So you can rest easy knowing your furry family is protected too.</a:t>
            </a:r>
          </a:p>
          <a:p>
            <a:endParaRPr lang="en-US" baseline="0" dirty="0" smtClean="0"/>
          </a:p>
          <a:p>
            <a:r>
              <a:rPr lang="en-US" baseline="0" dirty="0" smtClean="0"/>
              <a:t>We now also offer discounts through both </a:t>
            </a:r>
            <a:r>
              <a:rPr lang="en-US" baseline="0" dirty="0" err="1" smtClean="0"/>
              <a:t>GlobalFit’s</a:t>
            </a:r>
            <a:r>
              <a:rPr lang="en-US" baseline="0" dirty="0" smtClean="0"/>
              <a:t> Gym Network 360, as well as The </a:t>
            </a:r>
            <a:r>
              <a:rPr lang="en-US" baseline="0" dirty="0" err="1" smtClean="0"/>
              <a:t>Active&amp;Fit</a:t>
            </a:r>
            <a:r>
              <a:rPr lang="en-US" baseline="0" dirty="0" smtClean="0"/>
              <a:t> Direct program.</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GlobalFit’s</a:t>
            </a:r>
            <a:r>
              <a:rPr lang="en-US" sz="1200" b="0" i="0" kern="1200" dirty="0" smtClean="0">
                <a:solidFill>
                  <a:schemeClr val="tx1"/>
                </a:solidFill>
                <a:effectLst/>
                <a:latin typeface="+mn-lt"/>
                <a:ea typeface="+mn-ea"/>
                <a:cs typeface="+mn-cs"/>
              </a:rPr>
              <a:t> Gym Network 360 provides access to premier fitness, weight loss and wellness brands – at discounted pricing. It</a:t>
            </a:r>
            <a:r>
              <a:rPr lang="en-US" sz="1200" b="0" i="0" kern="1200" baseline="0" dirty="0" smtClean="0">
                <a:solidFill>
                  <a:schemeClr val="tx1"/>
                </a:solidFill>
                <a:effectLst/>
                <a:latin typeface="+mn-lt"/>
                <a:ea typeface="+mn-ea"/>
                <a:cs typeface="+mn-cs"/>
              </a:rPr>
              <a:t> includes </a:t>
            </a:r>
            <a:r>
              <a:rPr lang="en-US" sz="1200" b="0" i="0" kern="1200" dirty="0" smtClean="0">
                <a:solidFill>
                  <a:schemeClr val="tx1"/>
                </a:solidFill>
                <a:effectLst/>
                <a:latin typeface="+mn-lt"/>
                <a:ea typeface="+mn-ea"/>
                <a:cs typeface="+mn-cs"/>
              </a:rPr>
              <a:t>over 8,000 gyms and studios across the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Active&amp;Fit</a:t>
            </a:r>
            <a:r>
              <a:rPr lang="en-US" sz="1200" b="0" i="0" kern="1200" dirty="0" smtClean="0">
                <a:solidFill>
                  <a:schemeClr val="tx1"/>
                </a:solidFill>
                <a:effectLst/>
                <a:latin typeface="+mn-lt"/>
                <a:ea typeface="+mn-ea"/>
                <a:cs typeface="+mn-cs"/>
              </a:rPr>
              <a:t> Direct™ program</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is a fitness membership program that provides access to more than 10,000 participating fitness centers nationwide. Members pay only $25 a month, plus an initial, one-time $25 enrollment fee and applicable taxes.</a:t>
            </a:r>
          </a:p>
          <a:p>
            <a:endParaRPr lang="en-US" dirty="0" smtClean="0"/>
          </a:p>
          <a:p>
            <a:r>
              <a:rPr lang="en-US" dirty="0" smtClean="0"/>
              <a:t>Visit </a:t>
            </a:r>
            <a:r>
              <a:rPr lang="en-US" b="1" dirty="0" smtClean="0"/>
              <a:t>healthpartners.com/</a:t>
            </a:r>
            <a:r>
              <a:rPr lang="en-US" b="1" baseline="0" dirty="0" smtClean="0"/>
              <a:t>di</a:t>
            </a:r>
            <a:r>
              <a:rPr lang="en-US" b="1" dirty="0" smtClean="0"/>
              <a:t>scounts</a:t>
            </a:r>
            <a:r>
              <a:rPr lang="en-US" dirty="0" smtClean="0"/>
              <a:t> to see all participating retailers and discounts.</a:t>
            </a:r>
          </a:p>
        </p:txBody>
      </p:sp>
      <p:sp>
        <p:nvSpPr>
          <p:cNvPr id="4" name="Slide Number Placeholder 3"/>
          <p:cNvSpPr>
            <a:spLocks noGrp="1"/>
          </p:cNvSpPr>
          <p:nvPr>
            <p:ph type="sldNum" sz="quarter" idx="10"/>
          </p:nvPr>
        </p:nvSpPr>
        <p:spPr/>
        <p:txBody>
          <a:bodyPr/>
          <a:lstStyle/>
          <a:p>
            <a:fld id="{9C45DC38-B56E-4E54-94C4-150E0618A06D}" type="slidenum">
              <a:rPr lang="en-US" smtClean="0"/>
              <a:t>13</a:t>
            </a:fld>
            <a:endParaRPr lang="en-US"/>
          </a:p>
        </p:txBody>
      </p:sp>
    </p:spTree>
    <p:extLst>
      <p:ext uri="{BB962C8B-B14F-4D97-AF65-F5344CB8AC3E}">
        <p14:creationId xmlns:p14="http://schemas.microsoft.com/office/powerpoint/2010/main" val="442800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5DC38-B56E-4E54-94C4-150E0618A06D}" type="slidenum">
              <a:rPr lang="en-US" smtClean="0"/>
              <a:t>14</a:t>
            </a:fld>
            <a:endParaRPr lang="en-US"/>
          </a:p>
        </p:txBody>
      </p:sp>
    </p:spTree>
    <p:extLst>
      <p:ext uri="{BB962C8B-B14F-4D97-AF65-F5344CB8AC3E}">
        <p14:creationId xmlns:p14="http://schemas.microsoft.com/office/powerpoint/2010/main" val="4200552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5DC38-B56E-4E54-94C4-150E0618A06D}" type="slidenum">
              <a:rPr lang="en-US" smtClean="0"/>
              <a:t>15</a:t>
            </a:fld>
            <a:endParaRPr lang="en-US"/>
          </a:p>
        </p:txBody>
      </p:sp>
    </p:spTree>
    <p:extLst>
      <p:ext uri="{BB962C8B-B14F-4D97-AF65-F5344CB8AC3E}">
        <p14:creationId xmlns:p14="http://schemas.microsoft.com/office/powerpoint/2010/main" val="1600974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 Photo 1">
    <p:spTree>
      <p:nvGrpSpPr>
        <p:cNvPr id="1" name=""/>
        <p:cNvGrpSpPr/>
        <p:nvPr/>
      </p:nvGrpSpPr>
      <p:grpSpPr>
        <a:xfrm>
          <a:off x="0" y="0"/>
          <a:ext cx="0" cy="0"/>
          <a:chOff x="0" y="0"/>
          <a:chExt cx="0" cy="0"/>
        </a:xfrm>
      </p:grpSpPr>
      <p:sp>
        <p:nvSpPr>
          <p:cNvPr id="7" name="Rectangle 6"/>
          <p:cNvSpPr/>
          <p:nvPr userDrawn="1"/>
        </p:nvSpPr>
        <p:spPr>
          <a:xfrm>
            <a:off x="0" y="1959429"/>
            <a:ext cx="12192000" cy="4913661"/>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itle 1"/>
          <p:cNvSpPr>
            <a:spLocks noGrp="1"/>
          </p:cNvSpPr>
          <p:nvPr>
            <p:ph type="ctrTitle" hasCustomPrompt="1"/>
          </p:nvPr>
        </p:nvSpPr>
        <p:spPr>
          <a:xfrm>
            <a:off x="304800" y="5029201"/>
            <a:ext cx="6908800" cy="990599"/>
          </a:xfrm>
          <a:prstGeom prst="rect">
            <a:avLst/>
          </a:prstGeom>
        </p:spPr>
        <p:txBody>
          <a:bodyPr anchor="b" anchorCtr="0"/>
          <a:lstStyle>
            <a:lvl1pPr algn="l">
              <a:defRPr sz="2400" baseline="0">
                <a:solidFill>
                  <a:schemeClr val="bg1"/>
                </a:solidFill>
              </a:defRPr>
            </a:lvl1pPr>
          </a:lstStyle>
          <a:p>
            <a:r>
              <a:rPr lang="en-US" dirty="0" smtClean="0"/>
              <a:t>Title Slide – With Photo</a:t>
            </a:r>
            <a:endParaRPr lang="en-US" dirty="0"/>
          </a:p>
        </p:txBody>
      </p:sp>
      <p:sp>
        <p:nvSpPr>
          <p:cNvPr id="10" name="Text Placeholder 5"/>
          <p:cNvSpPr>
            <a:spLocks noGrp="1"/>
          </p:cNvSpPr>
          <p:nvPr>
            <p:ph type="body" sz="quarter" idx="10" hasCustomPrompt="1"/>
          </p:nvPr>
        </p:nvSpPr>
        <p:spPr>
          <a:xfrm>
            <a:off x="304800" y="6080760"/>
            <a:ext cx="6908800" cy="381000"/>
          </a:xfrm>
          <a:prstGeom prst="rect">
            <a:avLst/>
          </a:prstGeo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 | Date</a:t>
            </a:r>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6" y="5163357"/>
            <a:ext cx="3336415" cy="1219201"/>
          </a:xfrm>
          <a:prstGeom prst="rect">
            <a:avLst/>
          </a:prstGeom>
          <a:ln w="12700">
            <a:miter lim="400000"/>
          </a:ln>
        </p:spPr>
      </p:pic>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©2020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170907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Left Photo">
    <p:spTree>
      <p:nvGrpSpPr>
        <p:cNvPr id="1" name=""/>
        <p:cNvGrpSpPr/>
        <p:nvPr/>
      </p:nvGrpSpPr>
      <p:grpSpPr>
        <a:xfrm>
          <a:off x="0" y="0"/>
          <a:ext cx="0" cy="0"/>
          <a:chOff x="0" y="0"/>
          <a:chExt cx="0" cy="0"/>
        </a:xfrm>
      </p:grpSpPr>
      <p:sp>
        <p:nvSpPr>
          <p:cNvPr id="10" name="Rectangle 9"/>
          <p:cNvSpPr>
            <a:spLocks/>
          </p:cNvSpPr>
          <p:nvPr userDrawn="1"/>
        </p:nvSpPr>
        <p:spPr>
          <a:xfrm>
            <a:off x="1" y="0"/>
            <a:ext cx="12206343" cy="6867144"/>
          </a:xfrm>
          <a:prstGeom prst="rect">
            <a:avLst/>
          </a:prstGeom>
          <a:blipFill>
            <a:blip r:embed="rId2">
              <a:alphaModFix amt="90000"/>
            </a:blip>
            <a:srcRect/>
            <a:stretch>
              <a:fillRect r="-6" b="2"/>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8" name="Content Placeholder 2"/>
          <p:cNvSpPr>
            <a:spLocks noGrp="1"/>
          </p:cNvSpPr>
          <p:nvPr>
            <p:ph idx="13" hasCustomPrompt="1"/>
          </p:nvPr>
        </p:nvSpPr>
        <p:spPr>
          <a:xfrm>
            <a:off x="5730240" y="1737360"/>
            <a:ext cx="5608320" cy="402336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1255713" lvl="4" indent="-223838" algn="l" defTabSz="457200" rtl="0" eaLnBrk="1" latinLnBrk="0" hangingPunct="1">
              <a:spcBef>
                <a:spcPct val="20000"/>
              </a:spcBef>
              <a:buClr>
                <a:schemeClr val="accent2"/>
              </a:buClr>
              <a:buFont typeface="Arial"/>
              <a:buChar char="–"/>
            </a:pPr>
            <a:r>
              <a:rPr lang="en-US" dirty="0" smtClean="0"/>
              <a:t>Fifth level</a:t>
            </a:r>
            <a:endParaRPr lang="en-US" dirty="0"/>
          </a:p>
        </p:txBody>
      </p:sp>
      <p:sp>
        <p:nvSpPr>
          <p:cNvPr id="6" name="Text Placeholder 8"/>
          <p:cNvSpPr>
            <a:spLocks noGrp="1"/>
          </p:cNvSpPr>
          <p:nvPr>
            <p:ph type="body" sz="quarter" idx="14" hasCustomPrompt="1"/>
          </p:nvPr>
        </p:nvSpPr>
        <p:spPr>
          <a:xfrm>
            <a:off x="5730240" y="1234440"/>
            <a:ext cx="560832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sp>
        <p:nvSpPr>
          <p:cNvPr id="7"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Tree>
    <p:extLst>
      <p:ext uri="{BB962C8B-B14F-4D97-AF65-F5344CB8AC3E}">
        <p14:creationId xmlns:p14="http://schemas.microsoft.com/office/powerpoint/2010/main" val="2702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Right Photo">
    <p:spTree>
      <p:nvGrpSpPr>
        <p:cNvPr id="1" name=""/>
        <p:cNvGrpSpPr/>
        <p:nvPr/>
      </p:nvGrpSpPr>
      <p:grpSpPr>
        <a:xfrm>
          <a:off x="0" y="0"/>
          <a:ext cx="0" cy="0"/>
          <a:chOff x="0" y="0"/>
          <a:chExt cx="0" cy="0"/>
        </a:xfrm>
      </p:grpSpPr>
      <p:sp>
        <p:nvSpPr>
          <p:cNvPr id="10" name="Rectangle 9"/>
          <p:cNvSpPr>
            <a:spLocks noChangeAspect="1"/>
          </p:cNvSpPr>
          <p:nvPr userDrawn="1"/>
        </p:nvSpPr>
        <p:spPr>
          <a:xfrm>
            <a:off x="1" y="0"/>
            <a:ext cx="12205855" cy="6858000"/>
          </a:xfrm>
          <a:prstGeom prst="rect">
            <a:avLst/>
          </a:prstGeom>
          <a:blipFill>
            <a:blip r:embed="rId2">
              <a:alphaModFix amt="90000"/>
            </a:blip>
            <a:srcRect/>
            <a:stretch>
              <a:fillRect l="-123" t="-166" r="-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3" name="Content Placeholder 2"/>
          <p:cNvSpPr>
            <a:spLocks noGrp="1"/>
          </p:cNvSpPr>
          <p:nvPr>
            <p:ph idx="1" hasCustomPrompt="1"/>
          </p:nvPr>
        </p:nvSpPr>
        <p:spPr>
          <a:xfrm>
            <a:off x="304800" y="1737360"/>
            <a:ext cx="560832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sz="1300">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sz="13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1255713" lvl="4" indent="-223838" algn="l" defTabSz="457200" rtl="0" eaLnBrk="1" latinLnBrk="0" hangingPunct="1">
              <a:spcBef>
                <a:spcPct val="20000"/>
              </a:spcBef>
              <a:buClr>
                <a:schemeClr val="accent2"/>
              </a:buClr>
              <a:buFont typeface="Arial"/>
              <a:buChar char="–"/>
            </a:pPr>
            <a:r>
              <a:rPr lang="en-US" dirty="0" smtClean="0"/>
              <a:t>Fifth level</a:t>
            </a:r>
            <a:endParaRPr lang="en-US" dirty="0"/>
          </a:p>
        </p:txBody>
      </p:sp>
      <p:sp>
        <p:nvSpPr>
          <p:cNvPr id="7" name="Text Placeholder 8"/>
          <p:cNvSpPr>
            <a:spLocks noGrp="1"/>
          </p:cNvSpPr>
          <p:nvPr>
            <p:ph type="body" sz="quarter" idx="13" hasCustomPrompt="1"/>
          </p:nvPr>
        </p:nvSpPr>
        <p:spPr>
          <a:xfrm>
            <a:off x="304800" y="1234440"/>
            <a:ext cx="560832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sp>
        <p:nvSpPr>
          <p:cNvPr id="9"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
        <p:nvSpPr>
          <p:cNvPr id="8" name="TextBox 7"/>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264100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Grid">
    <p:spTree>
      <p:nvGrpSpPr>
        <p:cNvPr id="1" name=""/>
        <p:cNvGrpSpPr/>
        <p:nvPr/>
      </p:nvGrpSpPr>
      <p:grpSpPr>
        <a:xfrm>
          <a:off x="0" y="0"/>
          <a:ext cx="0" cy="0"/>
          <a:chOff x="0" y="0"/>
          <a:chExt cx="0" cy="0"/>
        </a:xfrm>
      </p:grpSpPr>
      <p:sp>
        <p:nvSpPr>
          <p:cNvPr id="10" name="Rectangle 9"/>
          <p:cNvSpPr>
            <a:spLocks noChangeAspect="1"/>
          </p:cNvSpPr>
          <p:nvPr userDrawn="1"/>
        </p:nvSpPr>
        <p:spPr>
          <a:xfrm>
            <a:off x="1" y="0"/>
            <a:ext cx="12205855" cy="6858000"/>
          </a:xfrm>
          <a:prstGeom prst="rect">
            <a:avLst/>
          </a:prstGeom>
          <a:blipFill>
            <a:blip r:embed="rId2">
              <a:alphaModFix amt="90000"/>
            </a:blip>
            <a:srcRect/>
            <a:stretch>
              <a:fillRect l="-123" t="-166" r="-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3" name="Content Placeholder 2"/>
          <p:cNvSpPr>
            <a:spLocks noGrp="1"/>
          </p:cNvSpPr>
          <p:nvPr>
            <p:ph idx="1" hasCustomPrompt="1"/>
          </p:nvPr>
        </p:nvSpPr>
        <p:spPr>
          <a:xfrm>
            <a:off x="304800" y="1737360"/>
            <a:ext cx="5364480" cy="438912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1255713" lvl="4" indent="-223838" algn="l" defTabSz="457200" rtl="0" eaLnBrk="1" latinLnBrk="0" hangingPunct="1">
              <a:spcBef>
                <a:spcPct val="20000"/>
              </a:spcBef>
              <a:buClr>
                <a:schemeClr val="accent2"/>
              </a:buClr>
              <a:buFont typeface="Arial"/>
              <a:buChar char="–"/>
            </a:pPr>
            <a:r>
              <a:rPr lang="en-US" dirty="0" smtClean="0"/>
              <a:t>Fifth level</a:t>
            </a:r>
            <a:endParaRPr lang="en-US" dirty="0"/>
          </a:p>
        </p:txBody>
      </p:sp>
      <p:sp>
        <p:nvSpPr>
          <p:cNvPr id="6" name="Text Placeholder 8"/>
          <p:cNvSpPr>
            <a:spLocks noGrp="1"/>
          </p:cNvSpPr>
          <p:nvPr>
            <p:ph type="body" sz="quarter" idx="13" hasCustomPrompt="1"/>
          </p:nvPr>
        </p:nvSpPr>
        <p:spPr>
          <a:xfrm>
            <a:off x="304800" y="1234440"/>
            <a:ext cx="536448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sp>
        <p:nvSpPr>
          <p:cNvPr id="7"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09761" y="91441"/>
            <a:ext cx="2385983" cy="546543"/>
          </a:xfrm>
          <a:prstGeom prst="rect">
            <a:avLst/>
          </a:prstGeom>
        </p:spPr>
      </p:pic>
      <p:sp>
        <p:nvSpPr>
          <p:cNvPr id="9" name="Shape 393">
            <a:extLst>
              <a:ext uri="{FF2B5EF4-FFF2-40B4-BE49-F238E27FC236}">
                <a16:creationId xmlns:a16="http://schemas.microsoft.com/office/drawing/2014/main" id="{55080A59-49F8-4173-B90A-D4F77A9CC548}"/>
              </a:ext>
            </a:extLst>
          </p:cNvPr>
          <p:cNvSpPr/>
          <p:nvPr userDrawn="1"/>
        </p:nvSpPr>
        <p:spPr>
          <a:xfrm>
            <a:off x="6601987" y="3257555"/>
            <a:ext cx="5152919" cy="0"/>
          </a:xfrm>
          <a:prstGeom prst="line">
            <a:avLst/>
          </a:prstGeom>
          <a:ln w="3175">
            <a:solidFill>
              <a:srgbClr val="FFFFFF"/>
            </a:solidFill>
            <a:miter lim="400000"/>
          </a:ln>
        </p:spPr>
        <p:txBody>
          <a:bodyPr lIns="19050" tIns="19050" rIns="19050" bIns="19050" anchor="ctr"/>
          <a:lstStyle/>
          <a:p>
            <a:pPr algn="ctr" defTabSz="309562">
              <a:defRPr sz="1200">
                <a:latin typeface="Helvetica Light"/>
                <a:ea typeface="Helvetica Light"/>
                <a:cs typeface="Helvetica Light"/>
                <a:sym typeface="Helvetica Light"/>
              </a:defRPr>
            </a:pPr>
            <a:endParaRPr sz="1200"/>
          </a:p>
        </p:txBody>
      </p:sp>
      <p:sp>
        <p:nvSpPr>
          <p:cNvPr id="11" name="Shape 394">
            <a:extLst>
              <a:ext uri="{FF2B5EF4-FFF2-40B4-BE49-F238E27FC236}">
                <a16:creationId xmlns:a16="http://schemas.microsoft.com/office/drawing/2014/main" id="{E38B0E98-5E44-4A84-8A96-99BBD67678FA}"/>
              </a:ext>
            </a:extLst>
          </p:cNvPr>
          <p:cNvSpPr/>
          <p:nvPr userDrawn="1"/>
        </p:nvSpPr>
        <p:spPr>
          <a:xfrm flipV="1">
            <a:off x="9217060" y="1341967"/>
            <a:ext cx="1" cy="3864689"/>
          </a:xfrm>
          <a:prstGeom prst="line">
            <a:avLst/>
          </a:prstGeom>
          <a:ln w="3175">
            <a:solidFill>
              <a:srgbClr val="FFFFFF"/>
            </a:solidFill>
            <a:miter lim="400000"/>
          </a:ln>
        </p:spPr>
        <p:txBody>
          <a:bodyPr lIns="19050" tIns="19050" rIns="19050" bIns="19050" anchor="ctr"/>
          <a:lstStyle/>
          <a:p>
            <a:pPr algn="ctr" defTabSz="309562">
              <a:defRPr sz="1200">
                <a:latin typeface="Helvetica Light"/>
                <a:ea typeface="Helvetica Light"/>
                <a:cs typeface="Helvetica Light"/>
                <a:sym typeface="Helvetica Light"/>
              </a:defRPr>
            </a:pPr>
            <a:endParaRPr sz="1200"/>
          </a:p>
        </p:txBody>
      </p:sp>
    </p:spTree>
    <p:extLst>
      <p:ext uri="{BB962C8B-B14F-4D97-AF65-F5344CB8AC3E}">
        <p14:creationId xmlns:p14="http://schemas.microsoft.com/office/powerpoint/2010/main" val="2702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Yellow Accent">
    <p:spTree>
      <p:nvGrpSpPr>
        <p:cNvPr id="1" name=""/>
        <p:cNvGrpSpPr/>
        <p:nvPr/>
      </p:nvGrpSpPr>
      <p:grpSpPr>
        <a:xfrm>
          <a:off x="0" y="0"/>
          <a:ext cx="0" cy="0"/>
          <a:chOff x="0" y="0"/>
          <a:chExt cx="0" cy="0"/>
        </a:xfrm>
      </p:grpSpPr>
      <p:sp>
        <p:nvSpPr>
          <p:cNvPr id="10" name="Rectangle 9"/>
          <p:cNvSpPr/>
          <p:nvPr userDrawn="1"/>
        </p:nvSpPr>
        <p:spPr>
          <a:xfrm>
            <a:off x="0" y="5235548"/>
            <a:ext cx="12192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304800" y="1737360"/>
            <a:ext cx="1036320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sz="1300">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sz="13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1255713" lvl="4" indent="-223838" algn="l" defTabSz="457200" rtl="0" eaLnBrk="1" latinLnBrk="0" hangingPunct="1">
              <a:spcBef>
                <a:spcPct val="20000"/>
              </a:spcBef>
              <a:buClr>
                <a:schemeClr val="accent2"/>
              </a:buClr>
              <a:buFont typeface="Arial"/>
              <a:buChar char="–"/>
            </a:pPr>
            <a:r>
              <a:rPr lang="en-US" dirty="0" smtClean="0"/>
              <a:t>Fifth level</a:t>
            </a:r>
            <a:endParaRPr lang="en-US" dirty="0"/>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9"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
        <p:nvSpPr>
          <p:cNvPr id="11" name="TextBox 10"/>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135169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tline Orange Accent">
    <p:spTree>
      <p:nvGrpSpPr>
        <p:cNvPr id="1" name=""/>
        <p:cNvGrpSpPr/>
        <p:nvPr/>
      </p:nvGrpSpPr>
      <p:grpSpPr>
        <a:xfrm>
          <a:off x="0" y="0"/>
          <a:ext cx="0" cy="0"/>
          <a:chOff x="0" y="0"/>
          <a:chExt cx="0" cy="0"/>
        </a:xfrm>
      </p:grpSpPr>
      <p:sp>
        <p:nvSpPr>
          <p:cNvPr id="12" name="Rectangle 11"/>
          <p:cNvSpPr/>
          <p:nvPr userDrawn="1"/>
        </p:nvSpPr>
        <p:spPr>
          <a:xfrm>
            <a:off x="0" y="5235548"/>
            <a:ext cx="12192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304800" y="1737360"/>
            <a:ext cx="10363200" cy="4297680"/>
          </a:xfrm>
          <a:prstGeom prst="rect">
            <a:avLst/>
          </a:prstGeom>
        </p:spPr>
        <p:txBody>
          <a:bodyPr/>
          <a:lstStyle>
            <a:lvl1pPr marL="342900" marR="0" indent="-342900" algn="l" defTabSz="457200" rtl="0" eaLnBrk="1" fontAlgn="auto" latinLnBrk="0" hangingPunct="1">
              <a:lnSpc>
                <a:spcPct val="100000"/>
              </a:lnSpc>
              <a:spcBef>
                <a:spcPts val="0"/>
              </a:spcBef>
              <a:spcAft>
                <a:spcPts val="900"/>
              </a:spcAft>
              <a:buClr>
                <a:srgbClr val="6FACDE"/>
              </a:buClr>
              <a:buSzTx/>
              <a:buFont typeface="+mj-lt"/>
              <a:buAutoNum type="romanUcPeriod"/>
              <a:tabLst/>
              <a:defRPr sz="1600">
                <a:solidFill>
                  <a:schemeClr val="tx2"/>
                </a:solidFill>
              </a:defRPr>
            </a:lvl1pPr>
            <a:lvl2pPr marL="574675" marR="0" indent="-342900" algn="l" defTabSz="457200" rtl="0" eaLnBrk="1" fontAlgn="auto" latinLnBrk="0" hangingPunct="1">
              <a:lnSpc>
                <a:spcPct val="100000"/>
              </a:lnSpc>
              <a:spcBef>
                <a:spcPts val="0"/>
              </a:spcBef>
              <a:spcAft>
                <a:spcPts val="900"/>
              </a:spcAft>
              <a:buClr>
                <a:srgbClr val="6FACDE"/>
              </a:buClr>
              <a:buSzTx/>
              <a:buFont typeface="+mj-lt"/>
              <a:buAutoNum type="alphaUcPeriod"/>
              <a:tabLst/>
              <a:defRPr sz="1400">
                <a:solidFill>
                  <a:schemeClr val="tx2"/>
                </a:solidFill>
              </a:defRPr>
            </a:lvl2pPr>
            <a:lvl3pPr marL="796925" marR="0" indent="-342900" algn="l" defTabSz="457200" rtl="0" eaLnBrk="1" fontAlgn="auto" latinLnBrk="0" hangingPunct="1">
              <a:lnSpc>
                <a:spcPct val="100000"/>
              </a:lnSpc>
              <a:spcBef>
                <a:spcPts val="0"/>
              </a:spcBef>
              <a:spcAft>
                <a:spcPts val="900"/>
              </a:spcAft>
              <a:buClr>
                <a:srgbClr val="6FACDE"/>
              </a:buClr>
              <a:buSzTx/>
              <a:buFont typeface="+mj-lt"/>
              <a:buAutoNum type="arabicPeriod"/>
              <a:tabLst/>
              <a:defRPr sz="1300">
                <a:solidFill>
                  <a:schemeClr val="tx2"/>
                </a:solidFill>
              </a:defRPr>
            </a:lvl3pPr>
            <a:lvl4pPr marL="1033462" marR="0" indent="-342900" algn="l" defTabSz="457200" rtl="0" eaLnBrk="1" fontAlgn="auto" latinLnBrk="0" hangingPunct="1">
              <a:lnSpc>
                <a:spcPct val="100000"/>
              </a:lnSpc>
              <a:spcBef>
                <a:spcPts val="0"/>
              </a:spcBef>
              <a:spcAft>
                <a:spcPts val="900"/>
              </a:spcAft>
              <a:buClr>
                <a:srgbClr val="6FACDE"/>
              </a:buClr>
              <a:buSzTx/>
              <a:buFont typeface="+mj-lt"/>
              <a:buAutoNum type="alphaLcParenR"/>
              <a:tabLst/>
              <a:defRPr sz="1300">
                <a:solidFill>
                  <a:schemeClr val="tx2"/>
                </a:solidFill>
              </a:defRPr>
            </a:lvl4pPr>
            <a:lvl5pPr marL="1374775" marR="0" indent="-342900" algn="l" defTabSz="457200" rtl="0" eaLnBrk="1" fontAlgn="auto" latinLnBrk="0" hangingPunct="1">
              <a:lnSpc>
                <a:spcPct val="100000"/>
              </a:lnSpc>
              <a:spcBef>
                <a:spcPct val="20000"/>
              </a:spcBef>
              <a:spcAft>
                <a:spcPts val="900"/>
              </a:spcAft>
              <a:buClr>
                <a:schemeClr val="accent2"/>
              </a:buClr>
              <a:buSzTx/>
              <a:buFont typeface="+mj-lt"/>
              <a:buAutoNum type="romanLcPeriod"/>
              <a:tabLst/>
              <a:defRPr sz="13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1255713" lvl="4" indent="-223838" algn="l" defTabSz="457200" rtl="0" eaLnBrk="1" latinLnBrk="0" hangingPunct="1">
              <a:spcBef>
                <a:spcPct val="20000"/>
              </a:spcBef>
              <a:buClr>
                <a:schemeClr val="accent2"/>
              </a:buClr>
              <a:buFont typeface="Arial"/>
              <a:buChar char="–"/>
            </a:pPr>
            <a:r>
              <a:rPr lang="en-US" dirty="0" smtClean="0"/>
              <a:t>Fifth level</a:t>
            </a:r>
            <a:endParaRPr lang="en-US" dirty="0"/>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11"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
        <p:nvSpPr>
          <p:cNvPr id="10" name="TextBox 9"/>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118968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tline Green Accent">
    <p:spTree>
      <p:nvGrpSpPr>
        <p:cNvPr id="1" name=""/>
        <p:cNvGrpSpPr/>
        <p:nvPr/>
      </p:nvGrpSpPr>
      <p:grpSpPr>
        <a:xfrm>
          <a:off x="0" y="0"/>
          <a:ext cx="0" cy="0"/>
          <a:chOff x="0" y="0"/>
          <a:chExt cx="0" cy="0"/>
        </a:xfrm>
      </p:grpSpPr>
      <p:sp>
        <p:nvSpPr>
          <p:cNvPr id="12" name="Rectangle 11"/>
          <p:cNvSpPr/>
          <p:nvPr userDrawn="1"/>
        </p:nvSpPr>
        <p:spPr>
          <a:xfrm>
            <a:off x="0" y="5235548"/>
            <a:ext cx="12192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sp>
        <p:nvSpPr>
          <p:cNvPr id="4" name="Text Placeholder 3"/>
          <p:cNvSpPr>
            <a:spLocks noGrp="1"/>
          </p:cNvSpPr>
          <p:nvPr>
            <p:ph type="body" sz="quarter" idx="14"/>
          </p:nvPr>
        </p:nvSpPr>
        <p:spPr>
          <a:xfrm>
            <a:off x="304800" y="1737361"/>
            <a:ext cx="103632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10"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©2020 ARTHUR J. GALLAGHER &amp; CO. </a:t>
            </a:r>
            <a:endParaRPr lang="en-US" sz="600" kern="1200" dirty="0">
              <a:solidFill>
                <a:schemeClr val="accent2">
                  <a:lumMod val="40000"/>
                  <a:lumOff val="60000"/>
                </a:schemeClr>
              </a:solidFill>
              <a:latin typeface="+mj-lt"/>
              <a:ea typeface="+mn-ea"/>
              <a:cs typeface="+mn-cs"/>
            </a:endParaRPr>
          </a:p>
        </p:txBody>
      </p:sp>
      <p:sp>
        <p:nvSpPr>
          <p:cNvPr id="8" name="TextBox 7"/>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287454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lue Acc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737360"/>
            <a:ext cx="10363200" cy="420624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Click to add text</a:t>
            </a:r>
          </a:p>
        </p:txBody>
      </p:sp>
      <p:sp>
        <p:nvSpPr>
          <p:cNvPr id="5" name="Title Placeholder 1"/>
          <p:cNvSpPr>
            <a:spLocks noGrp="1"/>
          </p:cNvSpPr>
          <p:nvPr>
            <p:ph type="title"/>
          </p:nvPr>
        </p:nvSpPr>
        <p:spPr>
          <a:xfrm>
            <a:off x="304800" y="182880"/>
            <a:ext cx="804672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smtClean="0"/>
              <a:t>Subtitle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8"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
        <p:nvSpPr>
          <p:cNvPr id="10" name="TextBox 9"/>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1" name="Rectangle 10"/>
          <p:cNvSpPr/>
          <p:nvPr userDrawn="1"/>
        </p:nvSpPr>
        <p:spPr>
          <a:xfrm>
            <a:off x="0" y="5235548"/>
            <a:ext cx="12192000" cy="1622453"/>
          </a:xfrm>
          <a:prstGeom prst="rect">
            <a:avLst/>
          </a:prstGeom>
          <a:blipFill dpi="0" rotWithShape="1">
            <a:blip r:embed="rId3">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Slide Number Placeholder 5"/>
          <p:cNvSpPr>
            <a:spLocks noGrp="1"/>
          </p:cNvSpPr>
          <p:nvPr>
            <p:ph type="sldNum" sz="quarter" idx="12"/>
          </p:nvPr>
        </p:nvSpPr>
        <p:spPr>
          <a:xfrm>
            <a:off x="11491161" y="6328729"/>
            <a:ext cx="383721" cy="254951"/>
          </a:xfrm>
          <a:prstGeom prst="rect">
            <a:avLst/>
          </a:prstGeom>
        </p:spPr>
        <p:txBody>
          <a:bodyPr/>
          <a:lstStyle>
            <a:lvl1pPr>
              <a:defRPr sz="1000"/>
            </a:lvl1pPr>
          </a:lstStyle>
          <a:p>
            <a:fld id="{FFB67C56-0E87-4F73-A794-FA541C704BA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52476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 Subtitl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304800" y="1371600"/>
            <a:ext cx="10363200" cy="411480"/>
          </a:xfrm>
          <a:prstGeom prst="rect">
            <a:avLst/>
          </a:prstGeom>
        </p:spPr>
        <p:txBody>
          <a:bodyPr>
            <a:noAutofit/>
          </a:bodyPr>
          <a:lstStyle>
            <a:lvl1pPr>
              <a:buNone/>
              <a:defRPr lang="en-US" sz="18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smtClean="0"/>
              <a:t>Subtitle</a:t>
            </a:r>
            <a:endParaRPr lang="en-US" dirty="0"/>
          </a:p>
        </p:txBody>
      </p:sp>
      <p:sp>
        <p:nvSpPr>
          <p:cNvPr id="6" name="Rectangle 5"/>
          <p:cNvSpPr/>
          <p:nvPr userDrawn="1"/>
        </p:nvSpPr>
        <p:spPr>
          <a:xfrm flipH="1">
            <a:off x="4418481" y="-7882"/>
            <a:ext cx="7794540" cy="978726"/>
          </a:xfrm>
          <a:prstGeom prst="rect">
            <a:avLst/>
          </a:prstGeom>
          <a:blipFill dpi="0" rotWithShape="1">
            <a:blip r:embed="rId2">
              <a:alphaModFix amt="90000"/>
            </a:blip>
            <a:srcRect/>
            <a:stretch>
              <a:fillRect t="906" r="-74962" b="-4902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9890" y="63738"/>
            <a:ext cx="2385983" cy="546543"/>
          </a:xfrm>
          <a:prstGeom prst="rect">
            <a:avLst/>
          </a:prstGeom>
        </p:spPr>
      </p:pic>
      <p:sp>
        <p:nvSpPr>
          <p:cNvPr id="9"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
        <p:nvSpPr>
          <p:cNvPr id="10" name="Title Placeholder 1"/>
          <p:cNvSpPr>
            <a:spLocks noGrp="1"/>
          </p:cNvSpPr>
          <p:nvPr>
            <p:ph type="title"/>
          </p:nvPr>
        </p:nvSpPr>
        <p:spPr>
          <a:xfrm>
            <a:off x="304800" y="45720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6868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33951"/>
            <a:ext cx="6884225" cy="1225420"/>
          </a:xfrm>
          <a:prstGeom prst="rect">
            <a:avLst/>
          </a:prstGeom>
        </p:spPr>
      </p:pic>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6"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45507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 Subtitle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a:buNone/>
              <a:defRPr lang="en-US" sz="18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smtClean="0"/>
              <a:t>Subtitle</a:t>
            </a:r>
            <a:endParaRPr lang="en-US" dirty="0"/>
          </a:p>
        </p:txBody>
      </p:sp>
      <p:sp>
        <p:nvSpPr>
          <p:cNvPr id="9"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Tree>
    <p:extLst>
      <p:ext uri="{BB962C8B-B14F-4D97-AF65-F5344CB8AC3E}">
        <p14:creationId xmlns:p14="http://schemas.microsoft.com/office/powerpoint/2010/main" val="20610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 Photo 2">
    <p:spTree>
      <p:nvGrpSpPr>
        <p:cNvPr id="1" name=""/>
        <p:cNvGrpSpPr/>
        <p:nvPr/>
      </p:nvGrpSpPr>
      <p:grpSpPr>
        <a:xfrm>
          <a:off x="0" y="0"/>
          <a:ext cx="0" cy="0"/>
          <a:chOff x="0" y="0"/>
          <a:chExt cx="0" cy="0"/>
        </a:xfrm>
      </p:grpSpPr>
      <p:sp>
        <p:nvSpPr>
          <p:cNvPr id="7" name="Rectangle 6"/>
          <p:cNvSpPr/>
          <p:nvPr userDrawn="1"/>
        </p:nvSpPr>
        <p:spPr>
          <a:xfrm>
            <a:off x="0" y="3616780"/>
            <a:ext cx="12192000" cy="3247115"/>
          </a:xfrm>
          <a:prstGeom prst="rect">
            <a:avLst/>
          </a:prstGeom>
          <a:blipFill>
            <a:blip r:embed="rId2">
              <a:alphaModFix amt="90000"/>
            </a:blip>
            <a:srcRect/>
            <a:stretch>
              <a:fillRect t="-11175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304800" y="5288975"/>
            <a:ext cx="6339840" cy="1005840"/>
          </a:xfrm>
          <a:prstGeom prst="rect">
            <a:avLst/>
          </a:prstGeom>
        </p:spPr>
        <p:txBody>
          <a:bodyPr anchor="b" anchorCtr="0">
            <a:normAutofit/>
          </a:bodyPr>
          <a:lstStyle>
            <a:lvl1pPr algn="l">
              <a:lnSpc>
                <a:spcPts val="4300"/>
              </a:lnSpc>
              <a:spcBef>
                <a:spcPts val="0"/>
              </a:spcBef>
              <a:defRPr sz="2400" cap="none">
                <a:solidFill>
                  <a:schemeClr val="bg1"/>
                </a:solidFill>
              </a:defRPr>
            </a:lvl1pPr>
          </a:lstStyle>
          <a:p>
            <a:r>
              <a:rPr lang="en-US" dirty="0" smtClean="0"/>
              <a:t>Title Slide</a:t>
            </a:r>
            <a:endParaRPr lang="en-US" dirty="0"/>
          </a:p>
        </p:txBody>
      </p:sp>
      <p:sp>
        <p:nvSpPr>
          <p:cNvPr id="3" name="Subtitle 2"/>
          <p:cNvSpPr>
            <a:spLocks noGrp="1"/>
          </p:cNvSpPr>
          <p:nvPr>
            <p:ph type="subTitle" idx="1" hasCustomPrompt="1"/>
          </p:nvPr>
        </p:nvSpPr>
        <p:spPr>
          <a:xfrm>
            <a:off x="304800" y="6340535"/>
            <a:ext cx="6339840" cy="386940"/>
          </a:xfrm>
          <a:prstGeom prst="rect">
            <a:avLst/>
          </a:prstGeom>
        </p:spPr>
        <p:txBody>
          <a:bodyPr>
            <a:noAutofit/>
          </a:bodyPr>
          <a:lstStyle>
            <a:lvl1pPr marL="0" indent="0" algn="l">
              <a:buNone/>
              <a:defRPr sz="16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  Date</a:t>
            </a:r>
            <a:endParaRPr lang="en-US" dirty="0"/>
          </a:p>
        </p:txBody>
      </p:sp>
      <p:sp>
        <p:nvSpPr>
          <p:cNvPr id="6" name="Text Placeholder 6"/>
          <p:cNvSpPr txBox="1">
            <a:spLocks/>
          </p:cNvSpPr>
          <p:nvPr userDrawn="1"/>
        </p:nvSpPr>
        <p:spPr>
          <a:xfrm>
            <a:off x="7620001" y="662940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9201" y="5706324"/>
            <a:ext cx="3535680" cy="875486"/>
          </a:xfrm>
          <a:prstGeom prst="rect">
            <a:avLst/>
          </a:prstGeom>
        </p:spPr>
      </p:pic>
    </p:spTree>
    <p:extLst>
      <p:ext uri="{BB962C8B-B14F-4D97-AF65-F5344CB8AC3E}">
        <p14:creationId xmlns:p14="http://schemas.microsoft.com/office/powerpoint/2010/main" val="220204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3" name="Content Placeholder 2"/>
          <p:cNvSpPr>
            <a:spLocks noGrp="1"/>
          </p:cNvSpPr>
          <p:nvPr>
            <p:ph idx="1" hasCustomPrompt="1"/>
          </p:nvPr>
        </p:nvSpPr>
        <p:spPr>
          <a:xfrm>
            <a:off x="304800" y="1463040"/>
            <a:ext cx="10363200" cy="4480560"/>
          </a:xfrm>
          <a:prstGeom prst="rect">
            <a:avLst/>
          </a:prstGeo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lang="en-US" sz="2000" kern="1200" noProof="0" dirty="0" smtClean="0">
                <a:solidFill>
                  <a:schemeClr val="tx2"/>
                </a:solidFill>
                <a:latin typeface="+mn-lt"/>
                <a:ea typeface="+mn-ea"/>
                <a:cs typeface="Times New Roman"/>
              </a:defRPr>
            </a:lvl1pPr>
            <a:lvl2pPr marL="798513" marR="0" indent="-336550" algn="l" defTabSz="457200" rtl="0" eaLnBrk="1" fontAlgn="auto" latinLnBrk="0" hangingPunct="1">
              <a:lnSpc>
                <a:spcPct val="100000"/>
              </a:lnSpc>
              <a:spcBef>
                <a:spcPts val="0"/>
              </a:spcBef>
              <a:spcAft>
                <a:spcPts val="900"/>
              </a:spcAft>
              <a:buClr>
                <a:srgbClr val="6FACDE"/>
              </a:buClr>
              <a:buSzTx/>
              <a:buFont typeface="+mj-lt"/>
              <a:buAutoNum type="alphaUcPeriod"/>
              <a:tabLst/>
              <a:defRPr lang="en-US" sz="1800" kern="1200" noProof="0" dirty="0" smtClean="0">
                <a:solidFill>
                  <a:schemeClr val="tx2"/>
                </a:solidFill>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lang="en-US" sz="1600" kern="1200" noProof="0" dirty="0" smtClean="0">
                <a:solidFill>
                  <a:schemeClr val="tx2"/>
                </a:solidFill>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lang="en-US" sz="1600" kern="1200" noProof="0" dirty="0" smtClean="0">
                <a:solidFill>
                  <a:schemeClr val="tx2"/>
                </a:solidFill>
                <a:latin typeface="+mn-lt"/>
                <a:ea typeface="+mn-ea"/>
                <a:cs typeface="Times New Roman"/>
              </a:defRPr>
            </a:lvl4pPr>
            <a:lvl5pPr marL="1828800" marR="0" indent="-344488" algn="l" defTabSz="457200" rtl="0" eaLnBrk="1" fontAlgn="auto" latinLnBrk="0" hangingPunct="1">
              <a:lnSpc>
                <a:spcPct val="100000"/>
              </a:lnSpc>
              <a:spcBef>
                <a:spcPts val="0"/>
              </a:spcBef>
              <a:spcAft>
                <a:spcPts val="900"/>
              </a:spcAft>
              <a:buClr>
                <a:srgbClr val="6FACDE"/>
              </a:buClr>
              <a:buSzTx/>
              <a:buFont typeface="+mj-lt"/>
              <a:buAutoNum type="romanLcPeriod"/>
              <a:tabLst/>
              <a:defRPr lang="en-US" sz="1600" kern="1200" noProof="0" dirty="0">
                <a:solidFill>
                  <a:schemeClr val="tx2"/>
                </a:solidFill>
                <a:latin typeface="+mn-lt"/>
                <a:ea typeface="+mn-ea"/>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6"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30827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Outline w Subtit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304800" y="1737360"/>
            <a:ext cx="536448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3" hasCustomPrompt="1"/>
          </p:nvPr>
        </p:nvSpPr>
        <p:spPr>
          <a:xfrm>
            <a:off x="5974080" y="1737360"/>
            <a:ext cx="536448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kumimoji="0" lang="en-US" sz="16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7" name="Text Placeholder 8"/>
          <p:cNvSpPr>
            <a:spLocks noGrp="1"/>
          </p:cNvSpPr>
          <p:nvPr>
            <p:ph type="body" sz="quarter" idx="14" hasCustomPrompt="1"/>
          </p:nvPr>
        </p:nvSpPr>
        <p:spPr>
          <a:xfrm>
            <a:off x="304800" y="1234440"/>
            <a:ext cx="1105408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smtClean="0"/>
              <a:t>Subtitle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9"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9824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3" name="Content Placeholder 2"/>
          <p:cNvSpPr>
            <a:spLocks noGrp="1"/>
          </p:cNvSpPr>
          <p:nvPr>
            <p:ph idx="1" hasCustomPrompt="1"/>
          </p:nvPr>
        </p:nvSpPr>
        <p:spPr>
          <a:xfrm>
            <a:off x="304800" y="1463040"/>
            <a:ext cx="10363200" cy="448056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Click to add text</a:t>
            </a:r>
            <a:endParaRPr lang="en-US" dirty="0"/>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7"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19365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Right w Graphic">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smtClean="0"/>
              <a:t>Click to edit Master title style</a:t>
            </a:r>
            <a:endParaRPr lang="en-US" dirty="0"/>
          </a:p>
        </p:txBody>
      </p:sp>
      <p:sp>
        <p:nvSpPr>
          <p:cNvPr id="8" name="Content Placeholder 2"/>
          <p:cNvSpPr>
            <a:spLocks noGrp="1"/>
          </p:cNvSpPr>
          <p:nvPr>
            <p:ph idx="13" hasCustomPrompt="1"/>
          </p:nvPr>
        </p:nvSpPr>
        <p:spPr>
          <a:xfrm>
            <a:off x="6705600" y="1737360"/>
            <a:ext cx="4876800" cy="4023360"/>
          </a:xfrm>
        </p:spPr>
        <p:txBody>
          <a:bodyPr>
            <a:normAutofit/>
          </a:bodyPr>
          <a:lstStyle>
            <a:lvl1pPr marL="0" indent="0">
              <a:buNone/>
              <a:defRPr sz="16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Click to add text </a:t>
            </a:r>
            <a:endParaRPr lang="en-US" dirty="0"/>
          </a:p>
        </p:txBody>
      </p:sp>
      <p:sp>
        <p:nvSpPr>
          <p:cNvPr id="7" name="Text Placeholder 8"/>
          <p:cNvSpPr>
            <a:spLocks noGrp="1"/>
          </p:cNvSpPr>
          <p:nvPr>
            <p:ph type="body" sz="quarter" idx="14" hasCustomPrompt="1"/>
          </p:nvPr>
        </p:nvSpPr>
        <p:spPr>
          <a:xfrm>
            <a:off x="304800" y="1234440"/>
            <a:ext cx="10972800" cy="411480"/>
          </a:xfrm>
        </p:spPr>
        <p:txBody>
          <a:bodyPr>
            <a:noAutofit/>
          </a:bodyPr>
          <a:lstStyle>
            <a:lvl1pPr marL="0" indent="0">
              <a:buNone/>
              <a:defRPr lang="en-US" sz="18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smtClean="0"/>
              <a:t>Subtitle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10"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06695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Left w Photo">
    <p:spTree>
      <p:nvGrpSpPr>
        <p:cNvPr id="1" name=""/>
        <p:cNvGrpSpPr/>
        <p:nvPr/>
      </p:nvGrpSpPr>
      <p:grpSpPr>
        <a:xfrm>
          <a:off x="0" y="0"/>
          <a:ext cx="0" cy="0"/>
          <a:chOff x="0" y="0"/>
          <a:chExt cx="0" cy="0"/>
        </a:xfrm>
      </p:grpSpPr>
      <p:sp>
        <p:nvSpPr>
          <p:cNvPr id="10" name="Rectangle 9"/>
          <p:cNvSpPr>
            <a:spLocks noChangeAspect="1"/>
          </p:cNvSpPr>
          <p:nvPr userDrawn="1"/>
        </p:nvSpPr>
        <p:spPr>
          <a:xfrm>
            <a:off x="0" y="0"/>
            <a:ext cx="12192000" cy="6867144"/>
          </a:xfrm>
          <a:prstGeom prst="rect">
            <a:avLst/>
          </a:prstGeom>
          <a:blipFill>
            <a:blip r:embed="rId2">
              <a:alphaModFix amt="90000"/>
            </a:blip>
            <a:srcRect/>
            <a:stretch>
              <a:fillRect l="-22963" r="-1054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304800" y="1737360"/>
            <a:ext cx="4876800" cy="4480560"/>
          </a:xfrm>
        </p:spPr>
        <p:txBody>
          <a:bodyPr>
            <a:normAutofit/>
          </a:bodyPr>
          <a:lstStyle>
            <a:lvl1pPr marL="0" indent="0">
              <a:buNone/>
              <a:defRPr sz="1600">
                <a:solidFill>
                  <a:schemeClr val="tx2"/>
                </a:solidFill>
              </a:defRPr>
            </a:lvl1pPr>
          </a:lstStyle>
          <a:p>
            <a:pPr lvl="0"/>
            <a:r>
              <a:rPr lang="en-US" dirty="0" smtClean="0"/>
              <a:t>Click to add text </a:t>
            </a:r>
            <a:endParaRPr lang="en-US" dirty="0"/>
          </a:p>
        </p:txBody>
      </p:sp>
      <p:sp>
        <p:nvSpPr>
          <p:cNvPr id="5" name="Text Placeholder 8"/>
          <p:cNvSpPr>
            <a:spLocks noGrp="1"/>
          </p:cNvSpPr>
          <p:nvPr>
            <p:ph type="body" sz="quarter" idx="13" hasCustomPrompt="1"/>
          </p:nvPr>
        </p:nvSpPr>
        <p:spPr>
          <a:xfrm>
            <a:off x="304800" y="1234440"/>
            <a:ext cx="10972800" cy="411480"/>
          </a:xfrm>
        </p:spPr>
        <p:txBody>
          <a:bodyPr>
            <a:noAutofit/>
          </a:bodyPr>
          <a:lstStyle>
            <a:lvl1pPr marL="0" indent="0">
              <a:buNone/>
              <a:defRPr lang="en-US" sz="18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smtClean="0"/>
              <a:t>Subtitle</a:t>
            </a:r>
            <a:endParaRPr lang="en-US" dirty="0"/>
          </a:p>
        </p:txBody>
      </p:sp>
      <p:sp>
        <p:nvSpPr>
          <p:cNvPr id="8"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
        <p:nvSpPr>
          <p:cNvPr id="9" name="TextBox 8"/>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348334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hotos w Subtitle &amp; Caption">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304800" y="1737360"/>
            <a:ext cx="5364480" cy="294961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Picture</a:t>
            </a:r>
            <a:endParaRPr lang="en-US" dirty="0"/>
          </a:p>
        </p:txBody>
      </p:sp>
      <p:sp>
        <p:nvSpPr>
          <p:cNvPr id="8" name="Content Placeholder 2"/>
          <p:cNvSpPr>
            <a:spLocks noGrp="1"/>
          </p:cNvSpPr>
          <p:nvPr>
            <p:ph idx="13" hasCustomPrompt="1"/>
          </p:nvPr>
        </p:nvSpPr>
        <p:spPr>
          <a:xfrm>
            <a:off x="5974080" y="1737360"/>
            <a:ext cx="5364480" cy="2964172"/>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Picture</a:t>
            </a:r>
            <a:endParaRPr lang="en-US" dirty="0"/>
          </a:p>
        </p:txBody>
      </p:sp>
      <p:sp>
        <p:nvSpPr>
          <p:cNvPr id="7" name="Text Placeholder 8"/>
          <p:cNvSpPr>
            <a:spLocks noGrp="1"/>
          </p:cNvSpPr>
          <p:nvPr>
            <p:ph type="body" sz="quarter" idx="14" hasCustomPrompt="1"/>
          </p:nvPr>
        </p:nvSpPr>
        <p:spPr>
          <a:xfrm>
            <a:off x="304800" y="1234440"/>
            <a:ext cx="10972800" cy="411480"/>
          </a:xfrm>
        </p:spPr>
        <p:txBody>
          <a:bodyPr>
            <a:noAutofit/>
          </a:bodyPr>
          <a:lstStyle>
            <a:lvl1pPr marL="0" indent="0">
              <a:buNone/>
              <a:defRPr lang="en-US" sz="18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smtClean="0"/>
              <a:t>Subtitle</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12"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149926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3592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ubtitl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37360"/>
            <a:ext cx="10119360" cy="4297680"/>
          </a:xfrm>
          <a:prstGeom prst="rect">
            <a:avLst/>
          </a:prstGeom>
        </p:spPr>
        <p:txBody>
          <a:bodyPr/>
          <a:lstStyle>
            <a:lvl1pPr marL="342900" indent="-342900">
              <a:buClr>
                <a:schemeClr val="accent2"/>
              </a:buClr>
              <a:buFont typeface="Arial" panose="020B0604020202020204" pitchFamily="34" charset="0"/>
              <a:buChar cha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sp>
        <p:nvSpPr>
          <p:cNvPr id="7" name="Text Placeholder 8"/>
          <p:cNvSpPr>
            <a:spLocks noGrp="1"/>
          </p:cNvSpPr>
          <p:nvPr>
            <p:ph type="body" sz="quarter" idx="13" hasCustomPrompt="1"/>
          </p:nvPr>
        </p:nvSpPr>
        <p:spPr>
          <a:xfrm>
            <a:off x="914400" y="1234440"/>
            <a:ext cx="10119360" cy="411480"/>
          </a:xfrm>
          <a:prstGeom prst="rect">
            <a:avLst/>
          </a:prstGeom>
        </p:spPr>
        <p:txBody>
          <a:bodyPr>
            <a:noAutofit/>
          </a:bodyPr>
          <a:lstStyle>
            <a:lvl1pPr>
              <a:buNone/>
              <a:defRPr sz="2400" b="1">
                <a:solidFill>
                  <a:schemeClr val="accent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93943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Slide Number Placeholder 5"/>
          <p:cNvSpPr>
            <a:spLocks noGrp="1"/>
          </p:cNvSpPr>
          <p:nvPr>
            <p:ph type="sldNum" sz="quarter" idx="12"/>
          </p:nvPr>
        </p:nvSpPr>
        <p:spPr>
          <a:xfrm>
            <a:off x="11029950" y="6211163"/>
            <a:ext cx="383721" cy="254951"/>
          </a:xfrm>
          <a:prstGeom prst="rect">
            <a:avLst/>
          </a:prstGeom>
        </p:spPr>
        <p:txBody>
          <a:bodyPr/>
          <a:lstStyle>
            <a:lvl1pPr>
              <a:defRPr sz="1000"/>
            </a:lvl1pPr>
          </a:lstStyle>
          <a:p>
            <a:fld id="{FFB67C56-0E87-4F73-A794-FA541C704BA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2" name="Footer Placeholder 11"/>
          <p:cNvSpPr>
            <a:spLocks noGrp="1"/>
          </p:cNvSpPr>
          <p:nvPr>
            <p:ph type="ftr" sz="quarter" idx="14"/>
          </p:nvPr>
        </p:nvSpPr>
        <p:spPr>
          <a:xfrm>
            <a:off x="554567" y="6200779"/>
            <a:ext cx="3860800" cy="365125"/>
          </a:xfrm>
          <a:prstGeom prst="rect">
            <a:avLst/>
          </a:prstGeom>
        </p:spPr>
        <p:txBody>
          <a:bodyPr/>
          <a:lstStyle/>
          <a:p>
            <a:endParaRPr lang="en-GB" dirty="0">
              <a:solidFill>
                <a:prstClr val="black">
                  <a:lumMod val="50000"/>
                  <a:lumOff val="50000"/>
                </a:prstClr>
              </a:solidFill>
            </a:endParaRPr>
          </a:p>
        </p:txBody>
      </p:sp>
      <p:sp>
        <p:nvSpPr>
          <p:cNvPr id="14" name="Text Placeholder 13"/>
          <p:cNvSpPr>
            <a:spLocks noGrp="1"/>
          </p:cNvSpPr>
          <p:nvPr>
            <p:ph type="body" sz="quarter" idx="15"/>
          </p:nvPr>
        </p:nvSpPr>
        <p:spPr>
          <a:xfrm>
            <a:off x="554567" y="1689101"/>
            <a:ext cx="11032068" cy="4316413"/>
          </a:xfrm>
        </p:spPr>
        <p:txBody>
          <a:bodyPr>
            <a:noAutofit/>
          </a:bodyPr>
          <a:lstStyle>
            <a:lvl1pPr>
              <a:spcAft>
                <a:spcPts val="400"/>
              </a:spcAf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54014355"/>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Outlin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sp>
        <p:nvSpPr>
          <p:cNvPr id="4" name="Text Placeholder 3"/>
          <p:cNvSpPr>
            <a:spLocks noGrp="1"/>
          </p:cNvSpPr>
          <p:nvPr>
            <p:ph type="body" sz="quarter" idx="14"/>
          </p:nvPr>
        </p:nvSpPr>
        <p:spPr>
          <a:xfrm>
            <a:off x="304800" y="1737362"/>
            <a:ext cx="10363200" cy="4185267"/>
          </a:xfrm>
        </p:spPr>
        <p:txBody>
          <a:bodyPr/>
          <a:lstStyle>
            <a:lvl1pPr marL="461963" indent="-461963">
              <a:buFont typeface="+mj-lt"/>
              <a:buAutoNum type="romanUcPeriod"/>
              <a:defRPr/>
            </a:lvl1pPr>
            <a:lvl2pPr marL="800100" indent="-342900">
              <a:buFont typeface="+mj-lt"/>
              <a:buAutoNum type="alphaUcPeriod"/>
              <a:defRPr/>
            </a:lvl2pPr>
            <a:lvl3pPr marL="1143000" indent="-344488">
              <a:buFont typeface="+mj-lt"/>
              <a:buAutoNum type="arabicPeriod"/>
              <a:defRPr/>
            </a:lvl3pPr>
            <a:lvl4pPr marL="1485900" indent="-342900">
              <a:buFont typeface="+mj-lt"/>
              <a:buAutoNum type="alphaLcParenR"/>
              <a:defRPr/>
            </a:lvl4pPr>
            <a:lvl5pPr marL="1828800" indent="-344488">
              <a:buFont typeface="+mj-lt"/>
              <a:buAutoNum type="romanLcPeriod"/>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81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 Photo 3">
    <p:spTree>
      <p:nvGrpSpPr>
        <p:cNvPr id="1" name=""/>
        <p:cNvGrpSpPr/>
        <p:nvPr/>
      </p:nvGrpSpPr>
      <p:grpSpPr>
        <a:xfrm>
          <a:off x="0" y="0"/>
          <a:ext cx="0" cy="0"/>
          <a:chOff x="0" y="0"/>
          <a:chExt cx="0" cy="0"/>
        </a:xfrm>
      </p:grpSpPr>
      <p:sp>
        <p:nvSpPr>
          <p:cNvPr id="8" name="Rectangle 7"/>
          <p:cNvSpPr>
            <a:spLocks noChangeAspect="1"/>
          </p:cNvSpPr>
          <p:nvPr userDrawn="1"/>
        </p:nvSpPr>
        <p:spPr>
          <a:xfrm>
            <a:off x="1" y="-10391"/>
            <a:ext cx="9122228" cy="6867144"/>
          </a:xfrm>
          <a:prstGeom prst="rect">
            <a:avLst/>
          </a:prstGeom>
          <a:blipFill>
            <a:blip r:embed="rId2">
              <a:alphaModFix amt="90000"/>
            </a:blip>
            <a:srcRect/>
            <a:stretch>
              <a:fillRect l="-22" r="-3377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304800" y="1856454"/>
            <a:ext cx="3535680" cy="1428389"/>
          </a:xfrm>
          <a:prstGeom prst="rect">
            <a:avLst/>
          </a:prstGeom>
        </p:spPr>
        <p:txBody>
          <a:bodyPr anchor="b" anchorCtr="0">
            <a:normAutofit/>
          </a:bodyPr>
          <a:lstStyle>
            <a:lvl1pPr algn="l">
              <a:lnSpc>
                <a:spcPts val="4300"/>
              </a:lnSpc>
              <a:spcBef>
                <a:spcPts val="0"/>
              </a:spcBef>
              <a:defRPr sz="2400" cap="none" baseline="0">
                <a:solidFill>
                  <a:schemeClr val="bg1"/>
                </a:solidFill>
              </a:defRPr>
            </a:lvl1pPr>
          </a:lstStyle>
          <a:p>
            <a:r>
              <a:rPr lang="en-US" dirty="0" smtClean="0"/>
              <a:t>Title Slide</a:t>
            </a:r>
            <a:endParaRPr lang="en-US" dirty="0"/>
          </a:p>
        </p:txBody>
      </p:sp>
      <p:sp>
        <p:nvSpPr>
          <p:cNvPr id="3" name="Subtitle 2"/>
          <p:cNvSpPr>
            <a:spLocks noGrp="1"/>
          </p:cNvSpPr>
          <p:nvPr>
            <p:ph type="subTitle" idx="1" hasCustomPrompt="1"/>
          </p:nvPr>
        </p:nvSpPr>
        <p:spPr>
          <a:xfrm>
            <a:off x="304800" y="3291840"/>
            <a:ext cx="3535680" cy="731520"/>
          </a:xfrm>
          <a:prstGeom prst="rect">
            <a:avLst/>
          </a:prstGeom>
        </p:spPr>
        <p:txBody>
          <a:bodyPr>
            <a:noAutofit/>
          </a:bodyPr>
          <a:lstStyle>
            <a:lvl1pPr marL="0" indent="0" algn="l">
              <a:buNone/>
              <a:defRPr sz="16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p>
          <a:p>
            <a:r>
              <a:rPr lang="en-US" dirty="0" smtClean="0"/>
              <a:t>Date </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467" y="5681225"/>
            <a:ext cx="3804795" cy="942122"/>
          </a:xfrm>
          <a:prstGeom prst="rect">
            <a:avLst/>
          </a:prstGeom>
        </p:spPr>
      </p:pic>
      <p:sp>
        <p:nvSpPr>
          <p:cNvPr id="10" name="Text Placeholder 6"/>
          <p:cNvSpPr txBox="1">
            <a:spLocks/>
          </p:cNvSpPr>
          <p:nvPr userDrawn="1"/>
        </p:nvSpPr>
        <p:spPr>
          <a:xfrm>
            <a:off x="3048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407468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hank you/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5B3AA9-4127-4895-A86F-A66417B106A1}"/>
              </a:ext>
            </a:extLst>
          </p:cNvPr>
          <p:cNvPicPr>
            <a:picLocks noChangeAspect="1"/>
          </p:cNvPicPr>
          <p:nvPr userDrawn="1"/>
        </p:nvPicPr>
        <p:blipFill>
          <a:blip r:embed="rId2"/>
          <a:stretch>
            <a:fillRect/>
          </a:stretch>
        </p:blipFill>
        <p:spPr>
          <a:xfrm>
            <a:off x="0" y="3507582"/>
            <a:ext cx="12192000" cy="3350418"/>
          </a:xfrm>
          <a:prstGeom prst="rect">
            <a:avLst/>
          </a:prstGeom>
        </p:spPr>
      </p:pic>
      <p:sp>
        <p:nvSpPr>
          <p:cNvPr id="2" name="Title 1"/>
          <p:cNvSpPr>
            <a:spLocks noGrp="1"/>
          </p:cNvSpPr>
          <p:nvPr>
            <p:ph type="ctrTitle" hasCustomPrompt="1"/>
          </p:nvPr>
        </p:nvSpPr>
        <p:spPr>
          <a:xfrm>
            <a:off x="915701" y="1090565"/>
            <a:ext cx="7395164" cy="1102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Thank You!</a:t>
            </a:r>
          </a:p>
        </p:txBody>
      </p:sp>
      <p:sp>
        <p:nvSpPr>
          <p:cNvPr id="3" name="Subtitle 2"/>
          <p:cNvSpPr>
            <a:spLocks noGrp="1"/>
          </p:cNvSpPr>
          <p:nvPr>
            <p:ph type="subTitle" idx="1"/>
          </p:nvPr>
        </p:nvSpPr>
        <p:spPr>
          <a:xfrm>
            <a:off x="632986" y="5634453"/>
            <a:ext cx="4392901" cy="690582"/>
          </a:xfrm>
          <a:prstGeom prst="rect">
            <a:avLst/>
          </a:prstGeom>
        </p:spPr>
        <p:txBody>
          <a:bodyPr>
            <a:noAutofit/>
          </a:bodyPr>
          <a:lstStyle>
            <a:lvl1pPr marL="0" indent="0" algn="l">
              <a:spcBef>
                <a:spcPts val="0"/>
              </a:spcBef>
              <a:buNone/>
              <a:defRPr sz="13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5" name="Text Placeholder 4"/>
          <p:cNvSpPr>
            <a:spLocks noGrp="1"/>
          </p:cNvSpPr>
          <p:nvPr>
            <p:ph type="body" sz="quarter" idx="10"/>
          </p:nvPr>
        </p:nvSpPr>
        <p:spPr>
          <a:xfrm>
            <a:off x="633804" y="4868863"/>
            <a:ext cx="4389120" cy="731520"/>
          </a:xfrm>
          <a:prstGeom prst="rect">
            <a:avLst/>
          </a:prstGeom>
        </p:spPr>
        <p:txBody>
          <a:bodyPr/>
          <a:lstStyle>
            <a:lvl1pPr marL="0" indent="0" algn="l" defTabSz="457200" rtl="0" eaLnBrk="1" latinLnBrk="0" hangingPunct="1">
              <a:spcBef>
                <a:spcPts val="0"/>
              </a:spcBef>
              <a:buFont typeface="Arial"/>
              <a:buNone/>
              <a:defRPr lang="en-US" sz="1300" kern="1200" cap="none" baseline="0" dirty="0">
                <a:solidFill>
                  <a:schemeClr val="bg1"/>
                </a:solidFill>
                <a:latin typeface="+mn-lt"/>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8" name="Text Placeholder 6">
            <a:extLst>
              <a:ext uri="{FF2B5EF4-FFF2-40B4-BE49-F238E27FC236}">
                <a16:creationId xmlns:a16="http://schemas.microsoft.com/office/drawing/2014/main" id="{783D9A20-F418-4099-951E-246BF72FA72B}"/>
              </a:ext>
            </a:extLst>
          </p:cNvPr>
          <p:cNvSpPr txBox="1">
            <a:spLocks/>
          </p:cNvSpPr>
          <p:nvPr userDrawn="1"/>
        </p:nvSpPr>
        <p:spPr>
          <a:xfrm>
            <a:off x="544641" y="6264073"/>
            <a:ext cx="5012511"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600" dirty="0">
                <a:solidFill>
                  <a:schemeClr val="bg1"/>
                </a:solidFill>
              </a:rPr>
              <a:t> © </a:t>
            </a:r>
            <a:r>
              <a:rPr sz="600" dirty="0" smtClean="0">
                <a:solidFill>
                  <a:schemeClr val="bg1"/>
                </a:solidFill>
              </a:rPr>
              <a:t>2019 </a:t>
            </a:r>
            <a:r>
              <a:rPr sz="600" dirty="0">
                <a:solidFill>
                  <a:schemeClr val="bg1"/>
                </a:solidFill>
              </a:rPr>
              <a:t>ARTHUR J. GALLAGHER &amp; CO.  |  AJG.COM</a:t>
            </a:r>
            <a:endParaRPr sz="600" baseline="30000" dirty="0">
              <a:solidFill>
                <a:schemeClr val="bg1"/>
              </a:solidFill>
            </a:endParaRPr>
          </a:p>
        </p:txBody>
      </p:sp>
      <p:pic>
        <p:nvPicPr>
          <p:cNvPr id="10" name="Picture 9">
            <a:extLst>
              <a:ext uri="{FF2B5EF4-FFF2-40B4-BE49-F238E27FC236}">
                <a16:creationId xmlns:a16="http://schemas.microsoft.com/office/drawing/2014/main" id="{25A533FE-6C15-4ABB-A4E2-AED25F83C6FE}"/>
              </a:ext>
            </a:extLst>
          </p:cNvPr>
          <p:cNvPicPr>
            <a:picLocks noChangeAspect="1"/>
          </p:cNvPicPr>
          <p:nvPr userDrawn="1"/>
        </p:nvPicPr>
        <p:blipFill>
          <a:blip r:embed="rId3"/>
          <a:stretch>
            <a:fillRect/>
          </a:stretch>
        </p:blipFill>
        <p:spPr>
          <a:xfrm>
            <a:off x="8326541" y="5273799"/>
            <a:ext cx="3687727" cy="1319351"/>
          </a:xfrm>
          <a:prstGeom prst="rect">
            <a:avLst/>
          </a:prstGeom>
        </p:spPr>
      </p:pic>
    </p:spTree>
    <p:extLst>
      <p:ext uri="{BB962C8B-B14F-4D97-AF65-F5344CB8AC3E}">
        <p14:creationId xmlns:p14="http://schemas.microsoft.com/office/powerpoint/2010/main" val="187544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63040"/>
            <a:ext cx="10119360" cy="448056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7864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Text Only">
    <p:spTree>
      <p:nvGrpSpPr>
        <p:cNvPr id="1" name=""/>
        <p:cNvGrpSpPr/>
        <p:nvPr/>
      </p:nvGrpSpPr>
      <p:grpSpPr>
        <a:xfrm>
          <a:off x="0" y="0"/>
          <a:ext cx="0" cy="0"/>
          <a:chOff x="0" y="0"/>
          <a:chExt cx="0" cy="0"/>
        </a:xfrm>
      </p:grpSpPr>
      <p:sp>
        <p:nvSpPr>
          <p:cNvPr id="9" name="Rectangle 8"/>
          <p:cNvSpPr/>
          <p:nvPr userDrawn="1"/>
        </p:nvSpPr>
        <p:spPr>
          <a:xfrm>
            <a:off x="0" y="1959429"/>
            <a:ext cx="12192000" cy="4913661"/>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itle 1"/>
          <p:cNvSpPr>
            <a:spLocks noGrp="1"/>
          </p:cNvSpPr>
          <p:nvPr>
            <p:ph type="ctrTitle" hasCustomPrompt="1"/>
          </p:nvPr>
        </p:nvSpPr>
        <p:spPr>
          <a:xfrm>
            <a:off x="304800" y="457201"/>
            <a:ext cx="6908800" cy="990599"/>
          </a:xfrm>
          <a:prstGeom prst="rect">
            <a:avLst/>
          </a:prstGeom>
        </p:spPr>
        <p:txBody>
          <a:bodyPr anchor="b" anchorCtr="0"/>
          <a:lstStyle>
            <a:lvl1pPr algn="l">
              <a:defRPr sz="2400" baseline="0">
                <a:solidFill>
                  <a:schemeClr val="accent1"/>
                </a:solidFill>
              </a:defRPr>
            </a:lvl1pPr>
          </a:lstStyle>
          <a:p>
            <a:r>
              <a:rPr lang="en-US" dirty="0" smtClean="0"/>
              <a:t>Title Slide – text only</a:t>
            </a:r>
            <a:endParaRPr lang="en-US" dirty="0"/>
          </a:p>
        </p:txBody>
      </p:sp>
      <p:sp>
        <p:nvSpPr>
          <p:cNvPr id="10" name="Text Placeholder 5"/>
          <p:cNvSpPr>
            <a:spLocks noGrp="1"/>
          </p:cNvSpPr>
          <p:nvPr>
            <p:ph type="body" sz="quarter" idx="10" hasCustomPrompt="1"/>
          </p:nvPr>
        </p:nvSpPr>
        <p:spPr>
          <a:xfrm>
            <a:off x="304800" y="1554480"/>
            <a:ext cx="6908800" cy="381000"/>
          </a:xfrm>
          <a:prstGeom prst="rect">
            <a:avLst/>
          </a:prstGeom>
        </p:spPr>
        <p:txBody>
          <a:bodyPr>
            <a:noAutofit/>
          </a:bodyPr>
          <a:lstStyle>
            <a:lvl1pPr marL="0" indent="0">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 | Date</a:t>
            </a:r>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6" y="5163357"/>
            <a:ext cx="3336415" cy="1219201"/>
          </a:xfrm>
          <a:prstGeom prst="rect">
            <a:avLst/>
          </a:prstGeom>
          <a:ln w="12700">
            <a:miter lim="400000"/>
          </a:ln>
        </p:spPr>
      </p:pic>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357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Closing w Photo">
    <p:spTree>
      <p:nvGrpSpPr>
        <p:cNvPr id="1" name=""/>
        <p:cNvGrpSpPr/>
        <p:nvPr/>
      </p:nvGrpSpPr>
      <p:grpSpPr>
        <a:xfrm>
          <a:off x="0" y="0"/>
          <a:ext cx="0" cy="0"/>
          <a:chOff x="0" y="0"/>
          <a:chExt cx="0" cy="0"/>
        </a:xfrm>
      </p:grpSpPr>
      <p:sp>
        <p:nvSpPr>
          <p:cNvPr id="11" name="Rectangle 10"/>
          <p:cNvSpPr>
            <a:spLocks noChangeAspect="1"/>
          </p:cNvSpPr>
          <p:nvPr userDrawn="1"/>
        </p:nvSpPr>
        <p:spPr>
          <a:xfrm>
            <a:off x="1" y="-10391"/>
            <a:ext cx="10940143" cy="6867144"/>
          </a:xfrm>
          <a:prstGeom prst="rect">
            <a:avLst/>
          </a:prstGeom>
          <a:blipFill>
            <a:blip r:embed="rId2">
              <a:alphaModFix amt="90000"/>
            </a:blip>
            <a:srcRect/>
            <a:stretch>
              <a:fillRect l="-19" r="-1154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304800" y="1856453"/>
            <a:ext cx="3535680" cy="914400"/>
          </a:xfrm>
          <a:prstGeom prst="rect">
            <a:avLst/>
          </a:prstGeom>
        </p:spPr>
        <p:txBody>
          <a:bodyPr anchor="b" anchorCtr="0">
            <a:normAutofit/>
          </a:bodyPr>
          <a:lstStyle>
            <a:lvl1pPr algn="l">
              <a:lnSpc>
                <a:spcPts val="4300"/>
              </a:lnSpc>
              <a:spcBef>
                <a:spcPts val="0"/>
              </a:spcBef>
              <a:defRPr sz="2400" cap="none" baseline="0">
                <a:solidFill>
                  <a:schemeClr val="bg1"/>
                </a:solidFill>
              </a:defRPr>
            </a:lvl1pPr>
          </a:lstStyle>
          <a:p>
            <a:r>
              <a:rPr lang="en-US" dirty="0" smtClean="0"/>
              <a:t>Thank you!</a:t>
            </a:r>
            <a:endParaRPr lang="en-US" dirty="0"/>
          </a:p>
        </p:txBody>
      </p:sp>
      <p:sp>
        <p:nvSpPr>
          <p:cNvPr id="3" name="Subtitle 2"/>
          <p:cNvSpPr>
            <a:spLocks noGrp="1"/>
          </p:cNvSpPr>
          <p:nvPr>
            <p:ph type="subTitle" idx="1" hasCustomPrompt="1"/>
          </p:nvPr>
        </p:nvSpPr>
        <p:spPr>
          <a:xfrm>
            <a:off x="304800" y="2834640"/>
            <a:ext cx="3657600" cy="731520"/>
          </a:xfrm>
          <a:prstGeom prst="rect">
            <a:avLst/>
          </a:prstGeom>
        </p:spPr>
        <p:txBody>
          <a:bodyPr>
            <a:noAutofit/>
          </a:bodyPr>
          <a:lstStyle>
            <a:lvl1pPr marL="0" indent="0" algn="l">
              <a:spcAft>
                <a:spcPts val="0"/>
              </a:spcAft>
              <a:buNone/>
              <a:defRPr sz="12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a:t>
            </a:r>
          </a:p>
          <a:p>
            <a:r>
              <a:rPr lang="en-US" dirty="0" smtClean="0"/>
              <a:t>Contact #</a:t>
            </a:r>
          </a:p>
          <a:p>
            <a:r>
              <a:rPr lang="en-US" dirty="0" smtClean="0"/>
              <a:t>Email</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467" y="5681225"/>
            <a:ext cx="3804795" cy="942122"/>
          </a:xfrm>
          <a:prstGeom prst="rect">
            <a:avLst/>
          </a:prstGeom>
        </p:spPr>
      </p:pic>
      <p:sp>
        <p:nvSpPr>
          <p:cNvPr id="10" name="Text Placeholder 6"/>
          <p:cNvSpPr txBox="1">
            <a:spLocks/>
          </p:cNvSpPr>
          <p:nvPr userDrawn="1"/>
        </p:nvSpPr>
        <p:spPr>
          <a:xfrm>
            <a:off x="3048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
        <p:nvSpPr>
          <p:cNvPr id="13" name="Text Placeholder 12"/>
          <p:cNvSpPr>
            <a:spLocks noGrp="1"/>
          </p:cNvSpPr>
          <p:nvPr>
            <p:ph type="body" sz="quarter" idx="10"/>
          </p:nvPr>
        </p:nvSpPr>
        <p:spPr>
          <a:xfrm>
            <a:off x="304800" y="3615747"/>
            <a:ext cx="3657600" cy="800100"/>
          </a:xfrm>
        </p:spPr>
        <p:txBody>
          <a:bodyPr>
            <a:noAutofit/>
          </a:bodyPr>
          <a:lstStyle>
            <a:lvl1pPr marL="0" indent="0">
              <a:spcAft>
                <a:spcPts val="0"/>
              </a:spcAft>
              <a:buNone/>
              <a:defRPr sz="1200">
                <a:solidFill>
                  <a:schemeClr val="bg1"/>
                </a:solidFill>
              </a:defRPr>
            </a:lvl1pPr>
            <a:lvl2pPr marL="231775" indent="0">
              <a:buNone/>
              <a:defRPr sz="1600">
                <a:solidFill>
                  <a:schemeClr val="bg1"/>
                </a:solidFill>
              </a:defRPr>
            </a:lvl2pPr>
            <a:lvl3pPr marL="454025" indent="0">
              <a:buNone/>
              <a:defRPr sz="1600">
                <a:solidFill>
                  <a:schemeClr val="bg1"/>
                </a:solidFill>
              </a:defRPr>
            </a:lvl3pPr>
            <a:lvl4pPr marL="690562" indent="0">
              <a:buNone/>
              <a:defRPr sz="1600">
                <a:solidFill>
                  <a:schemeClr val="bg1"/>
                </a:solidFill>
              </a:defRPr>
            </a:lvl4pPr>
            <a:lvl5pPr marL="919162" indent="0">
              <a:buNone/>
              <a:defRPr sz="1600">
                <a:solidFill>
                  <a:schemeClr val="bg1"/>
                </a:solidFill>
              </a:defRPr>
            </a:lvl5pPr>
          </a:lstStyle>
          <a:p>
            <a:pPr lvl="0"/>
            <a:endParaRPr lang="en-US" dirty="0"/>
          </a:p>
        </p:txBody>
      </p:sp>
    </p:spTree>
    <p:extLst>
      <p:ext uri="{BB962C8B-B14F-4D97-AF65-F5344CB8AC3E}">
        <p14:creationId xmlns:p14="http://schemas.microsoft.com/office/powerpoint/2010/main" val="14251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Text Only">
    <p:spTree>
      <p:nvGrpSpPr>
        <p:cNvPr id="1" name=""/>
        <p:cNvGrpSpPr/>
        <p:nvPr/>
      </p:nvGrpSpPr>
      <p:grpSpPr>
        <a:xfrm>
          <a:off x="0" y="0"/>
          <a:ext cx="0" cy="0"/>
          <a:chOff x="0" y="0"/>
          <a:chExt cx="0" cy="0"/>
        </a:xfrm>
      </p:grpSpPr>
      <p:sp>
        <p:nvSpPr>
          <p:cNvPr id="9" name="Rectangle 8"/>
          <p:cNvSpPr/>
          <p:nvPr userDrawn="1"/>
        </p:nvSpPr>
        <p:spPr>
          <a:xfrm>
            <a:off x="0" y="1298122"/>
            <a:ext cx="12192000" cy="5576078"/>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itle 1"/>
          <p:cNvSpPr>
            <a:spLocks noGrp="1"/>
          </p:cNvSpPr>
          <p:nvPr>
            <p:ph type="ctrTitle" hasCustomPrompt="1"/>
          </p:nvPr>
        </p:nvSpPr>
        <p:spPr>
          <a:xfrm>
            <a:off x="304800" y="457201"/>
            <a:ext cx="6908800" cy="990599"/>
          </a:xfrm>
          <a:prstGeom prst="rect">
            <a:avLst/>
          </a:prstGeom>
        </p:spPr>
        <p:txBody>
          <a:bodyPr anchor="b" anchorCtr="0"/>
          <a:lstStyle>
            <a:lvl1pPr algn="l">
              <a:defRPr sz="2400" baseline="0">
                <a:solidFill>
                  <a:schemeClr val="accent1"/>
                </a:solidFill>
              </a:defRPr>
            </a:lvl1pPr>
          </a:lstStyle>
          <a:p>
            <a:r>
              <a:rPr lang="en-US" dirty="0" smtClean="0"/>
              <a:t>Thank you!</a:t>
            </a:r>
            <a:endParaRPr lang="en-US" dirty="0"/>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6" y="5163357"/>
            <a:ext cx="3336415" cy="1219201"/>
          </a:xfrm>
          <a:prstGeom prst="rect">
            <a:avLst/>
          </a:prstGeom>
          <a:ln w="12700">
            <a:miter lim="400000"/>
          </a:ln>
        </p:spPr>
      </p:pic>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
        <p:nvSpPr>
          <p:cNvPr id="7" name="Subtitle 2"/>
          <p:cNvSpPr>
            <a:spLocks noGrp="1"/>
          </p:cNvSpPr>
          <p:nvPr>
            <p:ph type="subTitle" idx="1" hasCustomPrompt="1"/>
          </p:nvPr>
        </p:nvSpPr>
        <p:spPr>
          <a:xfrm>
            <a:off x="304800" y="5120637"/>
            <a:ext cx="3657600" cy="731520"/>
          </a:xfrm>
          <a:prstGeom prst="rect">
            <a:avLst/>
          </a:prstGeom>
        </p:spPr>
        <p:txBody>
          <a:bodyPr>
            <a:noAutofit/>
          </a:bodyPr>
          <a:lstStyle>
            <a:lvl1pPr marL="0" indent="0" algn="l">
              <a:spcAft>
                <a:spcPts val="0"/>
              </a:spcAft>
              <a:buNone/>
              <a:defRPr sz="12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a:t>
            </a:r>
          </a:p>
          <a:p>
            <a:r>
              <a:rPr lang="en-US" dirty="0" smtClean="0"/>
              <a:t>Contact #</a:t>
            </a:r>
          </a:p>
          <a:p>
            <a:r>
              <a:rPr lang="en-US" dirty="0" smtClean="0"/>
              <a:t>Email</a:t>
            </a:r>
            <a:endParaRPr lang="en-US" dirty="0"/>
          </a:p>
        </p:txBody>
      </p:sp>
      <p:sp>
        <p:nvSpPr>
          <p:cNvPr id="11" name="Text Placeholder 12"/>
          <p:cNvSpPr>
            <a:spLocks noGrp="1"/>
          </p:cNvSpPr>
          <p:nvPr>
            <p:ph type="body" sz="quarter" idx="10"/>
          </p:nvPr>
        </p:nvSpPr>
        <p:spPr>
          <a:xfrm>
            <a:off x="304800" y="5897880"/>
            <a:ext cx="3657600" cy="800100"/>
          </a:xfrm>
        </p:spPr>
        <p:txBody>
          <a:bodyPr>
            <a:noAutofit/>
          </a:bodyPr>
          <a:lstStyle>
            <a:lvl1pPr marL="0" indent="0">
              <a:spcAft>
                <a:spcPts val="0"/>
              </a:spcAft>
              <a:buNone/>
              <a:defRPr sz="1200">
                <a:solidFill>
                  <a:schemeClr val="bg1"/>
                </a:solidFill>
              </a:defRPr>
            </a:lvl1pPr>
            <a:lvl2pPr marL="231775" indent="0">
              <a:buNone/>
              <a:defRPr sz="1600">
                <a:solidFill>
                  <a:schemeClr val="bg1"/>
                </a:solidFill>
              </a:defRPr>
            </a:lvl2pPr>
            <a:lvl3pPr marL="454025" indent="0">
              <a:buNone/>
              <a:defRPr sz="1600">
                <a:solidFill>
                  <a:schemeClr val="bg1"/>
                </a:solidFill>
              </a:defRPr>
            </a:lvl3pPr>
            <a:lvl4pPr marL="690562" indent="0">
              <a:buNone/>
              <a:defRPr sz="1600">
                <a:solidFill>
                  <a:schemeClr val="bg1"/>
                </a:solidFill>
              </a:defRPr>
            </a:lvl4pPr>
            <a:lvl5pPr marL="919162" indent="0">
              <a:buNone/>
              <a:defRPr sz="1600">
                <a:solidFill>
                  <a:schemeClr val="bg1"/>
                </a:solidFill>
              </a:defRPr>
            </a:lvl5pPr>
          </a:lstStyle>
          <a:p>
            <a:pPr lvl="0"/>
            <a:endParaRPr lang="en-US" dirty="0"/>
          </a:p>
        </p:txBody>
      </p:sp>
    </p:spTree>
    <p:extLst>
      <p:ext uri="{BB962C8B-B14F-4D97-AF65-F5344CB8AC3E}">
        <p14:creationId xmlns:p14="http://schemas.microsoft.com/office/powerpoint/2010/main" val="249297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sclaimer - GGB ONLY">
    <p:spTree>
      <p:nvGrpSpPr>
        <p:cNvPr id="1" name=""/>
        <p:cNvGrpSpPr/>
        <p:nvPr/>
      </p:nvGrpSpPr>
      <p:grpSpPr>
        <a:xfrm>
          <a:off x="0" y="0"/>
          <a:ext cx="0" cy="0"/>
          <a:chOff x="0" y="0"/>
          <a:chExt cx="0" cy="0"/>
        </a:xfrm>
      </p:grpSpPr>
      <p:sp>
        <p:nvSpPr>
          <p:cNvPr id="8" name="Rectangle 7"/>
          <p:cNvSpPr/>
          <p:nvPr userDrawn="1"/>
        </p:nvSpPr>
        <p:spPr>
          <a:xfrm>
            <a:off x="0" y="1298122"/>
            <a:ext cx="12192000" cy="5576078"/>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Content Placeholder 1"/>
          <p:cNvSpPr txBox="1">
            <a:spLocks/>
          </p:cNvSpPr>
          <p:nvPr userDrawn="1"/>
        </p:nvSpPr>
        <p:spPr>
          <a:xfrm>
            <a:off x="304800" y="4937760"/>
            <a:ext cx="7315200" cy="1828800"/>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4000"/>
              </a:lnSpc>
              <a:spcAft>
                <a:spcPts val="0"/>
              </a:spcAft>
              <a:buClr>
                <a:srgbClr val="6FACDE"/>
              </a:buClr>
              <a:buFont typeface="Arial" panose="020B0604020202020204" pitchFamily="34" charset="0"/>
              <a:buNone/>
            </a:pPr>
            <a:r>
              <a:rPr lang="en-US" sz="850" dirty="0" smtClean="0">
                <a:solidFill>
                  <a:srgbClr val="6FACDE">
                    <a:lumMod val="40000"/>
                    <a:lumOff val="60000"/>
                  </a:srgbClr>
                </a:solidFill>
              </a:rPr>
              <a:t>The information contained herein is offered as insurance industry guidance and provided as an overview of current market risks and available coverages and is intended for discussion purposes only. This publication is not intended to offer legal advice or client-specific risk management advice. Any description of insurance coverages is not meant to interpret specific coverages that your company may already have in place or that may be generally available. General insurance descriptions contained herein do not include complete insurance policy definitions, terms, and/or conditions, and should not be relied on for coverage interpretation. Actual insurance policies must always be consulted for full coverage details and analysis.</a:t>
            </a:r>
          </a:p>
          <a:p>
            <a:pPr marL="0" indent="0">
              <a:lnSpc>
                <a:spcPct val="114000"/>
              </a:lnSpc>
              <a:spcAft>
                <a:spcPts val="0"/>
              </a:spcAft>
              <a:buClr>
                <a:srgbClr val="6FACDE"/>
              </a:buClr>
              <a:buFont typeface="Arial" panose="020B0604020202020204" pitchFamily="34" charset="0"/>
              <a:buNone/>
            </a:pPr>
            <a:r>
              <a:rPr lang="en-US" sz="850" dirty="0" smtClean="0">
                <a:solidFill>
                  <a:srgbClr val="6FACDE">
                    <a:lumMod val="40000"/>
                    <a:lumOff val="60000"/>
                  </a:srgbClr>
                </a:solidFill>
              </a:rPr>
              <a:t>Insurance brokerage and related services to be provided by Arthur J. Gallagher Risk Management Services, Inc. (License No. </a:t>
            </a:r>
            <a:r>
              <a:rPr lang="en-US" sz="850" dirty="0" err="1" smtClean="0">
                <a:solidFill>
                  <a:srgbClr val="6FACDE">
                    <a:lumMod val="40000"/>
                    <a:lumOff val="60000"/>
                  </a:srgbClr>
                </a:solidFill>
              </a:rPr>
              <a:t>0D69293</a:t>
            </a:r>
            <a:r>
              <a:rPr lang="en-US" sz="850" dirty="0" smtClean="0">
                <a:solidFill>
                  <a:srgbClr val="6FACDE">
                    <a:lumMod val="40000"/>
                    <a:lumOff val="60000"/>
                  </a:srgbClr>
                </a:solidFill>
              </a:rPr>
              <a:t>) and/or its affiliate Arthur J. Gallagher &amp; Co. Insurance Brokers of California, Inc. (License No. 0726293).</a:t>
            </a:r>
          </a:p>
        </p:txBody>
      </p:sp>
      <p:sp>
        <p:nvSpPr>
          <p:cNvPr id="9" name="Title 1"/>
          <p:cNvSpPr>
            <a:spLocks noGrp="1"/>
          </p:cNvSpPr>
          <p:nvPr>
            <p:ph type="ctrTitle" hasCustomPrompt="1"/>
          </p:nvPr>
        </p:nvSpPr>
        <p:spPr>
          <a:xfrm>
            <a:off x="304801" y="1090565"/>
            <a:ext cx="7395164" cy="1102122"/>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smtClean="0"/>
              <a:t>Disclaimer – </a:t>
            </a:r>
            <a:r>
              <a:rPr lang="en-US" dirty="0" err="1" smtClean="0"/>
              <a:t>GGB</a:t>
            </a:r>
            <a:r>
              <a:rPr lang="en-US" dirty="0" smtClean="0"/>
              <a:t> </a:t>
            </a:r>
            <a:endParaRPr lang="en-US" dirty="0"/>
          </a:p>
        </p:txBody>
      </p:sp>
      <p:pic>
        <p:nvPicPr>
          <p:cNvPr id="13"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6" y="5163357"/>
            <a:ext cx="3336415" cy="1219201"/>
          </a:xfrm>
          <a:prstGeom prst="rect">
            <a:avLst/>
          </a:prstGeom>
          <a:ln w="12700">
            <a:miter lim="400000"/>
          </a:ln>
        </p:spPr>
      </p:pic>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43496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4403" b="539"/>
          <a:stretch/>
        </p:blipFill>
        <p:spPr>
          <a:xfrm flipH="1">
            <a:off x="0" y="2484120"/>
            <a:ext cx="12192000" cy="4382644"/>
          </a:xfrm>
          <a:prstGeom prst="rect">
            <a:avLst/>
          </a:prstGeom>
          <a:effectLst/>
        </p:spPr>
      </p:pic>
      <p:sp>
        <p:nvSpPr>
          <p:cNvPr id="8" name="Title 1"/>
          <p:cNvSpPr>
            <a:spLocks noGrp="1"/>
          </p:cNvSpPr>
          <p:nvPr>
            <p:ph type="ctrTitle" hasCustomPrompt="1"/>
          </p:nvPr>
        </p:nvSpPr>
        <p:spPr>
          <a:xfrm>
            <a:off x="304800" y="1097281"/>
            <a:ext cx="6908800" cy="990599"/>
          </a:xfrm>
          <a:prstGeom prst="rect">
            <a:avLst/>
          </a:prstGeom>
        </p:spPr>
        <p:txBody>
          <a:bodyPr anchor="b" anchorCtr="0"/>
          <a:lstStyle>
            <a:lvl1pPr algn="l">
              <a:defRPr sz="2400" baseline="0">
                <a:solidFill>
                  <a:schemeClr val="accent1"/>
                </a:solidFill>
              </a:defRPr>
            </a:lvl1pPr>
          </a:lstStyle>
          <a:p>
            <a:r>
              <a:rPr lang="en-US" dirty="0" smtClean="0"/>
              <a:t>Divider Slide</a:t>
            </a:r>
            <a:endParaRPr lang="en-US" dirty="0"/>
          </a:p>
        </p:txBody>
      </p:sp>
      <p:sp>
        <p:nvSpPr>
          <p:cNvPr id="10" name="Text Placeholder 5"/>
          <p:cNvSpPr>
            <a:spLocks noGrp="1"/>
          </p:cNvSpPr>
          <p:nvPr>
            <p:ph type="body" sz="quarter" idx="10" hasCustomPrompt="1"/>
          </p:nvPr>
        </p:nvSpPr>
        <p:spPr>
          <a:xfrm>
            <a:off x="304800" y="2103120"/>
            <a:ext cx="6908800" cy="381000"/>
          </a:xfrm>
          <a:prstGeom prst="rect">
            <a:avLst/>
          </a:prstGeom>
        </p:spPr>
        <p:txBody>
          <a:bodyPr>
            <a:noAutofit/>
          </a:bodyPr>
          <a:lstStyle>
            <a:lvl1pPr marL="0" indent="0">
              <a:buNone/>
              <a:defRPr sz="16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Subheading/topic</a:t>
            </a:r>
          </a:p>
        </p:txBody>
      </p:sp>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©2020 ARTHUR J. GALLAGHER &amp; CO. </a:t>
            </a:r>
            <a:endParaRPr lang="en-US" sz="600" kern="1200" dirty="0">
              <a:solidFill>
                <a:schemeClr val="accent2">
                  <a:lumMod val="40000"/>
                  <a:lumOff val="60000"/>
                </a:schemeClr>
              </a:solidFill>
              <a:latin typeface="+mj-lt"/>
              <a:ea typeface="+mn-ea"/>
              <a:cs typeface="+mn-cs"/>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279" y="63738"/>
            <a:ext cx="2385981" cy="546543"/>
          </a:xfrm>
          <a:prstGeom prst="rect">
            <a:avLst/>
          </a:prstGeom>
        </p:spPr>
      </p:pic>
    </p:spTree>
    <p:extLst>
      <p:ext uri="{BB962C8B-B14F-4D97-AF65-F5344CB8AC3E}">
        <p14:creationId xmlns:p14="http://schemas.microsoft.com/office/powerpoint/2010/main" val="213827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384" r="43533" b="357"/>
          <a:stretch/>
        </p:blipFill>
        <p:spPr>
          <a:xfrm flipH="1">
            <a:off x="3392117" y="-7884"/>
            <a:ext cx="8799884" cy="6865884"/>
          </a:xfrm>
          <a:prstGeom prst="rect">
            <a:avLst/>
          </a:prstGeom>
          <a:effectLst/>
        </p:spPr>
      </p:pic>
      <p:sp>
        <p:nvSpPr>
          <p:cNvPr id="8" name="Title 1"/>
          <p:cNvSpPr>
            <a:spLocks noGrp="1"/>
          </p:cNvSpPr>
          <p:nvPr>
            <p:ph type="ctrTitle" hasCustomPrompt="1"/>
          </p:nvPr>
        </p:nvSpPr>
        <p:spPr>
          <a:xfrm>
            <a:off x="304800" y="2531228"/>
            <a:ext cx="6908800" cy="990599"/>
          </a:xfrm>
          <a:prstGeom prst="rect">
            <a:avLst/>
          </a:prstGeom>
        </p:spPr>
        <p:txBody>
          <a:bodyPr anchor="b" anchorCtr="0"/>
          <a:lstStyle>
            <a:lvl1pPr algn="l">
              <a:defRPr sz="2400" baseline="0">
                <a:solidFill>
                  <a:schemeClr val="accent1"/>
                </a:solidFill>
              </a:defRPr>
            </a:lvl1pPr>
          </a:lstStyle>
          <a:p>
            <a:r>
              <a:rPr lang="en-US" dirty="0" smtClean="0"/>
              <a:t>Divider Slide</a:t>
            </a:r>
            <a:endParaRPr lang="en-US" dirty="0"/>
          </a:p>
        </p:txBody>
      </p:sp>
      <p:sp>
        <p:nvSpPr>
          <p:cNvPr id="10" name="Text Placeholder 5"/>
          <p:cNvSpPr>
            <a:spLocks noGrp="1"/>
          </p:cNvSpPr>
          <p:nvPr>
            <p:ph type="body" sz="quarter" idx="10" hasCustomPrompt="1"/>
          </p:nvPr>
        </p:nvSpPr>
        <p:spPr>
          <a:xfrm>
            <a:off x="304800" y="3537067"/>
            <a:ext cx="6908800" cy="381000"/>
          </a:xfrm>
          <a:prstGeom prst="rect">
            <a:avLst/>
          </a:prstGeom>
        </p:spPr>
        <p:txBody>
          <a:bodyPr>
            <a:noAutofit/>
          </a:bodyPr>
          <a:lstStyle>
            <a:lvl1pPr marL="0" indent="0">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Subheading/topic</a:t>
            </a:r>
          </a:p>
        </p:txBody>
      </p:sp>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279" y="63738"/>
            <a:ext cx="2385981" cy="546543"/>
          </a:xfrm>
          <a:prstGeom prst="rect">
            <a:avLst/>
          </a:prstGeom>
        </p:spPr>
      </p:pic>
    </p:spTree>
    <p:extLst>
      <p:ext uri="{BB962C8B-B14F-4D97-AF65-F5344CB8AC3E}">
        <p14:creationId xmlns:p14="http://schemas.microsoft.com/office/powerpoint/2010/main" val="170313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463040"/>
            <a:ext cx="10363200" cy="448056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1255713" lvl="4" indent="-223838" algn="l" defTabSz="457200" rtl="0" eaLnBrk="1" latinLnBrk="0" hangingPunct="1">
              <a:spcBef>
                <a:spcPct val="20000"/>
              </a:spcBef>
              <a:buClr>
                <a:schemeClr val="accent2"/>
              </a:buClr>
              <a:buFont typeface="Arial"/>
              <a:buChar char="–"/>
            </a:pPr>
            <a:r>
              <a:rPr lang="en-US" dirty="0" smtClean="0"/>
              <a:t>Fifth level</a:t>
            </a:r>
            <a:endParaRPr lang="en-US" dirty="0"/>
          </a:p>
        </p:txBody>
      </p:sp>
      <p:sp>
        <p:nvSpPr>
          <p:cNvPr id="10" name="TextBox 9"/>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3095045257"/>
      </p:ext>
    </p:extLst>
  </p:cSld>
  <p:clrMap bg1="lt1" tx1="dk1" bg2="lt2" tx2="dk2" accent1="accent1" accent2="accent2" accent3="accent3" accent4="accent4" accent5="accent5" accent6="accent6" hlink="hlink" folHlink="folHlink"/>
  <p:sldLayoutIdLst>
    <p:sldLayoutId id="2147483796" r:id="rId1"/>
    <p:sldLayoutId id="2147483821" r:id="rId2"/>
    <p:sldLayoutId id="2147483822" r:id="rId3"/>
    <p:sldLayoutId id="2147483853" r:id="rId4"/>
    <p:sldLayoutId id="2147483854" r:id="rId5"/>
    <p:sldLayoutId id="2147483855" r:id="rId6"/>
    <p:sldLayoutId id="2147483856" r:id="rId7"/>
    <p:sldLayoutId id="2147483857" r:id="rId8"/>
    <p:sldLayoutId id="2147483858" r:id="rId9"/>
    <p:sldLayoutId id="2147483802" r:id="rId10"/>
    <p:sldLayoutId id="2147483832" r:id="rId11"/>
    <p:sldLayoutId id="2147483803" r:id="rId12"/>
    <p:sldLayoutId id="2147483860" r:id="rId13"/>
    <p:sldLayoutId id="2147483859" r:id="rId14"/>
    <p:sldLayoutId id="2147483834" r:id="rId15"/>
    <p:sldLayoutId id="2147483827" r:id="rId16"/>
    <p:sldLayoutId id="2147483839" r:id="rId17"/>
    <p:sldLayoutId id="2147483838" r:id="rId18"/>
    <p:sldLayoutId id="2147483861" r:id="rId19"/>
    <p:sldLayoutId id="2147483835" r:id="rId20"/>
    <p:sldLayoutId id="2147483836" r:id="rId21"/>
    <p:sldLayoutId id="2147483828" r:id="rId22"/>
    <p:sldLayoutId id="2147483829" r:id="rId23"/>
    <p:sldLayoutId id="2147483830" r:id="rId24"/>
    <p:sldLayoutId id="2147483840" r:id="rId25"/>
    <p:sldLayoutId id="2147483865" r:id="rId26"/>
    <p:sldLayoutId id="2147483866" r:id="rId27"/>
    <p:sldLayoutId id="2147483867" r:id="rId28"/>
    <p:sldLayoutId id="2147483868" r:id="rId29"/>
    <p:sldLayoutId id="2147483869" r:id="rId30"/>
    <p:sldLayoutId id="2147483872"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57200" rtl="0" eaLnBrk="1" latinLnBrk="0" hangingPunct="1">
        <a:spcBef>
          <a:spcPct val="0"/>
        </a:spcBef>
        <a:buNone/>
        <a:defRPr sz="2400" kern="1200">
          <a:solidFill>
            <a:schemeClr val="accent1"/>
          </a:solidFill>
          <a:latin typeface="+mj-lt"/>
          <a:ea typeface="+mj-ea"/>
          <a:cs typeface="+mj-cs"/>
        </a:defRPr>
      </a:lvl1pPr>
    </p:titleStyle>
    <p:body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1.xml"/><Relationship Id="rId7" Type="http://schemas.openxmlformats.org/officeDocument/2006/relationships/image" Target="../media/image38.pn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openxmlformats.org/officeDocument/2006/relationships/image" Target="../media/image41.png"/><Relationship Id="rId5" Type="http://schemas.openxmlformats.org/officeDocument/2006/relationships/diagramColors" Target="../diagrams/colors1.xml"/><Relationship Id="rId10" Type="http://schemas.openxmlformats.org/officeDocument/2006/relationships/image" Target="../media/image32.png"/><Relationship Id="rId4" Type="http://schemas.openxmlformats.org/officeDocument/2006/relationships/diagramQuickStyle" Target="../diagrams/quickStyle1.xml"/><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google.com/url?sa=i&amp;rct=j&amp;q=&amp;esrc=s&amp;source=images&amp;cd=&amp;ved=2ahUKEwjwhIemucXeAhWJy4MKHUyPCZoQjRx6BAgBEAU&amp;url=https://www.udadentistry.com/about-us/our-dentists/kevin-a-kizer-dds/&amp;psig=AOvVaw0S_xm4djduNCVNXjq3fK0x&amp;ust=1541788847056282" TargetMode="Externa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whIemucXeAhWJy4MKHUyPCZoQjRx6BAgBEAU&amp;url=https://www.udadentistry.com/about-us/our-dentists/kevin-a-kizer-dds/&amp;psig=AOvVaw0S_xm4djduNCVNXjq3fK0x&amp;ust=1541788847056282"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04800" y="457201"/>
            <a:ext cx="7832436" cy="2147454"/>
          </a:xfrm>
        </p:spPr>
        <p:txBody>
          <a:bodyPr/>
          <a:lstStyle/>
          <a:p>
            <a:pPr>
              <a:spcBef>
                <a:spcPts val="2400"/>
              </a:spcBef>
              <a:spcAft>
                <a:spcPts val="2400"/>
              </a:spcAft>
            </a:pPr>
            <a:r>
              <a:rPr lang="en-US" sz="3600" b="1" dirty="0"/>
              <a:t>St. Anthony New Brighton Schools</a:t>
            </a:r>
            <a:r>
              <a:rPr lang="en-US" sz="3600" b="1" dirty="0" smtClean="0"/>
              <a:t/>
            </a:r>
            <a:br>
              <a:rPr lang="en-US" sz="3600" b="1" dirty="0" smtClean="0"/>
            </a:br>
            <a:r>
              <a:rPr lang="en-US" sz="1400" b="1" dirty="0" smtClean="0"/>
              <a:t> </a:t>
            </a:r>
            <a:r>
              <a:rPr lang="en-US" sz="3600" b="1" dirty="0" smtClean="0"/>
              <a:t/>
            </a:r>
            <a:br>
              <a:rPr lang="en-US" sz="3600" b="1" dirty="0" smtClean="0"/>
            </a:br>
            <a:r>
              <a:rPr lang="en-US" sz="3600" b="1" dirty="0" smtClean="0"/>
              <a:t>2023 Open Enrollment</a:t>
            </a:r>
            <a:endParaRPr lang="en-US" sz="3600" b="1" dirty="0"/>
          </a:p>
        </p:txBody>
      </p:sp>
      <p:sp>
        <p:nvSpPr>
          <p:cNvPr id="6" name="Text Placeholder 5"/>
          <p:cNvSpPr>
            <a:spLocks noGrp="1"/>
          </p:cNvSpPr>
          <p:nvPr>
            <p:ph type="body" sz="quarter" idx="10"/>
          </p:nvPr>
        </p:nvSpPr>
        <p:spPr>
          <a:xfrm>
            <a:off x="304800" y="3054235"/>
            <a:ext cx="6908800" cy="381000"/>
          </a:xfrm>
        </p:spPr>
        <p:txBody>
          <a:bodyPr/>
          <a:lstStyle/>
          <a:p>
            <a:r>
              <a:rPr lang="en-US" sz="2000" dirty="0"/>
              <a:t>Open Enrollment – May </a:t>
            </a:r>
            <a:r>
              <a:rPr lang="en-US" sz="2000" dirty="0" smtClean="0"/>
              <a:t>12th  </a:t>
            </a:r>
            <a:r>
              <a:rPr lang="en-US" sz="2000" dirty="0"/>
              <a:t>– May </a:t>
            </a:r>
            <a:r>
              <a:rPr lang="en-US" sz="2000" dirty="0" smtClean="0"/>
              <a:t>26th </a:t>
            </a:r>
            <a:endParaRPr lang="en-US" sz="2000" dirty="0"/>
          </a:p>
        </p:txBody>
      </p:sp>
    </p:spTree>
    <p:extLst>
      <p:ext uri="{BB962C8B-B14F-4D97-AF65-F5344CB8AC3E}">
        <p14:creationId xmlns:p14="http://schemas.microsoft.com/office/powerpoint/2010/main" val="19300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r>
              <a:rPr lang="en-US" altLang="en-US" sz="4000" dirty="0"/>
              <a:t/>
            </a:r>
            <a:br>
              <a:rPr lang="en-US" altLang="en-US" sz="4000" dirty="0"/>
            </a:br>
            <a:r>
              <a:rPr lang="en-US" sz="4000" b="1" dirty="0">
                <a:solidFill>
                  <a:schemeClr val="accent2">
                    <a:lumMod val="50000"/>
                  </a:schemeClr>
                </a:solidFill>
                <a:latin typeface="Calibri" panose="020F0502020204030204" pitchFamily="34" charset="0"/>
              </a:rPr>
              <a:t>24/7 online care</a:t>
            </a:r>
            <a:endParaRPr lang="en-US" altLang="en-US" sz="4000" b="1" dirty="0">
              <a:solidFill>
                <a:schemeClr val="accent2">
                  <a:lumMod val="50000"/>
                </a:schemeClr>
              </a:solidFill>
              <a:latin typeface="Calibri" panose="020F0502020204030204" pitchFamily="34" charset="0"/>
            </a:endParaRPr>
          </a:p>
        </p:txBody>
      </p:sp>
      <p:grpSp>
        <p:nvGrpSpPr>
          <p:cNvPr id="20" name="Group 19"/>
          <p:cNvGrpSpPr/>
          <p:nvPr/>
        </p:nvGrpSpPr>
        <p:grpSpPr>
          <a:xfrm>
            <a:off x="1230996" y="1129921"/>
            <a:ext cx="2667000" cy="1905000"/>
            <a:chOff x="914400" y="1295400"/>
            <a:chExt cx="2667000" cy="1905000"/>
          </a:xfrm>
        </p:grpSpPr>
        <p:sp>
          <p:nvSpPr>
            <p:cNvPr id="21" name="Rounded Rectangle 20"/>
            <p:cNvSpPr/>
            <p:nvPr/>
          </p:nvSpPr>
          <p:spPr>
            <a:xfrm>
              <a:off x="914400" y="1295400"/>
              <a:ext cx="2667000" cy="1905000"/>
            </a:xfrm>
            <a:prstGeom prst="roundRect">
              <a:avLst/>
            </a:prstGeom>
            <a:solidFill>
              <a:schemeClr val="bg1"/>
            </a:solidFill>
            <a:ln w="76200">
              <a:solidFill>
                <a:srgbClr val="5DC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Tahoma" pitchFamily="34" charset="0"/>
                <a:cs typeface="Tahoma" pitchFamily="34" charset="0"/>
              </a:endParaRPr>
            </a:p>
          </p:txBody>
        </p:sp>
        <p:pic>
          <p:nvPicPr>
            <p:cNvPr id="22" name="Picture 2"/>
            <p:cNvPicPr>
              <a:picLocks noChangeAspect="1" noChangeArrowheads="1"/>
            </p:cNvPicPr>
            <p:nvPr/>
          </p:nvPicPr>
          <p:blipFill>
            <a:blip r:embed="rId3" cstate="print"/>
            <a:srcRect/>
            <a:stretch>
              <a:fillRect/>
            </a:stretch>
          </p:blipFill>
          <p:spPr bwMode="auto">
            <a:xfrm>
              <a:off x="1028700" y="1496291"/>
              <a:ext cx="2438400" cy="1503218"/>
            </a:xfrm>
            <a:prstGeom prst="rect">
              <a:avLst/>
            </a:prstGeom>
            <a:noFill/>
            <a:ln w="9525">
              <a:noFill/>
              <a:miter lim="800000"/>
              <a:headEnd/>
              <a:tailEnd/>
            </a:ln>
          </p:spPr>
        </p:pic>
      </p:grpSp>
      <p:sp>
        <p:nvSpPr>
          <p:cNvPr id="23" name="TextBox 22"/>
          <p:cNvSpPr txBox="1"/>
          <p:nvPr/>
        </p:nvSpPr>
        <p:spPr>
          <a:xfrm>
            <a:off x="216262" y="3159002"/>
            <a:ext cx="4696468" cy="2354491"/>
          </a:xfrm>
          <a:prstGeom prst="rect">
            <a:avLst/>
          </a:prstGeom>
          <a:noFill/>
        </p:spPr>
        <p:txBody>
          <a:bodyPr wrap="square" rtlCol="0">
            <a:spAutoFit/>
          </a:bodyPr>
          <a:lstStyle/>
          <a:p>
            <a:pPr lvl="1" indent="-342900">
              <a:spcAft>
                <a:spcPts val="600"/>
              </a:spcAft>
              <a:buFont typeface="Arial" panose="020B0604020202020204" pitchFamily="34" charset="0"/>
              <a:buChar char="•"/>
            </a:pPr>
            <a:r>
              <a:rPr lang="en-US" sz="2200" dirty="0">
                <a:solidFill>
                  <a:schemeClr val="tx1">
                    <a:lumMod val="75000"/>
                    <a:lumOff val="25000"/>
                  </a:schemeClr>
                </a:solidFill>
                <a:latin typeface="Calibri" panose="020F0502020204030204" pitchFamily="34" charset="0"/>
                <a:ea typeface="Tahoma" pitchFamily="34" charset="0"/>
                <a:cs typeface="Tahoma" pitchFamily="34" charset="0"/>
              </a:rPr>
              <a:t>Simple, convenient and safe</a:t>
            </a:r>
          </a:p>
          <a:p>
            <a:pPr lvl="1" indent="-342900">
              <a:spcAft>
                <a:spcPts val="600"/>
              </a:spcAft>
              <a:buFont typeface="Arial" panose="020B0604020202020204" pitchFamily="34" charset="0"/>
              <a:buChar char="•"/>
            </a:pPr>
            <a:r>
              <a:rPr lang="en-US" sz="2200" dirty="0">
                <a:solidFill>
                  <a:schemeClr val="tx1">
                    <a:lumMod val="75000"/>
                    <a:lumOff val="25000"/>
                  </a:schemeClr>
                </a:solidFill>
                <a:latin typeface="Calibri" panose="020F0502020204030204" pitchFamily="34" charset="0"/>
                <a:ea typeface="Tahoma" pitchFamily="34" charset="0"/>
                <a:cs typeface="Tahoma" pitchFamily="34" charset="0"/>
              </a:rPr>
              <a:t>Treats more than 60 common conditions </a:t>
            </a:r>
          </a:p>
          <a:p>
            <a:pPr lvl="1" indent="-342900">
              <a:spcAft>
                <a:spcPts val="600"/>
              </a:spcAft>
              <a:buFont typeface="Arial" panose="020B0604020202020204" pitchFamily="34" charset="0"/>
              <a:buChar char="•"/>
            </a:pPr>
            <a:r>
              <a:rPr lang="en-US" sz="2200" dirty="0">
                <a:solidFill>
                  <a:schemeClr val="tx1">
                    <a:lumMod val="75000"/>
                    <a:lumOff val="25000"/>
                  </a:schemeClr>
                </a:solidFill>
                <a:latin typeface="Calibri" panose="020F0502020204030204" pitchFamily="34" charset="0"/>
                <a:ea typeface="Tahoma" pitchFamily="34" charset="0"/>
                <a:cs typeface="Tahoma" pitchFamily="34" charset="0"/>
              </a:rPr>
              <a:t>You’re only charged if we can treat you</a:t>
            </a:r>
          </a:p>
          <a:p>
            <a:pPr lvl="1" indent="-342900">
              <a:spcAft>
                <a:spcPts val="600"/>
              </a:spcAft>
              <a:buFont typeface="Arial" panose="020B0604020202020204" pitchFamily="34" charset="0"/>
              <a:buChar char="•"/>
            </a:pPr>
            <a:r>
              <a:rPr lang="en-US" sz="2200" dirty="0">
                <a:solidFill>
                  <a:schemeClr val="tx1">
                    <a:lumMod val="75000"/>
                    <a:lumOff val="25000"/>
                  </a:schemeClr>
                </a:solidFill>
                <a:latin typeface="Calibri" panose="020F0502020204030204" pitchFamily="34" charset="0"/>
                <a:ea typeface="Tahoma" pitchFamily="34" charset="0"/>
                <a:cs typeface="Tahoma" pitchFamily="34" charset="0"/>
              </a:rPr>
              <a:t>Never pay more than $59</a:t>
            </a:r>
          </a:p>
        </p:txBody>
      </p:sp>
      <p:grpSp>
        <p:nvGrpSpPr>
          <p:cNvPr id="25" name="Group 24"/>
          <p:cNvGrpSpPr/>
          <p:nvPr/>
        </p:nvGrpSpPr>
        <p:grpSpPr>
          <a:xfrm>
            <a:off x="941619" y="5513493"/>
            <a:ext cx="3971111" cy="594360"/>
            <a:chOff x="30706" y="5772712"/>
            <a:chExt cx="3971111" cy="594360"/>
          </a:xfrm>
        </p:grpSpPr>
        <p:sp>
          <p:nvSpPr>
            <p:cNvPr id="26" name="TextBox 25"/>
            <p:cNvSpPr txBox="1"/>
            <p:nvPr/>
          </p:nvSpPr>
          <p:spPr>
            <a:xfrm>
              <a:off x="479083" y="5945514"/>
              <a:ext cx="3522734" cy="369332"/>
            </a:xfrm>
            <a:prstGeom prst="rect">
              <a:avLst/>
            </a:prstGeom>
            <a:noFill/>
          </p:spPr>
          <p:txBody>
            <a:bodyPr wrap="square" rtlCol="0">
              <a:spAutoFit/>
            </a:bodyPr>
            <a:lstStyle/>
            <a:p>
              <a:r>
                <a:rPr lang="en-US" b="1" dirty="0">
                  <a:solidFill>
                    <a:srgbClr val="4D4D4F"/>
                  </a:solidFill>
                  <a:latin typeface="Calibri" panose="020F0502020204030204" pitchFamily="34" charset="0"/>
                </a:rPr>
                <a:t>virtuwell.com</a:t>
              </a: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6" y="5772712"/>
              <a:ext cx="448377" cy="594360"/>
            </a:xfrm>
            <a:prstGeom prst="rect">
              <a:avLst/>
            </a:prstGeom>
          </p:spPr>
        </p:pic>
      </p:grpSp>
      <p:grpSp>
        <p:nvGrpSpPr>
          <p:cNvPr id="13" name="Group 12"/>
          <p:cNvGrpSpPr/>
          <p:nvPr/>
        </p:nvGrpSpPr>
        <p:grpSpPr>
          <a:xfrm>
            <a:off x="7284100" y="5513493"/>
            <a:ext cx="3971111" cy="594360"/>
            <a:chOff x="30706" y="5772712"/>
            <a:chExt cx="3971111" cy="594360"/>
          </a:xfrm>
        </p:grpSpPr>
        <p:sp>
          <p:nvSpPr>
            <p:cNvPr id="14" name="TextBox 13"/>
            <p:cNvSpPr txBox="1"/>
            <p:nvPr/>
          </p:nvSpPr>
          <p:spPr>
            <a:xfrm>
              <a:off x="479083" y="5945514"/>
              <a:ext cx="3522734" cy="369332"/>
            </a:xfrm>
            <a:prstGeom prst="rect">
              <a:avLst/>
            </a:prstGeom>
            <a:noFill/>
          </p:spPr>
          <p:txBody>
            <a:bodyPr wrap="square" rtlCol="0">
              <a:spAutoFit/>
            </a:bodyPr>
            <a:lstStyle/>
            <a:p>
              <a:r>
                <a:rPr lang="en-US" b="1" dirty="0">
                  <a:solidFill>
                    <a:srgbClr val="4D4D4F"/>
                  </a:solidFill>
                  <a:latin typeface="Calibri" panose="020F0502020204030204" pitchFamily="34" charset="0"/>
                </a:rPr>
                <a:t>doctorondemand.com</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6" y="5772712"/>
              <a:ext cx="448377" cy="594360"/>
            </a:xfrm>
            <a:prstGeom prst="rect">
              <a:avLst/>
            </a:prstGeom>
          </p:spPr>
        </p:pic>
      </p:grpSp>
      <p:sp>
        <p:nvSpPr>
          <p:cNvPr id="17" name="TextBox 16"/>
          <p:cNvSpPr txBox="1"/>
          <p:nvPr/>
        </p:nvSpPr>
        <p:spPr>
          <a:xfrm>
            <a:off x="5551811" y="2142369"/>
            <a:ext cx="2801614" cy="2123658"/>
          </a:xfrm>
          <a:prstGeom prst="rect">
            <a:avLst/>
          </a:prstGeom>
          <a:noFill/>
        </p:spPr>
        <p:txBody>
          <a:bodyPr wrap="square" rtlCol="0">
            <a:spAutoFit/>
          </a:bodyPr>
          <a:lstStyle/>
          <a:p>
            <a:pPr algn="ctr"/>
            <a:r>
              <a:rPr lang="en-US" sz="2200" b="1" u="sng" dirty="0" smtClean="0">
                <a:solidFill>
                  <a:schemeClr val="tx1">
                    <a:lumMod val="75000"/>
                    <a:lumOff val="25000"/>
                  </a:schemeClr>
                </a:solidFill>
                <a:latin typeface="Calibri" panose="020F0502020204030204" pitchFamily="34" charset="0"/>
                <a:ea typeface="Tahoma" pitchFamily="34" charset="0"/>
                <a:cs typeface="Tahoma" pitchFamily="34" charset="0"/>
              </a:rPr>
              <a:t>Medical Visits</a:t>
            </a:r>
          </a:p>
          <a:p>
            <a:r>
              <a:rPr lang="en-US" sz="2200" dirty="0" smtClean="0">
                <a:solidFill>
                  <a:schemeClr val="tx1">
                    <a:lumMod val="75000"/>
                    <a:lumOff val="25000"/>
                  </a:schemeClr>
                </a:solidFill>
                <a:latin typeface="Calibri" panose="020F0502020204030204" pitchFamily="34" charset="0"/>
                <a:ea typeface="Tahoma" pitchFamily="34" charset="0"/>
                <a:cs typeface="Tahoma" pitchFamily="34" charset="0"/>
              </a:rPr>
              <a:t>• Treat more than 60 common conditions</a:t>
            </a:r>
            <a:endParaRPr lang="en-US" sz="2200" dirty="0">
              <a:solidFill>
                <a:schemeClr val="tx1">
                  <a:lumMod val="75000"/>
                  <a:lumOff val="25000"/>
                </a:schemeClr>
              </a:solidFill>
              <a:latin typeface="Calibri" panose="020F0502020204030204" pitchFamily="34" charset="0"/>
              <a:ea typeface="Tahoma" pitchFamily="34" charset="0"/>
              <a:cs typeface="Tahoma" pitchFamily="34" charset="0"/>
            </a:endParaRPr>
          </a:p>
          <a:p>
            <a:r>
              <a:rPr lang="en-US" sz="2200" dirty="0" smtClean="0">
                <a:solidFill>
                  <a:schemeClr val="tx1">
                    <a:lumMod val="75000"/>
                    <a:lumOff val="25000"/>
                  </a:schemeClr>
                </a:solidFill>
                <a:latin typeface="Calibri" panose="020F0502020204030204" pitchFamily="34" charset="0"/>
                <a:ea typeface="Tahoma" pitchFamily="34" charset="0"/>
                <a:cs typeface="Tahoma" pitchFamily="34" charset="0"/>
              </a:rPr>
              <a:t>• Face-to-face video chat with a doctor</a:t>
            </a:r>
          </a:p>
          <a:p>
            <a:r>
              <a:rPr lang="en-US" sz="2200" dirty="0">
                <a:solidFill>
                  <a:schemeClr val="tx1">
                    <a:lumMod val="75000"/>
                    <a:lumOff val="25000"/>
                  </a:schemeClr>
                </a:solidFill>
                <a:latin typeface="Calibri" panose="020F0502020204030204" pitchFamily="34" charset="0"/>
                <a:ea typeface="Tahoma" pitchFamily="34" charset="0"/>
                <a:cs typeface="Tahoma" pitchFamily="34" charset="0"/>
              </a:rPr>
              <a:t>• </a:t>
            </a:r>
            <a:r>
              <a:rPr lang="en-US" sz="2200" dirty="0" smtClean="0">
                <a:solidFill>
                  <a:schemeClr val="tx1">
                    <a:lumMod val="75000"/>
                    <a:lumOff val="25000"/>
                  </a:schemeClr>
                </a:solidFill>
                <a:latin typeface="Calibri" panose="020F0502020204030204" pitchFamily="34" charset="0"/>
                <a:ea typeface="Tahoma" pitchFamily="34" charset="0"/>
                <a:cs typeface="Tahoma" pitchFamily="34" charset="0"/>
              </a:rPr>
              <a:t>15 minutes or less</a:t>
            </a:r>
            <a:endParaRPr lang="en-US" sz="2200" dirty="0">
              <a:solidFill>
                <a:schemeClr val="tx1">
                  <a:lumMod val="75000"/>
                  <a:lumOff val="25000"/>
                </a:schemeClr>
              </a:solidFill>
              <a:latin typeface="Calibri" panose="020F0502020204030204" pitchFamily="34" charset="0"/>
              <a:ea typeface="Tahoma" pitchFamily="34" charset="0"/>
              <a:cs typeface="Tahoma" pitchFamily="34" charset="0"/>
            </a:endParaRPr>
          </a:p>
        </p:txBody>
      </p:sp>
      <p:grpSp>
        <p:nvGrpSpPr>
          <p:cNvPr id="18" name="Group 17"/>
          <p:cNvGrpSpPr/>
          <p:nvPr/>
        </p:nvGrpSpPr>
        <p:grpSpPr>
          <a:xfrm>
            <a:off x="5551811" y="4424301"/>
            <a:ext cx="6028533" cy="1069045"/>
            <a:chOff x="0" y="4386459"/>
            <a:chExt cx="5492134" cy="1180035"/>
          </a:xfrm>
        </p:grpSpPr>
        <p:sp>
          <p:nvSpPr>
            <p:cNvPr id="19" name="Rectangle 18"/>
            <p:cNvSpPr/>
            <p:nvPr/>
          </p:nvSpPr>
          <p:spPr>
            <a:xfrm>
              <a:off x="0" y="4386459"/>
              <a:ext cx="5492134" cy="1005949"/>
            </a:xfrm>
            <a:prstGeom prst="rect">
              <a:avLst/>
            </a:prstGeom>
            <a:solidFill>
              <a:srgbClr val="009AD9"/>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endParaRPr lang="en-US" sz="2200" dirty="0"/>
            </a:p>
          </p:txBody>
        </p:sp>
        <p:sp>
          <p:nvSpPr>
            <p:cNvPr id="28" name="Rectangle 27"/>
            <p:cNvSpPr/>
            <p:nvPr/>
          </p:nvSpPr>
          <p:spPr>
            <a:xfrm>
              <a:off x="111659" y="4458498"/>
              <a:ext cx="5284709" cy="1107996"/>
            </a:xfrm>
            <a:prstGeom prst="rect">
              <a:avLst/>
            </a:prstGeom>
          </p:spPr>
          <p:txBody>
            <a:bodyPr wrap="square" lIns="0" rIns="0">
              <a:spAutoFit/>
            </a:bodyPr>
            <a:lstStyle/>
            <a:p>
              <a:r>
                <a:rPr lang="en-US" sz="2200" dirty="0" smtClean="0">
                  <a:solidFill>
                    <a:schemeClr val="bg1"/>
                  </a:solidFill>
                  <a:latin typeface="Calibri" panose="020F0502020204030204" pitchFamily="34" charset="0"/>
                </a:rPr>
                <a:t>Medical: No more than $59 </a:t>
              </a:r>
              <a:r>
                <a:rPr lang="en-US" sz="2200" dirty="0">
                  <a:solidFill>
                    <a:schemeClr val="bg1"/>
                  </a:solidFill>
                  <a:latin typeface="Calibri" panose="020F0502020204030204" pitchFamily="34" charset="0"/>
                </a:rPr>
                <a:t>per 15-minute visit </a:t>
              </a:r>
            </a:p>
            <a:p>
              <a:r>
                <a:rPr lang="en-US" sz="2200" dirty="0" smtClean="0">
                  <a:solidFill>
                    <a:schemeClr val="bg1"/>
                  </a:solidFill>
                  <a:latin typeface="Calibri" panose="020F0502020204030204" pitchFamily="34" charset="0"/>
                </a:rPr>
                <a:t>Mental Health: Varies by length of visit (30-45 min)</a:t>
              </a:r>
              <a:endParaRPr lang="en-US" sz="2200" dirty="0">
                <a:solidFill>
                  <a:schemeClr val="bg1"/>
                </a:solidFill>
                <a:latin typeface="Calibri" panose="020F0502020204030204" pitchFamily="34" charset="0"/>
              </a:endParaRPr>
            </a:p>
          </p:txBody>
        </p:sp>
      </p:grpSp>
      <p:sp>
        <p:nvSpPr>
          <p:cNvPr id="4" name="Slide Number Placeholder 3"/>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10</a:t>
            </a:fld>
            <a:endParaRPr lang="en-US" dirty="0">
              <a:solidFill>
                <a:prstClr val="black">
                  <a:lumMod val="50000"/>
                  <a:lumOff val="50000"/>
                </a:prstClr>
              </a:solidFill>
            </a:endParaRPr>
          </a:p>
        </p:txBody>
      </p:sp>
      <p:cxnSp>
        <p:nvCxnSpPr>
          <p:cNvPr id="3" name="Straight Connector 2"/>
          <p:cNvCxnSpPr/>
          <p:nvPr/>
        </p:nvCxnSpPr>
        <p:spPr>
          <a:xfrm>
            <a:off x="5017850" y="1058066"/>
            <a:ext cx="0" cy="5049787"/>
          </a:xfrm>
          <a:prstGeom prst="line">
            <a:avLst/>
          </a:prstGeom>
          <a:ln w="66675"/>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5"/>
          <a:stretch>
            <a:fillRect/>
          </a:stretch>
        </p:blipFill>
        <p:spPr>
          <a:xfrm>
            <a:off x="6681641" y="865832"/>
            <a:ext cx="3941608" cy="1083942"/>
          </a:xfrm>
          <a:prstGeom prst="rect">
            <a:avLst/>
          </a:prstGeom>
        </p:spPr>
      </p:pic>
      <p:sp>
        <p:nvSpPr>
          <p:cNvPr id="29" name="TextBox 28"/>
          <p:cNvSpPr txBox="1"/>
          <p:nvPr/>
        </p:nvSpPr>
        <p:spPr>
          <a:xfrm>
            <a:off x="8429625" y="2142369"/>
            <a:ext cx="3543300" cy="2123658"/>
          </a:xfrm>
          <a:prstGeom prst="rect">
            <a:avLst/>
          </a:prstGeom>
          <a:noFill/>
        </p:spPr>
        <p:txBody>
          <a:bodyPr wrap="square" rtlCol="0">
            <a:spAutoFit/>
          </a:bodyPr>
          <a:lstStyle/>
          <a:p>
            <a:pPr algn="ctr"/>
            <a:r>
              <a:rPr lang="en-US" sz="2200" b="1" u="sng" dirty="0" smtClean="0">
                <a:solidFill>
                  <a:schemeClr val="tx1">
                    <a:lumMod val="75000"/>
                    <a:lumOff val="25000"/>
                  </a:schemeClr>
                </a:solidFill>
                <a:latin typeface="Calibri" panose="020F0502020204030204" pitchFamily="34" charset="0"/>
                <a:ea typeface="Tahoma" pitchFamily="34" charset="0"/>
                <a:cs typeface="Tahoma" pitchFamily="34" charset="0"/>
              </a:rPr>
              <a:t>Mental Health Visits</a:t>
            </a:r>
          </a:p>
          <a:p>
            <a:r>
              <a:rPr lang="en-US" sz="2200" dirty="0" smtClean="0">
                <a:solidFill>
                  <a:schemeClr val="tx1">
                    <a:lumMod val="75000"/>
                    <a:lumOff val="25000"/>
                  </a:schemeClr>
                </a:solidFill>
                <a:latin typeface="Calibri" panose="020F0502020204030204" pitchFamily="34" charset="0"/>
                <a:ea typeface="Tahoma" pitchFamily="34" charset="0"/>
                <a:cs typeface="Tahoma" pitchFamily="34" charset="0"/>
              </a:rPr>
              <a:t>• Licensed psychiatrists and psychologist</a:t>
            </a:r>
          </a:p>
          <a:p>
            <a:r>
              <a:rPr lang="en-US" sz="2200" dirty="0">
                <a:solidFill>
                  <a:schemeClr val="tx1">
                    <a:lumMod val="75000"/>
                    <a:lumOff val="25000"/>
                  </a:schemeClr>
                </a:solidFill>
                <a:latin typeface="Calibri" panose="020F0502020204030204" pitchFamily="34" charset="0"/>
                <a:ea typeface="Tahoma" pitchFamily="34" charset="0"/>
                <a:cs typeface="Tahoma" pitchFamily="34" charset="0"/>
              </a:rPr>
              <a:t>• </a:t>
            </a:r>
            <a:r>
              <a:rPr lang="en-US" sz="2200" dirty="0" smtClean="0">
                <a:solidFill>
                  <a:schemeClr val="tx1">
                    <a:lumMod val="75000"/>
                    <a:lumOff val="25000"/>
                  </a:schemeClr>
                </a:solidFill>
                <a:latin typeface="Calibri" panose="020F0502020204030204" pitchFamily="34" charset="0"/>
                <a:ea typeface="Tahoma" pitchFamily="34" charset="0"/>
                <a:cs typeface="Tahoma" pitchFamily="34" charset="0"/>
              </a:rPr>
              <a:t>Video chats 30-45 minutes</a:t>
            </a:r>
          </a:p>
          <a:p>
            <a:r>
              <a:rPr lang="en-US" sz="2200" dirty="0">
                <a:solidFill>
                  <a:schemeClr val="tx1">
                    <a:lumMod val="75000"/>
                    <a:lumOff val="25000"/>
                  </a:schemeClr>
                </a:solidFill>
                <a:latin typeface="Calibri" panose="020F0502020204030204" pitchFamily="34" charset="0"/>
                <a:ea typeface="Tahoma" pitchFamily="34" charset="0"/>
                <a:cs typeface="Tahoma" pitchFamily="34" charset="0"/>
              </a:rPr>
              <a:t>• </a:t>
            </a:r>
            <a:r>
              <a:rPr lang="en-US" sz="2200" dirty="0" smtClean="0">
                <a:solidFill>
                  <a:schemeClr val="tx1">
                    <a:lumMod val="75000"/>
                    <a:lumOff val="25000"/>
                  </a:schemeClr>
                </a:solidFill>
                <a:latin typeface="Calibri" panose="020F0502020204030204" pitchFamily="34" charset="0"/>
                <a:ea typeface="Tahoma" pitchFamily="34" charset="0"/>
                <a:cs typeface="Tahoma" pitchFamily="34" charset="0"/>
              </a:rPr>
              <a:t>Typically can be seen much quicker than in-person</a:t>
            </a:r>
            <a:endParaRPr lang="en-US" sz="2200" dirty="0">
              <a:solidFill>
                <a:schemeClr val="tx1">
                  <a:lumMod val="75000"/>
                  <a:lumOff val="25000"/>
                </a:schemeClr>
              </a:solidFill>
              <a:latin typeface="Calibri" panose="020F0502020204030204" pitchFamily="34" charset="0"/>
              <a:ea typeface="Tahoma" pitchFamily="34" charset="0"/>
              <a:cs typeface="Tahoma" pitchFamily="34" charset="0"/>
            </a:endParaRPr>
          </a:p>
        </p:txBody>
      </p:sp>
    </p:spTree>
    <p:extLst>
      <p:ext uri="{BB962C8B-B14F-4D97-AF65-F5344CB8AC3E}">
        <p14:creationId xmlns:p14="http://schemas.microsoft.com/office/powerpoint/2010/main" val="2319562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ChangeArrowheads="1"/>
          </p:cNvSpPr>
          <p:nvPr>
            <p:ph type="title"/>
          </p:nvPr>
        </p:nvSpPr>
        <p:spPr/>
        <p:txBody>
          <a:bodyPr>
            <a:normAutofit fontScale="90000"/>
          </a:bodyPr>
          <a:lstStyle/>
          <a:p>
            <a:r>
              <a:rPr lang="en-US" altLang="en-US" sz="4000" dirty="0"/>
              <a:t/>
            </a:r>
            <a:br>
              <a:rPr lang="en-US" altLang="en-US" sz="4000" dirty="0"/>
            </a:br>
            <a:r>
              <a:rPr lang="en-US" sz="4000" b="1" dirty="0">
                <a:solidFill>
                  <a:schemeClr val="accent2">
                    <a:lumMod val="50000"/>
                  </a:schemeClr>
                </a:solidFill>
                <a:latin typeface="Calibri" panose="020F0502020204030204" pitchFamily="34" charset="0"/>
              </a:rPr>
              <a:t>Prescription Drugs</a:t>
            </a:r>
            <a:endParaRPr lang="en-US" altLang="en-US" sz="4000" b="1" dirty="0">
              <a:solidFill>
                <a:schemeClr val="accent2">
                  <a:lumMod val="50000"/>
                </a:schemeClr>
              </a:solidFill>
              <a:latin typeface="Calibri" panose="020F0502020204030204" pitchFamily="34" charset="0"/>
            </a:endParaRPr>
          </a:p>
        </p:txBody>
      </p:sp>
      <p:sp>
        <p:nvSpPr>
          <p:cNvPr id="5" name="Text Placeholder 4"/>
          <p:cNvSpPr>
            <a:spLocks noGrp="1"/>
          </p:cNvSpPr>
          <p:nvPr>
            <p:ph type="body" sz="quarter" idx="13"/>
          </p:nvPr>
        </p:nvSpPr>
        <p:spPr>
          <a:xfrm>
            <a:off x="304800" y="1007704"/>
            <a:ext cx="10363200" cy="517859"/>
          </a:xfrm>
        </p:spPr>
        <p:txBody>
          <a:bodyPr/>
          <a:lstStyle/>
          <a:p>
            <a:r>
              <a:rPr lang="en-US" sz="2800" dirty="0" smtClean="0">
                <a:latin typeface="Calibri" panose="020F0502020204030204" pitchFamily="34" charset="0"/>
                <a:cs typeface="Calibri" panose="020F0502020204030204" pitchFamily="34" charset="0"/>
              </a:rPr>
              <a:t>Tools &amp; Resources</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11</a:t>
            </a:fld>
            <a:endParaRPr lang="en-US" dirty="0">
              <a:solidFill>
                <a:prstClr val="black">
                  <a:lumMod val="50000"/>
                  <a:lumOff val="50000"/>
                </a:prstClr>
              </a:solidFill>
            </a:endParaRPr>
          </a:p>
        </p:txBody>
      </p:sp>
      <p:pic>
        <p:nvPicPr>
          <p:cNvPr id="2" name="Picture 1"/>
          <p:cNvPicPr>
            <a:picLocks noChangeAspect="1"/>
          </p:cNvPicPr>
          <p:nvPr/>
        </p:nvPicPr>
        <p:blipFill>
          <a:blip r:embed="rId3"/>
          <a:stretch>
            <a:fillRect/>
          </a:stretch>
        </p:blipFill>
        <p:spPr>
          <a:xfrm>
            <a:off x="5934269" y="1628198"/>
            <a:ext cx="5940613" cy="3500718"/>
          </a:xfrm>
          <a:prstGeom prst="rect">
            <a:avLst/>
          </a:prstGeom>
        </p:spPr>
      </p:pic>
      <p:sp>
        <p:nvSpPr>
          <p:cNvPr id="6" name="Rectangle 5"/>
          <p:cNvSpPr/>
          <p:nvPr/>
        </p:nvSpPr>
        <p:spPr>
          <a:xfrm>
            <a:off x="6899071" y="5231551"/>
            <a:ext cx="4113177" cy="461665"/>
          </a:xfrm>
          <a:prstGeom prst="rect">
            <a:avLst/>
          </a:prstGeom>
        </p:spPr>
        <p:txBody>
          <a:bodyPr wrap="none">
            <a:spAutoFit/>
          </a:bodyPr>
          <a:lstStyle/>
          <a:p>
            <a:r>
              <a:rPr lang="en-US" sz="2400" b="1" dirty="0">
                <a:solidFill>
                  <a:srgbClr val="3D7EDB"/>
                </a:solidFill>
                <a:latin typeface="Calibri" panose="020F0502020204030204" pitchFamily="34" charset="0"/>
              </a:rPr>
              <a:t>healthpartners.com/pharmacy</a:t>
            </a:r>
            <a:endParaRPr lang="en-US" sz="2400" dirty="0">
              <a:solidFill>
                <a:srgbClr val="3D7EDB"/>
              </a:solidFill>
              <a:latin typeface="Calibri" panose="020F0502020204030204" pitchFamily="34" charset="0"/>
            </a:endParaRPr>
          </a:p>
        </p:txBody>
      </p:sp>
      <p:sp>
        <p:nvSpPr>
          <p:cNvPr id="27" name="Rectangle 3"/>
          <p:cNvSpPr>
            <a:spLocks noGrp="1" noChangeArrowheads="1"/>
          </p:cNvSpPr>
          <p:nvPr>
            <p:ph idx="1"/>
          </p:nvPr>
        </p:nvSpPr>
        <p:spPr>
          <a:xfrm>
            <a:off x="304800" y="1628198"/>
            <a:ext cx="5629469" cy="4278080"/>
          </a:xfrm>
        </p:spPr>
        <p:txBody>
          <a:bodyPr>
            <a:noAutofit/>
          </a:bodyPr>
          <a:lstStyle/>
          <a:p>
            <a:r>
              <a:rPr lang="en-US" altLang="en-US" sz="2400" b="1" dirty="0" smtClean="0">
                <a:solidFill>
                  <a:schemeClr val="accent2">
                    <a:lumMod val="50000"/>
                  </a:schemeClr>
                </a:solidFill>
                <a:latin typeface="Calibri" panose="020F0502020204030204" pitchFamily="34" charset="0"/>
              </a:rPr>
              <a:t>Rx Shopping Tool</a:t>
            </a:r>
            <a:endParaRPr lang="en-US" altLang="en-US" sz="2400" b="1" dirty="0">
              <a:solidFill>
                <a:schemeClr val="accent2">
                  <a:lumMod val="50000"/>
                </a:schemeClr>
              </a:solidFill>
              <a:latin typeface="Calibri" panose="020F0502020204030204" pitchFamily="34" charset="0"/>
            </a:endParaRPr>
          </a:p>
          <a:p>
            <a:pPr marL="274320" lvl="2" indent="-274320"/>
            <a:r>
              <a:rPr lang="en-US" altLang="en-US" sz="2100" dirty="0">
                <a:solidFill>
                  <a:schemeClr val="accent2">
                    <a:lumMod val="50000"/>
                  </a:schemeClr>
                </a:solidFill>
                <a:latin typeface="Calibri" panose="020F0502020204030204" pitchFamily="34" charset="0"/>
              </a:rPr>
              <a:t>Compare current prices at pharmacies near you</a:t>
            </a:r>
          </a:p>
          <a:p>
            <a:pPr marL="274320" lvl="2" indent="-274320"/>
            <a:r>
              <a:rPr lang="en-US" altLang="en-US" sz="2100" dirty="0">
                <a:solidFill>
                  <a:schemeClr val="accent2">
                    <a:lumMod val="50000"/>
                  </a:schemeClr>
                </a:solidFill>
                <a:latin typeface="Calibri" panose="020F0502020204030204" pitchFamily="34" charset="0"/>
              </a:rPr>
              <a:t>Understand what medicines are covered by your health plan</a:t>
            </a:r>
          </a:p>
          <a:p>
            <a:pPr marL="274320" lvl="2" indent="-274320"/>
            <a:r>
              <a:rPr lang="en-US" altLang="en-US" sz="2100" dirty="0">
                <a:solidFill>
                  <a:schemeClr val="accent2">
                    <a:lumMod val="50000"/>
                  </a:schemeClr>
                </a:solidFill>
                <a:latin typeface="Calibri" panose="020F0502020204030204" pitchFamily="34" charset="0"/>
              </a:rPr>
              <a:t>Transfer prescriptions to the lowest cost </a:t>
            </a:r>
            <a:r>
              <a:rPr lang="en-US" altLang="en-US" sz="2100" dirty="0" smtClean="0">
                <a:solidFill>
                  <a:schemeClr val="accent2">
                    <a:lumMod val="50000"/>
                  </a:schemeClr>
                </a:solidFill>
                <a:latin typeface="Calibri" panose="020F0502020204030204" pitchFamily="34" charset="0"/>
              </a:rPr>
              <a:t>pharmacy</a:t>
            </a:r>
          </a:p>
          <a:p>
            <a:pPr marL="0" lvl="2" indent="0">
              <a:buNone/>
            </a:pPr>
            <a:endParaRPr lang="en-US" altLang="en-US" sz="2100" dirty="0" smtClean="0">
              <a:solidFill>
                <a:schemeClr val="accent2">
                  <a:lumMod val="50000"/>
                </a:schemeClr>
              </a:solidFill>
              <a:latin typeface="Calibri" panose="020F0502020204030204" pitchFamily="34" charset="0"/>
            </a:endParaRPr>
          </a:p>
          <a:p>
            <a:pPr marL="0" lvl="2" indent="0">
              <a:buNone/>
            </a:pPr>
            <a:r>
              <a:rPr lang="en-US" altLang="en-US" sz="2400" b="1" dirty="0" smtClean="0">
                <a:solidFill>
                  <a:schemeClr val="accent2">
                    <a:lumMod val="50000"/>
                  </a:schemeClr>
                </a:solidFill>
                <a:latin typeface="Calibri" panose="020F0502020204030204" pitchFamily="34" charset="0"/>
              </a:rPr>
              <a:t>Mail-Order Pharmacy</a:t>
            </a:r>
            <a:endParaRPr lang="en-US" altLang="en-US" sz="2400" b="1" dirty="0">
              <a:solidFill>
                <a:schemeClr val="accent2">
                  <a:lumMod val="50000"/>
                </a:schemeClr>
              </a:solidFill>
              <a:latin typeface="Calibri" panose="020F0502020204030204" pitchFamily="34" charset="0"/>
            </a:endParaRPr>
          </a:p>
          <a:p>
            <a:pPr marL="274320" lvl="2" indent="-274320"/>
            <a:r>
              <a:rPr lang="en-US" altLang="en-US" sz="2100" dirty="0" smtClean="0">
                <a:solidFill>
                  <a:schemeClr val="accent2">
                    <a:lumMod val="50000"/>
                  </a:schemeClr>
                </a:solidFill>
                <a:latin typeface="Calibri" panose="020F0502020204030204" pitchFamily="34" charset="0"/>
              </a:rPr>
              <a:t>Convenient for maintenance medications</a:t>
            </a:r>
            <a:endParaRPr lang="en-US" altLang="en-US" sz="2100" dirty="0">
              <a:solidFill>
                <a:schemeClr val="accent2">
                  <a:lumMod val="50000"/>
                </a:schemeClr>
              </a:solidFill>
              <a:latin typeface="Calibri" panose="020F0502020204030204" pitchFamily="34" charset="0"/>
            </a:endParaRPr>
          </a:p>
          <a:p>
            <a:pPr marL="274320" lvl="2" indent="-274320"/>
            <a:r>
              <a:rPr lang="en-US" altLang="en-US" sz="2100" dirty="0" smtClean="0">
                <a:solidFill>
                  <a:schemeClr val="accent2">
                    <a:lumMod val="50000"/>
                  </a:schemeClr>
                </a:solidFill>
                <a:latin typeface="Calibri" panose="020F0502020204030204" pitchFamily="34" charset="0"/>
              </a:rPr>
              <a:t>Save time and money</a:t>
            </a:r>
            <a:endParaRPr lang="en-US" altLang="en-US" sz="2100" dirty="0">
              <a:solidFill>
                <a:schemeClr val="accent2">
                  <a:lumMod val="50000"/>
                </a:schemeClr>
              </a:solidFill>
              <a:latin typeface="Calibri" panose="020F0502020204030204" pitchFamily="34" charset="0"/>
            </a:endParaRPr>
          </a:p>
          <a:p>
            <a:pPr marL="0" lvl="2" indent="0">
              <a:buNone/>
            </a:pPr>
            <a:endParaRPr lang="en-US" altLang="en-US" sz="2100" dirty="0">
              <a:solidFill>
                <a:schemeClr val="accent2">
                  <a:lumMod val="50000"/>
                </a:schemeClr>
              </a:solidFill>
              <a:latin typeface="Calibri" panose="020F0502020204030204" pitchFamily="34" charset="0"/>
            </a:endParaRPr>
          </a:p>
        </p:txBody>
      </p:sp>
      <p:sp>
        <p:nvSpPr>
          <p:cNvPr id="8" name="Flowchart: Alternate Process 7"/>
          <p:cNvSpPr/>
          <p:nvPr/>
        </p:nvSpPr>
        <p:spPr bwMode="auto">
          <a:xfrm>
            <a:off x="6434356" y="850836"/>
            <a:ext cx="5042605" cy="673628"/>
          </a:xfrm>
          <a:prstGeom prst="flowChartAlternateProcess">
            <a:avLst/>
          </a:prstGeom>
          <a:solidFill>
            <a:srgbClr val="3D7EDB"/>
          </a:solidFill>
          <a:ln>
            <a:solidFill>
              <a:srgbClr val="00A160">
                <a:alpha val="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smtClean="0"/>
              <a:t>Formulary List:  </a:t>
            </a:r>
            <a:r>
              <a:rPr lang="en-US" b="1" dirty="0" err="1" smtClean="0"/>
              <a:t>PreferredRx</a:t>
            </a:r>
            <a:r>
              <a:rPr lang="en-US" b="1" dirty="0" smtClean="0"/>
              <a:t> Formulary</a:t>
            </a:r>
            <a:endParaRPr lang="en-US" b="1" dirty="0"/>
          </a:p>
        </p:txBody>
      </p:sp>
    </p:spTree>
    <p:extLst>
      <p:ext uri="{BB962C8B-B14F-4D97-AF65-F5344CB8AC3E}">
        <p14:creationId xmlns:p14="http://schemas.microsoft.com/office/powerpoint/2010/main" val="331362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ChangeArrowheads="1"/>
          </p:cNvSpPr>
          <p:nvPr>
            <p:ph type="title"/>
          </p:nvPr>
        </p:nvSpPr>
        <p:spPr/>
        <p:txBody>
          <a:bodyPr>
            <a:normAutofit/>
          </a:bodyPr>
          <a:lstStyle/>
          <a:p>
            <a:r>
              <a:rPr lang="en-US" altLang="en-US" sz="3600" b="1" dirty="0" err="1">
                <a:solidFill>
                  <a:schemeClr val="accent2">
                    <a:lumMod val="50000"/>
                  </a:schemeClr>
                </a:solidFill>
                <a:latin typeface="Calibri" panose="020F0502020204030204" pitchFamily="34" charset="0"/>
              </a:rPr>
              <a:t>Wellbeats</a:t>
            </a:r>
            <a:endParaRPr lang="en-US" altLang="en-US" sz="3600" b="1" dirty="0">
              <a:solidFill>
                <a:schemeClr val="accent2">
                  <a:lumMod val="50000"/>
                </a:schemeClr>
              </a:solidFill>
              <a:latin typeface="Calibri" panose="020F0502020204030204" pitchFamily="34" charset="0"/>
            </a:endParaRPr>
          </a:p>
        </p:txBody>
      </p:sp>
      <p:pic>
        <p:nvPicPr>
          <p:cNvPr id="27" name="Picture 26">
            <a:extLst>
              <a:ext uri="{FF2B5EF4-FFF2-40B4-BE49-F238E27FC236}">
                <a16:creationId xmlns:a16="http://schemas.microsoft.com/office/drawing/2014/main" id="{A80E51DA-BE44-E746-919F-2B86F8F68C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635" r="24292" b="20124"/>
          <a:stretch/>
        </p:blipFill>
        <p:spPr>
          <a:xfrm>
            <a:off x="3736813" y="2374080"/>
            <a:ext cx="7608114" cy="3936033"/>
          </a:xfrm>
          <a:prstGeom prst="rect">
            <a:avLst/>
          </a:prstGeom>
        </p:spPr>
      </p:pic>
      <p:pic>
        <p:nvPicPr>
          <p:cNvPr id="28" name="Picture 27"/>
          <p:cNvPicPr>
            <a:picLocks noChangeAspect="1"/>
          </p:cNvPicPr>
          <p:nvPr/>
        </p:nvPicPr>
        <p:blipFill rotWithShape="1">
          <a:blip r:embed="rId4"/>
          <a:srcRect l="17785" t="24032" r="18826" b="1293"/>
          <a:stretch/>
        </p:blipFill>
        <p:spPr>
          <a:xfrm>
            <a:off x="6750696" y="3168393"/>
            <a:ext cx="4048336" cy="2171191"/>
          </a:xfrm>
          <a:prstGeom prst="rect">
            <a:avLst/>
          </a:prstGeom>
        </p:spPr>
      </p:pic>
      <p:pic>
        <p:nvPicPr>
          <p:cNvPr id="29" name="Picture 28"/>
          <p:cNvPicPr>
            <a:picLocks noChangeAspect="1"/>
          </p:cNvPicPr>
          <p:nvPr/>
        </p:nvPicPr>
        <p:blipFill rotWithShape="1">
          <a:blip r:embed="rId4"/>
          <a:srcRect r="18031" b="83081"/>
          <a:stretch/>
        </p:blipFill>
        <p:spPr>
          <a:xfrm>
            <a:off x="6774740" y="2850368"/>
            <a:ext cx="4020728" cy="365174"/>
          </a:xfrm>
          <a:prstGeom prst="rect">
            <a:avLst/>
          </a:prstGeom>
        </p:spPr>
      </p:pic>
      <p:sp>
        <p:nvSpPr>
          <p:cNvPr id="30" name="TextBox 29">
            <a:extLst>
              <a:ext uri="{FF2B5EF4-FFF2-40B4-BE49-F238E27FC236}">
                <a16:creationId xmlns:a16="http://schemas.microsoft.com/office/drawing/2014/main" id="{BC1A815B-E373-9C45-9D23-AD6FADD81190}"/>
              </a:ext>
            </a:extLst>
          </p:cNvPr>
          <p:cNvSpPr txBox="1"/>
          <p:nvPr/>
        </p:nvSpPr>
        <p:spPr>
          <a:xfrm>
            <a:off x="304800" y="1206716"/>
            <a:ext cx="10908145" cy="830997"/>
          </a:xfrm>
          <a:prstGeom prst="rect">
            <a:avLst/>
          </a:prstGeom>
          <a:noFill/>
        </p:spPr>
        <p:txBody>
          <a:bodyPr wrap="square" rtlCol="0" anchor="t">
            <a:spAutoFit/>
          </a:bodyPr>
          <a:lstStyle/>
          <a:p>
            <a:pPr defTabSz="914400">
              <a:defRPr/>
            </a:pPr>
            <a:r>
              <a:rPr lang="en-US" sz="2400" dirty="0" err="1">
                <a:solidFill>
                  <a:schemeClr val="accent2">
                    <a:lumMod val="50000"/>
                  </a:schemeClr>
                </a:solidFill>
                <a:latin typeface="Calibri" pitchFamily="34" charset="0"/>
                <a:cs typeface="Times New Roman"/>
              </a:rPr>
              <a:t>Wellbeats</a:t>
            </a:r>
            <a:r>
              <a:rPr lang="en-US" sz="2400" dirty="0">
                <a:solidFill>
                  <a:schemeClr val="accent2">
                    <a:lumMod val="50000"/>
                  </a:schemeClr>
                </a:solidFill>
                <a:latin typeface="Calibri" pitchFamily="34" charset="0"/>
                <a:cs typeface="Times New Roman"/>
              </a:rPr>
              <a:t> has on-demand workouts and challenges, along with a team of friendly, certified virtual trainers who are ready to help you reach your goals. </a:t>
            </a:r>
          </a:p>
        </p:txBody>
      </p:sp>
      <p:sp>
        <p:nvSpPr>
          <p:cNvPr id="31" name="TextBox 30">
            <a:extLst>
              <a:ext uri="{FF2B5EF4-FFF2-40B4-BE49-F238E27FC236}">
                <a16:creationId xmlns:a16="http://schemas.microsoft.com/office/drawing/2014/main" id="{CAA16716-D68F-3148-A1FA-FD3CC7A3CCE5}"/>
              </a:ext>
            </a:extLst>
          </p:cNvPr>
          <p:cNvSpPr txBox="1"/>
          <p:nvPr/>
        </p:nvSpPr>
        <p:spPr>
          <a:xfrm>
            <a:off x="1116812" y="2662310"/>
            <a:ext cx="4015366" cy="1107996"/>
          </a:xfrm>
          <a:prstGeom prst="rect">
            <a:avLst/>
          </a:prstGeom>
          <a:noFill/>
        </p:spPr>
        <p:txBody>
          <a:bodyPr wrap="square" rtlCol="0">
            <a:spAutoFit/>
          </a:bodyPr>
          <a:lstStyle/>
          <a:p>
            <a:pPr defTabSz="914400">
              <a:defRPr/>
            </a:pPr>
            <a:r>
              <a:rPr lang="en-US" sz="2200" b="1" dirty="0">
                <a:solidFill>
                  <a:srgbClr val="291E60"/>
                </a:solidFill>
                <a:latin typeface="Calibri" panose="020F0502020204030204" pitchFamily="34" charset="0"/>
                <a:cs typeface="Calibri" panose="020F0502020204030204" pitchFamily="34" charset="0"/>
              </a:rPr>
              <a:t>Enjoy classes like yoga, running, HIIT, strength training, recovery, meditation, and more</a:t>
            </a:r>
          </a:p>
        </p:txBody>
      </p:sp>
      <p:sp>
        <p:nvSpPr>
          <p:cNvPr id="32" name="TextBox 31">
            <a:extLst>
              <a:ext uri="{FF2B5EF4-FFF2-40B4-BE49-F238E27FC236}">
                <a16:creationId xmlns:a16="http://schemas.microsoft.com/office/drawing/2014/main" id="{9126DDD5-DC8C-A640-ADB4-E52FD52BEAC5}"/>
              </a:ext>
            </a:extLst>
          </p:cNvPr>
          <p:cNvSpPr txBox="1"/>
          <p:nvPr/>
        </p:nvSpPr>
        <p:spPr>
          <a:xfrm>
            <a:off x="1116812" y="4088223"/>
            <a:ext cx="3647564" cy="1107996"/>
          </a:xfrm>
          <a:prstGeom prst="rect">
            <a:avLst/>
          </a:prstGeom>
          <a:noFill/>
        </p:spPr>
        <p:txBody>
          <a:bodyPr wrap="square" rtlCol="0">
            <a:spAutoFit/>
          </a:bodyPr>
          <a:lstStyle/>
          <a:p>
            <a:pPr defTabSz="914400">
              <a:defRPr/>
            </a:pPr>
            <a:r>
              <a:rPr lang="en-US" sz="2200" b="1" dirty="0">
                <a:solidFill>
                  <a:srgbClr val="291E60"/>
                </a:solidFill>
                <a:latin typeface="Calibri" panose="020F0502020204030204" pitchFamily="34" charset="0"/>
                <a:cs typeface="Calibri" panose="020F0502020204030204" pitchFamily="34" charset="0"/>
              </a:rPr>
              <a:t>Personalized recommendations based on your preferences and goals</a:t>
            </a:r>
          </a:p>
        </p:txBody>
      </p:sp>
      <p:sp>
        <p:nvSpPr>
          <p:cNvPr id="33" name="TextBox 32">
            <a:extLst>
              <a:ext uri="{FF2B5EF4-FFF2-40B4-BE49-F238E27FC236}">
                <a16:creationId xmlns:a16="http://schemas.microsoft.com/office/drawing/2014/main" id="{503F70FF-AA4D-B04A-B2A2-4F7FF48F3AB3}"/>
              </a:ext>
            </a:extLst>
          </p:cNvPr>
          <p:cNvSpPr txBox="1"/>
          <p:nvPr/>
        </p:nvSpPr>
        <p:spPr>
          <a:xfrm>
            <a:off x="1116812" y="5591566"/>
            <a:ext cx="4334305" cy="369332"/>
          </a:xfrm>
          <a:prstGeom prst="rect">
            <a:avLst/>
          </a:prstGeom>
          <a:noFill/>
        </p:spPr>
        <p:txBody>
          <a:bodyPr wrap="square" rtlCol="0">
            <a:spAutoFit/>
          </a:bodyPr>
          <a:lstStyle/>
          <a:p>
            <a:pPr defTabSz="914400">
              <a:defRPr/>
            </a:pPr>
            <a:r>
              <a:rPr lang="en-US" b="1" dirty="0">
                <a:solidFill>
                  <a:srgbClr val="868A8E"/>
                </a:solidFill>
                <a:latin typeface="Arial Bold"/>
                <a:cs typeface="Arial" panose="020B0604020202020204" pitchFamily="34" charset="0"/>
              </a:rPr>
              <a:t>healthpartners.com/</a:t>
            </a:r>
            <a:r>
              <a:rPr lang="en-US" b="1" dirty="0" err="1">
                <a:solidFill>
                  <a:srgbClr val="B25EA4"/>
                </a:solidFill>
                <a:latin typeface="Arial Bold"/>
                <a:cs typeface="Arial" panose="020B0604020202020204" pitchFamily="34" charset="0"/>
              </a:rPr>
              <a:t>livingwell</a:t>
            </a:r>
            <a:endParaRPr lang="en-US" b="1" dirty="0">
              <a:solidFill>
                <a:srgbClr val="B25EA4"/>
              </a:solidFill>
              <a:latin typeface="Arial Bold"/>
              <a:cs typeface="Arial" panose="020B0604020202020204" pitchFamily="34" charset="0"/>
            </a:endParaRPr>
          </a:p>
        </p:txBody>
      </p:sp>
    </p:spTree>
    <p:extLst>
      <p:ext uri="{BB962C8B-B14F-4D97-AF65-F5344CB8AC3E}">
        <p14:creationId xmlns:p14="http://schemas.microsoft.com/office/powerpoint/2010/main" val="3226616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ChangeArrowheads="1"/>
          </p:cNvSpPr>
          <p:nvPr>
            <p:ph type="title"/>
          </p:nvPr>
        </p:nvSpPr>
        <p:spPr/>
        <p:txBody>
          <a:bodyPr>
            <a:normAutofit/>
          </a:bodyPr>
          <a:lstStyle/>
          <a:p>
            <a:r>
              <a:rPr lang="en-US" altLang="en-US" sz="3600" b="1" dirty="0">
                <a:solidFill>
                  <a:schemeClr val="accent2">
                    <a:lumMod val="50000"/>
                  </a:schemeClr>
                </a:solidFill>
                <a:latin typeface="Calibri" panose="020F0502020204030204" pitchFamily="34" charset="0"/>
              </a:rPr>
              <a:t>Fitness Discounts</a:t>
            </a:r>
          </a:p>
        </p:txBody>
      </p:sp>
      <p:sp>
        <p:nvSpPr>
          <p:cNvPr id="30" name="TextBox 29">
            <a:extLst>
              <a:ext uri="{FF2B5EF4-FFF2-40B4-BE49-F238E27FC236}">
                <a16:creationId xmlns:a16="http://schemas.microsoft.com/office/drawing/2014/main" id="{BC1A815B-E373-9C45-9D23-AD6FADD81190}"/>
              </a:ext>
            </a:extLst>
          </p:cNvPr>
          <p:cNvSpPr txBox="1"/>
          <p:nvPr/>
        </p:nvSpPr>
        <p:spPr>
          <a:xfrm>
            <a:off x="304800" y="1183205"/>
            <a:ext cx="10797309" cy="461665"/>
          </a:xfrm>
          <a:prstGeom prst="rect">
            <a:avLst/>
          </a:prstGeom>
          <a:noFill/>
        </p:spPr>
        <p:txBody>
          <a:bodyPr wrap="square" rtlCol="0" anchor="t">
            <a:spAutoFit/>
          </a:bodyPr>
          <a:lstStyle/>
          <a:p>
            <a:pPr defTabSz="914400">
              <a:defRPr/>
            </a:pPr>
            <a:r>
              <a:rPr lang="en-US" sz="2400" dirty="0">
                <a:solidFill>
                  <a:schemeClr val="accent2">
                    <a:lumMod val="50000"/>
                  </a:schemeClr>
                </a:solidFill>
                <a:latin typeface="Calibri" pitchFamily="34" charset="0"/>
                <a:cs typeface="Times New Roman"/>
              </a:rPr>
              <a:t>Get special savings from handpicked retailers as a HealthPartners member. </a:t>
            </a:r>
          </a:p>
        </p:txBody>
      </p:sp>
      <p:sp>
        <p:nvSpPr>
          <p:cNvPr id="9" name="TextBox 8">
            <a:extLst>
              <a:ext uri="{FF2B5EF4-FFF2-40B4-BE49-F238E27FC236}">
                <a16:creationId xmlns:a16="http://schemas.microsoft.com/office/drawing/2014/main" id="{2CCADF84-18FB-DB48-9324-34D484D33AA0}"/>
              </a:ext>
            </a:extLst>
          </p:cNvPr>
          <p:cNvSpPr txBox="1"/>
          <p:nvPr/>
        </p:nvSpPr>
        <p:spPr>
          <a:xfrm>
            <a:off x="1116815" y="5589565"/>
            <a:ext cx="4334305" cy="369332"/>
          </a:xfrm>
          <a:prstGeom prst="rect">
            <a:avLst/>
          </a:prstGeom>
          <a:noFill/>
        </p:spPr>
        <p:txBody>
          <a:bodyPr wrap="square" rtlCol="0">
            <a:spAutoFit/>
          </a:bodyPr>
          <a:lstStyle/>
          <a:p>
            <a:pPr defTabSz="914400">
              <a:defRPr/>
            </a:pPr>
            <a:r>
              <a:rPr lang="en-US" b="1" dirty="0" err="1">
                <a:solidFill>
                  <a:srgbClr val="868A8E"/>
                </a:solidFill>
                <a:latin typeface="Arial Bold"/>
                <a:cs typeface="Arial" panose="020B0604020202020204" pitchFamily="34" charset="0"/>
              </a:rPr>
              <a:t>healthpartners.com</a:t>
            </a:r>
            <a:r>
              <a:rPr lang="en-US" b="1" dirty="0">
                <a:solidFill>
                  <a:srgbClr val="868A8E"/>
                </a:solidFill>
                <a:latin typeface="Arial Bold"/>
                <a:cs typeface="Arial" panose="020B0604020202020204" pitchFamily="34" charset="0"/>
              </a:rPr>
              <a:t>/</a:t>
            </a:r>
            <a:r>
              <a:rPr lang="en-US" b="1" dirty="0">
                <a:solidFill>
                  <a:srgbClr val="B25EA4"/>
                </a:solidFill>
                <a:latin typeface="Arial Bold"/>
                <a:cs typeface="Arial" panose="020B0604020202020204" pitchFamily="34" charset="0"/>
              </a:rPr>
              <a:t>discounts</a:t>
            </a:r>
          </a:p>
        </p:txBody>
      </p:sp>
      <p:sp>
        <p:nvSpPr>
          <p:cNvPr id="10" name="TextBox 9">
            <a:extLst>
              <a:ext uri="{FF2B5EF4-FFF2-40B4-BE49-F238E27FC236}">
                <a16:creationId xmlns:a16="http://schemas.microsoft.com/office/drawing/2014/main" id="{679B44AF-F5F3-034D-96DE-12D503F5B6AF}"/>
              </a:ext>
            </a:extLst>
          </p:cNvPr>
          <p:cNvSpPr txBox="1"/>
          <p:nvPr/>
        </p:nvSpPr>
        <p:spPr>
          <a:xfrm>
            <a:off x="304800" y="2914060"/>
            <a:ext cx="3168073" cy="2849498"/>
          </a:xfrm>
          <a:prstGeom prst="rect">
            <a:avLst/>
          </a:prstGeom>
          <a:noFill/>
        </p:spPr>
        <p:txBody>
          <a:bodyPr wrap="square" rtlCol="0" anchor="t">
            <a:spAutoFit/>
          </a:bodyPr>
          <a:lstStyle/>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Eyewear</a:t>
            </a:r>
          </a:p>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Exercise equipment</a:t>
            </a:r>
          </a:p>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Fitness and well-being classes</a:t>
            </a:r>
          </a:p>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Healthy eating delivery services</a:t>
            </a:r>
          </a:p>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Healthy mom and baby products</a:t>
            </a:r>
          </a:p>
          <a:p>
            <a:pPr marL="285750" indent="-285750" defTabSz="914400">
              <a:lnSpc>
                <a:spcPts val="2000"/>
              </a:lnSpc>
              <a:spcAft>
                <a:spcPts val="700"/>
              </a:spcAft>
              <a:buClr>
                <a:srgbClr val="B25EA4"/>
              </a:buClr>
              <a:buFont typeface="Arial" panose="020B0604020202020204" pitchFamily="34" charset="0"/>
              <a:buChar char="•"/>
              <a:defRPr/>
            </a:pPr>
            <a:endParaRPr lang="en-US" dirty="0">
              <a:solidFill>
                <a:srgbClr val="21202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E28829D-75EC-4B46-A376-E4BF295DCC6D}"/>
              </a:ext>
            </a:extLst>
          </p:cNvPr>
          <p:cNvSpPr/>
          <p:nvPr/>
        </p:nvSpPr>
        <p:spPr>
          <a:xfrm>
            <a:off x="304800" y="1957551"/>
            <a:ext cx="4719782" cy="830997"/>
          </a:xfrm>
          <a:prstGeom prst="rect">
            <a:avLst/>
          </a:prstGeom>
        </p:spPr>
        <p:txBody>
          <a:bodyPr wrap="square" anchor="t">
            <a:spAutoFit/>
          </a:bodyPr>
          <a:lstStyle/>
          <a:p>
            <a:pPr defTabSz="914400">
              <a:defRPr/>
            </a:pPr>
            <a:r>
              <a:rPr lang="en-US" sz="2400" b="1" dirty="0">
                <a:solidFill>
                  <a:srgbClr val="291E60"/>
                </a:solidFill>
                <a:latin typeface="Calibri" panose="020F0502020204030204" pitchFamily="34" charset="0"/>
                <a:cs typeface="Calibri" panose="020F0502020204030204" pitchFamily="34" charset="0"/>
              </a:rPr>
              <a:t>Show your member ID card to save money on:</a:t>
            </a:r>
          </a:p>
        </p:txBody>
      </p:sp>
      <p:sp>
        <p:nvSpPr>
          <p:cNvPr id="12" name="TextBox 11">
            <a:extLst>
              <a:ext uri="{FF2B5EF4-FFF2-40B4-BE49-F238E27FC236}">
                <a16:creationId xmlns:a16="http://schemas.microsoft.com/office/drawing/2014/main" id="{780A6877-65E3-8540-B342-A1187C6899EB}"/>
              </a:ext>
            </a:extLst>
          </p:cNvPr>
          <p:cNvSpPr txBox="1"/>
          <p:nvPr/>
        </p:nvSpPr>
        <p:spPr>
          <a:xfrm>
            <a:off x="3065855" y="2914876"/>
            <a:ext cx="4105509" cy="1733808"/>
          </a:xfrm>
          <a:prstGeom prst="rect">
            <a:avLst/>
          </a:prstGeom>
          <a:noFill/>
        </p:spPr>
        <p:txBody>
          <a:bodyPr wrap="square" rtlCol="0" anchor="t">
            <a:spAutoFit/>
          </a:bodyPr>
          <a:lstStyle/>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Hearing aids</a:t>
            </a:r>
          </a:p>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Orthodontics</a:t>
            </a:r>
          </a:p>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Pet insurance</a:t>
            </a:r>
          </a:p>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Swim lessons</a:t>
            </a:r>
          </a:p>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And more!</a:t>
            </a:r>
          </a:p>
        </p:txBody>
      </p:sp>
      <p:sp>
        <p:nvSpPr>
          <p:cNvPr id="13" name="Rectangle 12">
            <a:extLst>
              <a:ext uri="{FF2B5EF4-FFF2-40B4-BE49-F238E27FC236}">
                <a16:creationId xmlns:a16="http://schemas.microsoft.com/office/drawing/2014/main" id="{2E28829D-75EC-4B46-A376-E4BF295DCC6D}"/>
              </a:ext>
            </a:extLst>
          </p:cNvPr>
          <p:cNvSpPr/>
          <p:nvPr/>
        </p:nvSpPr>
        <p:spPr>
          <a:xfrm>
            <a:off x="6249392" y="1957551"/>
            <a:ext cx="4932599" cy="461665"/>
          </a:xfrm>
          <a:prstGeom prst="rect">
            <a:avLst/>
          </a:prstGeom>
        </p:spPr>
        <p:txBody>
          <a:bodyPr wrap="square" anchor="t">
            <a:spAutoFit/>
          </a:bodyPr>
          <a:lstStyle/>
          <a:p>
            <a:pPr defTabSz="914400">
              <a:defRPr/>
            </a:pPr>
            <a:r>
              <a:rPr lang="en-US" sz="2400" b="1" dirty="0">
                <a:solidFill>
                  <a:srgbClr val="291E60"/>
                </a:solidFill>
                <a:latin typeface="Calibri" panose="020F0502020204030204" pitchFamily="34" charset="0"/>
                <a:cs typeface="Calibri" panose="020F0502020204030204" pitchFamily="34" charset="0"/>
              </a:rPr>
              <a:t>Discounts on gym memberships</a:t>
            </a:r>
          </a:p>
        </p:txBody>
      </p:sp>
      <p:sp>
        <p:nvSpPr>
          <p:cNvPr id="14" name="TextBox 13">
            <a:extLst>
              <a:ext uri="{FF2B5EF4-FFF2-40B4-BE49-F238E27FC236}">
                <a16:creationId xmlns:a16="http://schemas.microsoft.com/office/drawing/2014/main" id="{780A6877-65E3-8540-B342-A1187C6899EB}"/>
              </a:ext>
            </a:extLst>
          </p:cNvPr>
          <p:cNvSpPr txBox="1"/>
          <p:nvPr/>
        </p:nvSpPr>
        <p:spPr>
          <a:xfrm>
            <a:off x="6291628" y="2788548"/>
            <a:ext cx="5003539" cy="2503249"/>
          </a:xfrm>
          <a:prstGeom prst="rect">
            <a:avLst/>
          </a:prstGeom>
          <a:noFill/>
        </p:spPr>
        <p:txBody>
          <a:bodyPr wrap="square" rtlCol="0" anchor="t">
            <a:spAutoFit/>
          </a:bodyPr>
          <a:lstStyle/>
          <a:p>
            <a:pPr defTabSz="914400">
              <a:lnSpc>
                <a:spcPts val="2000"/>
              </a:lnSpc>
              <a:spcAft>
                <a:spcPts val="700"/>
              </a:spcAft>
              <a:buClr>
                <a:srgbClr val="B25EA4"/>
              </a:buClr>
              <a:defRPr/>
            </a:pPr>
            <a:r>
              <a:rPr lang="en-US" b="1" dirty="0" err="1">
                <a:solidFill>
                  <a:srgbClr val="212020"/>
                </a:solidFill>
                <a:latin typeface="Calibri" panose="020F0502020204030204" pitchFamily="34" charset="0"/>
                <a:cs typeface="Calibri" panose="020F0502020204030204" pitchFamily="34" charset="0"/>
              </a:rPr>
              <a:t>GlobalFit’s</a:t>
            </a:r>
            <a:r>
              <a:rPr lang="en-US" b="1" dirty="0">
                <a:solidFill>
                  <a:srgbClr val="212020"/>
                </a:solidFill>
                <a:latin typeface="Calibri" panose="020F0502020204030204" pitchFamily="34" charset="0"/>
                <a:cs typeface="Calibri" panose="020F0502020204030204" pitchFamily="34" charset="0"/>
              </a:rPr>
              <a:t> Gym Network 360:</a:t>
            </a:r>
          </a:p>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Discounts at over 8,000 gyms and studios, nutrition and weight loss programs, vitamins and supplements </a:t>
            </a:r>
          </a:p>
          <a:p>
            <a:pPr defTabSz="914400">
              <a:lnSpc>
                <a:spcPts val="2000"/>
              </a:lnSpc>
              <a:spcAft>
                <a:spcPts val="700"/>
              </a:spcAft>
              <a:buClr>
                <a:srgbClr val="B25EA4"/>
              </a:buClr>
              <a:defRPr/>
            </a:pPr>
            <a:r>
              <a:rPr lang="en-US" b="1" dirty="0">
                <a:solidFill>
                  <a:srgbClr val="212020"/>
                </a:solidFill>
                <a:latin typeface="Calibri" panose="020F0502020204030204" pitchFamily="34" charset="0"/>
                <a:cs typeface="Calibri" panose="020F0502020204030204" pitchFamily="34" charset="0"/>
              </a:rPr>
              <a:t>The </a:t>
            </a:r>
            <a:r>
              <a:rPr lang="en-US" b="1" dirty="0" err="1">
                <a:solidFill>
                  <a:srgbClr val="212020"/>
                </a:solidFill>
                <a:latin typeface="Calibri" panose="020F0502020204030204" pitchFamily="34" charset="0"/>
                <a:cs typeface="Calibri" panose="020F0502020204030204" pitchFamily="34" charset="0"/>
              </a:rPr>
              <a:t>Active&amp;Fit</a:t>
            </a:r>
            <a:r>
              <a:rPr lang="en-US" b="1" dirty="0">
                <a:solidFill>
                  <a:srgbClr val="212020"/>
                </a:solidFill>
                <a:latin typeface="Calibri" panose="020F0502020204030204" pitchFamily="34" charset="0"/>
                <a:cs typeface="Calibri" panose="020F0502020204030204" pitchFamily="34" charset="0"/>
              </a:rPr>
              <a:t> Direct™ program:</a:t>
            </a:r>
          </a:p>
          <a:p>
            <a:pPr marL="285750" indent="-285750" defTabSz="914400">
              <a:lnSpc>
                <a:spcPts val="2000"/>
              </a:lnSpc>
              <a:spcAft>
                <a:spcPts val="700"/>
              </a:spcAft>
              <a:buClr>
                <a:srgbClr val="B25EA4"/>
              </a:buClr>
              <a:buFont typeface="Arial" panose="020B0604020202020204" pitchFamily="34" charset="0"/>
              <a:buChar char="•"/>
              <a:defRPr/>
            </a:pPr>
            <a:r>
              <a:rPr lang="en-US" dirty="0">
                <a:solidFill>
                  <a:srgbClr val="212020"/>
                </a:solidFill>
                <a:latin typeface="Calibri" panose="020F0502020204030204" pitchFamily="34" charset="0"/>
                <a:cs typeface="Calibri" panose="020F0502020204030204" pitchFamily="34" charset="0"/>
              </a:rPr>
              <a:t>Access to 10,000+ participating fitness centers nationwide for a $25 monthly fee </a:t>
            </a:r>
          </a:p>
          <a:p>
            <a:pPr marL="285750" indent="-285750" defTabSz="914400">
              <a:lnSpc>
                <a:spcPts val="2000"/>
              </a:lnSpc>
              <a:spcAft>
                <a:spcPts val="700"/>
              </a:spcAft>
              <a:buClr>
                <a:srgbClr val="B25EA4"/>
              </a:buClr>
              <a:buFont typeface="Arial" panose="020B0604020202020204" pitchFamily="34" charset="0"/>
              <a:buChar char="•"/>
              <a:defRPr/>
            </a:pPr>
            <a:endParaRPr lang="en-US" dirty="0">
              <a:solidFill>
                <a:srgbClr val="21202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E1E786EE-99B9-442D-AB6B-BA364EC73DF1}"/>
              </a:ext>
            </a:extLst>
          </p:cNvPr>
          <p:cNvSpPr/>
          <p:nvPr/>
        </p:nvSpPr>
        <p:spPr>
          <a:xfrm rot="16200000">
            <a:off x="4583314" y="3948434"/>
            <a:ext cx="2286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sz="200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465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ChangeArrowheads="1"/>
          </p:cNvSpPr>
          <p:nvPr>
            <p:ph type="title"/>
          </p:nvPr>
        </p:nvSpPr>
        <p:spPr/>
        <p:txBody>
          <a:bodyPr>
            <a:normAutofit fontScale="90000"/>
          </a:bodyPr>
          <a:lstStyle/>
          <a:p>
            <a:r>
              <a:rPr lang="en-US" altLang="en-US" sz="4000" dirty="0"/>
              <a:t/>
            </a:r>
            <a:br>
              <a:rPr lang="en-US" altLang="en-US" sz="4000" dirty="0"/>
            </a:br>
            <a:r>
              <a:rPr lang="en-US" sz="4000" b="1" dirty="0">
                <a:solidFill>
                  <a:schemeClr val="accent2">
                    <a:lumMod val="50000"/>
                  </a:schemeClr>
                </a:solidFill>
                <a:latin typeface="Calibri" panose="020F0502020204030204" pitchFamily="34" charset="0"/>
              </a:rPr>
              <a:t>Prescription Drugs</a:t>
            </a:r>
            <a:endParaRPr lang="en-US" altLang="en-US" sz="4000" b="1" dirty="0">
              <a:solidFill>
                <a:schemeClr val="accent2">
                  <a:lumMod val="50000"/>
                </a:schemeClr>
              </a:solidFill>
              <a:latin typeface="Calibri" panose="020F0502020204030204" pitchFamily="34" charset="0"/>
            </a:endParaRPr>
          </a:p>
        </p:txBody>
      </p:sp>
      <p:sp>
        <p:nvSpPr>
          <p:cNvPr id="5" name="Text Placeholder 4"/>
          <p:cNvSpPr>
            <a:spLocks noGrp="1"/>
          </p:cNvSpPr>
          <p:nvPr>
            <p:ph type="body" sz="quarter" idx="13"/>
          </p:nvPr>
        </p:nvSpPr>
        <p:spPr>
          <a:xfrm>
            <a:off x="304800" y="1007704"/>
            <a:ext cx="10363200" cy="517859"/>
          </a:xfrm>
        </p:spPr>
        <p:txBody>
          <a:bodyPr/>
          <a:lstStyle/>
          <a:p>
            <a:r>
              <a:rPr lang="en-US" sz="2800" dirty="0" smtClean="0">
                <a:latin typeface="Calibri" panose="020F0502020204030204" pitchFamily="34" charset="0"/>
                <a:cs typeface="Calibri" panose="020F0502020204030204" pitchFamily="34" charset="0"/>
              </a:rPr>
              <a:t>Tools &amp; Resources</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14</a:t>
            </a:fld>
            <a:endParaRPr lang="en-US" dirty="0">
              <a:solidFill>
                <a:prstClr val="black">
                  <a:lumMod val="50000"/>
                  <a:lumOff val="50000"/>
                </a:prstClr>
              </a:solidFill>
            </a:endParaRPr>
          </a:p>
        </p:txBody>
      </p:sp>
      <p:pic>
        <p:nvPicPr>
          <p:cNvPr id="2" name="Picture 1"/>
          <p:cNvPicPr>
            <a:picLocks noChangeAspect="1"/>
          </p:cNvPicPr>
          <p:nvPr/>
        </p:nvPicPr>
        <p:blipFill>
          <a:blip r:embed="rId3"/>
          <a:stretch>
            <a:fillRect/>
          </a:stretch>
        </p:blipFill>
        <p:spPr>
          <a:xfrm>
            <a:off x="5934269" y="1628198"/>
            <a:ext cx="5940613" cy="3500718"/>
          </a:xfrm>
          <a:prstGeom prst="rect">
            <a:avLst/>
          </a:prstGeom>
        </p:spPr>
      </p:pic>
      <p:sp>
        <p:nvSpPr>
          <p:cNvPr id="6" name="Rectangle 5"/>
          <p:cNvSpPr/>
          <p:nvPr/>
        </p:nvSpPr>
        <p:spPr>
          <a:xfrm>
            <a:off x="6899071" y="5231551"/>
            <a:ext cx="4113177" cy="461665"/>
          </a:xfrm>
          <a:prstGeom prst="rect">
            <a:avLst/>
          </a:prstGeom>
        </p:spPr>
        <p:txBody>
          <a:bodyPr wrap="none">
            <a:spAutoFit/>
          </a:bodyPr>
          <a:lstStyle/>
          <a:p>
            <a:r>
              <a:rPr lang="en-US" sz="2400" b="1" dirty="0">
                <a:solidFill>
                  <a:srgbClr val="3D7EDB"/>
                </a:solidFill>
                <a:latin typeface="Calibri" panose="020F0502020204030204" pitchFamily="34" charset="0"/>
              </a:rPr>
              <a:t>healthpartners.com/pharmacy</a:t>
            </a:r>
            <a:endParaRPr lang="en-US" sz="2400" dirty="0">
              <a:solidFill>
                <a:srgbClr val="3D7EDB"/>
              </a:solidFill>
              <a:latin typeface="Calibri" panose="020F0502020204030204" pitchFamily="34" charset="0"/>
            </a:endParaRPr>
          </a:p>
        </p:txBody>
      </p:sp>
      <p:sp>
        <p:nvSpPr>
          <p:cNvPr id="27" name="Rectangle 3"/>
          <p:cNvSpPr>
            <a:spLocks noGrp="1" noChangeArrowheads="1"/>
          </p:cNvSpPr>
          <p:nvPr>
            <p:ph idx="1"/>
          </p:nvPr>
        </p:nvSpPr>
        <p:spPr>
          <a:xfrm>
            <a:off x="304800" y="1628198"/>
            <a:ext cx="5629469" cy="4278080"/>
          </a:xfrm>
        </p:spPr>
        <p:txBody>
          <a:bodyPr>
            <a:noAutofit/>
          </a:bodyPr>
          <a:lstStyle/>
          <a:p>
            <a:r>
              <a:rPr lang="en-US" altLang="en-US" sz="2400" b="1" dirty="0" smtClean="0">
                <a:solidFill>
                  <a:schemeClr val="accent2">
                    <a:lumMod val="50000"/>
                  </a:schemeClr>
                </a:solidFill>
                <a:latin typeface="Calibri" panose="020F0502020204030204" pitchFamily="34" charset="0"/>
              </a:rPr>
              <a:t>Rx Shopping Tool</a:t>
            </a:r>
            <a:endParaRPr lang="en-US" altLang="en-US" sz="2400" b="1" dirty="0">
              <a:solidFill>
                <a:schemeClr val="accent2">
                  <a:lumMod val="50000"/>
                </a:schemeClr>
              </a:solidFill>
              <a:latin typeface="Calibri" panose="020F0502020204030204" pitchFamily="34" charset="0"/>
            </a:endParaRPr>
          </a:p>
          <a:p>
            <a:pPr marL="274320" lvl="2" indent="-274320"/>
            <a:r>
              <a:rPr lang="en-US" altLang="en-US" sz="2100" dirty="0">
                <a:solidFill>
                  <a:schemeClr val="accent2">
                    <a:lumMod val="50000"/>
                  </a:schemeClr>
                </a:solidFill>
                <a:latin typeface="Calibri" panose="020F0502020204030204" pitchFamily="34" charset="0"/>
              </a:rPr>
              <a:t>Compare current prices at pharmacies near you</a:t>
            </a:r>
          </a:p>
          <a:p>
            <a:pPr marL="274320" lvl="2" indent="-274320"/>
            <a:r>
              <a:rPr lang="en-US" altLang="en-US" sz="2100" dirty="0">
                <a:solidFill>
                  <a:schemeClr val="accent2">
                    <a:lumMod val="50000"/>
                  </a:schemeClr>
                </a:solidFill>
                <a:latin typeface="Calibri" panose="020F0502020204030204" pitchFamily="34" charset="0"/>
              </a:rPr>
              <a:t>Understand what medicines are covered by your health plan</a:t>
            </a:r>
          </a:p>
          <a:p>
            <a:pPr marL="274320" lvl="2" indent="-274320"/>
            <a:r>
              <a:rPr lang="en-US" altLang="en-US" sz="2100" dirty="0">
                <a:solidFill>
                  <a:schemeClr val="accent2">
                    <a:lumMod val="50000"/>
                  </a:schemeClr>
                </a:solidFill>
                <a:latin typeface="Calibri" panose="020F0502020204030204" pitchFamily="34" charset="0"/>
              </a:rPr>
              <a:t>Transfer prescriptions to the lowest cost </a:t>
            </a:r>
            <a:r>
              <a:rPr lang="en-US" altLang="en-US" sz="2100" dirty="0" smtClean="0">
                <a:solidFill>
                  <a:schemeClr val="accent2">
                    <a:lumMod val="50000"/>
                  </a:schemeClr>
                </a:solidFill>
                <a:latin typeface="Calibri" panose="020F0502020204030204" pitchFamily="34" charset="0"/>
              </a:rPr>
              <a:t>pharmacy</a:t>
            </a:r>
          </a:p>
          <a:p>
            <a:pPr marL="0" lvl="2" indent="0">
              <a:buNone/>
            </a:pPr>
            <a:endParaRPr lang="en-US" altLang="en-US" sz="2100" dirty="0" smtClean="0">
              <a:solidFill>
                <a:schemeClr val="accent2">
                  <a:lumMod val="50000"/>
                </a:schemeClr>
              </a:solidFill>
              <a:latin typeface="Calibri" panose="020F0502020204030204" pitchFamily="34" charset="0"/>
            </a:endParaRPr>
          </a:p>
          <a:p>
            <a:pPr marL="0" lvl="2" indent="0">
              <a:buNone/>
            </a:pPr>
            <a:r>
              <a:rPr lang="en-US" altLang="en-US" sz="2400" b="1" dirty="0" smtClean="0">
                <a:solidFill>
                  <a:schemeClr val="accent2">
                    <a:lumMod val="50000"/>
                  </a:schemeClr>
                </a:solidFill>
                <a:latin typeface="Calibri" panose="020F0502020204030204" pitchFamily="34" charset="0"/>
              </a:rPr>
              <a:t>Mail-Order Pharmacy</a:t>
            </a:r>
            <a:endParaRPr lang="en-US" altLang="en-US" sz="2400" b="1" dirty="0">
              <a:solidFill>
                <a:schemeClr val="accent2">
                  <a:lumMod val="50000"/>
                </a:schemeClr>
              </a:solidFill>
              <a:latin typeface="Calibri" panose="020F0502020204030204" pitchFamily="34" charset="0"/>
            </a:endParaRPr>
          </a:p>
          <a:p>
            <a:pPr marL="274320" lvl="2" indent="-274320"/>
            <a:r>
              <a:rPr lang="en-US" altLang="en-US" sz="2100" dirty="0" smtClean="0">
                <a:solidFill>
                  <a:schemeClr val="accent2">
                    <a:lumMod val="50000"/>
                  </a:schemeClr>
                </a:solidFill>
                <a:latin typeface="Calibri" panose="020F0502020204030204" pitchFamily="34" charset="0"/>
              </a:rPr>
              <a:t>Convenient for maintenance medications</a:t>
            </a:r>
            <a:endParaRPr lang="en-US" altLang="en-US" sz="2100" dirty="0">
              <a:solidFill>
                <a:schemeClr val="accent2">
                  <a:lumMod val="50000"/>
                </a:schemeClr>
              </a:solidFill>
              <a:latin typeface="Calibri" panose="020F0502020204030204" pitchFamily="34" charset="0"/>
            </a:endParaRPr>
          </a:p>
          <a:p>
            <a:pPr marL="274320" lvl="2" indent="-274320"/>
            <a:r>
              <a:rPr lang="en-US" altLang="en-US" sz="2100" dirty="0" smtClean="0">
                <a:solidFill>
                  <a:schemeClr val="accent2">
                    <a:lumMod val="50000"/>
                  </a:schemeClr>
                </a:solidFill>
                <a:latin typeface="Calibri" panose="020F0502020204030204" pitchFamily="34" charset="0"/>
              </a:rPr>
              <a:t>Save time and money</a:t>
            </a:r>
            <a:endParaRPr lang="en-US" altLang="en-US" sz="2100" dirty="0">
              <a:solidFill>
                <a:schemeClr val="accent2">
                  <a:lumMod val="50000"/>
                </a:schemeClr>
              </a:solidFill>
              <a:latin typeface="Calibri" panose="020F0502020204030204" pitchFamily="34" charset="0"/>
            </a:endParaRPr>
          </a:p>
          <a:p>
            <a:pPr marL="0" lvl="2" indent="0">
              <a:buNone/>
            </a:pPr>
            <a:endParaRPr lang="en-US" altLang="en-US" sz="2100" dirty="0">
              <a:solidFill>
                <a:schemeClr val="accent2">
                  <a:lumMod val="50000"/>
                </a:schemeClr>
              </a:solidFill>
              <a:latin typeface="Calibri" panose="020F0502020204030204" pitchFamily="34" charset="0"/>
            </a:endParaRPr>
          </a:p>
        </p:txBody>
      </p:sp>
      <p:sp>
        <p:nvSpPr>
          <p:cNvPr id="8" name="Flowchart: Alternate Process 7"/>
          <p:cNvSpPr/>
          <p:nvPr/>
        </p:nvSpPr>
        <p:spPr bwMode="auto">
          <a:xfrm>
            <a:off x="6434356" y="850836"/>
            <a:ext cx="5042605" cy="673628"/>
          </a:xfrm>
          <a:prstGeom prst="flowChartAlternateProcess">
            <a:avLst/>
          </a:prstGeom>
          <a:solidFill>
            <a:srgbClr val="3D7EDB"/>
          </a:solidFill>
          <a:ln>
            <a:solidFill>
              <a:srgbClr val="00A160">
                <a:alpha val="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smtClean="0"/>
              <a:t>Formulary List:  </a:t>
            </a:r>
            <a:r>
              <a:rPr lang="en-US" b="1" dirty="0" err="1" smtClean="0"/>
              <a:t>PreferredRx</a:t>
            </a:r>
            <a:r>
              <a:rPr lang="en-US" b="1" dirty="0" smtClean="0"/>
              <a:t> Formulary</a:t>
            </a:r>
            <a:endParaRPr lang="en-US" b="1" dirty="0"/>
          </a:p>
        </p:txBody>
      </p:sp>
    </p:spTree>
    <p:extLst>
      <p:ext uri="{BB962C8B-B14F-4D97-AF65-F5344CB8AC3E}">
        <p14:creationId xmlns:p14="http://schemas.microsoft.com/office/powerpoint/2010/main" val="144124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ChangeArrowheads="1"/>
          </p:cNvSpPr>
          <p:nvPr>
            <p:ph type="title"/>
          </p:nvPr>
        </p:nvSpPr>
        <p:spPr/>
        <p:txBody>
          <a:bodyPr>
            <a:normAutofit fontScale="90000"/>
          </a:bodyPr>
          <a:lstStyle/>
          <a:p>
            <a:r>
              <a:rPr lang="en-US" altLang="en-US" sz="4000" dirty="0" smtClean="0"/>
              <a:t/>
            </a:r>
            <a:br>
              <a:rPr lang="en-US" altLang="en-US" sz="4000" dirty="0" smtClean="0"/>
            </a:br>
            <a:r>
              <a:rPr lang="en-US" altLang="en-US" sz="4000" b="1" dirty="0" smtClean="0">
                <a:solidFill>
                  <a:schemeClr val="accent2">
                    <a:lumMod val="50000"/>
                  </a:schemeClr>
                </a:solidFill>
                <a:latin typeface="Calibri" panose="020F0502020204030204" pitchFamily="34" charset="0"/>
              </a:rPr>
              <a:t>Mental Health Support</a:t>
            </a:r>
            <a:endParaRPr lang="en-US" altLang="en-US" sz="4000" b="1" dirty="0">
              <a:solidFill>
                <a:schemeClr val="accent2">
                  <a:lumMod val="50000"/>
                </a:schemeClr>
              </a:solidFill>
              <a:latin typeface="Calibri" panose="020F0502020204030204" pitchFamily="34" charset="0"/>
            </a:endParaRPr>
          </a:p>
        </p:txBody>
      </p:sp>
      <p:sp>
        <p:nvSpPr>
          <p:cNvPr id="5" name="Text Placeholder 4"/>
          <p:cNvSpPr>
            <a:spLocks noGrp="1"/>
          </p:cNvSpPr>
          <p:nvPr>
            <p:ph type="body" sz="quarter" idx="13"/>
          </p:nvPr>
        </p:nvSpPr>
        <p:spPr>
          <a:xfrm>
            <a:off x="304800" y="1007704"/>
            <a:ext cx="10363200" cy="517859"/>
          </a:xfrm>
        </p:spPr>
        <p:txBody>
          <a:bodyPr/>
          <a:lstStyle/>
          <a:p>
            <a:r>
              <a:rPr lang="en-US" sz="2800" dirty="0" err="1" smtClean="0">
                <a:latin typeface="Calibri" panose="020F0502020204030204" pitchFamily="34" charset="0"/>
                <a:cs typeface="Calibri" panose="020F0502020204030204" pitchFamily="34" charset="0"/>
              </a:rPr>
              <a:t>myStrength</a:t>
            </a:r>
            <a:endParaRPr lang="en-US" sz="2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15</a:t>
            </a:fld>
            <a:endParaRPr lang="en-US" dirty="0">
              <a:solidFill>
                <a:prstClr val="black">
                  <a:lumMod val="50000"/>
                  <a:lumOff val="50000"/>
                </a:prstClr>
              </a:solidFill>
            </a:endParaRPr>
          </a:p>
        </p:txBody>
      </p:sp>
      <p:sp>
        <p:nvSpPr>
          <p:cNvPr id="27" name="Rectangle 3"/>
          <p:cNvSpPr>
            <a:spLocks noGrp="1" noChangeArrowheads="1"/>
          </p:cNvSpPr>
          <p:nvPr>
            <p:ph idx="1"/>
          </p:nvPr>
        </p:nvSpPr>
        <p:spPr>
          <a:xfrm>
            <a:off x="304800" y="1628198"/>
            <a:ext cx="7728857" cy="4278080"/>
          </a:xfrm>
        </p:spPr>
        <p:txBody>
          <a:bodyPr>
            <a:noAutofit/>
          </a:bodyPr>
          <a:lstStyle/>
          <a:p>
            <a:r>
              <a:rPr lang="en-US" altLang="en-US" sz="2400" b="1" dirty="0" smtClean="0">
                <a:solidFill>
                  <a:schemeClr val="accent2">
                    <a:lumMod val="50000"/>
                  </a:schemeClr>
                </a:solidFill>
                <a:latin typeface="Calibri" panose="020F0502020204030204" pitchFamily="34" charset="0"/>
              </a:rPr>
              <a:t>What is </a:t>
            </a:r>
            <a:r>
              <a:rPr lang="en-US" altLang="en-US" sz="2400" b="1" dirty="0" err="1" smtClean="0">
                <a:solidFill>
                  <a:schemeClr val="accent2">
                    <a:lumMod val="50000"/>
                  </a:schemeClr>
                </a:solidFill>
                <a:latin typeface="Calibri" panose="020F0502020204030204" pitchFamily="34" charset="0"/>
              </a:rPr>
              <a:t>myStrength</a:t>
            </a:r>
            <a:r>
              <a:rPr lang="en-US" altLang="en-US" sz="2400" b="1" dirty="0" smtClean="0">
                <a:solidFill>
                  <a:schemeClr val="accent2">
                    <a:lumMod val="50000"/>
                  </a:schemeClr>
                </a:solidFill>
                <a:latin typeface="Calibri" panose="020F0502020204030204" pitchFamily="34" charset="0"/>
              </a:rPr>
              <a:t>?</a:t>
            </a:r>
          </a:p>
          <a:p>
            <a:pPr marL="342900" indent="-342900">
              <a:buFont typeface="Wingdings" panose="05000000000000000000" pitchFamily="2" charset="2"/>
              <a:buChar char="§"/>
            </a:pPr>
            <a:r>
              <a:rPr lang="en-US" altLang="en-US" sz="2000" dirty="0" smtClean="0">
                <a:solidFill>
                  <a:schemeClr val="accent2">
                    <a:lumMod val="50000"/>
                  </a:schemeClr>
                </a:solidFill>
                <a:latin typeface="Calibri" panose="020F0502020204030204" pitchFamily="34" charset="0"/>
              </a:rPr>
              <a:t>Digital program for emotional health support</a:t>
            </a:r>
          </a:p>
          <a:p>
            <a:pPr marL="342900" indent="-342900">
              <a:buFont typeface="Wingdings" panose="05000000000000000000" pitchFamily="2" charset="2"/>
              <a:buChar char="§"/>
            </a:pPr>
            <a:r>
              <a:rPr lang="en-US" altLang="en-US" sz="2000" dirty="0" smtClean="0">
                <a:solidFill>
                  <a:schemeClr val="accent2">
                    <a:lumMod val="50000"/>
                  </a:schemeClr>
                </a:solidFill>
                <a:latin typeface="Calibri" panose="020F0502020204030204" pitchFamily="34" charset="0"/>
              </a:rPr>
              <a:t>Learn from hundreds of activities, articles, guided meditations, and skill-building courses</a:t>
            </a:r>
          </a:p>
          <a:p>
            <a:pPr marL="342900" indent="-342900">
              <a:buFont typeface="Wingdings" panose="05000000000000000000" pitchFamily="2" charset="2"/>
              <a:buChar char="§"/>
            </a:pPr>
            <a:r>
              <a:rPr lang="en-US" altLang="en-US" sz="2000" dirty="0" smtClean="0">
                <a:solidFill>
                  <a:schemeClr val="accent2">
                    <a:lumMod val="50000"/>
                  </a:schemeClr>
                </a:solidFill>
                <a:latin typeface="Calibri" panose="020F0502020204030204" pitchFamily="34" charset="0"/>
              </a:rPr>
              <a:t>Practice techniques to shift your thinking and feel more hopeful</a:t>
            </a:r>
          </a:p>
          <a:p>
            <a:pPr marL="342900" indent="-342900">
              <a:buFont typeface="Wingdings" panose="05000000000000000000" pitchFamily="2" charset="2"/>
              <a:buChar char="§"/>
            </a:pPr>
            <a:endParaRPr lang="en-US" altLang="en-US" sz="2000" dirty="0">
              <a:solidFill>
                <a:schemeClr val="accent2">
                  <a:lumMod val="50000"/>
                </a:schemeClr>
              </a:solidFill>
              <a:latin typeface="Calibri" panose="020F0502020204030204" pitchFamily="34" charset="0"/>
            </a:endParaRPr>
          </a:p>
          <a:p>
            <a:r>
              <a:rPr lang="en-US" altLang="en-US" sz="2400" b="1" dirty="0" smtClean="0">
                <a:solidFill>
                  <a:schemeClr val="accent2">
                    <a:lumMod val="50000"/>
                  </a:schemeClr>
                </a:solidFill>
                <a:latin typeface="Calibri" panose="020F0502020204030204" pitchFamily="34" charset="0"/>
              </a:rPr>
              <a:t>How to access</a:t>
            </a:r>
          </a:p>
          <a:p>
            <a:pPr marL="342900" indent="-342900">
              <a:buFont typeface="Wingdings" panose="05000000000000000000" pitchFamily="2" charset="2"/>
              <a:buChar char="§"/>
            </a:pPr>
            <a:r>
              <a:rPr lang="en-US" altLang="en-US" sz="2000" dirty="0" smtClean="0">
                <a:solidFill>
                  <a:schemeClr val="accent2">
                    <a:lumMod val="50000"/>
                  </a:schemeClr>
                </a:solidFill>
                <a:latin typeface="Calibri" panose="020F0502020204030204" pitchFamily="34" charset="0"/>
              </a:rPr>
              <a:t>Log onto your HealthPartners account</a:t>
            </a:r>
          </a:p>
          <a:p>
            <a:pPr marL="342900" indent="-342900">
              <a:buFont typeface="Wingdings" panose="05000000000000000000" pitchFamily="2" charset="2"/>
              <a:buChar char="§"/>
            </a:pPr>
            <a:r>
              <a:rPr lang="en-US" altLang="en-US" sz="2000" dirty="0" smtClean="0">
                <a:solidFill>
                  <a:schemeClr val="accent2">
                    <a:lumMod val="50000"/>
                  </a:schemeClr>
                </a:solidFill>
                <a:latin typeface="Calibri" panose="020F0502020204030204" pitchFamily="34" charset="0"/>
              </a:rPr>
              <a:t>Select “My Plan” at the top</a:t>
            </a:r>
          </a:p>
          <a:p>
            <a:pPr marL="342900" indent="-342900">
              <a:buFont typeface="Wingdings" panose="05000000000000000000" pitchFamily="2" charset="2"/>
              <a:buChar char="§"/>
            </a:pPr>
            <a:r>
              <a:rPr lang="en-US" altLang="en-US" sz="2000" dirty="0" smtClean="0">
                <a:solidFill>
                  <a:schemeClr val="accent2">
                    <a:lumMod val="50000"/>
                  </a:schemeClr>
                </a:solidFill>
                <a:latin typeface="Calibri" panose="020F0502020204030204" pitchFamily="34" charset="0"/>
              </a:rPr>
              <a:t>Then “Living Well” on the right-hand side of the top bar</a:t>
            </a:r>
          </a:p>
          <a:p>
            <a:pPr marL="342900" indent="-342900">
              <a:buFont typeface="Wingdings" panose="05000000000000000000" pitchFamily="2" charset="2"/>
              <a:buChar char="§"/>
            </a:pPr>
            <a:r>
              <a:rPr lang="en-US" altLang="en-US" sz="2000" dirty="0" smtClean="0">
                <a:solidFill>
                  <a:schemeClr val="accent2">
                    <a:lumMod val="50000"/>
                  </a:schemeClr>
                </a:solidFill>
                <a:latin typeface="Calibri" panose="020F0502020204030204" pitchFamily="34" charset="0"/>
              </a:rPr>
              <a:t>Go to “</a:t>
            </a:r>
            <a:r>
              <a:rPr lang="en-US" altLang="en-US" sz="2000" dirty="0" err="1" smtClean="0">
                <a:solidFill>
                  <a:schemeClr val="accent2">
                    <a:lumMod val="50000"/>
                  </a:schemeClr>
                </a:solidFill>
                <a:latin typeface="Calibri" panose="020F0502020204030204" pitchFamily="34" charset="0"/>
              </a:rPr>
              <a:t>myStrength</a:t>
            </a:r>
            <a:r>
              <a:rPr lang="en-US" altLang="en-US" sz="2000" dirty="0" smtClean="0">
                <a:solidFill>
                  <a:schemeClr val="accent2">
                    <a:lumMod val="50000"/>
                  </a:schemeClr>
                </a:solidFill>
                <a:latin typeface="Calibri" panose="020F0502020204030204" pitchFamily="34" charset="0"/>
              </a:rPr>
              <a:t>” and click Get Started</a:t>
            </a:r>
          </a:p>
        </p:txBody>
      </p:sp>
      <p:pic>
        <p:nvPicPr>
          <p:cNvPr id="3" name="Picture 2"/>
          <p:cNvPicPr>
            <a:picLocks noChangeAspect="1"/>
          </p:cNvPicPr>
          <p:nvPr/>
        </p:nvPicPr>
        <p:blipFill>
          <a:blip r:embed="rId3"/>
          <a:stretch>
            <a:fillRect/>
          </a:stretch>
        </p:blipFill>
        <p:spPr>
          <a:xfrm>
            <a:off x="8158504" y="1005840"/>
            <a:ext cx="2509496" cy="4993982"/>
          </a:xfrm>
          <a:prstGeom prst="rect">
            <a:avLst/>
          </a:prstGeom>
        </p:spPr>
      </p:pic>
    </p:spTree>
    <p:extLst>
      <p:ext uri="{BB962C8B-B14F-4D97-AF65-F5344CB8AC3E}">
        <p14:creationId xmlns:p14="http://schemas.microsoft.com/office/powerpoint/2010/main" val="201985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118225"/>
            <a:ext cx="8046720" cy="822960"/>
          </a:xfrm>
        </p:spPr>
        <p:txBody>
          <a:bodyPr>
            <a:normAutofit fontScale="90000"/>
          </a:bodyPr>
          <a:lstStyle/>
          <a:p>
            <a:r>
              <a:rPr lang="en-US" altLang="en-US" sz="4000" dirty="0"/>
              <a:t/>
            </a:r>
            <a:br>
              <a:rPr lang="en-US" altLang="en-US" sz="4000" dirty="0"/>
            </a:br>
            <a:r>
              <a:rPr lang="en-US" sz="4000" b="1" dirty="0">
                <a:solidFill>
                  <a:schemeClr val="accent2">
                    <a:lumMod val="50000"/>
                  </a:schemeClr>
                </a:solidFill>
                <a:latin typeface="Calibri" panose="020F0502020204030204" pitchFamily="34" charset="0"/>
              </a:rPr>
              <a:t>Employee Assistance Program (EAP)</a:t>
            </a:r>
            <a:endParaRPr lang="en-US" altLang="en-US" sz="4000" b="1" dirty="0">
              <a:solidFill>
                <a:schemeClr val="accent2">
                  <a:lumMod val="50000"/>
                </a:schemeClr>
              </a:solidFill>
              <a:latin typeface="Calibri" panose="020F0502020204030204" pitchFamily="34" charset="0"/>
            </a:endParaRPr>
          </a:p>
        </p:txBody>
      </p:sp>
      <p:graphicFrame>
        <p:nvGraphicFramePr>
          <p:cNvPr id="3" name="Diagram 2"/>
          <p:cNvGraphicFramePr/>
          <p:nvPr>
            <p:extLst>
              <p:ext uri="{D42A27DB-BD31-4B8C-83A1-F6EECF244321}">
                <p14:modId xmlns:p14="http://schemas.microsoft.com/office/powerpoint/2010/main" val="2536720115"/>
              </p:ext>
            </p:extLst>
          </p:nvPr>
        </p:nvGraphicFramePr>
        <p:xfrm>
          <a:off x="850448" y="1233840"/>
          <a:ext cx="6865620" cy="4592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3984" y="4900600"/>
            <a:ext cx="1700784" cy="92545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2586" y="3639772"/>
            <a:ext cx="981345" cy="1024128"/>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036" y="2418444"/>
            <a:ext cx="580680" cy="102412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64511" y="4778012"/>
            <a:ext cx="772588" cy="1024128"/>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2270" y="1254623"/>
            <a:ext cx="1517073" cy="1084971"/>
          </a:xfrm>
          <a:prstGeom prst="rect">
            <a:avLst/>
          </a:prstGeom>
        </p:spPr>
      </p:pic>
      <p:sp>
        <p:nvSpPr>
          <p:cNvPr id="9" name="Rectangle 8"/>
          <p:cNvSpPr/>
          <p:nvPr/>
        </p:nvSpPr>
        <p:spPr>
          <a:xfrm>
            <a:off x="7511143" y="2305443"/>
            <a:ext cx="3940022" cy="1921324"/>
          </a:xfrm>
          <a:prstGeom prst="rect">
            <a:avLst/>
          </a:prstGeom>
          <a:solidFill>
            <a:srgbClr val="8FC3EA"/>
          </a:solidFill>
          <a:ln>
            <a:solidFill>
              <a:srgbClr val="8FC3EA"/>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solidFill>
                  <a:schemeClr val="tx1"/>
                </a:solidFill>
              </a:rPr>
              <a:t>EAP Contact:</a:t>
            </a:r>
          </a:p>
          <a:p>
            <a:pPr algn="ctr"/>
            <a:r>
              <a:rPr lang="en-US" u="sng" dirty="0">
                <a:solidFill>
                  <a:schemeClr val="tx1"/>
                </a:solidFill>
              </a:rPr>
              <a:t>Call:</a:t>
            </a:r>
            <a:r>
              <a:rPr lang="en-US" dirty="0">
                <a:solidFill>
                  <a:schemeClr val="tx1"/>
                </a:solidFill>
              </a:rPr>
              <a:t> 866-326-7194</a:t>
            </a:r>
          </a:p>
          <a:p>
            <a:pPr algn="ctr"/>
            <a:r>
              <a:rPr lang="en-US" u="sng" dirty="0">
                <a:solidFill>
                  <a:schemeClr val="tx1"/>
                </a:solidFill>
              </a:rPr>
              <a:t>Text:</a:t>
            </a:r>
            <a:r>
              <a:rPr lang="en-US" dirty="0">
                <a:solidFill>
                  <a:schemeClr val="tx1"/>
                </a:solidFill>
              </a:rPr>
              <a:t> 919-324-5523</a:t>
            </a:r>
          </a:p>
          <a:p>
            <a:pPr algn="ctr"/>
            <a:r>
              <a:rPr lang="en-US" u="sng" dirty="0">
                <a:solidFill>
                  <a:schemeClr val="tx1"/>
                </a:solidFill>
              </a:rPr>
              <a:t>Online:</a:t>
            </a:r>
            <a:r>
              <a:rPr lang="en-US" dirty="0">
                <a:solidFill>
                  <a:schemeClr val="tx1"/>
                </a:solidFill>
              </a:rPr>
              <a:t> hpeap.com</a:t>
            </a:r>
          </a:p>
          <a:p>
            <a:pPr algn="ctr"/>
            <a:r>
              <a:rPr lang="en-US" dirty="0" smtClean="0">
                <a:solidFill>
                  <a:schemeClr val="tx1"/>
                </a:solidFill>
              </a:rPr>
              <a:t>Web Password – </a:t>
            </a:r>
            <a:r>
              <a:rPr lang="en-US" dirty="0" err="1" smtClean="0">
                <a:solidFill>
                  <a:schemeClr val="tx1"/>
                </a:solidFill>
              </a:rPr>
              <a:t>sourcewell</a:t>
            </a:r>
            <a:endParaRPr lang="en-US" dirty="0" smtClean="0">
              <a:solidFill>
                <a:schemeClr val="tx1"/>
              </a:solidFill>
            </a:endParaRPr>
          </a:p>
          <a:p>
            <a:pPr algn="ctr"/>
            <a:r>
              <a:rPr lang="en-US" dirty="0" err="1" smtClean="0">
                <a:solidFill>
                  <a:schemeClr val="tx1"/>
                </a:solidFill>
              </a:rPr>
              <a:t>iConnectYou</a:t>
            </a:r>
            <a:r>
              <a:rPr lang="en-US" dirty="0" smtClean="0">
                <a:solidFill>
                  <a:schemeClr val="tx1"/>
                </a:solidFill>
              </a:rPr>
              <a:t> Mobile App: 56655</a:t>
            </a:r>
            <a:endParaRPr lang="en-US" dirty="0">
              <a:solidFill>
                <a:schemeClr val="tx1"/>
              </a:solidFill>
            </a:endParaRPr>
          </a:p>
        </p:txBody>
      </p:sp>
    </p:spTree>
    <p:extLst>
      <p:ext uri="{BB962C8B-B14F-4D97-AF65-F5344CB8AC3E}">
        <p14:creationId xmlns:p14="http://schemas.microsoft.com/office/powerpoint/2010/main" val="377473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Autofit/>
          </a:bodyPr>
          <a:lstStyle/>
          <a:p>
            <a:pPr eaLnBrk="1" hangingPunct="1"/>
            <a:r>
              <a:rPr lang="en-US" altLang="en-US" sz="3600" b="1" dirty="0" smtClean="0">
                <a:solidFill>
                  <a:schemeClr val="accent2">
                    <a:lumMod val="50000"/>
                  </a:schemeClr>
                </a:solidFill>
                <a:latin typeface="Calibri" panose="020F0502020204030204" pitchFamily="34" charset="0"/>
              </a:rPr>
              <a:t>2023-2024 </a:t>
            </a:r>
            <a:r>
              <a:rPr lang="en-US" altLang="en-US" sz="3600" b="1" dirty="0">
                <a:solidFill>
                  <a:schemeClr val="accent2">
                    <a:lumMod val="50000"/>
                  </a:schemeClr>
                </a:solidFill>
                <a:latin typeface="Calibri" panose="020F0502020204030204" pitchFamily="34" charset="0"/>
              </a:rPr>
              <a:t>Medical Plan Contributions</a:t>
            </a:r>
            <a:r>
              <a:rPr lang="en-US" altLang="en-US" sz="3600" dirty="0"/>
              <a:t>	</a:t>
            </a:r>
          </a:p>
        </p:txBody>
      </p:sp>
      <p:graphicFrame>
        <p:nvGraphicFramePr>
          <p:cNvPr id="4" name="Group 43"/>
          <p:cNvGraphicFramePr>
            <a:graphicFrameLocks/>
          </p:cNvGraphicFramePr>
          <p:nvPr>
            <p:extLst>
              <p:ext uri="{D42A27DB-BD31-4B8C-83A1-F6EECF244321}">
                <p14:modId xmlns:p14="http://schemas.microsoft.com/office/powerpoint/2010/main" val="1067490527"/>
              </p:ext>
            </p:extLst>
          </p:nvPr>
        </p:nvGraphicFramePr>
        <p:xfrm>
          <a:off x="1560944" y="1421435"/>
          <a:ext cx="8064639" cy="2245400"/>
        </p:xfrm>
        <a:graphic>
          <a:graphicData uri="http://schemas.openxmlformats.org/drawingml/2006/table">
            <a:tbl>
              <a:tblPr/>
              <a:tblGrid>
                <a:gridCol w="1955679">
                  <a:extLst>
                    <a:ext uri="{9D8B030D-6E8A-4147-A177-3AD203B41FA5}">
                      <a16:colId xmlns:a16="http://schemas.microsoft.com/office/drawing/2014/main" val="20000"/>
                    </a:ext>
                  </a:extLst>
                </a:gridCol>
                <a:gridCol w="1527240">
                  <a:extLst>
                    <a:ext uri="{9D8B030D-6E8A-4147-A177-3AD203B41FA5}">
                      <a16:colId xmlns:a16="http://schemas.microsoft.com/office/drawing/2014/main" val="20001"/>
                    </a:ext>
                  </a:extLst>
                </a:gridCol>
                <a:gridCol w="1527240">
                  <a:extLst>
                    <a:ext uri="{9D8B030D-6E8A-4147-A177-3AD203B41FA5}">
                      <a16:colId xmlns:a16="http://schemas.microsoft.com/office/drawing/2014/main" val="287570438"/>
                    </a:ext>
                  </a:extLst>
                </a:gridCol>
                <a:gridCol w="1527240">
                  <a:extLst>
                    <a:ext uri="{9D8B030D-6E8A-4147-A177-3AD203B41FA5}">
                      <a16:colId xmlns:a16="http://schemas.microsoft.com/office/drawing/2014/main" val="20002"/>
                    </a:ext>
                  </a:extLst>
                </a:gridCol>
                <a:gridCol w="1527240">
                  <a:extLst>
                    <a:ext uri="{9D8B030D-6E8A-4147-A177-3AD203B41FA5}">
                      <a16:colId xmlns:a16="http://schemas.microsoft.com/office/drawing/2014/main" val="2074222051"/>
                    </a:ext>
                  </a:extLst>
                </a:gridCol>
              </a:tblGrid>
              <a:tr h="75078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1800" b="1" i="0" u="none" strike="noStrike" cap="none" normalizeH="0" baseline="0" dirty="0" smtClean="0">
                        <a:ln>
                          <a:noFill/>
                        </a:ln>
                        <a:solidFill>
                          <a:schemeClr val="bg1"/>
                        </a:solidFill>
                        <a:effectLst/>
                        <a:latin typeface="Calibri" pitchFamily="34" charset="0"/>
                      </a:endParaRPr>
                    </a:p>
                  </a:txBody>
                  <a:tcPr marL="91432" marR="91432" marT="45725" marB="45725"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0" lang="en-US" sz="1800" b="1" i="0" u="none" strike="noStrike" cap="none" normalizeH="0" baseline="0" dirty="0" smtClean="0">
                          <a:ln>
                            <a:noFill/>
                          </a:ln>
                          <a:solidFill>
                            <a:schemeClr val="bg1"/>
                          </a:solidFill>
                          <a:effectLst/>
                          <a:latin typeface="Calibri" pitchFamily="34" charset="0"/>
                        </a:rPr>
                        <a:t>Employee Contribution</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0" lang="en-US" sz="1600" b="1" i="0" u="none" strike="noStrike" cap="none" normalizeH="0" baseline="0" dirty="0" smtClean="0">
                          <a:ln>
                            <a:noFill/>
                          </a:ln>
                          <a:solidFill>
                            <a:schemeClr val="bg1"/>
                          </a:solidFill>
                          <a:effectLst/>
                          <a:latin typeface="Calibri" pitchFamily="34" charset="0"/>
                        </a:rPr>
                        <a:t>(73% to 100% FTE)</a:t>
                      </a:r>
                      <a:endParaRPr kumimoji="0" lang="en-US" sz="1800" b="1" i="0" u="none" strike="noStrike" cap="none" normalizeH="0" baseline="0" dirty="0" smtClean="0">
                        <a:ln>
                          <a:noFill/>
                        </a:ln>
                        <a:solidFill>
                          <a:schemeClr val="bg1"/>
                        </a:solidFill>
                        <a:effectLst/>
                        <a:latin typeface="Calibri" pitchFamily="34" charset="0"/>
                      </a:endParaRP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6A86"/>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endParaRPr kumimoji="0" lang="en-US" sz="1800" b="1" i="0" u="none" strike="noStrike" cap="none" normalizeH="0" baseline="0" dirty="0" smtClean="0">
                        <a:ln>
                          <a:noFill/>
                        </a:ln>
                        <a:solidFill>
                          <a:schemeClr val="bg1"/>
                        </a:solidFill>
                        <a:effectLst/>
                        <a:latin typeface="Calibri" pitchFamily="34" charset="0"/>
                      </a:endParaRP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6A86"/>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0" lang="en-US" sz="1800" b="1" i="0" u="none" strike="noStrike" cap="none" normalizeH="0" baseline="0" dirty="0" smtClean="0">
                          <a:ln>
                            <a:noFill/>
                          </a:ln>
                          <a:solidFill>
                            <a:schemeClr val="bg1"/>
                          </a:solidFill>
                          <a:effectLst/>
                          <a:latin typeface="Calibri" pitchFamily="34" charset="0"/>
                        </a:rPr>
                        <a:t>District Contribution</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6A86"/>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endParaRPr kumimoji="0" lang="en-US" sz="1800" b="1" i="0" u="none" strike="noStrike" cap="none" normalizeH="0" baseline="0" dirty="0" smtClean="0">
                        <a:ln>
                          <a:noFill/>
                        </a:ln>
                        <a:solidFill>
                          <a:schemeClr val="bg1"/>
                        </a:solidFill>
                        <a:effectLst/>
                        <a:latin typeface="Calibri" pitchFamily="34" charset="0"/>
                      </a:endParaRP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6A86"/>
                    </a:solidFill>
                  </a:tcPr>
                </a:tc>
                <a:extLst>
                  <a:ext uri="{0D108BD9-81ED-4DB2-BD59-A6C34878D82A}">
                    <a16:rowId xmlns:a16="http://schemas.microsoft.com/office/drawing/2014/main" val="10000"/>
                  </a:ext>
                </a:extLst>
              </a:tr>
              <a:tr h="66041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bg1"/>
                          </a:solidFill>
                          <a:effectLst/>
                          <a:latin typeface="Calibri" pitchFamily="34" charset="0"/>
                        </a:rPr>
                        <a:t>$1,500 VEBA</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6A8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bg1"/>
                          </a:solidFill>
                          <a:effectLst/>
                          <a:latin typeface="Calibri" pitchFamily="34" charset="0"/>
                        </a:rPr>
                        <a:t>Per Pay Period</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6A8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bg1"/>
                          </a:solidFill>
                          <a:effectLst/>
                          <a:latin typeface="Calibri" pitchFamily="34" charset="0"/>
                        </a:rPr>
                        <a:t>Difference from 2022-23</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6A8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bg1"/>
                          </a:solidFill>
                          <a:effectLst/>
                          <a:latin typeface="Calibri" pitchFamily="34" charset="0"/>
                        </a:rPr>
                        <a:t>Per Pay Period</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6A8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bg1"/>
                          </a:solidFill>
                          <a:effectLst/>
                          <a:latin typeface="Calibri" pitchFamily="34" charset="0"/>
                        </a:rPr>
                        <a:t>Difference from 2022-23</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6A86"/>
                    </a:solidFill>
                  </a:tcPr>
                </a:tc>
                <a:extLst>
                  <a:ext uri="{0D108BD9-81ED-4DB2-BD59-A6C34878D82A}">
                    <a16:rowId xmlns:a16="http://schemas.microsoft.com/office/drawing/2014/main" val="10001"/>
                  </a:ext>
                </a:extLst>
              </a:tr>
              <a:tr h="41710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0" i="0" u="none" strike="noStrike" cap="none" normalizeH="0" baseline="0" dirty="0" smtClean="0">
                          <a:ln>
                            <a:noFill/>
                          </a:ln>
                          <a:solidFill>
                            <a:schemeClr val="accent2">
                              <a:lumMod val="50000"/>
                            </a:schemeClr>
                          </a:solidFill>
                          <a:effectLst/>
                          <a:latin typeface="Calibri" pitchFamily="34" charset="0"/>
                        </a:rPr>
                        <a:t>Single</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0" i="0" u="none" strike="noStrike" cap="none" normalizeH="0" baseline="0" dirty="0" smtClean="0">
                          <a:ln>
                            <a:noFill/>
                          </a:ln>
                          <a:solidFill>
                            <a:schemeClr val="accent2">
                              <a:lumMod val="50000"/>
                            </a:schemeClr>
                          </a:solidFill>
                          <a:effectLst/>
                          <a:latin typeface="Calibri" pitchFamily="34" charset="0"/>
                        </a:rPr>
                        <a:t>$70.82</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0" i="0" u="none" strike="noStrike" cap="none" normalizeH="0" baseline="0" dirty="0" smtClean="0">
                          <a:ln>
                            <a:noFill/>
                          </a:ln>
                          <a:solidFill>
                            <a:schemeClr val="accent2">
                              <a:lumMod val="50000"/>
                            </a:schemeClr>
                          </a:solidFill>
                          <a:effectLst/>
                          <a:latin typeface="Calibri" pitchFamily="34" charset="0"/>
                        </a:rPr>
                        <a:t>+$14.65</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0" i="0" u="none" strike="noStrike" cap="none" normalizeH="0" baseline="0" dirty="0" smtClean="0">
                          <a:ln>
                            <a:noFill/>
                          </a:ln>
                          <a:solidFill>
                            <a:schemeClr val="accent2">
                              <a:lumMod val="50000"/>
                            </a:schemeClr>
                          </a:solidFill>
                          <a:effectLst/>
                          <a:latin typeface="Calibri" pitchFamily="34" charset="0"/>
                        </a:rPr>
                        <a:t>$285.38</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0" i="0" u="none" strike="noStrike" cap="none" normalizeH="0" baseline="0" dirty="0" smtClean="0">
                          <a:ln>
                            <a:noFill/>
                          </a:ln>
                          <a:solidFill>
                            <a:schemeClr val="accent2">
                              <a:lumMod val="50000"/>
                            </a:schemeClr>
                          </a:solidFill>
                          <a:effectLst/>
                          <a:latin typeface="Calibri" pitchFamily="34" charset="0"/>
                        </a:rPr>
                        <a:t>+$14.65</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10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0" i="0" u="none" strike="noStrike" cap="none" normalizeH="0" baseline="0" dirty="0" smtClean="0">
                          <a:ln>
                            <a:noFill/>
                          </a:ln>
                          <a:solidFill>
                            <a:schemeClr val="accent2">
                              <a:lumMod val="50000"/>
                            </a:schemeClr>
                          </a:solidFill>
                          <a:effectLst/>
                          <a:latin typeface="Calibri" pitchFamily="34" charset="0"/>
                        </a:rPr>
                        <a:t>Family</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0" lang="en-US" sz="1800" b="0" i="0" u="none" strike="noStrike" cap="none" normalizeH="0" baseline="0" dirty="0" smtClean="0">
                          <a:ln>
                            <a:noFill/>
                          </a:ln>
                          <a:solidFill>
                            <a:schemeClr val="accent2">
                              <a:lumMod val="50000"/>
                            </a:schemeClr>
                          </a:solidFill>
                          <a:effectLst/>
                          <a:latin typeface="Calibri" pitchFamily="34" charset="0"/>
                        </a:rPr>
                        <a:t>$213.30</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0" i="0" u="none" strike="noStrike" cap="none" normalizeH="0" baseline="0" dirty="0" smtClean="0">
                          <a:ln>
                            <a:noFill/>
                          </a:ln>
                          <a:solidFill>
                            <a:schemeClr val="accent2">
                              <a:lumMod val="50000"/>
                            </a:schemeClr>
                          </a:solidFill>
                          <a:effectLst/>
                          <a:latin typeface="Calibri" pitchFamily="34" charset="0"/>
                        </a:rPr>
                        <a:t>+$43.28</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0" i="0" u="none" strike="noStrike" cap="none" normalizeH="0" baseline="0" dirty="0" smtClean="0">
                          <a:ln>
                            <a:noFill/>
                          </a:ln>
                          <a:solidFill>
                            <a:schemeClr val="accent2">
                              <a:lumMod val="50000"/>
                            </a:schemeClr>
                          </a:solidFill>
                          <a:effectLst/>
                          <a:latin typeface="Calibri" pitchFamily="34" charset="0"/>
                        </a:rPr>
                        <a:t>$839.07</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0" i="0" u="none" strike="noStrike" cap="none" normalizeH="0" baseline="0" dirty="0" smtClean="0">
                          <a:ln>
                            <a:noFill/>
                          </a:ln>
                          <a:solidFill>
                            <a:schemeClr val="accent2">
                              <a:lumMod val="50000"/>
                            </a:schemeClr>
                          </a:solidFill>
                          <a:effectLst/>
                          <a:latin typeface="Calibri" pitchFamily="34" charset="0"/>
                        </a:rPr>
                        <a:t>+$43.29</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TextBox 1"/>
          <p:cNvSpPr txBox="1"/>
          <p:nvPr/>
        </p:nvSpPr>
        <p:spPr>
          <a:xfrm>
            <a:off x="1480680" y="3790042"/>
            <a:ext cx="7470648"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*If you are in a different FTE status, please see your cost sheet for the cost of your coverage.</a:t>
            </a:r>
          </a:p>
        </p:txBody>
      </p:sp>
    </p:spTree>
    <p:extLst>
      <p:ext uri="{BB962C8B-B14F-4D97-AF65-F5344CB8AC3E}">
        <p14:creationId xmlns:p14="http://schemas.microsoft.com/office/powerpoint/2010/main" val="2526596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é Hacer con su Seguro de Gastos Médicos - Planea Tus ..."/>
          <p:cNvPicPr>
            <a:picLocks noChangeAspect="1"/>
          </p:cNvPicPr>
          <p:nvPr/>
        </p:nvPicPr>
        <p:blipFill rotWithShape="1">
          <a:blip r:embed="rId2">
            <a:extLst>
              <a:ext uri="{28A0092B-C50C-407E-A947-70E740481C1C}">
                <a14:useLocalDpi xmlns:a14="http://schemas.microsoft.com/office/drawing/2010/main" val="0"/>
              </a:ext>
            </a:extLst>
          </a:blip>
          <a:srcRect b="4518"/>
          <a:stretch/>
        </p:blipFill>
        <p:spPr>
          <a:xfrm>
            <a:off x="9011498" y="4470400"/>
            <a:ext cx="2281240" cy="1468582"/>
          </a:xfrm>
          <a:prstGeom prst="rect">
            <a:avLst/>
          </a:prstGeom>
        </p:spPr>
      </p:pic>
      <p:sp>
        <p:nvSpPr>
          <p:cNvPr id="52227" name="Rectangle 3"/>
          <p:cNvSpPr>
            <a:spLocks noGrp="1" noChangeArrowheads="1"/>
          </p:cNvSpPr>
          <p:nvPr>
            <p:ph idx="1"/>
          </p:nvPr>
        </p:nvSpPr>
        <p:spPr>
          <a:xfrm>
            <a:off x="304800" y="1274618"/>
            <a:ext cx="10363200" cy="4668982"/>
          </a:xfrm>
        </p:spPr>
        <p:txBody>
          <a:bodyPr>
            <a:normAutofit/>
          </a:bodyPr>
          <a:lstStyle/>
          <a:p>
            <a:pPr marL="457200" indent="-457200">
              <a:lnSpc>
                <a:spcPct val="90000"/>
              </a:lnSpc>
              <a:buFont typeface="Courier New" panose="02070309020205020404" pitchFamily="49" charset="0"/>
              <a:buChar char="o"/>
              <a:defRPr/>
            </a:pPr>
            <a:r>
              <a:rPr lang="en-US" altLang="en-US" sz="2400" dirty="0">
                <a:solidFill>
                  <a:schemeClr val="accent2">
                    <a:lumMod val="50000"/>
                  </a:schemeClr>
                </a:solidFill>
                <a:latin typeface="Calibri" panose="020F0502020204030204" pitchFamily="34" charset="0"/>
              </a:rPr>
              <a:t>This plan allows you to use pre-tax dollars to pay for any of your eligible out-of-pocket </a:t>
            </a:r>
            <a:r>
              <a:rPr lang="en-US" altLang="en-US" sz="2400" dirty="0" smtClean="0">
                <a:solidFill>
                  <a:schemeClr val="accent2">
                    <a:lumMod val="50000"/>
                  </a:schemeClr>
                </a:solidFill>
                <a:latin typeface="Calibri" panose="020F0502020204030204" pitchFamily="34" charset="0"/>
              </a:rPr>
              <a:t>medical, dental and vision expenses</a:t>
            </a:r>
            <a:r>
              <a:rPr lang="en-US" altLang="en-US" sz="2400" dirty="0">
                <a:solidFill>
                  <a:schemeClr val="accent2">
                    <a:lumMod val="50000"/>
                  </a:schemeClr>
                </a:solidFill>
                <a:latin typeface="Calibri" panose="020F0502020204030204" pitchFamily="34" charset="0"/>
              </a:rPr>
              <a:t>. </a:t>
            </a:r>
          </a:p>
          <a:p>
            <a:pPr marL="919163" lvl="1" indent="-457200">
              <a:lnSpc>
                <a:spcPct val="90000"/>
              </a:lnSpc>
              <a:buFont typeface="Courier New" panose="02070309020205020404" pitchFamily="49" charset="0"/>
              <a:buChar char="o"/>
              <a:defRPr/>
            </a:pPr>
            <a:r>
              <a:rPr lang="en-US" sz="2400" b="1" dirty="0" smtClean="0">
                <a:solidFill>
                  <a:schemeClr val="accent2">
                    <a:lumMod val="50000"/>
                  </a:schemeClr>
                </a:solidFill>
                <a:latin typeface="Calibri" panose="020F0502020204030204" pitchFamily="34" charset="0"/>
              </a:rPr>
              <a:t>Maximum </a:t>
            </a:r>
            <a:r>
              <a:rPr lang="en-US" sz="2400" b="1" dirty="0">
                <a:solidFill>
                  <a:schemeClr val="accent2">
                    <a:lumMod val="50000"/>
                  </a:schemeClr>
                </a:solidFill>
                <a:latin typeface="Calibri" panose="020F0502020204030204" pitchFamily="34" charset="0"/>
              </a:rPr>
              <a:t>Election: </a:t>
            </a:r>
            <a:r>
              <a:rPr lang="en-US" sz="2400" b="1" dirty="0" smtClean="0">
                <a:solidFill>
                  <a:schemeClr val="accent2">
                    <a:lumMod val="50000"/>
                  </a:schemeClr>
                </a:solidFill>
                <a:latin typeface="Calibri" panose="020F0502020204030204" pitchFamily="34" charset="0"/>
              </a:rPr>
              <a:t>$3,050          </a:t>
            </a:r>
            <a:endParaRPr lang="en-US" sz="2400" b="1" dirty="0">
              <a:solidFill>
                <a:schemeClr val="accent2">
                  <a:lumMod val="50000"/>
                </a:schemeClr>
              </a:solidFill>
              <a:latin typeface="Calibri" panose="020F0502020204030204" pitchFamily="34" charset="0"/>
            </a:endParaRPr>
          </a:p>
          <a:p>
            <a:pPr marL="457200" indent="-457200">
              <a:lnSpc>
                <a:spcPct val="90000"/>
              </a:lnSpc>
              <a:buFont typeface="Courier New" panose="02070309020205020404" pitchFamily="49" charset="0"/>
              <a:buChar char="o"/>
              <a:defRPr/>
            </a:pPr>
            <a:r>
              <a:rPr lang="en-US" sz="2400" dirty="0">
                <a:solidFill>
                  <a:schemeClr val="accent2">
                    <a:lumMod val="50000"/>
                  </a:schemeClr>
                </a:solidFill>
                <a:latin typeface="Calibri" panose="020F0502020204030204" pitchFamily="34" charset="0"/>
              </a:rPr>
              <a:t>When calculating your election amount, remember to include expenses for yourself, your spouse and/or your dependents.</a:t>
            </a:r>
          </a:p>
          <a:p>
            <a:pPr marL="457200" indent="-457200">
              <a:lnSpc>
                <a:spcPct val="90000"/>
              </a:lnSpc>
              <a:buFont typeface="Courier New" panose="02070309020205020404" pitchFamily="49" charset="0"/>
              <a:buChar char="o"/>
              <a:defRPr/>
            </a:pPr>
            <a:r>
              <a:rPr lang="en-US" sz="2400" b="1" dirty="0" smtClean="0">
                <a:solidFill>
                  <a:schemeClr val="accent2">
                    <a:lumMod val="50000"/>
                  </a:schemeClr>
                </a:solidFill>
                <a:latin typeface="Calibri" panose="020F0502020204030204" pitchFamily="34" charset="0"/>
              </a:rPr>
              <a:t>Carryover </a:t>
            </a:r>
            <a:r>
              <a:rPr lang="en-US" sz="2400" b="1" dirty="0">
                <a:solidFill>
                  <a:schemeClr val="accent2">
                    <a:lumMod val="50000"/>
                  </a:schemeClr>
                </a:solidFill>
                <a:latin typeface="Calibri" panose="020F0502020204030204" pitchFamily="34" charset="0"/>
              </a:rPr>
              <a:t>Provision: </a:t>
            </a:r>
            <a:r>
              <a:rPr lang="en-US" sz="2400" dirty="0">
                <a:solidFill>
                  <a:schemeClr val="accent2">
                    <a:lumMod val="50000"/>
                  </a:schemeClr>
                </a:solidFill>
                <a:latin typeface="Calibri" panose="020F0502020204030204" pitchFamily="34" charset="0"/>
              </a:rPr>
              <a:t>If you have money leftover at the end of the plan year, up to </a:t>
            </a:r>
            <a:r>
              <a:rPr lang="en-US" sz="2400" dirty="0" smtClean="0">
                <a:solidFill>
                  <a:schemeClr val="accent2">
                    <a:lumMod val="50000"/>
                  </a:schemeClr>
                </a:solidFill>
                <a:latin typeface="Calibri" panose="020F0502020204030204" pitchFamily="34" charset="0"/>
              </a:rPr>
              <a:t>the IRS limit will carryover into the next plan year</a:t>
            </a:r>
          </a:p>
          <a:p>
            <a:pPr marL="919163" lvl="1" indent="-457200">
              <a:lnSpc>
                <a:spcPct val="90000"/>
              </a:lnSpc>
              <a:buFont typeface="Courier New" panose="02070309020205020404" pitchFamily="49" charset="0"/>
              <a:buChar char="o"/>
              <a:defRPr/>
            </a:pPr>
            <a:r>
              <a:rPr lang="en-US" sz="2200" b="1" dirty="0" smtClean="0">
                <a:solidFill>
                  <a:schemeClr val="accent2">
                    <a:lumMod val="50000"/>
                  </a:schemeClr>
                </a:solidFill>
                <a:latin typeface="Calibri" panose="020F0502020204030204" pitchFamily="34" charset="0"/>
              </a:rPr>
              <a:t>2022-23 Plan Year </a:t>
            </a:r>
            <a:r>
              <a:rPr lang="en-US" sz="2200" dirty="0" smtClean="0">
                <a:solidFill>
                  <a:schemeClr val="accent2">
                    <a:lumMod val="50000"/>
                  </a:schemeClr>
                </a:solidFill>
                <a:latin typeface="Calibri" panose="020F0502020204030204" pitchFamily="34" charset="0"/>
              </a:rPr>
              <a:t>– Up to $570 will carryover into 2023-24 plan year</a:t>
            </a:r>
          </a:p>
          <a:p>
            <a:pPr marL="919163" lvl="1" indent="-457200">
              <a:lnSpc>
                <a:spcPct val="90000"/>
              </a:lnSpc>
              <a:buFont typeface="Courier New" panose="02070309020205020404" pitchFamily="49" charset="0"/>
              <a:buChar char="o"/>
              <a:defRPr/>
            </a:pPr>
            <a:r>
              <a:rPr lang="en-US" sz="2200" b="1" dirty="0" smtClean="0">
                <a:solidFill>
                  <a:schemeClr val="accent2">
                    <a:lumMod val="50000"/>
                  </a:schemeClr>
                </a:solidFill>
                <a:latin typeface="Calibri" panose="020F0502020204030204" pitchFamily="34" charset="0"/>
              </a:rPr>
              <a:t>2023-24 Plan Year </a:t>
            </a:r>
            <a:r>
              <a:rPr lang="en-US" sz="2200" dirty="0" smtClean="0">
                <a:solidFill>
                  <a:schemeClr val="accent2">
                    <a:lumMod val="50000"/>
                  </a:schemeClr>
                </a:solidFill>
                <a:latin typeface="Calibri" panose="020F0502020204030204" pitchFamily="34" charset="0"/>
              </a:rPr>
              <a:t>– Up to $610 will carryover into 2024-25 plan year</a:t>
            </a:r>
            <a:endParaRPr lang="en-US" sz="2200" dirty="0">
              <a:solidFill>
                <a:schemeClr val="accent2">
                  <a:lumMod val="50000"/>
                </a:schemeClr>
              </a:solidFill>
              <a:latin typeface="Calibri" panose="020F0502020204030204" pitchFamily="34" charset="0"/>
            </a:endParaRPr>
          </a:p>
        </p:txBody>
      </p:sp>
      <p:sp>
        <p:nvSpPr>
          <p:cNvPr id="50178" name="Rectangle 2"/>
          <p:cNvSpPr>
            <a:spLocks noGrp="1" noChangeArrowheads="1"/>
          </p:cNvSpPr>
          <p:nvPr>
            <p:ph type="title"/>
          </p:nvPr>
        </p:nvSpPr>
        <p:spPr/>
        <p:txBody>
          <a:bodyPr>
            <a:normAutofit/>
          </a:bodyPr>
          <a:lstStyle/>
          <a:p>
            <a:pPr eaLnBrk="1" hangingPunct="1"/>
            <a:r>
              <a:rPr lang="en-US" altLang="en-US" sz="3600" b="1" dirty="0">
                <a:solidFill>
                  <a:schemeClr val="accent2">
                    <a:lumMod val="50000"/>
                  </a:schemeClr>
                </a:solidFill>
                <a:latin typeface="Calibri" panose="020F0502020204030204" pitchFamily="34" charset="0"/>
              </a:rPr>
              <a:t>Healthcare Flexible Spending Account</a:t>
            </a:r>
          </a:p>
        </p:txBody>
      </p:sp>
    </p:spTree>
    <p:extLst>
      <p:ext uri="{BB962C8B-B14F-4D97-AF65-F5344CB8AC3E}">
        <p14:creationId xmlns:p14="http://schemas.microsoft.com/office/powerpoint/2010/main" val="1184302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304800" y="1256145"/>
            <a:ext cx="10363200" cy="4687455"/>
          </a:xfrm>
        </p:spPr>
        <p:txBody>
          <a:bodyPr>
            <a:normAutofit/>
          </a:bodyPr>
          <a:lstStyle/>
          <a:p>
            <a:pPr marL="457200" indent="-457200">
              <a:lnSpc>
                <a:spcPct val="90000"/>
              </a:lnSpc>
              <a:buFont typeface="Courier New" panose="02070309020205020404" pitchFamily="49" charset="0"/>
              <a:buChar char="o"/>
              <a:defRPr/>
            </a:pPr>
            <a:r>
              <a:rPr lang="en-US" altLang="en-US" sz="2400" dirty="0">
                <a:solidFill>
                  <a:schemeClr val="accent2">
                    <a:lumMod val="50000"/>
                  </a:schemeClr>
                </a:solidFill>
                <a:latin typeface="Calibri" panose="020F0502020204030204" pitchFamily="34" charset="0"/>
              </a:rPr>
              <a:t>This plan will allow you to set aside pre-tax dollars to pay for your eligible dependent day care expenses.</a:t>
            </a:r>
          </a:p>
          <a:p>
            <a:pPr marL="457200" indent="-457200">
              <a:lnSpc>
                <a:spcPct val="90000"/>
              </a:lnSpc>
              <a:buFont typeface="Courier New" panose="02070309020205020404" pitchFamily="49" charset="0"/>
              <a:buChar char="o"/>
              <a:defRPr/>
            </a:pPr>
            <a:r>
              <a:rPr lang="en-US" altLang="en-US" sz="2400" dirty="0">
                <a:solidFill>
                  <a:schemeClr val="accent2">
                    <a:lumMod val="50000"/>
                  </a:schemeClr>
                </a:solidFill>
                <a:latin typeface="Calibri" panose="020F0502020204030204" pitchFamily="34" charset="0"/>
              </a:rPr>
              <a:t>Maximum Election: </a:t>
            </a:r>
            <a:r>
              <a:rPr lang="en-US" altLang="en-US" sz="2400" b="1" dirty="0">
                <a:solidFill>
                  <a:schemeClr val="accent2">
                    <a:lumMod val="50000"/>
                  </a:schemeClr>
                </a:solidFill>
                <a:latin typeface="Calibri" panose="020F0502020204030204" pitchFamily="34" charset="0"/>
              </a:rPr>
              <a:t>$5,000 per household ($2,500 if filing separately)</a:t>
            </a:r>
          </a:p>
          <a:p>
            <a:pPr marL="457200" indent="-457200">
              <a:lnSpc>
                <a:spcPct val="90000"/>
              </a:lnSpc>
              <a:buFont typeface="Courier New" panose="02070309020205020404" pitchFamily="49" charset="0"/>
              <a:buChar char="o"/>
              <a:defRPr/>
            </a:pPr>
            <a:r>
              <a:rPr lang="en-US" altLang="en-US" sz="2400" dirty="0">
                <a:solidFill>
                  <a:schemeClr val="accent2">
                    <a:lumMod val="50000"/>
                  </a:schemeClr>
                </a:solidFill>
                <a:latin typeface="Calibri" panose="020F0502020204030204" pitchFamily="34" charset="0"/>
              </a:rPr>
              <a:t>The IRS requires that you report certain information about your day care provider.  You need to report the information whether you are taking the tax credit or are using a dependent care reimbursement account.  The information necessary is:</a:t>
            </a:r>
          </a:p>
          <a:p>
            <a:pPr marL="1138237" lvl="4" indent="-457200">
              <a:lnSpc>
                <a:spcPct val="90000"/>
              </a:lnSpc>
              <a:spcBef>
                <a:spcPct val="20000"/>
              </a:spcBef>
              <a:spcAft>
                <a:spcPts val="0"/>
              </a:spcAft>
              <a:buClrTx/>
              <a:buFont typeface="Wingdings" panose="05000000000000000000" pitchFamily="2" charset="2"/>
              <a:buChar char="§"/>
              <a:defRPr/>
            </a:pPr>
            <a:r>
              <a:rPr lang="en-US" altLang="en-US" sz="2200" b="1" dirty="0">
                <a:solidFill>
                  <a:schemeClr val="accent2">
                    <a:lumMod val="50000"/>
                  </a:schemeClr>
                </a:solidFill>
                <a:latin typeface="Calibri" panose="020F0502020204030204" pitchFamily="34" charset="0"/>
              </a:rPr>
              <a:t>The provider’s name</a:t>
            </a:r>
          </a:p>
          <a:p>
            <a:pPr marL="1138237" lvl="4" indent="-457200">
              <a:lnSpc>
                <a:spcPct val="90000"/>
              </a:lnSpc>
              <a:spcBef>
                <a:spcPct val="20000"/>
              </a:spcBef>
              <a:spcAft>
                <a:spcPts val="0"/>
              </a:spcAft>
              <a:buClrTx/>
              <a:buFont typeface="Wingdings" panose="05000000000000000000" pitchFamily="2" charset="2"/>
              <a:buChar char="§"/>
              <a:defRPr/>
            </a:pPr>
            <a:r>
              <a:rPr lang="en-US" altLang="en-US" sz="2200" b="1" dirty="0">
                <a:solidFill>
                  <a:schemeClr val="accent2">
                    <a:lumMod val="50000"/>
                  </a:schemeClr>
                </a:solidFill>
                <a:latin typeface="Calibri" panose="020F0502020204030204" pitchFamily="34" charset="0"/>
              </a:rPr>
              <a:t>The provider’s address</a:t>
            </a:r>
          </a:p>
          <a:p>
            <a:pPr marL="1138237" lvl="4" indent="-457200">
              <a:lnSpc>
                <a:spcPct val="90000"/>
              </a:lnSpc>
              <a:spcBef>
                <a:spcPct val="20000"/>
              </a:spcBef>
              <a:spcAft>
                <a:spcPts val="0"/>
              </a:spcAft>
              <a:buClrTx/>
              <a:buFont typeface="Wingdings" panose="05000000000000000000" pitchFamily="2" charset="2"/>
              <a:buChar char="§"/>
              <a:defRPr/>
            </a:pPr>
            <a:r>
              <a:rPr lang="en-US" altLang="en-US" sz="2200" b="1" dirty="0">
                <a:solidFill>
                  <a:schemeClr val="accent2">
                    <a:lumMod val="50000"/>
                  </a:schemeClr>
                </a:solidFill>
                <a:latin typeface="Calibri" panose="020F0502020204030204" pitchFamily="34" charset="0"/>
              </a:rPr>
              <a:t>The provider’s taxpayer identification number (or Social Security number</a:t>
            </a:r>
            <a:r>
              <a:rPr lang="en-US" altLang="en-US" sz="2200" b="1" dirty="0" smtClean="0">
                <a:solidFill>
                  <a:schemeClr val="accent2">
                    <a:lumMod val="50000"/>
                  </a:schemeClr>
                </a:solidFill>
                <a:latin typeface="Calibri" panose="020F0502020204030204" pitchFamily="34" charset="0"/>
              </a:rPr>
              <a:t>)</a:t>
            </a:r>
            <a:endParaRPr lang="en-US" altLang="en-US" sz="2200" b="1" dirty="0">
              <a:solidFill>
                <a:schemeClr val="accent2">
                  <a:lumMod val="50000"/>
                </a:schemeClr>
              </a:solidFill>
              <a:latin typeface="Calibri" panose="020F0502020204030204" pitchFamily="34" charset="0"/>
            </a:endParaRPr>
          </a:p>
        </p:txBody>
      </p:sp>
      <p:sp>
        <p:nvSpPr>
          <p:cNvPr id="52226" name="Rectangle 2"/>
          <p:cNvSpPr>
            <a:spLocks noGrp="1" noChangeArrowheads="1"/>
          </p:cNvSpPr>
          <p:nvPr>
            <p:ph type="title"/>
          </p:nvPr>
        </p:nvSpPr>
        <p:spPr>
          <a:xfrm>
            <a:off x="304799" y="182880"/>
            <a:ext cx="8959273" cy="822960"/>
          </a:xfrm>
        </p:spPr>
        <p:txBody>
          <a:bodyPr>
            <a:noAutofit/>
          </a:bodyPr>
          <a:lstStyle/>
          <a:p>
            <a:pPr eaLnBrk="1" hangingPunct="1"/>
            <a:r>
              <a:rPr lang="en-US" altLang="en-US" sz="3600" b="1" dirty="0">
                <a:solidFill>
                  <a:schemeClr val="accent2">
                    <a:lumMod val="50000"/>
                  </a:schemeClr>
                </a:solidFill>
                <a:latin typeface="Calibri" panose="020F0502020204030204" pitchFamily="34" charset="0"/>
              </a:rPr>
              <a:t/>
            </a:r>
            <a:br>
              <a:rPr lang="en-US" altLang="en-US" sz="3600" b="1" dirty="0">
                <a:solidFill>
                  <a:schemeClr val="accent2">
                    <a:lumMod val="50000"/>
                  </a:schemeClr>
                </a:solidFill>
                <a:latin typeface="Calibri" panose="020F0502020204030204" pitchFamily="34" charset="0"/>
              </a:rPr>
            </a:br>
            <a:r>
              <a:rPr lang="en-US" altLang="en-US" sz="3600" b="1" dirty="0">
                <a:solidFill>
                  <a:schemeClr val="accent2">
                    <a:lumMod val="50000"/>
                  </a:schemeClr>
                </a:solidFill>
                <a:latin typeface="Calibri" panose="020F0502020204030204" pitchFamily="34" charset="0"/>
              </a:rPr>
              <a:t>Dependent Care Flexible Spending Account</a:t>
            </a:r>
          </a:p>
        </p:txBody>
      </p:sp>
      <p:pic>
        <p:nvPicPr>
          <p:cNvPr id="5" name="Picture 4" descr="Childhood PNG Transparent Images | PNG A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780" y="5026570"/>
            <a:ext cx="3944195" cy="1262816"/>
          </a:xfrm>
          <a:prstGeom prst="rect">
            <a:avLst/>
          </a:prstGeom>
        </p:spPr>
      </p:pic>
    </p:spTree>
    <p:extLst>
      <p:ext uri="{BB962C8B-B14F-4D97-AF65-F5344CB8AC3E}">
        <p14:creationId xmlns:p14="http://schemas.microsoft.com/office/powerpoint/2010/main" val="788961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304800" y="1404851"/>
            <a:ext cx="7831493" cy="4206240"/>
          </a:xfrm>
        </p:spPr>
        <p:txBody>
          <a:bodyPr>
            <a:normAutofit/>
          </a:bodyPr>
          <a:lstStyle/>
          <a:p>
            <a:pPr marL="457200" indent="-457200">
              <a:lnSpc>
                <a:spcPct val="90000"/>
              </a:lnSpc>
              <a:buFont typeface="Courier New" panose="02070309020205020404" pitchFamily="49" charset="0"/>
              <a:buChar char="o"/>
            </a:pPr>
            <a:r>
              <a:rPr lang="en-US" altLang="en-US" sz="2400" dirty="0" smtClean="0">
                <a:solidFill>
                  <a:schemeClr val="accent2">
                    <a:lumMod val="50000"/>
                  </a:schemeClr>
                </a:solidFill>
                <a:latin typeface="Calibri" panose="020F0502020204030204" pitchFamily="34" charset="0"/>
              </a:rPr>
              <a:t>Submit forms for New Enrollments or Enrollment Changes</a:t>
            </a:r>
            <a:endParaRPr lang="en-US" altLang="en-US" sz="2400" dirty="0">
              <a:solidFill>
                <a:schemeClr val="accent2">
                  <a:lumMod val="50000"/>
                </a:schemeClr>
              </a:solidFill>
              <a:latin typeface="Calibri" panose="020F0502020204030204" pitchFamily="34" charset="0"/>
            </a:endParaRPr>
          </a:p>
          <a:p>
            <a:pPr marL="919163" lvl="1" indent="-457200">
              <a:lnSpc>
                <a:spcPct val="90000"/>
              </a:lnSpc>
              <a:buFont typeface="Wingdings" panose="05000000000000000000" pitchFamily="2" charset="2"/>
              <a:buChar char="§"/>
            </a:pPr>
            <a:r>
              <a:rPr lang="en-US" altLang="en-US" sz="2200" dirty="0">
                <a:solidFill>
                  <a:schemeClr val="accent2">
                    <a:lumMod val="50000"/>
                  </a:schemeClr>
                </a:solidFill>
                <a:latin typeface="Calibri" panose="020F0502020204030204" pitchFamily="34" charset="0"/>
              </a:rPr>
              <a:t>Paper forms available for changes to your medical and dental coverage</a:t>
            </a:r>
          </a:p>
          <a:p>
            <a:pPr marL="919163" lvl="1" indent="-457200">
              <a:lnSpc>
                <a:spcPct val="90000"/>
              </a:lnSpc>
              <a:buFont typeface="Wingdings" panose="05000000000000000000" pitchFamily="2" charset="2"/>
              <a:buChar char="§"/>
            </a:pPr>
            <a:r>
              <a:rPr lang="en-US" altLang="en-US" sz="2200" dirty="0">
                <a:solidFill>
                  <a:schemeClr val="accent2">
                    <a:lumMod val="50000"/>
                  </a:schemeClr>
                </a:solidFill>
                <a:latin typeface="Calibri" panose="020F0502020204030204" pitchFamily="34" charset="0"/>
              </a:rPr>
              <a:t>Paper form available to add or increase the voluntary life insurance for yourself, your spouse and/or dependent child(</a:t>
            </a:r>
            <a:r>
              <a:rPr lang="en-US" altLang="en-US" sz="2200" dirty="0" err="1">
                <a:solidFill>
                  <a:schemeClr val="accent2">
                    <a:lumMod val="50000"/>
                  </a:schemeClr>
                </a:solidFill>
                <a:latin typeface="Calibri" panose="020F0502020204030204" pitchFamily="34" charset="0"/>
              </a:rPr>
              <a:t>ren</a:t>
            </a:r>
            <a:r>
              <a:rPr lang="en-US" altLang="en-US" sz="2200" dirty="0">
                <a:solidFill>
                  <a:schemeClr val="accent2">
                    <a:lumMod val="50000"/>
                  </a:schemeClr>
                </a:solidFill>
                <a:latin typeface="Calibri" panose="020F0502020204030204" pitchFamily="34" charset="0"/>
              </a:rPr>
              <a:t>)</a:t>
            </a:r>
          </a:p>
          <a:p>
            <a:pPr marL="457200" indent="-457200">
              <a:lnSpc>
                <a:spcPct val="90000"/>
              </a:lnSpc>
              <a:buFont typeface="Courier New" panose="02070309020205020404" pitchFamily="49" charset="0"/>
              <a:buChar char="o"/>
            </a:pPr>
            <a:r>
              <a:rPr lang="en-US" altLang="en-US" sz="2400" b="1" dirty="0">
                <a:solidFill>
                  <a:srgbClr val="C00000"/>
                </a:solidFill>
                <a:latin typeface="Calibri" panose="020F0502020204030204" pitchFamily="34" charset="0"/>
              </a:rPr>
              <a:t>You must elect your FSA amounts each year</a:t>
            </a:r>
            <a:r>
              <a:rPr lang="en-US" altLang="en-US" sz="2400" dirty="0">
                <a:solidFill>
                  <a:schemeClr val="accent2">
                    <a:lumMod val="50000"/>
                  </a:schemeClr>
                </a:solidFill>
                <a:latin typeface="Calibri" panose="020F0502020204030204" pitchFamily="34" charset="0"/>
              </a:rPr>
              <a:t>, this will not rollover from </a:t>
            </a:r>
            <a:r>
              <a:rPr lang="en-US" altLang="en-US" sz="2400" dirty="0" smtClean="0">
                <a:solidFill>
                  <a:schemeClr val="accent2">
                    <a:lumMod val="50000"/>
                  </a:schemeClr>
                </a:solidFill>
                <a:latin typeface="Calibri" panose="020F0502020204030204" pitchFamily="34" charset="0"/>
              </a:rPr>
              <a:t>your current 2022-23 </a:t>
            </a:r>
            <a:r>
              <a:rPr lang="en-US" altLang="en-US" sz="2400" dirty="0">
                <a:solidFill>
                  <a:schemeClr val="accent2">
                    <a:lumMod val="50000"/>
                  </a:schemeClr>
                </a:solidFill>
                <a:latin typeface="Calibri" panose="020F0502020204030204" pitchFamily="34" charset="0"/>
              </a:rPr>
              <a:t>election.</a:t>
            </a:r>
          </a:p>
          <a:p>
            <a:pPr marL="457200" indent="-457200">
              <a:lnSpc>
                <a:spcPct val="90000"/>
              </a:lnSpc>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If you have any questions, please see </a:t>
            </a:r>
            <a:r>
              <a:rPr lang="en-US" altLang="en-US" sz="2400" b="1" dirty="0">
                <a:solidFill>
                  <a:srgbClr val="C00000"/>
                </a:solidFill>
                <a:latin typeface="Calibri" panose="020F0502020204030204" pitchFamily="34" charset="0"/>
              </a:rPr>
              <a:t>Kim Lannier</a:t>
            </a:r>
          </a:p>
          <a:p>
            <a:pPr eaLnBrk="1" hangingPunct="1">
              <a:lnSpc>
                <a:spcPct val="90000"/>
              </a:lnSpc>
              <a:buFont typeface="Courier New" panose="02070309020205020404" pitchFamily="49" charset="0"/>
              <a:buChar char="o"/>
            </a:pPr>
            <a:endParaRPr lang="en-US" altLang="en-US" sz="2400" dirty="0">
              <a:solidFill>
                <a:srgbClr val="FFFF00"/>
              </a:solidFill>
            </a:endParaRPr>
          </a:p>
          <a:p>
            <a:pPr eaLnBrk="1" hangingPunct="1">
              <a:lnSpc>
                <a:spcPct val="90000"/>
              </a:lnSpc>
              <a:buFont typeface="Courier New" panose="02070309020205020404" pitchFamily="49" charset="0"/>
              <a:buChar char="o"/>
            </a:pPr>
            <a:endParaRPr lang="en-US" altLang="en-US" sz="2400" dirty="0">
              <a:solidFill>
                <a:srgbClr val="FFFF00"/>
              </a:solidFill>
            </a:endParaRPr>
          </a:p>
        </p:txBody>
      </p:sp>
      <p:sp>
        <p:nvSpPr>
          <p:cNvPr id="14338" name="Rectangle 2"/>
          <p:cNvSpPr>
            <a:spLocks noGrp="1" noChangeArrowheads="1"/>
          </p:cNvSpPr>
          <p:nvPr>
            <p:ph type="title"/>
          </p:nvPr>
        </p:nvSpPr>
        <p:spPr/>
        <p:txBody>
          <a:bodyPr>
            <a:normAutofit/>
          </a:bodyPr>
          <a:lstStyle/>
          <a:p>
            <a:pPr eaLnBrk="1" hangingPunct="1"/>
            <a:r>
              <a:rPr lang="en-US" altLang="en-US" sz="3600" b="1" dirty="0">
                <a:solidFill>
                  <a:schemeClr val="accent2">
                    <a:lumMod val="50000"/>
                  </a:schemeClr>
                </a:solidFill>
                <a:latin typeface="Calibri" panose="020F0502020204030204" pitchFamily="34" charset="0"/>
              </a:rPr>
              <a:t>Open Enrollment Process	</a:t>
            </a: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02131" y="1904451"/>
            <a:ext cx="2889030" cy="2049081"/>
          </a:xfrm>
          <a:prstGeom prst="rect">
            <a:avLst/>
          </a:prstGeom>
          <a:noFill/>
          <a:ln>
            <a:no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2</a:t>
            </a:fld>
            <a:endParaRPr lang="en-US" dirty="0">
              <a:solidFill>
                <a:prstClr val="black">
                  <a:lumMod val="50000"/>
                  <a:lumOff val="50000"/>
                </a:prstClr>
              </a:solidFill>
            </a:endParaRPr>
          </a:p>
        </p:txBody>
      </p:sp>
    </p:spTree>
    <p:extLst>
      <p:ext uri="{BB962C8B-B14F-4D97-AF65-F5344CB8AC3E}">
        <p14:creationId xmlns:p14="http://schemas.microsoft.com/office/powerpoint/2010/main" val="3013526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idx="1"/>
          </p:nvPr>
        </p:nvSpPr>
        <p:spPr>
          <a:xfrm>
            <a:off x="304800" y="1274619"/>
            <a:ext cx="10363200" cy="4668982"/>
          </a:xfrm>
        </p:spPr>
        <p:txBody>
          <a:bodyPr>
            <a:normAutofit/>
          </a:bodyPr>
          <a:lstStyle/>
          <a:p>
            <a:pPr marL="457200" indent="-457200">
              <a:lnSpc>
                <a:spcPct val="90000"/>
              </a:lnSpc>
              <a:buFont typeface="Courier New" panose="02070309020205020404" pitchFamily="49" charset="0"/>
              <a:buChar char="o"/>
              <a:defRPr/>
            </a:pPr>
            <a:r>
              <a:rPr lang="en-US" sz="2400" dirty="0" smtClean="0">
                <a:solidFill>
                  <a:schemeClr val="accent2">
                    <a:lumMod val="50000"/>
                  </a:schemeClr>
                </a:solidFill>
                <a:latin typeface="Calibri" panose="020F0502020204030204" pitchFamily="34" charset="0"/>
              </a:rPr>
              <a:t>Healthcare FSA </a:t>
            </a:r>
            <a:r>
              <a:rPr lang="en-US" sz="2400" dirty="0">
                <a:solidFill>
                  <a:schemeClr val="accent2">
                    <a:lumMod val="50000"/>
                  </a:schemeClr>
                </a:solidFill>
                <a:latin typeface="Calibri" panose="020F0502020204030204" pitchFamily="34" charset="0"/>
              </a:rPr>
              <a:t>Maximum Election: </a:t>
            </a:r>
            <a:r>
              <a:rPr lang="en-US" sz="2400" b="1" dirty="0">
                <a:solidFill>
                  <a:schemeClr val="accent2">
                    <a:lumMod val="50000"/>
                  </a:schemeClr>
                </a:solidFill>
                <a:latin typeface="Calibri" panose="020F0502020204030204" pitchFamily="34" charset="0"/>
              </a:rPr>
              <a:t>$</a:t>
            </a:r>
            <a:r>
              <a:rPr lang="en-US" sz="2400" b="1" dirty="0" smtClean="0">
                <a:solidFill>
                  <a:schemeClr val="accent2">
                    <a:lumMod val="50000"/>
                  </a:schemeClr>
                </a:solidFill>
                <a:latin typeface="Calibri" panose="020F0502020204030204" pitchFamily="34" charset="0"/>
              </a:rPr>
              <a:t>2,850</a:t>
            </a:r>
            <a:endParaRPr lang="en-US" sz="2400" b="1" dirty="0">
              <a:solidFill>
                <a:schemeClr val="accent2">
                  <a:lumMod val="50000"/>
                </a:schemeClr>
              </a:solidFill>
              <a:latin typeface="Calibri" panose="020F0502020204030204" pitchFamily="34" charset="0"/>
            </a:endParaRPr>
          </a:p>
          <a:p>
            <a:pPr marL="909637" lvl="3" indent="-457200">
              <a:lnSpc>
                <a:spcPct val="90000"/>
              </a:lnSpc>
              <a:spcBef>
                <a:spcPct val="20000"/>
              </a:spcBef>
              <a:spcAft>
                <a:spcPts val="0"/>
              </a:spcAft>
              <a:buClrTx/>
              <a:buFont typeface="Wingdings" panose="05000000000000000000" pitchFamily="2" charset="2"/>
              <a:buChar char="§"/>
              <a:defRPr/>
            </a:pPr>
            <a:r>
              <a:rPr lang="en-US" sz="2300" b="1" dirty="0">
                <a:solidFill>
                  <a:schemeClr val="accent2">
                    <a:lumMod val="50000"/>
                  </a:schemeClr>
                </a:solidFill>
                <a:latin typeface="Calibri" panose="020F0502020204030204" pitchFamily="34" charset="0"/>
              </a:rPr>
              <a:t>$</a:t>
            </a:r>
            <a:r>
              <a:rPr lang="en-US" sz="2300" b="1" dirty="0" smtClean="0">
                <a:solidFill>
                  <a:schemeClr val="accent2">
                    <a:lumMod val="50000"/>
                  </a:schemeClr>
                </a:solidFill>
                <a:latin typeface="Calibri" panose="020F0502020204030204" pitchFamily="34" charset="0"/>
              </a:rPr>
              <a:t>570 </a:t>
            </a:r>
            <a:r>
              <a:rPr lang="en-US" sz="2300" b="1" dirty="0">
                <a:solidFill>
                  <a:schemeClr val="accent2">
                    <a:lumMod val="50000"/>
                  </a:schemeClr>
                </a:solidFill>
                <a:latin typeface="Calibri" panose="020F0502020204030204" pitchFamily="34" charset="0"/>
              </a:rPr>
              <a:t>Carryover </a:t>
            </a:r>
            <a:r>
              <a:rPr lang="en-US" sz="2300" b="1" dirty="0" smtClean="0">
                <a:solidFill>
                  <a:schemeClr val="accent2">
                    <a:lumMod val="50000"/>
                  </a:schemeClr>
                </a:solidFill>
                <a:latin typeface="Calibri" panose="020F0502020204030204" pitchFamily="34" charset="0"/>
              </a:rPr>
              <a:t>Provision from current plan year to 2023-24 plan year</a:t>
            </a:r>
          </a:p>
          <a:p>
            <a:pPr marL="909637" lvl="3" indent="-457200">
              <a:lnSpc>
                <a:spcPct val="90000"/>
              </a:lnSpc>
              <a:spcBef>
                <a:spcPct val="20000"/>
              </a:spcBef>
              <a:spcAft>
                <a:spcPts val="0"/>
              </a:spcAft>
              <a:buClrTx/>
              <a:buFont typeface="Wingdings" panose="05000000000000000000" pitchFamily="2" charset="2"/>
              <a:buChar char="§"/>
              <a:defRPr/>
            </a:pPr>
            <a:r>
              <a:rPr lang="en-US" sz="2300" b="1" dirty="0" smtClean="0">
                <a:solidFill>
                  <a:schemeClr val="accent2">
                    <a:lumMod val="50000"/>
                  </a:schemeClr>
                </a:solidFill>
                <a:latin typeface="Calibri" panose="020F0502020204030204" pitchFamily="34" charset="0"/>
              </a:rPr>
              <a:t>$610 Carryover Provision from 2023-24 plan year to 2024-25 plan year</a:t>
            </a:r>
            <a:endParaRPr lang="en-US" sz="2300" b="1" dirty="0">
              <a:solidFill>
                <a:schemeClr val="accent2">
                  <a:lumMod val="50000"/>
                </a:schemeClr>
              </a:solidFill>
              <a:latin typeface="Calibri" panose="020F0502020204030204" pitchFamily="34" charset="0"/>
            </a:endParaRPr>
          </a:p>
          <a:p>
            <a:pPr marL="457200" indent="-457200">
              <a:lnSpc>
                <a:spcPct val="90000"/>
              </a:lnSpc>
              <a:buFont typeface="Courier New" panose="02070309020205020404" pitchFamily="49" charset="0"/>
              <a:buChar char="o"/>
              <a:defRPr/>
            </a:pPr>
            <a:r>
              <a:rPr lang="en-US" sz="2400" dirty="0" smtClean="0">
                <a:solidFill>
                  <a:schemeClr val="accent2">
                    <a:lumMod val="50000"/>
                  </a:schemeClr>
                </a:solidFill>
                <a:latin typeface="Calibri" panose="020F0502020204030204" pitchFamily="34" charset="0"/>
              </a:rPr>
              <a:t>Dependent Care FSA Maximum </a:t>
            </a:r>
            <a:r>
              <a:rPr lang="en-US" sz="2400" dirty="0">
                <a:solidFill>
                  <a:schemeClr val="accent2">
                    <a:lumMod val="50000"/>
                  </a:schemeClr>
                </a:solidFill>
                <a:latin typeface="Calibri" panose="020F0502020204030204" pitchFamily="34" charset="0"/>
              </a:rPr>
              <a:t>Election: </a:t>
            </a:r>
            <a:r>
              <a:rPr lang="en-US" sz="2400" b="1" dirty="0">
                <a:solidFill>
                  <a:schemeClr val="accent2">
                    <a:lumMod val="50000"/>
                  </a:schemeClr>
                </a:solidFill>
                <a:latin typeface="Calibri" panose="020F0502020204030204" pitchFamily="34" charset="0"/>
              </a:rPr>
              <a:t>$5,000</a:t>
            </a:r>
          </a:p>
          <a:p>
            <a:pPr marL="457200" indent="-457200">
              <a:lnSpc>
                <a:spcPct val="90000"/>
              </a:lnSpc>
              <a:buFont typeface="Courier New" panose="02070309020205020404" pitchFamily="49" charset="0"/>
              <a:buChar char="o"/>
              <a:defRPr/>
            </a:pPr>
            <a:r>
              <a:rPr lang="en-US" sz="2400" dirty="0" smtClean="0">
                <a:solidFill>
                  <a:schemeClr val="accent2">
                    <a:lumMod val="50000"/>
                  </a:schemeClr>
                </a:solidFill>
                <a:latin typeface="Calibri" panose="020F0502020204030204" pitchFamily="34" charset="0"/>
              </a:rPr>
              <a:t>Healthcare </a:t>
            </a:r>
            <a:r>
              <a:rPr lang="en-US" sz="2400" dirty="0">
                <a:solidFill>
                  <a:schemeClr val="accent2">
                    <a:lumMod val="50000"/>
                  </a:schemeClr>
                </a:solidFill>
                <a:latin typeface="Calibri" panose="020F0502020204030204" pitchFamily="34" charset="0"/>
              </a:rPr>
              <a:t>and Dependent Care </a:t>
            </a:r>
            <a:r>
              <a:rPr lang="en-US" sz="2400" dirty="0" smtClean="0">
                <a:solidFill>
                  <a:schemeClr val="accent2">
                    <a:lumMod val="50000"/>
                  </a:schemeClr>
                </a:solidFill>
                <a:latin typeface="Calibri" panose="020F0502020204030204" pitchFamily="34" charset="0"/>
              </a:rPr>
              <a:t>FSAs are </a:t>
            </a:r>
            <a:r>
              <a:rPr lang="en-US" sz="2400" b="1" dirty="0">
                <a:solidFill>
                  <a:schemeClr val="accent2">
                    <a:lumMod val="50000"/>
                  </a:schemeClr>
                </a:solidFill>
                <a:latin typeface="Calibri" panose="020F0502020204030204" pitchFamily="34" charset="0"/>
              </a:rPr>
              <a:t>separate</a:t>
            </a:r>
            <a:r>
              <a:rPr lang="en-US" sz="2400" dirty="0">
                <a:solidFill>
                  <a:schemeClr val="accent2">
                    <a:lumMod val="50000"/>
                  </a:schemeClr>
                </a:solidFill>
                <a:latin typeface="Calibri" panose="020F0502020204030204" pitchFamily="34" charset="0"/>
              </a:rPr>
              <a:t>.  </a:t>
            </a:r>
            <a:endParaRPr lang="en-US" sz="2400" dirty="0" smtClean="0">
              <a:solidFill>
                <a:schemeClr val="accent2">
                  <a:lumMod val="50000"/>
                </a:schemeClr>
              </a:solidFill>
              <a:latin typeface="Calibri" panose="020F0502020204030204" pitchFamily="34" charset="0"/>
            </a:endParaRPr>
          </a:p>
          <a:p>
            <a:pPr marL="457200" indent="-457200">
              <a:lnSpc>
                <a:spcPct val="90000"/>
              </a:lnSpc>
              <a:buFont typeface="Courier New" panose="02070309020205020404" pitchFamily="49" charset="0"/>
              <a:buChar char="o"/>
              <a:defRPr/>
            </a:pPr>
            <a:r>
              <a:rPr lang="en-US" sz="2400" b="1" dirty="0" smtClean="0">
                <a:solidFill>
                  <a:schemeClr val="accent2">
                    <a:lumMod val="50000"/>
                  </a:schemeClr>
                </a:solidFill>
                <a:latin typeface="Calibri" panose="020F0502020204030204" pitchFamily="34" charset="0"/>
              </a:rPr>
              <a:t>Use-it-or-lose-it</a:t>
            </a:r>
            <a:endParaRPr lang="en-US" sz="2400" b="1" dirty="0">
              <a:solidFill>
                <a:schemeClr val="accent2">
                  <a:lumMod val="50000"/>
                </a:schemeClr>
              </a:solidFill>
              <a:latin typeface="Calibri" panose="020F0502020204030204" pitchFamily="34" charset="0"/>
            </a:endParaRPr>
          </a:p>
          <a:p>
            <a:pPr marL="457200" indent="-457200">
              <a:lnSpc>
                <a:spcPct val="90000"/>
              </a:lnSpc>
              <a:buFont typeface="Courier New" panose="02070309020205020404" pitchFamily="49" charset="0"/>
              <a:buChar char="o"/>
              <a:defRPr/>
            </a:pPr>
            <a:r>
              <a:rPr lang="en-US" sz="2400" dirty="0" smtClean="0">
                <a:solidFill>
                  <a:schemeClr val="accent2">
                    <a:lumMod val="50000"/>
                  </a:schemeClr>
                </a:solidFill>
                <a:latin typeface="Calibri" panose="020F0502020204030204" pitchFamily="34" charset="0"/>
              </a:rPr>
              <a:t>Your </a:t>
            </a:r>
            <a:r>
              <a:rPr lang="en-US" sz="2400" dirty="0">
                <a:solidFill>
                  <a:schemeClr val="accent2">
                    <a:lumMod val="50000"/>
                  </a:schemeClr>
                </a:solidFill>
                <a:latin typeface="Calibri" panose="020F0502020204030204" pitchFamily="34" charset="0"/>
              </a:rPr>
              <a:t>plan year runs </a:t>
            </a:r>
            <a:r>
              <a:rPr lang="en-US" sz="2400" dirty="0" smtClean="0">
                <a:solidFill>
                  <a:schemeClr val="accent2">
                    <a:lumMod val="50000"/>
                  </a:schemeClr>
                </a:solidFill>
                <a:latin typeface="Calibri" panose="020F0502020204030204" pitchFamily="34" charset="0"/>
              </a:rPr>
              <a:t>from </a:t>
            </a:r>
            <a:r>
              <a:rPr lang="en-US" sz="2400" b="1" dirty="0">
                <a:solidFill>
                  <a:schemeClr val="accent2">
                    <a:lumMod val="50000"/>
                  </a:schemeClr>
                </a:solidFill>
                <a:latin typeface="Calibri" panose="020F0502020204030204" pitchFamily="34" charset="0"/>
              </a:rPr>
              <a:t>July 1 through June </a:t>
            </a:r>
            <a:r>
              <a:rPr lang="en-US" sz="2400" b="1" dirty="0" smtClean="0">
                <a:solidFill>
                  <a:schemeClr val="accent2">
                    <a:lumMod val="50000"/>
                  </a:schemeClr>
                </a:solidFill>
                <a:latin typeface="Calibri" panose="020F0502020204030204" pitchFamily="34" charset="0"/>
              </a:rPr>
              <a:t>30</a:t>
            </a:r>
            <a:endParaRPr lang="en-US" sz="2400" dirty="0">
              <a:solidFill>
                <a:schemeClr val="accent2">
                  <a:lumMod val="50000"/>
                </a:schemeClr>
              </a:solidFill>
              <a:latin typeface="Calibri" panose="020F0502020204030204" pitchFamily="34" charset="0"/>
            </a:endParaRPr>
          </a:p>
          <a:p>
            <a:pPr marL="457200" indent="-457200">
              <a:lnSpc>
                <a:spcPct val="90000"/>
              </a:lnSpc>
              <a:buFont typeface="Courier New" panose="02070309020205020404" pitchFamily="49" charset="0"/>
              <a:buChar char="o"/>
              <a:defRPr/>
            </a:pPr>
            <a:r>
              <a:rPr lang="en-US" sz="2400" dirty="0" smtClean="0">
                <a:solidFill>
                  <a:schemeClr val="accent2">
                    <a:lumMod val="50000"/>
                  </a:schemeClr>
                </a:solidFill>
                <a:latin typeface="Calibri" panose="020F0502020204030204" pitchFamily="34" charset="0"/>
              </a:rPr>
              <a:t>90-day </a:t>
            </a:r>
            <a:r>
              <a:rPr lang="en-US" sz="2400" dirty="0">
                <a:solidFill>
                  <a:schemeClr val="accent2">
                    <a:lumMod val="50000"/>
                  </a:schemeClr>
                </a:solidFill>
                <a:latin typeface="Calibri" panose="020F0502020204030204" pitchFamily="34" charset="0"/>
              </a:rPr>
              <a:t>runout </a:t>
            </a:r>
            <a:r>
              <a:rPr lang="en-US" sz="2400" dirty="0" smtClean="0">
                <a:solidFill>
                  <a:schemeClr val="accent2">
                    <a:lumMod val="50000"/>
                  </a:schemeClr>
                </a:solidFill>
                <a:latin typeface="Calibri" panose="020F0502020204030204" pitchFamily="34" charset="0"/>
              </a:rPr>
              <a:t>period</a:t>
            </a:r>
          </a:p>
          <a:p>
            <a:pPr marL="919163" lvl="1" indent="-457200">
              <a:lnSpc>
                <a:spcPct val="90000"/>
              </a:lnSpc>
              <a:buFont typeface="Courier New" panose="02070309020205020404" pitchFamily="49" charset="0"/>
              <a:buChar char="o"/>
              <a:defRPr/>
            </a:pPr>
            <a:r>
              <a:rPr lang="en-US" sz="2200" dirty="0">
                <a:solidFill>
                  <a:schemeClr val="accent2">
                    <a:lumMod val="50000"/>
                  </a:schemeClr>
                </a:solidFill>
                <a:latin typeface="Calibri" pitchFamily="34" charset="0"/>
              </a:rPr>
              <a:t>All claims from the 2022-23 plan year must be submitted to </a:t>
            </a:r>
            <a:r>
              <a:rPr lang="en-US" sz="2200" dirty="0" smtClean="0">
                <a:solidFill>
                  <a:schemeClr val="accent2">
                    <a:lumMod val="50000"/>
                  </a:schemeClr>
                </a:solidFill>
                <a:latin typeface="Calibri" pitchFamily="34" charset="0"/>
              </a:rPr>
              <a:t>Mid-America </a:t>
            </a:r>
            <a:r>
              <a:rPr lang="en-US" sz="2200" dirty="0">
                <a:solidFill>
                  <a:schemeClr val="accent2">
                    <a:lumMod val="50000"/>
                  </a:schemeClr>
                </a:solidFill>
                <a:latin typeface="Calibri" pitchFamily="34" charset="0"/>
              </a:rPr>
              <a:t>for reimbursement </a:t>
            </a:r>
            <a:r>
              <a:rPr lang="en-US" sz="2200" b="1" dirty="0">
                <a:solidFill>
                  <a:schemeClr val="accent2">
                    <a:lumMod val="50000"/>
                  </a:schemeClr>
                </a:solidFill>
                <a:latin typeface="Calibri" pitchFamily="34" charset="0"/>
              </a:rPr>
              <a:t>no later than September 28, 2023</a:t>
            </a:r>
          </a:p>
          <a:p>
            <a:pPr marL="919163" lvl="1" indent="-457200">
              <a:lnSpc>
                <a:spcPct val="90000"/>
              </a:lnSpc>
              <a:buFont typeface="Courier New" panose="02070309020205020404" pitchFamily="49" charset="0"/>
              <a:buChar char="o"/>
              <a:defRPr/>
            </a:pPr>
            <a:endParaRPr lang="en-US" sz="2200" dirty="0">
              <a:solidFill>
                <a:schemeClr val="accent2">
                  <a:lumMod val="50000"/>
                </a:schemeClr>
              </a:solidFill>
              <a:latin typeface="Calibri" panose="020F0502020204030204" pitchFamily="34" charset="0"/>
            </a:endParaRPr>
          </a:p>
        </p:txBody>
      </p:sp>
      <p:sp>
        <p:nvSpPr>
          <p:cNvPr id="53250" name="Rectangle 2"/>
          <p:cNvSpPr>
            <a:spLocks noGrp="1" noChangeArrowheads="1"/>
          </p:cNvSpPr>
          <p:nvPr>
            <p:ph type="title"/>
          </p:nvPr>
        </p:nvSpPr>
        <p:spPr/>
        <p:txBody>
          <a:bodyPr>
            <a:normAutofit/>
          </a:bodyPr>
          <a:lstStyle/>
          <a:p>
            <a:pPr eaLnBrk="1" hangingPunct="1"/>
            <a:r>
              <a:rPr lang="en-US" altLang="en-US" sz="3600" b="1" dirty="0">
                <a:solidFill>
                  <a:schemeClr val="accent2">
                    <a:lumMod val="50000"/>
                  </a:schemeClr>
                </a:solidFill>
                <a:latin typeface="Calibri" panose="020F0502020204030204" pitchFamily="34" charset="0"/>
              </a:rPr>
              <a:t>Flexible Spending Accounts Summary</a:t>
            </a:r>
          </a:p>
        </p:txBody>
      </p:sp>
      <p:sp>
        <p:nvSpPr>
          <p:cNvPr id="4" name="Rectangle 3"/>
          <p:cNvSpPr/>
          <p:nvPr/>
        </p:nvSpPr>
        <p:spPr>
          <a:xfrm>
            <a:off x="2657205" y="5608860"/>
            <a:ext cx="6720301" cy="523220"/>
          </a:xfrm>
          <a:prstGeom prst="rect">
            <a:avLst/>
          </a:prstGeom>
          <a:ln w="38100">
            <a:solidFill>
              <a:srgbClr val="C00000"/>
            </a:solidFill>
          </a:ln>
        </p:spPr>
        <p:txBody>
          <a:bodyPr wrap="none">
            <a:spAutoFit/>
          </a:bodyPr>
          <a:lstStyle/>
          <a:p>
            <a:r>
              <a:rPr lang="en-US" sz="2800" b="1" dirty="0" smtClean="0">
                <a:solidFill>
                  <a:srgbClr val="C00000"/>
                </a:solidFill>
                <a:latin typeface="Calibri" panose="020F0502020204030204" pitchFamily="34" charset="0"/>
              </a:rPr>
              <a:t>Must enroll EACH YEAR if you want the FSA!</a:t>
            </a:r>
            <a:endParaRPr lang="en-US" sz="2800" dirty="0"/>
          </a:p>
        </p:txBody>
      </p:sp>
    </p:spTree>
    <p:extLst>
      <p:ext uri="{BB962C8B-B14F-4D97-AF65-F5344CB8AC3E}">
        <p14:creationId xmlns:p14="http://schemas.microsoft.com/office/powerpoint/2010/main" val="1741968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2600527894"/>
              </p:ext>
            </p:extLst>
          </p:nvPr>
        </p:nvGraphicFramePr>
        <p:xfrm>
          <a:off x="831273" y="1005840"/>
          <a:ext cx="10104583" cy="5439681"/>
        </p:xfrm>
        <a:graphic>
          <a:graphicData uri="http://schemas.openxmlformats.org/drawingml/2006/table">
            <a:tbl>
              <a:tblPr firstRow="1" bandRow="1">
                <a:tableStyleId>{5C22544A-7EE6-4342-B048-85BDC9FD1C3A}</a:tableStyleId>
              </a:tblPr>
              <a:tblGrid>
                <a:gridCol w="4406671">
                  <a:extLst>
                    <a:ext uri="{9D8B030D-6E8A-4147-A177-3AD203B41FA5}">
                      <a16:colId xmlns:a16="http://schemas.microsoft.com/office/drawing/2014/main" val="20000"/>
                    </a:ext>
                  </a:extLst>
                </a:gridCol>
                <a:gridCol w="1899304">
                  <a:extLst>
                    <a:ext uri="{9D8B030D-6E8A-4147-A177-3AD203B41FA5}">
                      <a16:colId xmlns:a16="http://schemas.microsoft.com/office/drawing/2014/main" val="20001"/>
                    </a:ext>
                  </a:extLst>
                </a:gridCol>
                <a:gridCol w="1899304">
                  <a:extLst>
                    <a:ext uri="{9D8B030D-6E8A-4147-A177-3AD203B41FA5}">
                      <a16:colId xmlns:a16="http://schemas.microsoft.com/office/drawing/2014/main" val="20002"/>
                    </a:ext>
                  </a:extLst>
                </a:gridCol>
                <a:gridCol w="1899304">
                  <a:extLst>
                    <a:ext uri="{9D8B030D-6E8A-4147-A177-3AD203B41FA5}">
                      <a16:colId xmlns:a16="http://schemas.microsoft.com/office/drawing/2014/main" val="20003"/>
                    </a:ext>
                  </a:extLst>
                </a:gridCol>
              </a:tblGrid>
              <a:tr h="559952">
                <a:tc>
                  <a:txBody>
                    <a:bodyPr/>
                    <a:lstStyle/>
                    <a:p>
                      <a:r>
                        <a:rPr lang="en-US" sz="1600" dirty="0" smtClean="0">
                          <a:latin typeface="Calibri" panose="020F0502020204030204" pitchFamily="34" charset="0"/>
                        </a:rPr>
                        <a:t>Service</a:t>
                      </a:r>
                      <a:r>
                        <a:rPr lang="en-US" sz="1600" baseline="0" dirty="0" smtClean="0">
                          <a:latin typeface="Calibri" panose="020F0502020204030204" pitchFamily="34" charset="0"/>
                        </a:rPr>
                        <a:t> Category</a:t>
                      </a:r>
                      <a:endParaRPr lang="en-US" sz="1600" dirty="0">
                        <a:latin typeface="Calibri" panose="020F0502020204030204" pitchFamily="34" charset="0"/>
                      </a:endParaRPr>
                    </a:p>
                  </a:txBody>
                  <a:tcPr marL="91454" marR="91454" marT="45722" marB="45722"/>
                </a:tc>
                <a:tc>
                  <a:txBody>
                    <a:bodyPr/>
                    <a:lstStyle/>
                    <a:p>
                      <a:pPr algn="ctr"/>
                      <a:r>
                        <a:rPr lang="en-US" sz="1600" dirty="0" smtClean="0">
                          <a:latin typeface="Calibri" panose="020F0502020204030204" pitchFamily="34" charset="0"/>
                        </a:rPr>
                        <a:t>Delta Dental </a:t>
                      </a:r>
                    </a:p>
                    <a:p>
                      <a:pPr algn="ctr"/>
                      <a:r>
                        <a:rPr lang="en-US" sz="1600" dirty="0" smtClean="0">
                          <a:latin typeface="Calibri" panose="020F0502020204030204" pitchFamily="34" charset="0"/>
                        </a:rPr>
                        <a:t>PPO</a:t>
                      </a:r>
                      <a:endParaRPr lang="en-US" sz="1600" dirty="0">
                        <a:latin typeface="Calibri" panose="020F0502020204030204" pitchFamily="34" charset="0"/>
                      </a:endParaRPr>
                    </a:p>
                  </a:txBody>
                  <a:tcPr marL="91454" marR="91454" marT="45722" marB="45722"/>
                </a:tc>
                <a:tc>
                  <a:txBody>
                    <a:bodyPr/>
                    <a:lstStyle/>
                    <a:p>
                      <a:pPr algn="ctr"/>
                      <a:r>
                        <a:rPr lang="en-US" sz="1600" dirty="0" smtClean="0">
                          <a:latin typeface="Calibri" panose="020F0502020204030204" pitchFamily="34" charset="0"/>
                        </a:rPr>
                        <a:t>Delta Dental Premier</a:t>
                      </a:r>
                      <a:endParaRPr lang="en-US" sz="1600" dirty="0">
                        <a:latin typeface="Calibri" panose="020F0502020204030204" pitchFamily="34" charset="0"/>
                      </a:endParaRPr>
                    </a:p>
                  </a:txBody>
                  <a:tcPr marL="91454" marR="91454" marT="45722" marB="45722"/>
                </a:tc>
                <a:tc>
                  <a:txBody>
                    <a:bodyPr/>
                    <a:lstStyle/>
                    <a:p>
                      <a:pPr algn="ctr"/>
                      <a:r>
                        <a:rPr lang="en-US" sz="1600" dirty="0" smtClean="0">
                          <a:latin typeface="Calibri" panose="020F0502020204030204" pitchFamily="34" charset="0"/>
                        </a:rPr>
                        <a:t>Out-of-Network</a:t>
                      </a:r>
                      <a:endParaRPr lang="en-US" sz="1600" dirty="0">
                        <a:latin typeface="Calibri" panose="020F0502020204030204" pitchFamily="34" charset="0"/>
                      </a:endParaRPr>
                    </a:p>
                  </a:txBody>
                  <a:tcPr marL="91454" marR="91454" marT="45722" marB="45722"/>
                </a:tc>
                <a:extLst>
                  <a:ext uri="{0D108BD9-81ED-4DB2-BD59-A6C34878D82A}">
                    <a16:rowId xmlns:a16="http://schemas.microsoft.com/office/drawing/2014/main" val="10000"/>
                  </a:ext>
                </a:extLst>
              </a:tr>
              <a:tr h="377418">
                <a:tc>
                  <a:txBody>
                    <a:bodyPr/>
                    <a:lstStyle/>
                    <a:p>
                      <a:r>
                        <a:rPr lang="en-US" sz="1600" b="1" dirty="0" smtClean="0">
                          <a:solidFill>
                            <a:schemeClr val="accent2">
                              <a:lumMod val="50000"/>
                            </a:schemeClr>
                          </a:solidFill>
                          <a:latin typeface="Calibri" panose="020F0502020204030204" pitchFamily="34" charset="0"/>
                        </a:rPr>
                        <a:t>Deductible  </a:t>
                      </a:r>
                      <a:r>
                        <a:rPr lang="en-US" sz="1400" b="1" dirty="0" smtClean="0">
                          <a:solidFill>
                            <a:schemeClr val="accent2">
                              <a:lumMod val="50000"/>
                            </a:schemeClr>
                          </a:solidFill>
                          <a:latin typeface="Calibri" panose="020F0502020204030204" pitchFamily="34" charset="0"/>
                        </a:rPr>
                        <a:t>(per person/per</a:t>
                      </a:r>
                      <a:r>
                        <a:rPr lang="en-US" sz="1400" b="1" baseline="0" dirty="0" smtClean="0">
                          <a:solidFill>
                            <a:schemeClr val="accent2">
                              <a:lumMod val="50000"/>
                            </a:schemeClr>
                          </a:solidFill>
                          <a:latin typeface="Calibri" panose="020F0502020204030204" pitchFamily="34" charset="0"/>
                        </a:rPr>
                        <a:t> family</a:t>
                      </a:r>
                      <a:r>
                        <a:rPr lang="en-US" sz="1400" b="1" dirty="0" smtClean="0">
                          <a:solidFill>
                            <a:schemeClr val="accent2">
                              <a:lumMod val="50000"/>
                            </a:schemeClr>
                          </a:solidFill>
                          <a:latin typeface="Calibri" panose="020F0502020204030204" pitchFamily="34" charset="0"/>
                        </a:rPr>
                        <a:t>)</a:t>
                      </a:r>
                    </a:p>
                    <a:p>
                      <a:r>
                        <a:rPr lang="en-US" sz="1400" b="0" dirty="0" smtClean="0">
                          <a:solidFill>
                            <a:schemeClr val="accent2">
                              <a:lumMod val="50000"/>
                            </a:schemeClr>
                          </a:solidFill>
                          <a:latin typeface="Calibri" panose="020F0502020204030204" pitchFamily="34" charset="0"/>
                        </a:rPr>
                        <a:t>No deducible for</a:t>
                      </a:r>
                      <a:r>
                        <a:rPr lang="en-US" sz="1400" b="0" baseline="0" dirty="0" smtClean="0">
                          <a:solidFill>
                            <a:schemeClr val="accent2">
                              <a:lumMod val="50000"/>
                            </a:schemeClr>
                          </a:solidFill>
                          <a:latin typeface="Calibri" panose="020F0502020204030204" pitchFamily="34" charset="0"/>
                        </a:rPr>
                        <a:t> </a:t>
                      </a:r>
                      <a:r>
                        <a:rPr lang="en-US" sz="1400" b="0" dirty="0" smtClean="0">
                          <a:solidFill>
                            <a:schemeClr val="accent2">
                              <a:lumMod val="50000"/>
                            </a:schemeClr>
                          </a:solidFill>
                          <a:latin typeface="Calibri" panose="020F0502020204030204" pitchFamily="34" charset="0"/>
                        </a:rPr>
                        <a:t>Diagnostic &amp; Preventive or Orthodontics</a:t>
                      </a:r>
                      <a:endParaRPr lang="en-US" sz="1400" b="0"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$25/$75</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$25/$75</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$25/$75</a:t>
                      </a:r>
                      <a:endParaRPr lang="en-US" sz="1600" b="1" dirty="0">
                        <a:solidFill>
                          <a:schemeClr val="accent2">
                            <a:lumMod val="50000"/>
                          </a:schemeClr>
                        </a:solidFill>
                        <a:latin typeface="Calibri" panose="020F0502020204030204" pitchFamily="34" charset="0"/>
                      </a:endParaRPr>
                    </a:p>
                  </a:txBody>
                  <a:tcPr marL="91454" marR="91454" marT="45722" marB="45722"/>
                </a:tc>
                <a:extLst>
                  <a:ext uri="{0D108BD9-81ED-4DB2-BD59-A6C34878D82A}">
                    <a16:rowId xmlns:a16="http://schemas.microsoft.com/office/drawing/2014/main" val="3321503554"/>
                  </a:ext>
                </a:extLst>
              </a:tr>
              <a:tr h="377418">
                <a:tc>
                  <a:txBody>
                    <a:bodyPr/>
                    <a:lstStyle/>
                    <a:p>
                      <a:r>
                        <a:rPr lang="en-US" sz="1600" b="1" dirty="0" smtClean="0">
                          <a:solidFill>
                            <a:schemeClr val="accent2">
                              <a:lumMod val="50000"/>
                            </a:schemeClr>
                          </a:solidFill>
                          <a:latin typeface="Calibri" panose="020F0502020204030204" pitchFamily="34" charset="0"/>
                        </a:rPr>
                        <a:t>Annual</a:t>
                      </a:r>
                      <a:r>
                        <a:rPr lang="en-US" sz="1600" b="1" baseline="0" dirty="0" smtClean="0">
                          <a:solidFill>
                            <a:schemeClr val="accent2">
                              <a:lumMod val="50000"/>
                            </a:schemeClr>
                          </a:solidFill>
                          <a:latin typeface="Calibri" panose="020F0502020204030204" pitchFamily="34" charset="0"/>
                        </a:rPr>
                        <a:t> Maximum </a:t>
                      </a:r>
                      <a:r>
                        <a:rPr lang="en-US" sz="1400" b="1" baseline="0" dirty="0" smtClean="0">
                          <a:solidFill>
                            <a:schemeClr val="accent2">
                              <a:lumMod val="50000"/>
                            </a:schemeClr>
                          </a:solidFill>
                          <a:latin typeface="Calibri" panose="020F0502020204030204" pitchFamily="34" charset="0"/>
                        </a:rPr>
                        <a:t>(per person)</a:t>
                      </a: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$1,000</a:t>
                      </a: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$1,000</a:t>
                      </a: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$1,000</a:t>
                      </a:r>
                    </a:p>
                  </a:txBody>
                  <a:tcPr marL="91454" marR="91454" marT="45722" marB="45722"/>
                </a:tc>
                <a:extLst>
                  <a:ext uri="{0D108BD9-81ED-4DB2-BD59-A6C34878D82A}">
                    <a16:rowId xmlns:a16="http://schemas.microsoft.com/office/drawing/2014/main" val="91945227"/>
                  </a:ext>
                </a:extLst>
              </a:tr>
              <a:tr h="377418">
                <a:tc>
                  <a:txBody>
                    <a:bodyPr/>
                    <a:lstStyle/>
                    <a:p>
                      <a:r>
                        <a:rPr lang="en-US" sz="1600" b="1" dirty="0" smtClean="0">
                          <a:solidFill>
                            <a:schemeClr val="accent2">
                              <a:lumMod val="50000"/>
                            </a:schemeClr>
                          </a:solidFill>
                          <a:latin typeface="Calibri" panose="020F0502020204030204" pitchFamily="34" charset="0"/>
                        </a:rPr>
                        <a:t>Diagnostic &amp; Preventive  </a:t>
                      </a:r>
                      <a:r>
                        <a:rPr lang="en-US" sz="1400" b="1" dirty="0" smtClean="0">
                          <a:solidFill>
                            <a:schemeClr val="accent2">
                              <a:lumMod val="50000"/>
                            </a:schemeClr>
                          </a:solidFill>
                          <a:latin typeface="Calibri" panose="020F0502020204030204" pitchFamily="34" charset="0"/>
                        </a:rPr>
                        <a:t>(exams/cleanings)</a:t>
                      </a:r>
                      <a:endParaRPr lang="en-US" sz="14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100%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100%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100%</a:t>
                      </a:r>
                      <a:endParaRPr lang="en-US" sz="1600" b="1" dirty="0">
                        <a:solidFill>
                          <a:schemeClr val="accent2">
                            <a:lumMod val="50000"/>
                          </a:schemeClr>
                        </a:solidFill>
                        <a:latin typeface="Calibri" panose="020F0502020204030204" pitchFamily="34" charset="0"/>
                      </a:endParaRPr>
                    </a:p>
                  </a:txBody>
                  <a:tcPr marL="91454" marR="91454" marT="45722" marB="45722"/>
                </a:tc>
                <a:extLst>
                  <a:ext uri="{0D108BD9-81ED-4DB2-BD59-A6C34878D82A}">
                    <a16:rowId xmlns:a16="http://schemas.microsoft.com/office/drawing/2014/main" val="10001"/>
                  </a:ext>
                </a:extLst>
              </a:tr>
              <a:tr h="349242">
                <a:tc>
                  <a:txBody>
                    <a:bodyPr/>
                    <a:lstStyle/>
                    <a:p>
                      <a:r>
                        <a:rPr lang="en-US" sz="1600" b="1" dirty="0" smtClean="0">
                          <a:solidFill>
                            <a:schemeClr val="accent2">
                              <a:lumMod val="50000"/>
                            </a:schemeClr>
                          </a:solidFill>
                          <a:latin typeface="Calibri" panose="020F0502020204030204" pitchFamily="34" charset="0"/>
                        </a:rPr>
                        <a:t>Basic</a:t>
                      </a:r>
                      <a:r>
                        <a:rPr lang="en-US" sz="1600" b="1" baseline="0" dirty="0" smtClean="0">
                          <a:solidFill>
                            <a:schemeClr val="accent2">
                              <a:lumMod val="50000"/>
                            </a:schemeClr>
                          </a:solidFill>
                          <a:latin typeface="Calibri" panose="020F0502020204030204" pitchFamily="34" charset="0"/>
                        </a:rPr>
                        <a:t> Services </a:t>
                      </a:r>
                      <a:r>
                        <a:rPr lang="en-US" sz="1400" b="1" baseline="0" dirty="0" smtClean="0">
                          <a:solidFill>
                            <a:schemeClr val="accent2">
                              <a:lumMod val="50000"/>
                            </a:schemeClr>
                          </a:solidFill>
                          <a:latin typeface="Calibri" panose="020F0502020204030204" pitchFamily="34" charset="0"/>
                        </a:rPr>
                        <a:t>(fillings)</a:t>
                      </a:r>
                      <a:endParaRPr lang="en-US" sz="14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100%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80%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80%</a:t>
                      </a:r>
                      <a:endParaRPr lang="en-US" sz="1600" b="1" dirty="0">
                        <a:solidFill>
                          <a:schemeClr val="accent2">
                            <a:lumMod val="50000"/>
                          </a:schemeClr>
                        </a:solidFill>
                        <a:latin typeface="Calibri" panose="020F0502020204030204" pitchFamily="34" charset="0"/>
                      </a:endParaRPr>
                    </a:p>
                  </a:txBody>
                  <a:tcPr marL="91454" marR="91454" marT="45722" marB="45722"/>
                </a:tc>
                <a:extLst>
                  <a:ext uri="{0D108BD9-81ED-4DB2-BD59-A6C34878D82A}">
                    <a16:rowId xmlns:a16="http://schemas.microsoft.com/office/drawing/2014/main" val="10002"/>
                  </a:ext>
                </a:extLst>
              </a:tr>
              <a:tr h="377418">
                <a:tc>
                  <a:txBody>
                    <a:bodyPr/>
                    <a:lstStyle/>
                    <a:p>
                      <a:r>
                        <a:rPr lang="en-US" sz="1600" b="1" dirty="0" err="1" smtClean="0">
                          <a:solidFill>
                            <a:schemeClr val="accent2">
                              <a:lumMod val="50000"/>
                            </a:schemeClr>
                          </a:solidFill>
                          <a:latin typeface="Calibri" panose="020F0502020204030204" pitchFamily="34" charset="0"/>
                        </a:rPr>
                        <a:t>Endodontics</a:t>
                      </a:r>
                      <a:r>
                        <a:rPr lang="en-US" sz="1600" b="1" dirty="0" smtClean="0">
                          <a:solidFill>
                            <a:schemeClr val="accent2">
                              <a:lumMod val="50000"/>
                            </a:schemeClr>
                          </a:solidFill>
                          <a:latin typeface="Calibri" panose="020F0502020204030204" pitchFamily="34" charset="0"/>
                        </a:rPr>
                        <a:t> </a:t>
                      </a:r>
                      <a:r>
                        <a:rPr lang="en-US" sz="1400" b="1" dirty="0" smtClean="0">
                          <a:solidFill>
                            <a:schemeClr val="accent2">
                              <a:lumMod val="50000"/>
                            </a:schemeClr>
                          </a:solidFill>
                          <a:latin typeface="Calibri" panose="020F0502020204030204" pitchFamily="34" charset="0"/>
                        </a:rPr>
                        <a:t>(root canals)</a:t>
                      </a:r>
                      <a:endParaRPr lang="en-US" sz="14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80%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chemeClr val="accent2">
                              <a:lumMod val="50000"/>
                            </a:schemeClr>
                          </a:solidFill>
                          <a:latin typeface="Calibri" panose="020F0502020204030204" pitchFamily="34" charset="0"/>
                        </a:rPr>
                        <a:t>80%</a:t>
                      </a:r>
                    </a:p>
                  </a:txBody>
                  <a:tcPr marL="91454" marR="91454" marT="45722" marB="45722"/>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chemeClr val="accent2">
                              <a:lumMod val="50000"/>
                            </a:schemeClr>
                          </a:solidFill>
                          <a:latin typeface="Calibri" panose="020F0502020204030204" pitchFamily="34" charset="0"/>
                        </a:rPr>
                        <a:t>80%</a:t>
                      </a:r>
                    </a:p>
                  </a:txBody>
                  <a:tcPr marL="91454" marR="91454" marT="45722" marB="45722"/>
                </a:tc>
                <a:extLst>
                  <a:ext uri="{0D108BD9-81ED-4DB2-BD59-A6C34878D82A}">
                    <a16:rowId xmlns:a16="http://schemas.microsoft.com/office/drawing/2014/main" val="10003"/>
                  </a:ext>
                </a:extLst>
              </a:tr>
              <a:tr h="384845">
                <a:tc>
                  <a:txBody>
                    <a:bodyPr/>
                    <a:lstStyle/>
                    <a:p>
                      <a:r>
                        <a:rPr lang="en-US" sz="1600" b="1" dirty="0" err="1" smtClean="0">
                          <a:solidFill>
                            <a:schemeClr val="accent2">
                              <a:lumMod val="50000"/>
                            </a:schemeClr>
                          </a:solidFill>
                          <a:latin typeface="Calibri" panose="020F0502020204030204" pitchFamily="34" charset="0"/>
                        </a:rPr>
                        <a:t>Periodontics</a:t>
                      </a:r>
                      <a:r>
                        <a:rPr lang="en-US" sz="1600" b="1" dirty="0" smtClean="0">
                          <a:solidFill>
                            <a:schemeClr val="accent2">
                              <a:lumMod val="50000"/>
                            </a:schemeClr>
                          </a:solidFill>
                          <a:latin typeface="Calibri" panose="020F0502020204030204" pitchFamily="34" charset="0"/>
                        </a:rPr>
                        <a:t> </a:t>
                      </a:r>
                      <a:r>
                        <a:rPr lang="en-US" sz="1400" b="1" dirty="0" smtClean="0">
                          <a:solidFill>
                            <a:schemeClr val="accent2">
                              <a:lumMod val="50000"/>
                            </a:schemeClr>
                          </a:solidFill>
                          <a:latin typeface="Calibri" panose="020F0502020204030204" pitchFamily="34" charset="0"/>
                        </a:rPr>
                        <a:t>(treatment</a:t>
                      </a:r>
                      <a:r>
                        <a:rPr lang="en-US" sz="1400" b="1" baseline="0" dirty="0" smtClean="0">
                          <a:solidFill>
                            <a:schemeClr val="accent2">
                              <a:lumMod val="50000"/>
                            </a:schemeClr>
                          </a:solidFill>
                          <a:latin typeface="Calibri" panose="020F0502020204030204" pitchFamily="34" charset="0"/>
                        </a:rPr>
                        <a:t> relating to</a:t>
                      </a:r>
                      <a:r>
                        <a:rPr lang="en-US" sz="1400" b="1" dirty="0" smtClean="0">
                          <a:solidFill>
                            <a:schemeClr val="accent2">
                              <a:lumMod val="50000"/>
                            </a:schemeClr>
                          </a:solidFill>
                          <a:latin typeface="Calibri" panose="020F0502020204030204" pitchFamily="34" charset="0"/>
                        </a:rPr>
                        <a:t> gum</a:t>
                      </a:r>
                      <a:r>
                        <a:rPr lang="en-US" sz="1400" b="1" baseline="0" dirty="0" smtClean="0">
                          <a:solidFill>
                            <a:schemeClr val="accent2">
                              <a:lumMod val="50000"/>
                            </a:schemeClr>
                          </a:solidFill>
                          <a:latin typeface="Calibri" panose="020F0502020204030204" pitchFamily="34" charset="0"/>
                        </a:rPr>
                        <a:t> disease)</a:t>
                      </a:r>
                      <a:endParaRPr lang="en-US" sz="14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80%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80%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80%</a:t>
                      </a:r>
                      <a:endParaRPr lang="en-US" sz="1600" b="1" dirty="0">
                        <a:solidFill>
                          <a:schemeClr val="accent2">
                            <a:lumMod val="50000"/>
                          </a:schemeClr>
                        </a:solidFill>
                        <a:latin typeface="Calibri" panose="020F0502020204030204" pitchFamily="34" charset="0"/>
                      </a:endParaRPr>
                    </a:p>
                  </a:txBody>
                  <a:tcPr marL="91454" marR="91454" marT="45722" marB="45722"/>
                </a:tc>
                <a:extLst>
                  <a:ext uri="{0D108BD9-81ED-4DB2-BD59-A6C34878D82A}">
                    <a16:rowId xmlns:a16="http://schemas.microsoft.com/office/drawing/2014/main" val="10004"/>
                  </a:ext>
                </a:extLst>
              </a:tr>
              <a:tr h="377418">
                <a:tc>
                  <a:txBody>
                    <a:bodyPr/>
                    <a:lstStyle/>
                    <a:p>
                      <a:r>
                        <a:rPr lang="en-US" sz="1600" b="1" dirty="0" smtClean="0">
                          <a:solidFill>
                            <a:schemeClr val="accent2">
                              <a:lumMod val="50000"/>
                            </a:schemeClr>
                          </a:solidFill>
                          <a:latin typeface="Calibri" panose="020F0502020204030204" pitchFamily="34" charset="0"/>
                        </a:rPr>
                        <a:t>Oral Surgery </a:t>
                      </a:r>
                      <a:r>
                        <a:rPr lang="en-US" sz="1400" b="1" dirty="0" smtClean="0">
                          <a:solidFill>
                            <a:schemeClr val="accent2">
                              <a:lumMod val="50000"/>
                            </a:schemeClr>
                          </a:solidFill>
                          <a:latin typeface="Calibri" panose="020F0502020204030204" pitchFamily="34" charset="0"/>
                        </a:rPr>
                        <a:t>(simple or complex oral surgery)</a:t>
                      </a:r>
                      <a:endParaRPr lang="en-US" sz="14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extLst>
                  <a:ext uri="{0D108BD9-81ED-4DB2-BD59-A6C34878D82A}">
                    <a16:rowId xmlns:a16="http://schemas.microsoft.com/office/drawing/2014/main" val="10005"/>
                  </a:ext>
                </a:extLst>
              </a:tr>
              <a:tr h="356776">
                <a:tc>
                  <a:txBody>
                    <a:bodyPr/>
                    <a:lstStyle/>
                    <a:p>
                      <a:r>
                        <a:rPr lang="en-US" sz="1600" b="1" dirty="0" smtClean="0">
                          <a:solidFill>
                            <a:schemeClr val="accent2">
                              <a:lumMod val="50000"/>
                            </a:schemeClr>
                          </a:solidFill>
                          <a:latin typeface="Calibri" panose="020F0502020204030204" pitchFamily="34" charset="0"/>
                        </a:rPr>
                        <a:t>Major Restorative</a:t>
                      </a:r>
                      <a:r>
                        <a:rPr lang="en-US" sz="1600" b="1" baseline="0" dirty="0" smtClean="0">
                          <a:solidFill>
                            <a:schemeClr val="accent2">
                              <a:lumMod val="50000"/>
                            </a:schemeClr>
                          </a:solidFill>
                          <a:latin typeface="Calibri" panose="020F0502020204030204" pitchFamily="34" charset="0"/>
                        </a:rPr>
                        <a:t> Services </a:t>
                      </a:r>
                      <a:r>
                        <a:rPr lang="en-US" sz="1400" b="1" baseline="0" dirty="0" smtClean="0">
                          <a:solidFill>
                            <a:schemeClr val="accent2">
                              <a:lumMod val="50000"/>
                            </a:schemeClr>
                          </a:solidFill>
                          <a:latin typeface="Calibri" panose="020F0502020204030204" pitchFamily="34" charset="0"/>
                        </a:rPr>
                        <a:t>(crowns)</a:t>
                      </a:r>
                      <a:endParaRPr lang="en-US" sz="14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extLst>
                  <a:ext uri="{0D108BD9-81ED-4DB2-BD59-A6C34878D82A}">
                    <a16:rowId xmlns:a16="http://schemas.microsoft.com/office/drawing/2014/main" val="10006"/>
                  </a:ext>
                </a:extLst>
              </a:tr>
              <a:tr h="377418">
                <a:tc>
                  <a:txBody>
                    <a:bodyPr/>
                    <a:lstStyle/>
                    <a:p>
                      <a:r>
                        <a:rPr lang="en-US" sz="1600" b="1" dirty="0" smtClean="0">
                          <a:solidFill>
                            <a:schemeClr val="accent2">
                              <a:lumMod val="50000"/>
                            </a:schemeClr>
                          </a:solidFill>
                          <a:latin typeface="Calibri" panose="020F0502020204030204" pitchFamily="34" charset="0"/>
                        </a:rPr>
                        <a:t>Prosthetic Repairs &amp; Adjustments</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100%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extLst>
                  <a:ext uri="{0D108BD9-81ED-4DB2-BD59-A6C34878D82A}">
                    <a16:rowId xmlns:a16="http://schemas.microsoft.com/office/drawing/2014/main" val="10007"/>
                  </a:ext>
                </a:extLst>
              </a:tr>
              <a:tr h="377418">
                <a:tc>
                  <a:txBody>
                    <a:bodyPr/>
                    <a:lstStyle/>
                    <a:p>
                      <a:r>
                        <a:rPr lang="en-US" sz="1600" b="1" dirty="0" smtClean="0">
                          <a:solidFill>
                            <a:schemeClr val="accent2">
                              <a:lumMod val="50000"/>
                            </a:schemeClr>
                          </a:solidFill>
                          <a:latin typeface="Calibri" panose="020F0502020204030204" pitchFamily="34" charset="0"/>
                        </a:rPr>
                        <a:t>Prosthetics</a:t>
                      </a:r>
                      <a:r>
                        <a:rPr lang="en-US" sz="1600" b="1" baseline="0" dirty="0" smtClean="0">
                          <a:solidFill>
                            <a:schemeClr val="accent2">
                              <a:lumMod val="50000"/>
                            </a:schemeClr>
                          </a:solidFill>
                          <a:latin typeface="Calibri" panose="020F0502020204030204" pitchFamily="34" charset="0"/>
                        </a:rPr>
                        <a:t>  </a:t>
                      </a:r>
                      <a:r>
                        <a:rPr lang="en-US" sz="1400" b="1" baseline="0" dirty="0" smtClean="0">
                          <a:solidFill>
                            <a:schemeClr val="accent2">
                              <a:lumMod val="50000"/>
                            </a:schemeClr>
                          </a:solidFill>
                          <a:latin typeface="Calibri" panose="020F0502020204030204" pitchFamily="34" charset="0"/>
                        </a:rPr>
                        <a:t>(bridges, dentures)</a:t>
                      </a:r>
                      <a:endParaRPr lang="en-US" sz="14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extLst>
                  <a:ext uri="{0D108BD9-81ED-4DB2-BD59-A6C34878D82A}">
                    <a16:rowId xmlns:a16="http://schemas.microsoft.com/office/drawing/2014/main" val="10008"/>
                  </a:ext>
                </a:extLst>
              </a:tr>
              <a:tr h="377418">
                <a:tc>
                  <a:txBody>
                    <a:bodyPr/>
                    <a:lstStyle/>
                    <a:p>
                      <a:r>
                        <a:rPr lang="en-US" sz="1600" b="1" dirty="0" smtClean="0">
                          <a:solidFill>
                            <a:schemeClr val="accent2">
                              <a:lumMod val="50000"/>
                            </a:schemeClr>
                          </a:solidFill>
                          <a:latin typeface="Calibri" panose="020F0502020204030204" pitchFamily="34" charset="0"/>
                        </a:rPr>
                        <a:t>Orthodontics</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50%</a:t>
                      </a:r>
                      <a:endParaRPr lang="en-US" sz="1600" b="1" dirty="0">
                        <a:solidFill>
                          <a:schemeClr val="accent2">
                            <a:lumMod val="50000"/>
                          </a:schemeClr>
                        </a:solidFill>
                        <a:latin typeface="Calibri" panose="020F0502020204030204" pitchFamily="34" charset="0"/>
                      </a:endParaRPr>
                    </a:p>
                  </a:txBody>
                  <a:tcPr marL="91454" marR="91454" marT="45722" marB="45722"/>
                </a:tc>
                <a:extLst>
                  <a:ext uri="{0D108BD9-81ED-4DB2-BD59-A6C34878D82A}">
                    <a16:rowId xmlns:a16="http://schemas.microsoft.com/office/drawing/2014/main" val="1846657617"/>
                  </a:ext>
                </a:extLst>
              </a:tr>
              <a:tr h="377418">
                <a:tc>
                  <a:txBody>
                    <a:bodyPr/>
                    <a:lstStyle/>
                    <a:p>
                      <a:r>
                        <a:rPr lang="en-US" sz="1600" b="1" dirty="0" smtClean="0">
                          <a:solidFill>
                            <a:schemeClr val="accent2">
                              <a:lumMod val="50000"/>
                            </a:schemeClr>
                          </a:solidFill>
                          <a:latin typeface="Calibri" panose="020F0502020204030204" pitchFamily="34" charset="0"/>
                        </a:rPr>
                        <a:t>Orthodontic Lifetime</a:t>
                      </a:r>
                      <a:r>
                        <a:rPr lang="en-US" sz="1600" b="1" baseline="0" dirty="0" smtClean="0">
                          <a:solidFill>
                            <a:schemeClr val="accent2">
                              <a:lumMod val="50000"/>
                            </a:schemeClr>
                          </a:solidFill>
                          <a:latin typeface="Calibri" panose="020F0502020204030204" pitchFamily="34" charset="0"/>
                        </a:rPr>
                        <a:t> Maximum</a:t>
                      </a:r>
                    </a:p>
                    <a:p>
                      <a:r>
                        <a:rPr lang="en-US" sz="1600" b="0" baseline="0" dirty="0" smtClean="0">
                          <a:solidFill>
                            <a:schemeClr val="accent2">
                              <a:lumMod val="50000"/>
                            </a:schemeClr>
                          </a:solidFill>
                          <a:latin typeface="Calibri" panose="020F0502020204030204" pitchFamily="34" charset="0"/>
                        </a:rPr>
                        <a:t>per dependent child ages 8-18</a:t>
                      </a:r>
                      <a:endParaRPr lang="en-US" sz="1400" b="0"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$1,000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$1,000</a:t>
                      </a:r>
                      <a:endParaRPr lang="en-US" sz="1600" b="1" dirty="0">
                        <a:solidFill>
                          <a:schemeClr val="accent2">
                            <a:lumMod val="50000"/>
                          </a:schemeClr>
                        </a:solidFill>
                        <a:latin typeface="Calibri" panose="020F0502020204030204" pitchFamily="34" charset="0"/>
                      </a:endParaRPr>
                    </a:p>
                  </a:txBody>
                  <a:tcPr marL="91454" marR="91454" marT="45722" marB="45722"/>
                </a:tc>
                <a:tc>
                  <a:txBody>
                    <a:bodyPr/>
                    <a:lstStyle/>
                    <a:p>
                      <a:pPr algn="ctr"/>
                      <a:r>
                        <a:rPr lang="en-US" sz="1600" b="1" dirty="0" smtClean="0">
                          <a:solidFill>
                            <a:schemeClr val="accent2">
                              <a:lumMod val="50000"/>
                            </a:schemeClr>
                          </a:solidFill>
                          <a:latin typeface="Calibri" panose="020F0502020204030204" pitchFamily="34" charset="0"/>
                        </a:rPr>
                        <a:t>$1,000</a:t>
                      </a:r>
                      <a:endParaRPr lang="en-US" sz="1600" b="1" dirty="0">
                        <a:solidFill>
                          <a:schemeClr val="accent2">
                            <a:lumMod val="50000"/>
                          </a:schemeClr>
                        </a:solidFill>
                        <a:latin typeface="Calibri" panose="020F0502020204030204" pitchFamily="34" charset="0"/>
                      </a:endParaRPr>
                    </a:p>
                  </a:txBody>
                  <a:tcPr marL="91454" marR="91454" marT="45722" marB="45722"/>
                </a:tc>
                <a:extLst>
                  <a:ext uri="{0D108BD9-81ED-4DB2-BD59-A6C34878D82A}">
                    <a16:rowId xmlns:a16="http://schemas.microsoft.com/office/drawing/2014/main" val="2785022350"/>
                  </a:ext>
                </a:extLst>
              </a:tr>
            </a:tbl>
          </a:graphicData>
        </a:graphic>
      </p:graphicFrame>
      <p:sp>
        <p:nvSpPr>
          <p:cNvPr id="5" name="Title 1"/>
          <p:cNvSpPr>
            <a:spLocks noGrp="1"/>
          </p:cNvSpPr>
          <p:nvPr>
            <p:ph type="title"/>
          </p:nvPr>
        </p:nvSpPr>
        <p:spPr/>
        <p:txBody>
          <a:bodyPr>
            <a:noAutofit/>
          </a:bodyPr>
          <a:lstStyle/>
          <a:p>
            <a:r>
              <a:rPr lang="en-US" sz="3600" b="1" dirty="0" smtClean="0">
                <a:solidFill>
                  <a:schemeClr val="accent2">
                    <a:lumMod val="50000"/>
                  </a:schemeClr>
                </a:solidFill>
                <a:latin typeface="Calibri" panose="020F0502020204030204" pitchFamily="34" charset="0"/>
              </a:rPr>
              <a:t>Dental </a:t>
            </a:r>
            <a:r>
              <a:rPr lang="en-US" sz="3600" b="1" dirty="0">
                <a:solidFill>
                  <a:schemeClr val="accent2">
                    <a:lumMod val="50000"/>
                  </a:schemeClr>
                </a:solidFill>
                <a:latin typeface="Calibri" panose="020F0502020204030204" pitchFamily="34" charset="0"/>
              </a:rPr>
              <a:t>Coverage</a:t>
            </a:r>
          </a:p>
        </p:txBody>
      </p:sp>
      <p:pic>
        <p:nvPicPr>
          <p:cNvPr id="3" name="Picture 2"/>
          <p:cNvPicPr>
            <a:picLocks noChangeAspect="1"/>
          </p:cNvPicPr>
          <p:nvPr/>
        </p:nvPicPr>
        <p:blipFill>
          <a:blip r:embed="rId2"/>
          <a:stretch>
            <a:fillRect/>
          </a:stretch>
        </p:blipFill>
        <p:spPr>
          <a:xfrm>
            <a:off x="5852037" y="260986"/>
            <a:ext cx="2721049" cy="666747"/>
          </a:xfrm>
          <a:prstGeom prst="rect">
            <a:avLst/>
          </a:prstGeom>
        </p:spPr>
      </p:pic>
    </p:spTree>
    <p:extLst>
      <p:ext uri="{BB962C8B-B14F-4D97-AF65-F5344CB8AC3E}">
        <p14:creationId xmlns:p14="http://schemas.microsoft.com/office/powerpoint/2010/main" val="115706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08364"/>
            <a:ext cx="9088582" cy="4835236"/>
          </a:xfrm>
        </p:spPr>
        <p:txBody>
          <a:bodyPr>
            <a:noAutofit/>
          </a:bodyPr>
          <a:lstStyle/>
          <a:p>
            <a:pPr marL="0" indent="0">
              <a:spcBef>
                <a:spcPts val="100"/>
              </a:spcBef>
              <a:buNone/>
            </a:pPr>
            <a:r>
              <a:rPr lang="en-US" sz="2000" b="1" dirty="0">
                <a:solidFill>
                  <a:schemeClr val="accent1">
                    <a:lumMod val="90000"/>
                    <a:lumOff val="10000"/>
                  </a:schemeClr>
                </a:solidFill>
                <a:latin typeface="Calibri" panose="020F0502020204030204" pitchFamily="34" charset="0"/>
              </a:rPr>
              <a:t>When you see an </a:t>
            </a:r>
            <a:r>
              <a:rPr lang="en-US" sz="2000" b="1" u="sng" dirty="0">
                <a:solidFill>
                  <a:schemeClr val="accent1">
                    <a:lumMod val="90000"/>
                    <a:lumOff val="10000"/>
                  </a:schemeClr>
                </a:solidFill>
                <a:latin typeface="Calibri" panose="020F0502020204030204" pitchFamily="34" charset="0"/>
              </a:rPr>
              <a:t>in-network</a:t>
            </a:r>
            <a:r>
              <a:rPr lang="en-US" sz="2000" b="1" dirty="0">
                <a:solidFill>
                  <a:schemeClr val="accent1">
                    <a:lumMod val="90000"/>
                    <a:lumOff val="10000"/>
                  </a:schemeClr>
                </a:solidFill>
                <a:latin typeface="Calibri" panose="020F0502020204030204" pitchFamily="34" charset="0"/>
              </a:rPr>
              <a:t> (Delta Dental PPO/ Delta Dental Premier) dentist</a:t>
            </a:r>
          </a:p>
          <a:p>
            <a:pPr lvl="1">
              <a:spcBef>
                <a:spcPts val="100"/>
              </a:spcBef>
              <a:buFont typeface="Courier New" panose="02070309020205020404" pitchFamily="49" charset="0"/>
              <a:buChar char="o"/>
            </a:pPr>
            <a:r>
              <a:rPr lang="en-US" sz="1800" dirty="0">
                <a:solidFill>
                  <a:schemeClr val="accent1">
                    <a:lumMod val="90000"/>
                    <a:lumOff val="10000"/>
                  </a:schemeClr>
                </a:solidFill>
                <a:latin typeface="Calibri" panose="020F0502020204030204" pitchFamily="34" charset="0"/>
              </a:rPr>
              <a:t>Network savings on Covered Services</a:t>
            </a:r>
          </a:p>
          <a:p>
            <a:pPr lvl="1">
              <a:spcBef>
                <a:spcPts val="100"/>
              </a:spcBef>
              <a:buFont typeface="Courier New" panose="02070309020205020404" pitchFamily="49" charset="0"/>
              <a:buChar char="o"/>
            </a:pPr>
            <a:r>
              <a:rPr lang="en-US" sz="1800" dirty="0">
                <a:solidFill>
                  <a:schemeClr val="accent1">
                    <a:lumMod val="90000"/>
                    <a:lumOff val="10000"/>
                  </a:schemeClr>
                </a:solidFill>
                <a:latin typeface="Calibri" panose="020F0502020204030204" pitchFamily="34" charset="0"/>
              </a:rPr>
              <a:t>No Balance Billing</a:t>
            </a:r>
          </a:p>
          <a:p>
            <a:pPr lvl="1">
              <a:spcBef>
                <a:spcPts val="100"/>
              </a:spcBef>
              <a:buFont typeface="Courier New" panose="02070309020205020404" pitchFamily="49" charset="0"/>
              <a:buChar char="o"/>
            </a:pPr>
            <a:r>
              <a:rPr lang="en-US" sz="1800" dirty="0">
                <a:solidFill>
                  <a:schemeClr val="accent1">
                    <a:lumMod val="90000"/>
                    <a:lumOff val="10000"/>
                  </a:schemeClr>
                </a:solidFill>
                <a:latin typeface="Calibri" panose="020F0502020204030204" pitchFamily="34" charset="0"/>
              </a:rPr>
              <a:t>Dentist will submit claims directly to Delta Dental</a:t>
            </a:r>
          </a:p>
          <a:p>
            <a:pPr lvl="1">
              <a:spcBef>
                <a:spcPts val="100"/>
              </a:spcBef>
              <a:buFont typeface="Courier New" panose="02070309020205020404" pitchFamily="49" charset="0"/>
              <a:buChar char="o"/>
            </a:pPr>
            <a:r>
              <a:rPr lang="en-US" sz="1800" dirty="0">
                <a:solidFill>
                  <a:schemeClr val="accent1">
                    <a:lumMod val="90000"/>
                    <a:lumOff val="10000"/>
                  </a:schemeClr>
                </a:solidFill>
                <a:latin typeface="Calibri" panose="020F0502020204030204" pitchFamily="34" charset="0"/>
              </a:rPr>
              <a:t>Delta Dental will send plan payment directly to dentist</a:t>
            </a:r>
          </a:p>
          <a:p>
            <a:pPr lvl="1">
              <a:spcBef>
                <a:spcPts val="100"/>
              </a:spcBef>
              <a:buFont typeface="Courier New" panose="02070309020205020404" pitchFamily="49" charset="0"/>
              <a:buChar char="o"/>
            </a:pPr>
            <a:r>
              <a:rPr lang="en-US" sz="1800" dirty="0">
                <a:solidFill>
                  <a:schemeClr val="accent1">
                    <a:lumMod val="90000"/>
                    <a:lumOff val="10000"/>
                  </a:schemeClr>
                </a:solidFill>
                <a:latin typeface="Calibri" panose="020F0502020204030204" pitchFamily="34" charset="0"/>
              </a:rPr>
              <a:t>No need to pre-select a network or </a:t>
            </a:r>
            <a:r>
              <a:rPr lang="en-US" sz="1800" dirty="0" smtClean="0">
                <a:solidFill>
                  <a:schemeClr val="accent1">
                    <a:lumMod val="90000"/>
                    <a:lumOff val="10000"/>
                  </a:schemeClr>
                </a:solidFill>
                <a:latin typeface="Calibri" panose="020F0502020204030204" pitchFamily="34" charset="0"/>
              </a:rPr>
              <a:t>Dentist</a:t>
            </a:r>
            <a:endParaRPr lang="en-US" sz="1800" dirty="0">
              <a:solidFill>
                <a:schemeClr val="accent1">
                  <a:lumMod val="90000"/>
                  <a:lumOff val="10000"/>
                </a:schemeClr>
              </a:solidFill>
              <a:latin typeface="Calibri" panose="020F0502020204030204" pitchFamily="34" charset="0"/>
            </a:endParaRPr>
          </a:p>
          <a:p>
            <a:pPr>
              <a:lnSpc>
                <a:spcPct val="150000"/>
              </a:lnSpc>
            </a:pPr>
            <a:r>
              <a:rPr lang="en-US" sz="2000" b="1" dirty="0">
                <a:solidFill>
                  <a:schemeClr val="accent1">
                    <a:lumMod val="90000"/>
                    <a:lumOff val="10000"/>
                  </a:schemeClr>
                </a:solidFill>
                <a:latin typeface="Calibri" panose="020F0502020204030204" pitchFamily="34" charset="0"/>
              </a:rPr>
              <a:t>If you see an out-of-network dentist</a:t>
            </a:r>
          </a:p>
          <a:p>
            <a:pPr lvl="1">
              <a:lnSpc>
                <a:spcPct val="110000"/>
              </a:lnSpc>
              <a:spcBef>
                <a:spcPts val="100"/>
              </a:spcBef>
              <a:buFont typeface="Courier New" panose="02070309020205020404" pitchFamily="49" charset="0"/>
              <a:buChar char="o"/>
            </a:pPr>
            <a:r>
              <a:rPr lang="en-US" sz="1800" dirty="0">
                <a:solidFill>
                  <a:schemeClr val="accent1">
                    <a:lumMod val="90000"/>
                    <a:lumOff val="10000"/>
                  </a:schemeClr>
                </a:solidFill>
                <a:latin typeface="Calibri" panose="020F0502020204030204" pitchFamily="34" charset="0"/>
              </a:rPr>
              <a:t>If the dentist’s fees are higher than Delta Dental’s allowable charge, you may be responsible to pay the difference beyond the 90th Percentile</a:t>
            </a:r>
          </a:p>
          <a:p>
            <a:pPr lvl="1">
              <a:lnSpc>
                <a:spcPct val="110000"/>
              </a:lnSpc>
              <a:spcBef>
                <a:spcPts val="100"/>
              </a:spcBef>
              <a:buFont typeface="Courier New" panose="02070309020205020404" pitchFamily="49" charset="0"/>
              <a:buChar char="o"/>
            </a:pPr>
            <a:r>
              <a:rPr lang="en-US" sz="1800" dirty="0">
                <a:solidFill>
                  <a:schemeClr val="accent1">
                    <a:lumMod val="90000"/>
                    <a:lumOff val="10000"/>
                  </a:schemeClr>
                </a:solidFill>
                <a:latin typeface="Calibri" panose="020F0502020204030204" pitchFamily="34" charset="0"/>
              </a:rPr>
              <a:t>Your dentist may assist you in submitting a claim form to Delta Dental </a:t>
            </a:r>
          </a:p>
          <a:p>
            <a:pPr lvl="1">
              <a:lnSpc>
                <a:spcPct val="110000"/>
              </a:lnSpc>
              <a:spcBef>
                <a:spcPts val="100"/>
              </a:spcBef>
              <a:buFont typeface="Courier New" panose="02070309020205020404" pitchFamily="49" charset="0"/>
              <a:buChar char="o"/>
            </a:pPr>
            <a:r>
              <a:rPr lang="en-US" sz="1800" dirty="0">
                <a:solidFill>
                  <a:schemeClr val="accent1">
                    <a:lumMod val="90000"/>
                    <a:lumOff val="10000"/>
                  </a:schemeClr>
                </a:solidFill>
                <a:latin typeface="Calibri" panose="020F0502020204030204" pitchFamily="34" charset="0"/>
              </a:rPr>
              <a:t>Benefit Payments go directly to you </a:t>
            </a:r>
          </a:p>
          <a:p>
            <a:pPr marL="231775" lvl="1" indent="0">
              <a:spcBef>
                <a:spcPts val="100"/>
              </a:spcBef>
              <a:buNone/>
            </a:pPr>
            <a:endParaRPr lang="en-US" sz="1800" dirty="0" smtClean="0">
              <a:solidFill>
                <a:schemeClr val="accent1">
                  <a:lumMod val="90000"/>
                  <a:lumOff val="10000"/>
                </a:schemeClr>
              </a:solidFill>
              <a:latin typeface="Calibri" panose="020F0502020204030204" pitchFamily="34" charset="0"/>
            </a:endParaRPr>
          </a:p>
        </p:txBody>
      </p:sp>
      <p:sp>
        <p:nvSpPr>
          <p:cNvPr id="2" name="Title 1"/>
          <p:cNvSpPr>
            <a:spLocks noGrp="1"/>
          </p:cNvSpPr>
          <p:nvPr>
            <p:ph type="title"/>
          </p:nvPr>
        </p:nvSpPr>
        <p:spPr/>
        <p:txBody>
          <a:bodyPr>
            <a:normAutofit/>
          </a:bodyPr>
          <a:lstStyle/>
          <a:p>
            <a:r>
              <a:rPr lang="en-US" sz="3600" b="1" dirty="0">
                <a:solidFill>
                  <a:schemeClr val="accent2">
                    <a:lumMod val="50000"/>
                  </a:schemeClr>
                </a:solidFill>
                <a:latin typeface="Calibri" panose="020F0502020204030204" pitchFamily="34" charset="0"/>
              </a:rPr>
              <a:t>In and Out of-Network Coverage	</a:t>
            </a:r>
          </a:p>
        </p:txBody>
      </p:sp>
      <p:pic>
        <p:nvPicPr>
          <p:cNvPr id="7" name="Picture 8" descr="Image result for teet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597" y="3962323"/>
            <a:ext cx="1963714" cy="182253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22</a:t>
            </a:fld>
            <a:endParaRPr lang="en-US" dirty="0">
              <a:solidFill>
                <a:prstClr val="black">
                  <a:lumMod val="50000"/>
                  <a:lumOff val="50000"/>
                </a:prstClr>
              </a:solidFill>
            </a:endParaRPr>
          </a:p>
        </p:txBody>
      </p:sp>
      <p:pic>
        <p:nvPicPr>
          <p:cNvPr id="4" name="Picture 3"/>
          <p:cNvPicPr>
            <a:picLocks noChangeAspect="1"/>
          </p:cNvPicPr>
          <p:nvPr/>
        </p:nvPicPr>
        <p:blipFill>
          <a:blip r:embed="rId4"/>
          <a:stretch>
            <a:fillRect/>
          </a:stretch>
        </p:blipFill>
        <p:spPr>
          <a:xfrm>
            <a:off x="7895844" y="2013954"/>
            <a:ext cx="3526467" cy="864101"/>
          </a:xfrm>
          <a:prstGeom prst="rect">
            <a:avLst/>
          </a:prstGeom>
        </p:spPr>
      </p:pic>
    </p:spTree>
    <p:extLst>
      <p:ext uri="{BB962C8B-B14F-4D97-AF65-F5344CB8AC3E}">
        <p14:creationId xmlns:p14="http://schemas.microsoft.com/office/powerpoint/2010/main" val="428293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3"/>
          <p:cNvSpPr>
            <a:spLocks noGrp="1"/>
          </p:cNvSpPr>
          <p:nvPr>
            <p:ph idx="1"/>
          </p:nvPr>
        </p:nvSpPr>
        <p:spPr>
          <a:xfrm>
            <a:off x="304800" y="1182255"/>
            <a:ext cx="10363200" cy="5015345"/>
          </a:xfrm>
        </p:spPr>
        <p:txBody>
          <a:bodyPr>
            <a:normAutofit lnSpcReduction="10000"/>
          </a:bodyPr>
          <a:lstStyle/>
          <a:p>
            <a:pPr marL="0" indent="0">
              <a:buNone/>
            </a:pPr>
            <a:r>
              <a:rPr lang="en-US" altLang="en-US" sz="2400" dirty="0">
                <a:solidFill>
                  <a:schemeClr val="accent1">
                    <a:lumMod val="90000"/>
                    <a:lumOff val="10000"/>
                  </a:schemeClr>
                </a:solidFill>
                <a:latin typeface="Calibri" panose="020F0502020204030204" pitchFamily="34" charset="0"/>
                <a:cs typeface="Calibri" panose="020F0502020204030204" pitchFamily="34" charset="0"/>
              </a:rPr>
              <a:t>Register at </a:t>
            </a:r>
            <a:r>
              <a:rPr lang="en-US" altLang="en-US" sz="2400" b="1" u="sng" dirty="0">
                <a:solidFill>
                  <a:schemeClr val="accent1">
                    <a:lumMod val="90000"/>
                    <a:lumOff val="10000"/>
                  </a:schemeClr>
                </a:solidFill>
                <a:latin typeface="Calibri" panose="020F0502020204030204" pitchFamily="34" charset="0"/>
                <a:cs typeface="Calibri" panose="020F0502020204030204" pitchFamily="34" charset="0"/>
              </a:rPr>
              <a:t>deltadentalmn.org</a:t>
            </a:r>
          </a:p>
          <a:p>
            <a:pPr marL="0" indent="0">
              <a:buNone/>
            </a:pPr>
            <a:r>
              <a:rPr lang="en-US" altLang="en-US" sz="2400" dirty="0">
                <a:solidFill>
                  <a:schemeClr val="accent1">
                    <a:lumMod val="90000"/>
                    <a:lumOff val="10000"/>
                  </a:schemeClr>
                </a:solidFill>
                <a:latin typeface="Calibri" panose="020F0502020204030204" pitchFamily="34" charset="0"/>
                <a:cs typeface="Calibri" panose="020F0502020204030204" pitchFamily="34" charset="0"/>
              </a:rPr>
              <a:t>Resources and Self-Service Tools to make the most of your dental plan.</a:t>
            </a:r>
          </a:p>
          <a:p>
            <a:pPr lvl="1">
              <a:buFont typeface="Courier New" panose="02070309020205020404" pitchFamily="49" charset="0"/>
              <a:buChar char="o"/>
            </a:pPr>
            <a:r>
              <a:rPr lang="en-US" altLang="en-US" sz="2200" dirty="0">
                <a:solidFill>
                  <a:schemeClr val="accent1">
                    <a:lumMod val="90000"/>
                    <a:lumOff val="10000"/>
                  </a:schemeClr>
                </a:solidFill>
                <a:latin typeface="Calibri" panose="020F0502020204030204" pitchFamily="34" charset="0"/>
                <a:cs typeface="Calibri" panose="020F0502020204030204" pitchFamily="34" charset="0"/>
              </a:rPr>
              <a:t>Check eligibility status</a:t>
            </a:r>
          </a:p>
          <a:p>
            <a:pPr lvl="1">
              <a:buFont typeface="Courier New" panose="02070309020205020404" pitchFamily="49" charset="0"/>
              <a:buChar char="o"/>
            </a:pPr>
            <a:r>
              <a:rPr lang="en-US" altLang="en-US" sz="2200" dirty="0">
                <a:solidFill>
                  <a:schemeClr val="accent1">
                    <a:lumMod val="90000"/>
                    <a:lumOff val="10000"/>
                  </a:schemeClr>
                </a:solidFill>
                <a:latin typeface="Calibri" panose="020F0502020204030204" pitchFamily="34" charset="0"/>
                <a:cs typeface="Calibri" panose="020F0502020204030204" pitchFamily="34" charset="0"/>
              </a:rPr>
              <a:t>Review benefits</a:t>
            </a:r>
          </a:p>
          <a:p>
            <a:pPr lvl="1">
              <a:buFont typeface="Courier New" panose="02070309020205020404" pitchFamily="49" charset="0"/>
              <a:buChar char="o"/>
            </a:pPr>
            <a:r>
              <a:rPr lang="en-US" altLang="en-US" sz="2200" dirty="0">
                <a:solidFill>
                  <a:schemeClr val="accent1">
                    <a:lumMod val="90000"/>
                    <a:lumOff val="10000"/>
                  </a:schemeClr>
                </a:solidFill>
                <a:latin typeface="Calibri" panose="020F0502020204030204" pitchFamily="34" charset="0"/>
                <a:cs typeface="Calibri" panose="020F0502020204030204" pitchFamily="34" charset="0"/>
              </a:rPr>
              <a:t>Find a participating dentist</a:t>
            </a:r>
          </a:p>
          <a:p>
            <a:pPr lvl="1">
              <a:buFont typeface="Courier New" panose="02070309020205020404" pitchFamily="49" charset="0"/>
              <a:buChar char="o"/>
            </a:pPr>
            <a:r>
              <a:rPr lang="en-US" altLang="en-US" sz="2200" dirty="0">
                <a:solidFill>
                  <a:schemeClr val="accent1">
                    <a:lumMod val="90000"/>
                    <a:lumOff val="10000"/>
                  </a:schemeClr>
                </a:solidFill>
                <a:latin typeface="Calibri" panose="020F0502020204030204" pitchFamily="34" charset="0"/>
                <a:cs typeface="Calibri" panose="020F0502020204030204" pitchFamily="34" charset="0"/>
              </a:rPr>
              <a:t>Claim status and history</a:t>
            </a:r>
          </a:p>
          <a:p>
            <a:pPr lvl="1">
              <a:buFont typeface="Courier New" panose="02070309020205020404" pitchFamily="49" charset="0"/>
              <a:buChar char="o"/>
            </a:pPr>
            <a:r>
              <a:rPr lang="en-US" altLang="en-US" sz="2200" dirty="0">
                <a:solidFill>
                  <a:schemeClr val="accent1">
                    <a:lumMod val="90000"/>
                    <a:lumOff val="10000"/>
                  </a:schemeClr>
                </a:solidFill>
                <a:latin typeface="Calibri" panose="020F0502020204030204" pitchFamily="34" charset="0"/>
                <a:cs typeface="Calibri" panose="020F0502020204030204" pitchFamily="34" charset="0"/>
              </a:rPr>
              <a:t>Order ID cards</a:t>
            </a:r>
          </a:p>
          <a:p>
            <a:pPr lvl="1">
              <a:buFont typeface="Courier New" panose="02070309020205020404" pitchFamily="49" charset="0"/>
              <a:buChar char="o"/>
            </a:pPr>
            <a:r>
              <a:rPr lang="en-US" altLang="en-US" sz="2200" dirty="0">
                <a:solidFill>
                  <a:schemeClr val="accent1">
                    <a:lumMod val="90000"/>
                    <a:lumOff val="10000"/>
                  </a:schemeClr>
                </a:solidFill>
                <a:latin typeface="Calibri" panose="020F0502020204030204" pitchFamily="34" charset="0"/>
                <a:cs typeface="Calibri" panose="020F0502020204030204" pitchFamily="34" charset="0"/>
              </a:rPr>
              <a:t>Print forms</a:t>
            </a:r>
          </a:p>
          <a:p>
            <a:pPr lvl="1">
              <a:buFont typeface="Courier New" panose="02070309020205020404" pitchFamily="49" charset="0"/>
              <a:buChar char="o"/>
            </a:pPr>
            <a:r>
              <a:rPr lang="en-US" altLang="en-US" sz="2200" dirty="0">
                <a:solidFill>
                  <a:schemeClr val="accent1">
                    <a:lumMod val="90000"/>
                    <a:lumOff val="10000"/>
                  </a:schemeClr>
                </a:solidFill>
                <a:latin typeface="Calibri" panose="020F0502020204030204" pitchFamily="34" charset="0"/>
                <a:cs typeface="Calibri" panose="020F0502020204030204" pitchFamily="34" charset="0"/>
              </a:rPr>
              <a:t>International Dental Program</a:t>
            </a:r>
          </a:p>
          <a:p>
            <a:pPr lvl="1">
              <a:buFont typeface="Courier New" panose="02070309020205020404" pitchFamily="49" charset="0"/>
              <a:buChar char="o"/>
            </a:pPr>
            <a:r>
              <a:rPr lang="en-US" altLang="en-US" sz="2200" dirty="0">
                <a:solidFill>
                  <a:schemeClr val="accent1">
                    <a:lumMod val="90000"/>
                    <a:lumOff val="10000"/>
                  </a:schemeClr>
                </a:solidFill>
                <a:latin typeface="Calibri" panose="020F0502020204030204" pitchFamily="34" charset="0"/>
                <a:cs typeface="Calibri" panose="020F0502020204030204" pitchFamily="34" charset="0"/>
              </a:rPr>
              <a:t>Oral Health Information</a:t>
            </a:r>
          </a:p>
          <a:p>
            <a:pPr lvl="1">
              <a:buFont typeface="Courier New" panose="02070309020205020404" pitchFamily="49" charset="0"/>
              <a:buChar char="o"/>
            </a:pPr>
            <a:r>
              <a:rPr lang="en-US" altLang="en-US" sz="2200" dirty="0" err="1">
                <a:solidFill>
                  <a:schemeClr val="accent1">
                    <a:lumMod val="90000"/>
                    <a:lumOff val="10000"/>
                  </a:schemeClr>
                </a:solidFill>
                <a:latin typeface="Calibri" panose="020F0502020204030204" pitchFamily="34" charset="0"/>
                <a:cs typeface="Calibri" panose="020F0502020204030204" pitchFamily="34" charset="0"/>
              </a:rPr>
              <a:t>MyDental</a:t>
            </a:r>
            <a:r>
              <a:rPr lang="en-US" altLang="en-US" sz="2200" dirty="0">
                <a:solidFill>
                  <a:schemeClr val="accent1">
                    <a:lumMod val="90000"/>
                    <a:lumOff val="10000"/>
                  </a:schemeClr>
                </a:solidFill>
                <a:latin typeface="Calibri" panose="020F0502020204030204" pitchFamily="34" charset="0"/>
                <a:cs typeface="Calibri" panose="020F0502020204030204" pitchFamily="34" charset="0"/>
              </a:rPr>
              <a:t> Score Tool</a:t>
            </a:r>
          </a:p>
          <a:p>
            <a:pPr lvl="1">
              <a:buFont typeface="Courier New" panose="02070309020205020404" pitchFamily="49" charset="0"/>
              <a:buChar char="o"/>
            </a:pPr>
            <a:r>
              <a:rPr lang="en-US" altLang="en-US" sz="2200" dirty="0">
                <a:solidFill>
                  <a:schemeClr val="accent1">
                    <a:lumMod val="90000"/>
                    <a:lumOff val="10000"/>
                  </a:schemeClr>
                </a:solidFill>
                <a:latin typeface="Calibri" panose="020F0502020204030204" pitchFamily="34" charset="0"/>
                <a:cs typeface="Calibri" panose="020F0502020204030204" pitchFamily="34" charset="0"/>
              </a:rPr>
              <a:t>Questions and Answers</a:t>
            </a:r>
          </a:p>
        </p:txBody>
      </p:sp>
      <p:sp>
        <p:nvSpPr>
          <p:cNvPr id="33795" name="Rectangle 2"/>
          <p:cNvSpPr>
            <a:spLocks noGrp="1" noChangeArrowheads="1"/>
          </p:cNvSpPr>
          <p:nvPr>
            <p:ph type="title"/>
          </p:nvPr>
        </p:nvSpPr>
        <p:spPr/>
        <p:txBody>
          <a:bodyPr>
            <a:normAutofit/>
          </a:bodyPr>
          <a:lstStyle/>
          <a:p>
            <a:pPr eaLnBrk="1" hangingPunct="1"/>
            <a:r>
              <a:rPr lang="en-US" altLang="en-US" sz="3600" b="1" dirty="0">
                <a:solidFill>
                  <a:schemeClr val="accent2">
                    <a:lumMod val="50000"/>
                  </a:schemeClr>
                </a:solidFill>
                <a:latin typeface="Calibri" panose="020F0502020204030204" pitchFamily="34" charset="0"/>
              </a:rPr>
              <a:t>Delta Dental Online Tools</a:t>
            </a:r>
          </a:p>
        </p:txBody>
      </p:sp>
      <p:pic>
        <p:nvPicPr>
          <p:cNvPr id="7" name="Picture 8" descr="Image result for tee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8597" y="3962323"/>
            <a:ext cx="1963714" cy="182253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23</a:t>
            </a:fld>
            <a:endParaRPr lang="en-US" dirty="0">
              <a:solidFill>
                <a:prstClr val="black">
                  <a:lumMod val="50000"/>
                  <a:lumOff val="50000"/>
                </a:prst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269181233"/>
              </p:ext>
            </p:extLst>
          </p:nvPr>
        </p:nvGraphicFramePr>
        <p:xfrm>
          <a:off x="4976647" y="2438427"/>
          <a:ext cx="4249602" cy="1523896"/>
        </p:xfrm>
        <a:graphic>
          <a:graphicData uri="http://schemas.openxmlformats.org/drawingml/2006/table">
            <a:tbl>
              <a:tblPr firstRow="1" bandRow="1">
                <a:tableStyleId>{C083E6E3-FA7D-4D7B-A595-EF9225AFEA82}</a:tableStyleId>
              </a:tblPr>
              <a:tblGrid>
                <a:gridCol w="1416534">
                  <a:extLst>
                    <a:ext uri="{9D8B030D-6E8A-4147-A177-3AD203B41FA5}">
                      <a16:colId xmlns:a16="http://schemas.microsoft.com/office/drawing/2014/main" val="20000"/>
                    </a:ext>
                  </a:extLst>
                </a:gridCol>
                <a:gridCol w="1171401">
                  <a:extLst>
                    <a:ext uri="{9D8B030D-6E8A-4147-A177-3AD203B41FA5}">
                      <a16:colId xmlns:a16="http://schemas.microsoft.com/office/drawing/2014/main" val="20001"/>
                    </a:ext>
                  </a:extLst>
                </a:gridCol>
                <a:gridCol w="1661667">
                  <a:extLst>
                    <a:ext uri="{9D8B030D-6E8A-4147-A177-3AD203B41FA5}">
                      <a16:colId xmlns:a16="http://schemas.microsoft.com/office/drawing/2014/main" val="3561364461"/>
                    </a:ext>
                  </a:extLst>
                </a:gridCol>
              </a:tblGrid>
              <a:tr h="312972">
                <a:tc gridSpan="3">
                  <a:txBody>
                    <a:bodyPr/>
                    <a:lstStyle/>
                    <a:p>
                      <a:pPr algn="ctr"/>
                      <a:r>
                        <a:rPr lang="en-US" sz="2200" dirty="0" smtClean="0">
                          <a:solidFill>
                            <a:schemeClr val="accent2">
                              <a:lumMod val="50000"/>
                            </a:schemeClr>
                          </a:solidFill>
                          <a:latin typeface="Calibri" panose="020F0502020204030204" pitchFamily="34" charset="0"/>
                        </a:rPr>
                        <a:t>Cost per pay period</a:t>
                      </a:r>
                      <a:endParaRPr lang="en-US" sz="2200" dirty="0">
                        <a:solidFill>
                          <a:schemeClr val="accent2">
                            <a:lumMod val="50000"/>
                          </a:schemeClr>
                        </a:solidFill>
                        <a:latin typeface="Calibri" panose="020F0502020204030204" pitchFamily="34" charset="0"/>
                      </a:endParaRPr>
                    </a:p>
                  </a:txBody>
                  <a:tcPr marL="91460" marR="91460" marT="45707" marB="45707">
                    <a:solidFill>
                      <a:schemeClr val="tx2">
                        <a:lumMod val="40000"/>
                        <a:lumOff val="60000"/>
                      </a:schemeClr>
                    </a:solidFill>
                  </a:tcPr>
                </a:tc>
                <a:tc hMerge="1">
                  <a:txBody>
                    <a:bodyPr/>
                    <a:lstStyle/>
                    <a:p>
                      <a:endParaRPr lang="en-US" dirty="0"/>
                    </a:p>
                  </a:txBody>
                  <a:tcPr/>
                </a:tc>
                <a:tc hMerge="1">
                  <a:txBody>
                    <a:bodyPr/>
                    <a:lstStyle/>
                    <a:p>
                      <a:pPr algn="ctr"/>
                      <a:endParaRPr lang="en-US" sz="2000" dirty="0">
                        <a:solidFill>
                          <a:schemeClr val="accent2">
                            <a:lumMod val="50000"/>
                          </a:schemeClr>
                        </a:solidFill>
                        <a:latin typeface="Calibri" panose="020F0502020204030204" pitchFamily="34" charset="0"/>
                      </a:endParaRPr>
                    </a:p>
                  </a:txBody>
                  <a:tcPr marL="91460" marR="91460" marT="45707" marB="45707">
                    <a:solidFill>
                      <a:schemeClr val="tx2">
                        <a:lumMod val="40000"/>
                        <a:lumOff val="60000"/>
                      </a:schemeClr>
                    </a:solidFill>
                  </a:tcPr>
                </a:tc>
                <a:extLst>
                  <a:ext uri="{0D108BD9-81ED-4DB2-BD59-A6C34878D82A}">
                    <a16:rowId xmlns:a16="http://schemas.microsoft.com/office/drawing/2014/main" val="10000"/>
                  </a:ext>
                </a:extLst>
              </a:tr>
              <a:tr h="312972">
                <a:tc>
                  <a:txBody>
                    <a:bodyPr/>
                    <a:lstStyle/>
                    <a:p>
                      <a:pPr algn="ctr"/>
                      <a:endParaRPr lang="en-US" sz="1800" dirty="0">
                        <a:solidFill>
                          <a:schemeClr val="accent2">
                            <a:lumMod val="50000"/>
                          </a:schemeClr>
                        </a:solidFill>
                        <a:latin typeface="Calibri" panose="020F0502020204030204" pitchFamily="34" charset="0"/>
                      </a:endParaRPr>
                    </a:p>
                  </a:txBody>
                  <a:tcPr marL="91460" marR="91460" marT="45707" marB="45707">
                    <a:solidFill>
                      <a:schemeClr val="tx2">
                        <a:lumMod val="40000"/>
                        <a:lumOff val="60000"/>
                      </a:schemeClr>
                    </a:solidFill>
                  </a:tcPr>
                </a:tc>
                <a:tc>
                  <a:txBody>
                    <a:bodyPr/>
                    <a:lstStyle/>
                    <a:p>
                      <a:pPr algn="ctr"/>
                      <a:r>
                        <a:rPr lang="en-US" sz="1800" dirty="0" smtClean="0">
                          <a:solidFill>
                            <a:schemeClr val="accent2">
                              <a:lumMod val="50000"/>
                            </a:schemeClr>
                          </a:solidFill>
                          <a:latin typeface="Calibri" panose="020F0502020204030204" pitchFamily="34" charset="0"/>
                        </a:rPr>
                        <a:t>Teachers</a:t>
                      </a:r>
                      <a:endParaRPr lang="en-US" sz="1800" dirty="0">
                        <a:solidFill>
                          <a:schemeClr val="accent2">
                            <a:lumMod val="50000"/>
                          </a:schemeClr>
                        </a:solidFill>
                        <a:latin typeface="Calibri" panose="020F0502020204030204" pitchFamily="34" charset="0"/>
                      </a:endParaRPr>
                    </a:p>
                  </a:txBody>
                  <a:tcPr marL="91460" marR="91460" marT="45707" marB="45707">
                    <a:solidFill>
                      <a:schemeClr val="tx2">
                        <a:lumMod val="40000"/>
                        <a:lumOff val="60000"/>
                      </a:schemeClr>
                    </a:solidFill>
                  </a:tcPr>
                </a:tc>
                <a:tc>
                  <a:txBody>
                    <a:bodyPr/>
                    <a:lstStyle/>
                    <a:p>
                      <a:pPr algn="ctr"/>
                      <a:r>
                        <a:rPr lang="en-US" sz="1800" dirty="0" smtClean="0">
                          <a:solidFill>
                            <a:schemeClr val="accent2">
                              <a:lumMod val="50000"/>
                            </a:schemeClr>
                          </a:solidFill>
                          <a:latin typeface="Calibri" panose="020F0502020204030204" pitchFamily="34" charset="0"/>
                        </a:rPr>
                        <a:t>Non-Teachers</a:t>
                      </a:r>
                      <a:endParaRPr lang="en-US" sz="1800" dirty="0">
                        <a:solidFill>
                          <a:schemeClr val="accent2">
                            <a:lumMod val="50000"/>
                          </a:schemeClr>
                        </a:solidFill>
                        <a:latin typeface="Calibri" panose="020F0502020204030204" pitchFamily="34" charset="0"/>
                      </a:endParaRPr>
                    </a:p>
                  </a:txBody>
                  <a:tcPr marL="91460" marR="91460" marT="45707" marB="45707">
                    <a:solidFill>
                      <a:schemeClr val="tx2">
                        <a:lumMod val="40000"/>
                        <a:lumOff val="60000"/>
                      </a:schemeClr>
                    </a:solidFill>
                  </a:tcPr>
                </a:tc>
                <a:extLst>
                  <a:ext uri="{0D108BD9-81ED-4DB2-BD59-A6C34878D82A}">
                    <a16:rowId xmlns:a16="http://schemas.microsoft.com/office/drawing/2014/main" val="837821809"/>
                  </a:ext>
                </a:extLst>
              </a:tr>
              <a:tr h="288896">
                <a:tc>
                  <a:txBody>
                    <a:bodyPr/>
                    <a:lstStyle/>
                    <a:p>
                      <a:pPr algn="ctr"/>
                      <a:r>
                        <a:rPr lang="en-US" sz="1800" b="1" dirty="0" smtClean="0">
                          <a:solidFill>
                            <a:schemeClr val="accent2">
                              <a:lumMod val="50000"/>
                            </a:schemeClr>
                          </a:solidFill>
                          <a:latin typeface="Calibri" panose="020F0502020204030204" pitchFamily="34" charset="0"/>
                        </a:rPr>
                        <a:t>Single</a:t>
                      </a:r>
                      <a:endParaRPr lang="en-US" sz="1800" b="1" dirty="0">
                        <a:solidFill>
                          <a:schemeClr val="accent2">
                            <a:lumMod val="50000"/>
                          </a:schemeClr>
                        </a:solidFill>
                        <a:latin typeface="Calibri" panose="020F0502020204030204" pitchFamily="34" charset="0"/>
                      </a:endParaRPr>
                    </a:p>
                  </a:txBody>
                  <a:tcPr marL="91460" marR="91460" marT="45707" marB="45707">
                    <a:solidFill>
                      <a:schemeClr val="tx2">
                        <a:lumMod val="40000"/>
                        <a:lumOff val="60000"/>
                      </a:schemeClr>
                    </a:solidFill>
                  </a:tcPr>
                </a:tc>
                <a:tc>
                  <a:txBody>
                    <a:bodyPr/>
                    <a:lstStyle/>
                    <a:p>
                      <a:pPr algn="ctr"/>
                      <a:r>
                        <a:rPr lang="en-US" sz="1800" b="1" dirty="0" smtClean="0">
                          <a:solidFill>
                            <a:schemeClr val="accent2">
                              <a:lumMod val="50000"/>
                            </a:schemeClr>
                          </a:solidFill>
                          <a:latin typeface="Calibri" panose="020F0502020204030204" pitchFamily="34" charset="0"/>
                        </a:rPr>
                        <a:t>$0.35</a:t>
                      </a:r>
                      <a:endParaRPr lang="en-US" sz="1800" b="1" dirty="0">
                        <a:solidFill>
                          <a:schemeClr val="accent2">
                            <a:lumMod val="50000"/>
                          </a:schemeClr>
                        </a:solidFill>
                        <a:latin typeface="Calibri" panose="020F0502020204030204" pitchFamily="34" charset="0"/>
                      </a:endParaRPr>
                    </a:p>
                  </a:txBody>
                  <a:tcPr marL="91460" marR="91460" marT="45707" marB="45707">
                    <a:solidFill>
                      <a:schemeClr val="tx2">
                        <a:lumMod val="40000"/>
                        <a:lumOff val="60000"/>
                      </a:schemeClr>
                    </a:solidFill>
                  </a:tcPr>
                </a:tc>
                <a:tc>
                  <a:txBody>
                    <a:bodyPr/>
                    <a:lstStyle/>
                    <a:p>
                      <a:pPr algn="ctr"/>
                      <a:r>
                        <a:rPr lang="en-US" sz="1800" b="1" dirty="0" smtClean="0">
                          <a:solidFill>
                            <a:schemeClr val="accent2">
                              <a:lumMod val="50000"/>
                            </a:schemeClr>
                          </a:solidFill>
                          <a:latin typeface="Calibri" panose="020F0502020204030204" pitchFamily="34" charset="0"/>
                        </a:rPr>
                        <a:t>$0.00</a:t>
                      </a:r>
                      <a:endParaRPr lang="en-US" sz="1800" b="1" dirty="0">
                        <a:solidFill>
                          <a:schemeClr val="accent2">
                            <a:lumMod val="50000"/>
                          </a:schemeClr>
                        </a:solidFill>
                        <a:latin typeface="Calibri" panose="020F0502020204030204" pitchFamily="34" charset="0"/>
                      </a:endParaRPr>
                    </a:p>
                  </a:txBody>
                  <a:tcPr marL="91460" marR="91460" marT="45707" marB="45707">
                    <a:solidFill>
                      <a:schemeClr val="tx2">
                        <a:lumMod val="40000"/>
                        <a:lumOff val="60000"/>
                      </a:schemeClr>
                    </a:solidFill>
                  </a:tcPr>
                </a:tc>
                <a:extLst>
                  <a:ext uri="{0D108BD9-81ED-4DB2-BD59-A6C34878D82A}">
                    <a16:rowId xmlns:a16="http://schemas.microsoft.com/office/drawing/2014/main" val="10001"/>
                  </a:ext>
                </a:extLst>
              </a:tr>
              <a:tr h="288896">
                <a:tc>
                  <a:txBody>
                    <a:bodyPr/>
                    <a:lstStyle/>
                    <a:p>
                      <a:pPr algn="ctr"/>
                      <a:r>
                        <a:rPr lang="en-US" sz="1800" b="1" dirty="0" smtClean="0">
                          <a:solidFill>
                            <a:schemeClr val="accent2">
                              <a:lumMod val="50000"/>
                            </a:schemeClr>
                          </a:solidFill>
                          <a:latin typeface="Calibri" panose="020F0502020204030204" pitchFamily="34" charset="0"/>
                        </a:rPr>
                        <a:t>Family </a:t>
                      </a:r>
                      <a:endParaRPr lang="en-US" sz="1800" b="1" dirty="0">
                        <a:solidFill>
                          <a:schemeClr val="accent2">
                            <a:lumMod val="50000"/>
                          </a:schemeClr>
                        </a:solidFill>
                        <a:latin typeface="Calibri" panose="020F0502020204030204" pitchFamily="34" charset="0"/>
                      </a:endParaRPr>
                    </a:p>
                  </a:txBody>
                  <a:tcPr marL="91460" marR="91460" marT="45707" marB="45707">
                    <a:solidFill>
                      <a:schemeClr val="tx2">
                        <a:lumMod val="40000"/>
                        <a:lumOff val="60000"/>
                      </a:schemeClr>
                    </a:solidFill>
                  </a:tcPr>
                </a:tc>
                <a:tc>
                  <a:txBody>
                    <a:bodyPr/>
                    <a:lstStyle/>
                    <a:p>
                      <a:pPr algn="ctr"/>
                      <a:r>
                        <a:rPr lang="en-US" sz="1800" b="1" dirty="0" smtClean="0">
                          <a:solidFill>
                            <a:schemeClr val="accent2">
                              <a:lumMod val="50000"/>
                            </a:schemeClr>
                          </a:solidFill>
                          <a:latin typeface="Calibri" panose="020F0502020204030204" pitchFamily="34" charset="0"/>
                        </a:rPr>
                        <a:t>$2.72</a:t>
                      </a:r>
                      <a:endParaRPr lang="en-US" sz="1800" b="1" dirty="0">
                        <a:solidFill>
                          <a:schemeClr val="accent2">
                            <a:lumMod val="50000"/>
                          </a:schemeClr>
                        </a:solidFill>
                        <a:latin typeface="Calibri" panose="020F0502020204030204" pitchFamily="34" charset="0"/>
                      </a:endParaRPr>
                    </a:p>
                  </a:txBody>
                  <a:tcPr marL="91460" marR="91460" marT="45707" marB="45707">
                    <a:solidFill>
                      <a:schemeClr val="tx2">
                        <a:lumMod val="40000"/>
                        <a:lumOff val="60000"/>
                      </a:schemeClr>
                    </a:solidFill>
                  </a:tcPr>
                </a:tc>
                <a:tc>
                  <a:txBody>
                    <a:bodyPr/>
                    <a:lstStyle/>
                    <a:p>
                      <a:pPr algn="ctr"/>
                      <a:r>
                        <a:rPr lang="en-US" sz="1800" b="1" dirty="0" smtClean="0">
                          <a:solidFill>
                            <a:schemeClr val="accent2">
                              <a:lumMod val="50000"/>
                            </a:schemeClr>
                          </a:solidFill>
                          <a:latin typeface="Calibri" panose="020F0502020204030204" pitchFamily="34" charset="0"/>
                        </a:rPr>
                        <a:t>$4.32</a:t>
                      </a:r>
                      <a:endParaRPr lang="en-US" sz="1800" b="1" dirty="0">
                        <a:solidFill>
                          <a:schemeClr val="accent2">
                            <a:lumMod val="50000"/>
                          </a:schemeClr>
                        </a:solidFill>
                        <a:latin typeface="Calibri" panose="020F0502020204030204" pitchFamily="34" charset="0"/>
                      </a:endParaRPr>
                    </a:p>
                  </a:txBody>
                  <a:tcPr marL="91460" marR="91460" marT="45707" marB="45707">
                    <a:solidFill>
                      <a:schemeClr val="tx2">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4417559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304800" y="1169821"/>
            <a:ext cx="10363200" cy="4926179"/>
          </a:xfrm>
        </p:spPr>
        <p:txBody>
          <a:bodyPr>
            <a:normAutofit/>
          </a:bodyPr>
          <a:lstStyle/>
          <a:p>
            <a:pPr marL="457200" indent="-457200">
              <a:buNone/>
            </a:pPr>
            <a:r>
              <a:rPr lang="en-US" altLang="en-US" sz="2400" b="1" dirty="0" smtClean="0">
                <a:solidFill>
                  <a:schemeClr val="accent1">
                    <a:lumMod val="90000"/>
                    <a:lumOff val="10000"/>
                  </a:schemeClr>
                </a:solidFill>
                <a:latin typeface="Calibri" panose="020F0502020204030204" pitchFamily="34" charset="0"/>
              </a:rPr>
              <a:t>Basic </a:t>
            </a:r>
            <a:r>
              <a:rPr lang="en-US" altLang="en-US" sz="2400" b="1" dirty="0">
                <a:solidFill>
                  <a:schemeClr val="accent1">
                    <a:lumMod val="90000"/>
                    <a:lumOff val="10000"/>
                  </a:schemeClr>
                </a:solidFill>
                <a:latin typeface="Calibri" panose="020F0502020204030204" pitchFamily="34" charset="0"/>
              </a:rPr>
              <a:t>Life and AD&amp;D Insurance</a:t>
            </a:r>
          </a:p>
          <a:p>
            <a:pPr marL="457200" indent="-457200">
              <a:buFont typeface="Courier New" panose="02070309020205020404" pitchFamily="49" charset="0"/>
              <a:buChar char="o"/>
            </a:pPr>
            <a:r>
              <a:rPr lang="en-US" altLang="en-US" sz="2400" dirty="0">
                <a:solidFill>
                  <a:schemeClr val="accent1">
                    <a:lumMod val="90000"/>
                    <a:lumOff val="10000"/>
                  </a:schemeClr>
                </a:solidFill>
                <a:latin typeface="Calibri" panose="020F0502020204030204" pitchFamily="34" charset="0"/>
              </a:rPr>
              <a:t>Benefit Amount varies by class</a:t>
            </a:r>
          </a:p>
          <a:p>
            <a:pPr marL="457200" indent="-457200">
              <a:buFont typeface="Courier New" panose="02070309020205020404" pitchFamily="49" charset="0"/>
              <a:buChar char="o"/>
            </a:pPr>
            <a:r>
              <a:rPr lang="en-US" altLang="en-US" sz="2400" dirty="0">
                <a:solidFill>
                  <a:schemeClr val="accent1">
                    <a:lumMod val="90000"/>
                    <a:lumOff val="10000"/>
                  </a:schemeClr>
                </a:solidFill>
                <a:latin typeface="Calibri" panose="020F0502020204030204" pitchFamily="34" charset="0"/>
              </a:rPr>
              <a:t>Paid for 100% by the District</a:t>
            </a:r>
          </a:p>
          <a:p>
            <a:pPr marL="457200" indent="-457200">
              <a:buFont typeface="Courier New" panose="02070309020205020404" pitchFamily="49" charset="0"/>
              <a:buChar char="o"/>
            </a:pPr>
            <a:r>
              <a:rPr lang="en-US" altLang="en-US" sz="2400" b="1" dirty="0">
                <a:solidFill>
                  <a:srgbClr val="C00000"/>
                </a:solidFill>
                <a:latin typeface="Calibri" panose="020F0502020204030204" pitchFamily="34" charset="0"/>
              </a:rPr>
              <a:t>Make sure to choose a beneficiary!</a:t>
            </a:r>
          </a:p>
          <a:p>
            <a:pPr marL="457200" indent="-457200">
              <a:buNone/>
            </a:pPr>
            <a:endParaRPr lang="en-US" altLang="en-US" sz="2400" b="1" dirty="0">
              <a:latin typeface="Calibri" panose="020F0502020204030204" pitchFamily="34" charset="0"/>
            </a:endParaRPr>
          </a:p>
          <a:p>
            <a:pPr marL="457200" indent="-457200">
              <a:buNone/>
            </a:pPr>
            <a:r>
              <a:rPr lang="en-US" altLang="en-US" sz="2400" b="1" dirty="0">
                <a:solidFill>
                  <a:schemeClr val="accent1">
                    <a:lumMod val="90000"/>
                    <a:lumOff val="10000"/>
                  </a:schemeClr>
                </a:solidFill>
                <a:latin typeface="Calibri" panose="020F0502020204030204" pitchFamily="34" charset="0"/>
              </a:rPr>
              <a:t>Long-Term Disability Insurance</a:t>
            </a:r>
          </a:p>
          <a:p>
            <a:pPr marL="457200" indent="-457200">
              <a:buFont typeface="Courier New" panose="02070309020205020404" pitchFamily="49" charset="0"/>
              <a:buChar char="o"/>
            </a:pPr>
            <a:r>
              <a:rPr lang="en-US" altLang="en-US" sz="2400" dirty="0">
                <a:solidFill>
                  <a:schemeClr val="accent1">
                    <a:lumMod val="90000"/>
                    <a:lumOff val="10000"/>
                  </a:schemeClr>
                </a:solidFill>
                <a:latin typeface="Calibri" panose="020F0502020204030204" pitchFamily="34" charset="0"/>
              </a:rPr>
              <a:t>66.67% of monthly earnings</a:t>
            </a:r>
          </a:p>
          <a:p>
            <a:pPr marL="457200" indent="-457200">
              <a:buFont typeface="Courier New" panose="02070309020205020404" pitchFamily="49" charset="0"/>
              <a:buChar char="o"/>
            </a:pPr>
            <a:r>
              <a:rPr lang="en-US" altLang="en-US" sz="2400" dirty="0">
                <a:solidFill>
                  <a:schemeClr val="accent1">
                    <a:lumMod val="90000"/>
                    <a:lumOff val="10000"/>
                  </a:schemeClr>
                </a:solidFill>
                <a:latin typeface="Calibri" panose="020F0502020204030204" pitchFamily="34" charset="0"/>
              </a:rPr>
              <a:t>Max monthly benefit determined by class</a:t>
            </a:r>
          </a:p>
          <a:p>
            <a:pPr marL="457200" indent="-457200">
              <a:buFont typeface="Courier New" panose="02070309020205020404" pitchFamily="49" charset="0"/>
              <a:buChar char="o"/>
            </a:pPr>
            <a:r>
              <a:rPr lang="en-US" altLang="en-US" sz="2400" dirty="0">
                <a:solidFill>
                  <a:schemeClr val="accent1">
                    <a:lumMod val="90000"/>
                    <a:lumOff val="10000"/>
                  </a:schemeClr>
                </a:solidFill>
                <a:latin typeface="Calibri" panose="020F0502020204030204" pitchFamily="34" charset="0"/>
              </a:rPr>
              <a:t>90-day waiting period</a:t>
            </a:r>
          </a:p>
          <a:p>
            <a:pPr marL="457200" indent="-457200">
              <a:buFont typeface="Courier New" panose="02070309020205020404" pitchFamily="49" charset="0"/>
              <a:buChar char="o"/>
            </a:pPr>
            <a:r>
              <a:rPr lang="en-US" altLang="en-US" sz="2400" dirty="0">
                <a:solidFill>
                  <a:schemeClr val="accent1">
                    <a:lumMod val="90000"/>
                    <a:lumOff val="10000"/>
                  </a:schemeClr>
                </a:solidFill>
                <a:latin typeface="Calibri" panose="020F0502020204030204" pitchFamily="34" charset="0"/>
              </a:rPr>
              <a:t>Continue to SSNRA</a:t>
            </a:r>
          </a:p>
          <a:p>
            <a:pPr marL="457200" indent="-457200">
              <a:buFont typeface="Courier New" panose="02070309020205020404" pitchFamily="49" charset="0"/>
              <a:buChar char="o"/>
            </a:pPr>
            <a:r>
              <a:rPr lang="en-US" altLang="en-US" sz="2400" dirty="0">
                <a:solidFill>
                  <a:schemeClr val="accent1">
                    <a:lumMod val="90000"/>
                    <a:lumOff val="10000"/>
                  </a:schemeClr>
                </a:solidFill>
                <a:latin typeface="Calibri" panose="020F0502020204030204" pitchFamily="34" charset="0"/>
              </a:rPr>
              <a:t>Paid for 100% by the District</a:t>
            </a:r>
          </a:p>
        </p:txBody>
      </p:sp>
      <p:sp>
        <p:nvSpPr>
          <p:cNvPr id="33794" name="Title 1"/>
          <p:cNvSpPr>
            <a:spLocks noGrp="1"/>
          </p:cNvSpPr>
          <p:nvPr>
            <p:ph type="title"/>
          </p:nvPr>
        </p:nvSpPr>
        <p:spPr/>
        <p:txBody>
          <a:bodyPr>
            <a:normAutofit/>
          </a:bodyPr>
          <a:lstStyle/>
          <a:p>
            <a:r>
              <a:rPr lang="en-US" altLang="en-US" sz="3600" b="1" dirty="0">
                <a:solidFill>
                  <a:schemeClr val="accent2">
                    <a:lumMod val="50000"/>
                  </a:schemeClr>
                </a:solidFill>
                <a:latin typeface="Calibri" panose="020F0502020204030204" pitchFamily="34" charset="0"/>
              </a:rPr>
              <a:t>Employer Paid Benefits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4758" y="346861"/>
            <a:ext cx="2000049" cy="1290354"/>
          </a:xfrm>
          <a:prstGeom prst="rect">
            <a:avLst/>
          </a:prstGeom>
        </p:spPr>
      </p:pic>
      <p:sp>
        <p:nvSpPr>
          <p:cNvPr id="3" name="Slide Number Placeholder 2"/>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24</a:t>
            </a:fld>
            <a:endParaRPr lang="en-US" dirty="0">
              <a:solidFill>
                <a:prstClr val="black">
                  <a:lumMod val="50000"/>
                  <a:lumOff val="50000"/>
                </a:prstClr>
              </a:solidFill>
            </a:endParaRPr>
          </a:p>
        </p:txBody>
      </p:sp>
    </p:spTree>
    <p:extLst>
      <p:ext uri="{BB962C8B-B14F-4D97-AF65-F5344CB8AC3E}">
        <p14:creationId xmlns:p14="http://schemas.microsoft.com/office/powerpoint/2010/main" val="13695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304800" y="1169821"/>
            <a:ext cx="10363200" cy="4773779"/>
          </a:xfrm>
        </p:spPr>
        <p:txBody>
          <a:bodyPr>
            <a:noAutofit/>
          </a:bodyPr>
          <a:lstStyle/>
          <a:p>
            <a:pPr marL="457200" indent="-457200">
              <a:buNone/>
            </a:pPr>
            <a:r>
              <a:rPr lang="en-US" altLang="en-US" sz="2000" b="1" dirty="0">
                <a:solidFill>
                  <a:schemeClr val="accent1">
                    <a:lumMod val="90000"/>
                    <a:lumOff val="10000"/>
                  </a:schemeClr>
                </a:solidFill>
                <a:latin typeface="Calibri" panose="020F0502020204030204" pitchFamily="34" charset="0"/>
              </a:rPr>
              <a:t>Additional Life Insurance</a:t>
            </a:r>
          </a:p>
          <a:p>
            <a:pPr marL="457200" indent="-457200">
              <a:buFont typeface="Courier New" panose="02070309020205020404" pitchFamily="49" charset="0"/>
              <a:buChar char="o"/>
            </a:pPr>
            <a:r>
              <a:rPr lang="en-US" altLang="en-US" sz="2000" u="sng" dirty="0">
                <a:solidFill>
                  <a:schemeClr val="accent1">
                    <a:lumMod val="90000"/>
                    <a:lumOff val="10000"/>
                  </a:schemeClr>
                </a:solidFill>
                <a:latin typeface="Calibri" panose="020F0502020204030204" pitchFamily="34" charset="0"/>
              </a:rPr>
              <a:t>Employee:</a:t>
            </a:r>
            <a:r>
              <a:rPr lang="en-US" altLang="en-US" sz="2000" dirty="0">
                <a:solidFill>
                  <a:schemeClr val="accent1">
                    <a:lumMod val="90000"/>
                    <a:lumOff val="10000"/>
                  </a:schemeClr>
                </a:solidFill>
                <a:latin typeface="Calibri" panose="020F0502020204030204" pitchFamily="34" charset="0"/>
              </a:rPr>
              <a:t> $10k increments to max </a:t>
            </a:r>
            <a:r>
              <a:rPr lang="en-US" altLang="en-US" sz="2000" dirty="0" smtClean="0">
                <a:solidFill>
                  <a:schemeClr val="accent1">
                    <a:lumMod val="90000"/>
                    <a:lumOff val="10000"/>
                  </a:schemeClr>
                </a:solidFill>
                <a:latin typeface="Calibri" panose="020F0502020204030204" pitchFamily="34" charset="0"/>
              </a:rPr>
              <a:t>$500k</a:t>
            </a:r>
            <a:endParaRPr lang="en-US" altLang="en-US" sz="2000" dirty="0">
              <a:solidFill>
                <a:schemeClr val="accent1">
                  <a:lumMod val="90000"/>
                  <a:lumOff val="10000"/>
                </a:schemeClr>
              </a:solidFill>
              <a:latin typeface="Calibri" panose="020F0502020204030204" pitchFamily="34" charset="0"/>
            </a:endParaRPr>
          </a:p>
          <a:p>
            <a:pPr marL="909637" lvl="3" indent="-457200">
              <a:buFont typeface="Wingdings" panose="05000000000000000000" pitchFamily="2" charset="2"/>
              <a:buChar char="§"/>
            </a:pPr>
            <a:r>
              <a:rPr lang="en-US" altLang="en-US" sz="2000" dirty="0">
                <a:solidFill>
                  <a:schemeClr val="accent1">
                    <a:lumMod val="90000"/>
                    <a:lumOff val="10000"/>
                  </a:schemeClr>
                </a:solidFill>
                <a:latin typeface="Calibri" panose="020F0502020204030204" pitchFamily="34" charset="0"/>
              </a:rPr>
              <a:t>$100,000 Guarantee Issue</a:t>
            </a:r>
          </a:p>
          <a:p>
            <a:pPr marL="457200" indent="-457200">
              <a:buFont typeface="Courier New" panose="02070309020205020404" pitchFamily="49" charset="0"/>
              <a:buChar char="o"/>
            </a:pPr>
            <a:r>
              <a:rPr lang="en-US" altLang="en-US" sz="2000" u="sng" dirty="0">
                <a:solidFill>
                  <a:schemeClr val="accent1">
                    <a:lumMod val="90000"/>
                    <a:lumOff val="10000"/>
                  </a:schemeClr>
                </a:solidFill>
                <a:latin typeface="Calibri" panose="020F0502020204030204" pitchFamily="34" charset="0"/>
              </a:rPr>
              <a:t>Spouse:</a:t>
            </a:r>
            <a:r>
              <a:rPr lang="en-US" altLang="en-US" sz="2000" dirty="0">
                <a:solidFill>
                  <a:schemeClr val="accent1">
                    <a:lumMod val="90000"/>
                    <a:lumOff val="10000"/>
                  </a:schemeClr>
                </a:solidFill>
                <a:latin typeface="Calibri" panose="020F0502020204030204" pitchFamily="34" charset="0"/>
              </a:rPr>
              <a:t> $5k increments to max </a:t>
            </a:r>
            <a:r>
              <a:rPr lang="en-US" altLang="en-US" sz="2000" dirty="0" smtClean="0">
                <a:solidFill>
                  <a:schemeClr val="accent1">
                    <a:lumMod val="90000"/>
                    <a:lumOff val="10000"/>
                  </a:schemeClr>
                </a:solidFill>
                <a:latin typeface="Calibri" panose="020F0502020204030204" pitchFamily="34" charset="0"/>
              </a:rPr>
              <a:t>$250k</a:t>
            </a:r>
            <a:endParaRPr lang="en-US" altLang="en-US" sz="2000" dirty="0">
              <a:solidFill>
                <a:schemeClr val="accent1">
                  <a:lumMod val="90000"/>
                  <a:lumOff val="10000"/>
                </a:schemeClr>
              </a:solidFill>
              <a:latin typeface="Calibri" panose="020F0502020204030204" pitchFamily="34" charset="0"/>
            </a:endParaRPr>
          </a:p>
          <a:p>
            <a:pPr marL="909637" lvl="3" indent="-457200">
              <a:buFont typeface="Wingdings" panose="05000000000000000000" pitchFamily="2" charset="2"/>
              <a:buChar char="§"/>
            </a:pPr>
            <a:r>
              <a:rPr lang="en-US" altLang="en-US" sz="2000" dirty="0">
                <a:solidFill>
                  <a:schemeClr val="accent1">
                    <a:lumMod val="90000"/>
                    <a:lumOff val="10000"/>
                  </a:schemeClr>
                </a:solidFill>
                <a:latin typeface="Calibri" panose="020F0502020204030204" pitchFamily="34" charset="0"/>
              </a:rPr>
              <a:t>Cannot exceed 50% of Employee amount</a:t>
            </a:r>
          </a:p>
          <a:p>
            <a:pPr marL="909637" lvl="3" indent="-457200">
              <a:buFont typeface="Wingdings" panose="05000000000000000000" pitchFamily="2" charset="2"/>
              <a:buChar char="§"/>
            </a:pPr>
            <a:r>
              <a:rPr lang="en-US" altLang="en-US" sz="2000" dirty="0" smtClean="0">
                <a:solidFill>
                  <a:schemeClr val="accent1">
                    <a:lumMod val="90000"/>
                    <a:lumOff val="10000"/>
                  </a:schemeClr>
                </a:solidFill>
                <a:latin typeface="Calibri" panose="020F0502020204030204" pitchFamily="34" charset="0"/>
              </a:rPr>
              <a:t>$20,000 </a:t>
            </a:r>
            <a:r>
              <a:rPr lang="en-US" altLang="en-US" sz="2000" dirty="0">
                <a:solidFill>
                  <a:schemeClr val="accent1">
                    <a:lumMod val="90000"/>
                    <a:lumOff val="10000"/>
                  </a:schemeClr>
                </a:solidFill>
                <a:latin typeface="Calibri" panose="020F0502020204030204" pitchFamily="34" charset="0"/>
              </a:rPr>
              <a:t>Guarantee Issue</a:t>
            </a:r>
          </a:p>
          <a:p>
            <a:pPr marL="457200" indent="-457200">
              <a:buFont typeface="Courier New" panose="02070309020205020404" pitchFamily="49" charset="0"/>
              <a:buChar char="o"/>
            </a:pPr>
            <a:r>
              <a:rPr lang="en-US" altLang="en-US" sz="2000" u="sng" dirty="0">
                <a:solidFill>
                  <a:schemeClr val="accent1">
                    <a:lumMod val="90000"/>
                    <a:lumOff val="10000"/>
                  </a:schemeClr>
                </a:solidFill>
                <a:latin typeface="Calibri" panose="020F0502020204030204" pitchFamily="34" charset="0"/>
              </a:rPr>
              <a:t>Child(</a:t>
            </a:r>
            <a:r>
              <a:rPr lang="en-US" altLang="en-US" sz="2000" u="sng" dirty="0" err="1">
                <a:solidFill>
                  <a:schemeClr val="accent1">
                    <a:lumMod val="90000"/>
                    <a:lumOff val="10000"/>
                  </a:schemeClr>
                </a:solidFill>
                <a:latin typeface="Calibri" panose="020F0502020204030204" pitchFamily="34" charset="0"/>
              </a:rPr>
              <a:t>ren</a:t>
            </a:r>
            <a:r>
              <a:rPr lang="en-US" altLang="en-US" sz="2000" u="sng" dirty="0">
                <a:solidFill>
                  <a:schemeClr val="accent1">
                    <a:lumMod val="90000"/>
                    <a:lumOff val="10000"/>
                  </a:schemeClr>
                </a:solidFill>
                <a:latin typeface="Calibri" panose="020F0502020204030204" pitchFamily="34" charset="0"/>
              </a:rPr>
              <a:t>):</a:t>
            </a:r>
            <a:r>
              <a:rPr lang="en-US" altLang="en-US" sz="2000" dirty="0">
                <a:solidFill>
                  <a:schemeClr val="accent1">
                    <a:lumMod val="90000"/>
                    <a:lumOff val="10000"/>
                  </a:schemeClr>
                </a:solidFill>
                <a:latin typeface="Calibri" panose="020F0502020204030204" pitchFamily="34" charset="0"/>
              </a:rPr>
              <a:t> Choice </a:t>
            </a:r>
            <a:r>
              <a:rPr lang="en-US" altLang="en-US" sz="2000" dirty="0" smtClean="0">
                <a:solidFill>
                  <a:schemeClr val="accent1">
                    <a:lumMod val="90000"/>
                    <a:lumOff val="10000"/>
                  </a:schemeClr>
                </a:solidFill>
                <a:latin typeface="Calibri" panose="020F0502020204030204" pitchFamily="34" charset="0"/>
              </a:rPr>
              <a:t>of $1,000, </a:t>
            </a:r>
            <a:r>
              <a:rPr lang="en-US" altLang="en-US" sz="2000" dirty="0">
                <a:solidFill>
                  <a:schemeClr val="accent1">
                    <a:lumMod val="90000"/>
                    <a:lumOff val="10000"/>
                  </a:schemeClr>
                </a:solidFill>
                <a:latin typeface="Calibri" panose="020F0502020204030204" pitchFamily="34" charset="0"/>
              </a:rPr>
              <a:t>$5,000 or $10,000</a:t>
            </a:r>
          </a:p>
          <a:p>
            <a:pPr marL="457200" indent="-457200">
              <a:buFont typeface="Courier New" panose="02070309020205020404" pitchFamily="49" charset="0"/>
              <a:buChar char="o"/>
            </a:pPr>
            <a:r>
              <a:rPr lang="en-US" altLang="en-US" sz="2000" dirty="0" smtClean="0">
                <a:solidFill>
                  <a:schemeClr val="accent1">
                    <a:lumMod val="90000"/>
                    <a:lumOff val="10000"/>
                  </a:schemeClr>
                </a:solidFill>
                <a:latin typeface="Calibri" panose="020F0502020204030204" pitchFamily="34" charset="0"/>
              </a:rPr>
              <a:t>AD&amp;D coverage will match Life benefit</a:t>
            </a:r>
          </a:p>
          <a:p>
            <a:pPr marL="457200" indent="-457200">
              <a:buFont typeface="Courier New" panose="02070309020205020404" pitchFamily="49" charset="0"/>
              <a:buChar char="o"/>
            </a:pPr>
            <a:r>
              <a:rPr lang="en-US" altLang="en-US" sz="2000" dirty="0" smtClean="0">
                <a:solidFill>
                  <a:schemeClr val="accent1">
                    <a:lumMod val="90000"/>
                    <a:lumOff val="10000"/>
                  </a:schemeClr>
                </a:solidFill>
                <a:latin typeface="Calibri" panose="020F0502020204030204" pitchFamily="34" charset="0"/>
              </a:rPr>
              <a:t>Employee and Spouse rates </a:t>
            </a:r>
            <a:r>
              <a:rPr lang="en-US" altLang="en-US" sz="2000" dirty="0">
                <a:solidFill>
                  <a:schemeClr val="accent1">
                    <a:lumMod val="90000"/>
                    <a:lumOff val="10000"/>
                  </a:schemeClr>
                </a:solidFill>
                <a:latin typeface="Calibri" panose="020F0502020204030204" pitchFamily="34" charset="0"/>
              </a:rPr>
              <a:t>are age-banded – see summary for more information</a:t>
            </a:r>
          </a:p>
          <a:p>
            <a:pPr marL="457200" indent="-457200">
              <a:buNone/>
            </a:pPr>
            <a:endParaRPr lang="en-US" altLang="en-US" sz="2000" b="1" dirty="0">
              <a:solidFill>
                <a:schemeClr val="accent1">
                  <a:lumMod val="90000"/>
                  <a:lumOff val="10000"/>
                </a:schemeClr>
              </a:solidFill>
              <a:latin typeface="Calibri" panose="020F0502020204030204" pitchFamily="34" charset="0"/>
            </a:endParaRPr>
          </a:p>
          <a:p>
            <a:pPr marL="457200" indent="-457200"/>
            <a:r>
              <a:rPr lang="en-US" altLang="en-US" sz="2000" b="1" dirty="0">
                <a:solidFill>
                  <a:schemeClr val="accent1">
                    <a:lumMod val="90000"/>
                    <a:lumOff val="10000"/>
                  </a:schemeClr>
                </a:solidFill>
                <a:latin typeface="Calibri" panose="020F0502020204030204" pitchFamily="34" charset="0"/>
              </a:rPr>
              <a:t>Note: </a:t>
            </a:r>
            <a:r>
              <a:rPr lang="en-US" altLang="en-US" sz="2000" dirty="0">
                <a:solidFill>
                  <a:schemeClr val="accent1">
                    <a:lumMod val="90000"/>
                    <a:lumOff val="10000"/>
                  </a:schemeClr>
                </a:solidFill>
                <a:latin typeface="Calibri" panose="020F0502020204030204" pitchFamily="34" charset="0"/>
              </a:rPr>
              <a:t>You may newly enroll or increase existing coverage (if below guarantee issue) by either $10,000 or $20,000 during open enrollment. If your election exceeds these amounts, or brings you above the guarantee issue, you will be required to submit </a:t>
            </a:r>
            <a:r>
              <a:rPr lang="en-US" altLang="en-US" sz="2000" b="1" dirty="0">
                <a:solidFill>
                  <a:schemeClr val="accent1">
                    <a:lumMod val="90000"/>
                    <a:lumOff val="10000"/>
                  </a:schemeClr>
                </a:solidFill>
                <a:latin typeface="Calibri" panose="020F0502020204030204" pitchFamily="34" charset="0"/>
              </a:rPr>
              <a:t>Evidence of Insurability</a:t>
            </a:r>
            <a:r>
              <a:rPr lang="en-US" altLang="en-US" sz="2000" dirty="0">
                <a:solidFill>
                  <a:schemeClr val="accent1">
                    <a:lumMod val="90000"/>
                    <a:lumOff val="10000"/>
                  </a:schemeClr>
                </a:solidFill>
                <a:latin typeface="Calibri" panose="020F0502020204030204" pitchFamily="34" charset="0"/>
              </a:rPr>
              <a:t>. </a:t>
            </a:r>
          </a:p>
        </p:txBody>
      </p:sp>
      <p:sp>
        <p:nvSpPr>
          <p:cNvPr id="33794" name="Title 1"/>
          <p:cNvSpPr>
            <a:spLocks noGrp="1"/>
          </p:cNvSpPr>
          <p:nvPr>
            <p:ph type="title"/>
          </p:nvPr>
        </p:nvSpPr>
        <p:spPr/>
        <p:txBody>
          <a:bodyPr>
            <a:normAutofit/>
          </a:bodyPr>
          <a:lstStyle/>
          <a:p>
            <a:r>
              <a:rPr lang="en-US" altLang="en-US" sz="3600" b="1" dirty="0">
                <a:solidFill>
                  <a:schemeClr val="accent2">
                    <a:lumMod val="50000"/>
                  </a:schemeClr>
                </a:solidFill>
                <a:latin typeface="Calibri" panose="020F0502020204030204" pitchFamily="34" charset="0"/>
              </a:rPr>
              <a:t>Voluntary Benefits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4758" y="346861"/>
            <a:ext cx="2000049" cy="1290354"/>
          </a:xfrm>
          <a:prstGeom prst="rect">
            <a:avLst/>
          </a:prstGeom>
        </p:spPr>
      </p:pic>
      <p:sp>
        <p:nvSpPr>
          <p:cNvPr id="4" name="Slide Number Placeholder 3"/>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25</a:t>
            </a:fld>
            <a:endParaRPr lang="en-US" dirty="0">
              <a:solidFill>
                <a:prstClr val="black">
                  <a:lumMod val="50000"/>
                  <a:lumOff val="50000"/>
                </a:prstClr>
              </a:solidFill>
            </a:endParaRPr>
          </a:p>
        </p:txBody>
      </p:sp>
    </p:spTree>
    <p:extLst>
      <p:ext uri="{BB962C8B-B14F-4D97-AF65-F5344CB8AC3E}">
        <p14:creationId xmlns:p14="http://schemas.microsoft.com/office/powerpoint/2010/main" val="182325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304800" y="1320800"/>
            <a:ext cx="10363200" cy="4622800"/>
          </a:xfrm>
        </p:spPr>
        <p:txBody>
          <a:bodyPr/>
          <a:lstStyle/>
          <a:p>
            <a:pPr marL="457200" indent="-457200" eaLnBrk="1" hangingPunct="1">
              <a:lnSpc>
                <a:spcPct val="80000"/>
              </a:lnSpc>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After a new plan year begins, you generally cannot change your benefit election(s).  However, if there is a </a:t>
            </a:r>
            <a:r>
              <a:rPr lang="en-US" altLang="en-US" sz="2400" b="1" dirty="0">
                <a:solidFill>
                  <a:schemeClr val="accent2">
                    <a:lumMod val="50000"/>
                  </a:schemeClr>
                </a:solidFill>
                <a:latin typeface="Calibri" panose="020F0502020204030204" pitchFamily="34" charset="0"/>
              </a:rPr>
              <a:t>Family Status Change</a:t>
            </a:r>
            <a:r>
              <a:rPr lang="en-US" altLang="en-US" sz="2400" dirty="0">
                <a:solidFill>
                  <a:schemeClr val="accent2">
                    <a:lumMod val="50000"/>
                  </a:schemeClr>
                </a:solidFill>
                <a:latin typeface="Calibri" panose="020F0502020204030204" pitchFamily="34" charset="0"/>
              </a:rPr>
              <a:t>, you may be able to change your election(s).  </a:t>
            </a:r>
          </a:p>
          <a:p>
            <a:pPr marL="457200" indent="-457200" eaLnBrk="1" hangingPunct="1">
              <a:lnSpc>
                <a:spcPct val="80000"/>
              </a:lnSpc>
              <a:buFont typeface="Wingdings" panose="05000000000000000000" pitchFamily="2" charset="2"/>
              <a:buChar char="§"/>
            </a:pPr>
            <a:endParaRPr lang="en-US" altLang="en-US" dirty="0">
              <a:latin typeface="Calibri" panose="020F0502020204030204" pitchFamily="34" charset="0"/>
            </a:endParaRPr>
          </a:p>
          <a:p>
            <a:pPr marL="457200" indent="-457200" eaLnBrk="1" hangingPunct="1">
              <a:lnSpc>
                <a:spcPct val="80000"/>
              </a:lnSpc>
              <a:buFont typeface="Courier New" panose="02070309020205020404" pitchFamily="49" charset="0"/>
              <a:buChar char="o"/>
            </a:pPr>
            <a:r>
              <a:rPr lang="en-US" altLang="en-US" sz="2400" b="1" dirty="0">
                <a:solidFill>
                  <a:srgbClr val="C00000"/>
                </a:solidFill>
                <a:latin typeface="Calibri" panose="020F0502020204030204" pitchFamily="34" charset="0"/>
              </a:rPr>
              <a:t>Family Status Changes </a:t>
            </a:r>
            <a:r>
              <a:rPr lang="en-US" altLang="en-US" sz="2400" dirty="0">
                <a:latin typeface="Calibri" panose="020F0502020204030204" pitchFamily="34" charset="0"/>
              </a:rPr>
              <a:t>include:</a:t>
            </a:r>
          </a:p>
          <a:p>
            <a:pPr marL="795337" lvl="3" indent="-342900">
              <a:lnSpc>
                <a:spcPct val="80000"/>
              </a:lnSpc>
              <a:buFont typeface="Wingdings" panose="05000000000000000000" pitchFamily="2" charset="2"/>
              <a:buChar char="§"/>
            </a:pPr>
            <a:r>
              <a:rPr lang="en-US" altLang="en-US" sz="2100" dirty="0">
                <a:solidFill>
                  <a:schemeClr val="accent2">
                    <a:lumMod val="50000"/>
                  </a:schemeClr>
                </a:solidFill>
                <a:latin typeface="Calibri" panose="020F0502020204030204" pitchFamily="34" charset="0"/>
              </a:rPr>
              <a:t>Marriage</a:t>
            </a:r>
          </a:p>
          <a:p>
            <a:pPr marL="795337" lvl="3" indent="-342900">
              <a:lnSpc>
                <a:spcPct val="80000"/>
              </a:lnSpc>
              <a:buFont typeface="Wingdings" panose="05000000000000000000" pitchFamily="2" charset="2"/>
              <a:buChar char="§"/>
            </a:pPr>
            <a:r>
              <a:rPr lang="en-US" altLang="en-US" sz="2100" dirty="0">
                <a:solidFill>
                  <a:schemeClr val="accent2">
                    <a:lumMod val="50000"/>
                  </a:schemeClr>
                </a:solidFill>
                <a:latin typeface="Calibri" panose="020F0502020204030204" pitchFamily="34" charset="0"/>
              </a:rPr>
              <a:t>Divorce</a:t>
            </a:r>
          </a:p>
          <a:p>
            <a:pPr marL="795337" lvl="3" indent="-342900">
              <a:lnSpc>
                <a:spcPct val="80000"/>
              </a:lnSpc>
              <a:buFont typeface="Wingdings" panose="05000000000000000000" pitchFamily="2" charset="2"/>
              <a:buChar char="§"/>
            </a:pPr>
            <a:r>
              <a:rPr lang="en-US" altLang="en-US" sz="2100" dirty="0">
                <a:solidFill>
                  <a:schemeClr val="accent2">
                    <a:lumMod val="50000"/>
                  </a:schemeClr>
                </a:solidFill>
                <a:latin typeface="Calibri" panose="020F0502020204030204" pitchFamily="34" charset="0"/>
              </a:rPr>
              <a:t>Birth or adoption of a child</a:t>
            </a:r>
          </a:p>
          <a:p>
            <a:pPr marL="795337" lvl="3" indent="-342900">
              <a:lnSpc>
                <a:spcPct val="80000"/>
              </a:lnSpc>
              <a:buFont typeface="Wingdings" panose="05000000000000000000" pitchFamily="2" charset="2"/>
              <a:buChar char="§"/>
            </a:pPr>
            <a:r>
              <a:rPr lang="en-US" altLang="en-US" sz="2100" dirty="0">
                <a:solidFill>
                  <a:schemeClr val="accent2">
                    <a:lumMod val="50000"/>
                  </a:schemeClr>
                </a:solidFill>
                <a:latin typeface="Calibri" panose="020F0502020204030204" pitchFamily="34" charset="0"/>
              </a:rPr>
              <a:t>Death of spouse or a child</a:t>
            </a:r>
          </a:p>
          <a:p>
            <a:pPr marL="795337" lvl="3" indent="-342900">
              <a:lnSpc>
                <a:spcPct val="80000"/>
              </a:lnSpc>
              <a:buFont typeface="Wingdings" panose="05000000000000000000" pitchFamily="2" charset="2"/>
              <a:buChar char="§"/>
            </a:pPr>
            <a:r>
              <a:rPr lang="en-US" altLang="en-US" sz="2100" dirty="0">
                <a:solidFill>
                  <a:schemeClr val="accent2">
                    <a:lumMod val="50000"/>
                  </a:schemeClr>
                </a:solidFill>
                <a:latin typeface="Calibri" panose="020F0502020204030204" pitchFamily="34" charset="0"/>
              </a:rPr>
              <a:t>Unpaid leave of absence</a:t>
            </a:r>
          </a:p>
          <a:p>
            <a:pPr marL="795337" lvl="3" indent="-342900">
              <a:lnSpc>
                <a:spcPct val="80000"/>
              </a:lnSpc>
              <a:buFont typeface="Wingdings" panose="05000000000000000000" pitchFamily="2" charset="2"/>
              <a:buChar char="§"/>
            </a:pPr>
            <a:r>
              <a:rPr lang="en-US" altLang="en-US" sz="2100" dirty="0">
                <a:solidFill>
                  <a:schemeClr val="accent2">
                    <a:lumMod val="50000"/>
                  </a:schemeClr>
                </a:solidFill>
                <a:latin typeface="Calibri" panose="020F0502020204030204" pitchFamily="34" charset="0"/>
              </a:rPr>
              <a:t>Change from full-time to part-time or vice versa by you or your spouse</a:t>
            </a:r>
          </a:p>
          <a:p>
            <a:pPr marL="795337" lvl="3" indent="-342900">
              <a:lnSpc>
                <a:spcPct val="80000"/>
              </a:lnSpc>
              <a:buFont typeface="Wingdings" panose="05000000000000000000" pitchFamily="2" charset="2"/>
              <a:buChar char="§"/>
            </a:pPr>
            <a:r>
              <a:rPr lang="en-US" altLang="en-US" sz="2100" dirty="0">
                <a:solidFill>
                  <a:schemeClr val="accent2">
                    <a:lumMod val="50000"/>
                  </a:schemeClr>
                </a:solidFill>
                <a:latin typeface="Calibri" panose="020F0502020204030204" pitchFamily="34" charset="0"/>
              </a:rPr>
              <a:t>Commencement or termination of your spouse’s employment</a:t>
            </a:r>
          </a:p>
        </p:txBody>
      </p:sp>
      <p:sp>
        <p:nvSpPr>
          <p:cNvPr id="49154" name="Rectangle 2"/>
          <p:cNvSpPr>
            <a:spLocks noGrp="1" noChangeArrowheads="1"/>
          </p:cNvSpPr>
          <p:nvPr>
            <p:ph type="title"/>
          </p:nvPr>
        </p:nvSpPr>
        <p:spPr/>
        <p:txBody>
          <a:bodyPr>
            <a:normAutofit/>
          </a:bodyPr>
          <a:lstStyle/>
          <a:p>
            <a:pPr eaLnBrk="1" hangingPunct="1"/>
            <a:r>
              <a:rPr lang="en-US" altLang="en-US" sz="3600" b="1" dirty="0">
                <a:solidFill>
                  <a:schemeClr val="accent2">
                    <a:lumMod val="50000"/>
                  </a:schemeClr>
                </a:solidFill>
                <a:latin typeface="Calibri" panose="020F0502020204030204" pitchFamily="34" charset="0"/>
              </a:rPr>
              <a:t>Election Changes</a:t>
            </a:r>
          </a:p>
        </p:txBody>
      </p:sp>
      <p:pic>
        <p:nvPicPr>
          <p:cNvPr id="4915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16652" y="2944270"/>
            <a:ext cx="2252737" cy="137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Documents and Settings\SMOleson\Local Settings\Temporary Internet Files\Content.IE5\58SCOD48\MP90043925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4982" y="2192495"/>
            <a:ext cx="1441549" cy="143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26</a:t>
            </a:fld>
            <a:endParaRPr lang="en-US" dirty="0">
              <a:solidFill>
                <a:prstClr val="black">
                  <a:lumMod val="50000"/>
                  <a:lumOff val="50000"/>
                </a:prstClr>
              </a:solidFill>
            </a:endParaRPr>
          </a:p>
        </p:txBody>
      </p:sp>
    </p:spTree>
    <p:extLst>
      <p:ext uri="{BB962C8B-B14F-4D97-AF65-F5344CB8AC3E}">
        <p14:creationId xmlns:p14="http://schemas.microsoft.com/office/powerpoint/2010/main" val="386507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304800" y="1283853"/>
            <a:ext cx="10363200" cy="4696691"/>
          </a:xfrm>
        </p:spPr>
        <p:txBody>
          <a:bodyPr>
            <a:normAutofit/>
          </a:bodyPr>
          <a:lstStyle/>
          <a:p>
            <a:pPr marL="457200" indent="-457200">
              <a:lnSpc>
                <a:spcPct val="80000"/>
              </a:lnSpc>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Open Enrollment is a good time to annually check and ensure you have the correct individual(s) listed as your beneficiary</a:t>
            </a:r>
          </a:p>
          <a:p>
            <a:pPr marL="457200" indent="-457200">
              <a:lnSpc>
                <a:spcPct val="80000"/>
              </a:lnSpc>
              <a:buFont typeface="Courier New" panose="02070309020205020404" pitchFamily="49" charset="0"/>
              <a:buChar char="o"/>
            </a:pPr>
            <a:endParaRPr lang="en-US" altLang="en-US" sz="2400" dirty="0">
              <a:solidFill>
                <a:schemeClr val="accent2">
                  <a:lumMod val="50000"/>
                </a:schemeClr>
              </a:solidFill>
              <a:latin typeface="Calibri" panose="020F0502020204030204" pitchFamily="34" charset="0"/>
            </a:endParaRPr>
          </a:p>
          <a:p>
            <a:pPr marL="457200" indent="-457200">
              <a:lnSpc>
                <a:spcPct val="80000"/>
              </a:lnSpc>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If you need to update your beneficiary, please complete the appropriate form(s) and return to HR. </a:t>
            </a:r>
          </a:p>
          <a:p>
            <a:pPr marL="457200" indent="-457200">
              <a:lnSpc>
                <a:spcPct val="80000"/>
              </a:lnSpc>
              <a:buFont typeface="Courier New" panose="02070309020205020404" pitchFamily="49" charset="0"/>
              <a:buChar char="o"/>
            </a:pPr>
            <a:endParaRPr lang="en-US" altLang="en-US" sz="2400" dirty="0">
              <a:solidFill>
                <a:schemeClr val="accent2">
                  <a:lumMod val="50000"/>
                </a:schemeClr>
              </a:solidFill>
              <a:latin typeface="Calibri" panose="020F0502020204030204" pitchFamily="34" charset="0"/>
            </a:endParaRPr>
          </a:p>
          <a:p>
            <a:pPr marL="457200" indent="-457200">
              <a:lnSpc>
                <a:spcPct val="80000"/>
              </a:lnSpc>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Please see Kim Lannier with any questions regarding beneficiary elections.</a:t>
            </a:r>
          </a:p>
          <a:p>
            <a:pPr marL="457200" indent="-457200" eaLnBrk="1" hangingPunct="1">
              <a:lnSpc>
                <a:spcPct val="80000"/>
              </a:lnSpc>
              <a:buFont typeface="Courier New" panose="02070309020205020404" pitchFamily="49" charset="0"/>
              <a:buChar char="o"/>
            </a:pPr>
            <a:endParaRPr lang="en-US" altLang="en-US" sz="2400" dirty="0">
              <a:solidFill>
                <a:schemeClr val="accent2">
                  <a:lumMod val="50000"/>
                </a:schemeClr>
              </a:solidFill>
              <a:latin typeface="Calibri" panose="020F0502020204030204" pitchFamily="34" charset="0"/>
            </a:endParaRPr>
          </a:p>
        </p:txBody>
      </p:sp>
      <p:sp>
        <p:nvSpPr>
          <p:cNvPr id="49154" name="Rectangle 2"/>
          <p:cNvSpPr>
            <a:spLocks noGrp="1" noChangeArrowheads="1"/>
          </p:cNvSpPr>
          <p:nvPr>
            <p:ph type="title"/>
          </p:nvPr>
        </p:nvSpPr>
        <p:spPr/>
        <p:txBody>
          <a:bodyPr>
            <a:normAutofit/>
          </a:bodyPr>
          <a:lstStyle/>
          <a:p>
            <a:pPr eaLnBrk="1" hangingPunct="1"/>
            <a:r>
              <a:rPr lang="en-US" altLang="en-US" sz="3600" b="1" dirty="0">
                <a:solidFill>
                  <a:schemeClr val="accent2">
                    <a:lumMod val="50000"/>
                  </a:schemeClr>
                </a:solidFill>
                <a:latin typeface="Calibri" panose="020F0502020204030204" pitchFamily="34" charset="0"/>
              </a:rPr>
              <a:t>Check Your Beneficiaries!</a:t>
            </a:r>
          </a:p>
        </p:txBody>
      </p:sp>
      <p:pic>
        <p:nvPicPr>
          <p:cNvPr id="6" name="Picture 5">
            <a:extLst>
              <a:ext uri="{FF2B5EF4-FFF2-40B4-BE49-F238E27FC236}">
                <a16:creationId xmlns:a16="http://schemas.microsoft.com/office/drawing/2014/main" id="{C53AABD5-59F5-43E0-B496-8086B56F7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498" y="3950009"/>
            <a:ext cx="3045803" cy="2030535"/>
          </a:xfrm>
          <a:prstGeom prst="rect">
            <a:avLst/>
          </a:prstGeom>
          <a:effectLst>
            <a:outerShdw blurRad="50800" dist="76200" dir="2700000" algn="tl" rotWithShape="0">
              <a:prstClr val="black">
                <a:alpha val="40000"/>
              </a:prstClr>
            </a:outerShdw>
            <a:softEdge rad="38100"/>
          </a:effectLst>
        </p:spPr>
      </p:pic>
      <p:sp>
        <p:nvSpPr>
          <p:cNvPr id="3" name="Slide Number Placeholder 2"/>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27</a:t>
            </a:fld>
            <a:endParaRPr lang="en-US" dirty="0">
              <a:solidFill>
                <a:prstClr val="black">
                  <a:lumMod val="50000"/>
                  <a:lumOff val="50000"/>
                </a:prstClr>
              </a:solidFill>
            </a:endParaRPr>
          </a:p>
        </p:txBody>
      </p:sp>
    </p:spTree>
    <p:extLst>
      <p:ext uri="{BB962C8B-B14F-4D97-AF65-F5344CB8AC3E}">
        <p14:creationId xmlns:p14="http://schemas.microsoft.com/office/powerpoint/2010/main" val="1808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adline - Handwriting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6908" y="3982750"/>
            <a:ext cx="3631045" cy="2420697"/>
          </a:xfrm>
          <a:prstGeom prst="rect">
            <a:avLst/>
          </a:prstGeom>
        </p:spPr>
      </p:pic>
      <p:sp>
        <p:nvSpPr>
          <p:cNvPr id="50179" name="Content Placeholder 2"/>
          <p:cNvSpPr>
            <a:spLocks noGrp="1"/>
          </p:cNvSpPr>
          <p:nvPr>
            <p:ph idx="1"/>
          </p:nvPr>
        </p:nvSpPr>
        <p:spPr>
          <a:xfrm>
            <a:off x="304800" y="1151504"/>
            <a:ext cx="10363200" cy="4616605"/>
          </a:xfrm>
        </p:spPr>
        <p:txBody>
          <a:bodyPr/>
          <a:lstStyle/>
          <a:p>
            <a:pPr algn="ctr"/>
            <a:r>
              <a:rPr lang="en-US" altLang="en-US" sz="3600" dirty="0">
                <a:solidFill>
                  <a:schemeClr val="accent2">
                    <a:lumMod val="50000"/>
                  </a:schemeClr>
                </a:solidFill>
                <a:latin typeface="Calibri" panose="020F0502020204030204" pitchFamily="34" charset="0"/>
              </a:rPr>
              <a:t>All enrollment/change forms</a:t>
            </a:r>
          </a:p>
          <a:p>
            <a:pPr algn="ctr"/>
            <a:r>
              <a:rPr lang="en-US" altLang="en-US" sz="3600" b="1" dirty="0">
                <a:solidFill>
                  <a:schemeClr val="accent2">
                    <a:lumMod val="50000"/>
                  </a:schemeClr>
                </a:solidFill>
                <a:latin typeface="Calibri" panose="020F0502020204030204" pitchFamily="34" charset="0"/>
              </a:rPr>
              <a:t>MUST</a:t>
            </a:r>
            <a:r>
              <a:rPr lang="en-US" altLang="en-US" sz="3600" dirty="0">
                <a:solidFill>
                  <a:schemeClr val="accent2">
                    <a:lumMod val="50000"/>
                  </a:schemeClr>
                </a:solidFill>
                <a:latin typeface="Calibri" panose="020F0502020204030204" pitchFamily="34" charset="0"/>
              </a:rPr>
              <a:t> be completed and </a:t>
            </a:r>
          </a:p>
          <a:p>
            <a:pPr algn="ctr"/>
            <a:r>
              <a:rPr lang="en-US" altLang="en-US" sz="3600" dirty="0">
                <a:solidFill>
                  <a:schemeClr val="accent2">
                    <a:lumMod val="50000"/>
                  </a:schemeClr>
                </a:solidFill>
                <a:latin typeface="Calibri" panose="020F0502020204030204" pitchFamily="34" charset="0"/>
              </a:rPr>
              <a:t>sent to </a:t>
            </a:r>
            <a:r>
              <a:rPr lang="en-US" altLang="en-US" sz="3600" b="1" dirty="0">
                <a:solidFill>
                  <a:schemeClr val="accent2">
                    <a:lumMod val="50000"/>
                  </a:schemeClr>
                </a:solidFill>
                <a:latin typeface="Calibri" panose="020F0502020204030204" pitchFamily="34" charset="0"/>
              </a:rPr>
              <a:t>Kim Lannier </a:t>
            </a:r>
            <a:r>
              <a:rPr lang="en-US" altLang="en-US" sz="3600" dirty="0">
                <a:solidFill>
                  <a:schemeClr val="accent2">
                    <a:lumMod val="50000"/>
                  </a:schemeClr>
                </a:solidFill>
                <a:latin typeface="Calibri" panose="020F0502020204030204" pitchFamily="34" charset="0"/>
              </a:rPr>
              <a:t>by end of day</a:t>
            </a:r>
          </a:p>
          <a:p>
            <a:pPr algn="ctr"/>
            <a:r>
              <a:rPr lang="en-US" altLang="en-US" sz="3600" dirty="0" smtClean="0">
                <a:solidFill>
                  <a:schemeClr val="accent2">
                    <a:lumMod val="50000"/>
                  </a:schemeClr>
                </a:solidFill>
                <a:latin typeface="Calibri" panose="020F0502020204030204" pitchFamily="34" charset="0"/>
              </a:rPr>
              <a:t>Friday, </a:t>
            </a:r>
            <a:r>
              <a:rPr lang="en-US" altLang="en-US" sz="3600" dirty="0">
                <a:solidFill>
                  <a:schemeClr val="accent2">
                    <a:lumMod val="50000"/>
                  </a:schemeClr>
                </a:solidFill>
                <a:latin typeface="Calibri" panose="020F0502020204030204" pitchFamily="34" charset="0"/>
              </a:rPr>
              <a:t>May </a:t>
            </a:r>
            <a:r>
              <a:rPr lang="en-US" altLang="en-US" sz="3600" dirty="0" smtClean="0">
                <a:solidFill>
                  <a:schemeClr val="accent2">
                    <a:lumMod val="50000"/>
                  </a:schemeClr>
                </a:solidFill>
                <a:latin typeface="Calibri" panose="020F0502020204030204" pitchFamily="34" charset="0"/>
              </a:rPr>
              <a:t>26th, 2023</a:t>
            </a:r>
            <a:endParaRPr lang="en-US" altLang="en-US" sz="3600" dirty="0">
              <a:solidFill>
                <a:schemeClr val="accent2">
                  <a:lumMod val="50000"/>
                </a:schemeClr>
              </a:solidFill>
              <a:latin typeface="Calibri" panose="020F0502020204030204" pitchFamily="34" charset="0"/>
            </a:endParaRPr>
          </a:p>
        </p:txBody>
      </p:sp>
      <p:sp>
        <p:nvSpPr>
          <p:cNvPr id="50178" name="Title 1"/>
          <p:cNvSpPr>
            <a:spLocks noGrp="1"/>
          </p:cNvSpPr>
          <p:nvPr>
            <p:ph type="title"/>
          </p:nvPr>
        </p:nvSpPr>
        <p:spPr/>
        <p:txBody>
          <a:bodyPr>
            <a:normAutofit/>
          </a:bodyPr>
          <a:lstStyle/>
          <a:p>
            <a:r>
              <a:rPr lang="en-US" altLang="en-US" sz="3600" b="1" dirty="0">
                <a:solidFill>
                  <a:schemeClr val="accent2">
                    <a:lumMod val="50000"/>
                  </a:schemeClr>
                </a:solidFill>
                <a:latin typeface="Calibri" panose="020F0502020204030204" pitchFamily="34" charset="0"/>
              </a:rPr>
              <a:t>What’s Next???</a:t>
            </a:r>
          </a:p>
        </p:txBody>
      </p:sp>
      <p:sp>
        <p:nvSpPr>
          <p:cNvPr id="4" name="Slide Number Placeholder 3"/>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28</a:t>
            </a:fld>
            <a:endParaRPr lang="en-US" dirty="0">
              <a:solidFill>
                <a:prstClr val="black">
                  <a:lumMod val="50000"/>
                  <a:lumOff val="50000"/>
                </a:prstClr>
              </a:solidFill>
            </a:endParaRPr>
          </a:p>
        </p:txBody>
      </p:sp>
    </p:spTree>
    <p:extLst>
      <p:ext uri="{BB962C8B-B14F-4D97-AF65-F5344CB8AC3E}">
        <p14:creationId xmlns:p14="http://schemas.microsoft.com/office/powerpoint/2010/main" val="366776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216215" y="2425461"/>
            <a:ext cx="57610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spcBef>
                <a:spcPct val="20000"/>
              </a:spcBef>
              <a:buClr>
                <a:srgbClr val="366A86"/>
              </a:buClr>
              <a:buSzPct val="75000"/>
              <a:buFont typeface="Arial" panose="020B0604020202020204" pitchFamily="34" charset="0"/>
              <a:buNone/>
            </a:pPr>
            <a:r>
              <a:rPr lang="en-US" altLang="en-US" sz="6000" b="1" dirty="0">
                <a:solidFill>
                  <a:schemeClr val="accent2">
                    <a:lumMod val="50000"/>
                  </a:schemeClr>
                </a:solidFill>
                <a:latin typeface="Calibri" panose="020F0502020204030204" pitchFamily="34" charset="0"/>
                <a:ea typeface="+mj-ea"/>
                <a:cs typeface="+mj-cs"/>
              </a:rPr>
              <a:t>THANK YOU!</a:t>
            </a:r>
          </a:p>
        </p:txBody>
      </p:sp>
      <p:sp>
        <p:nvSpPr>
          <p:cNvPr id="5" name="Slide Number Placeholder 4"/>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29</a:t>
            </a:fld>
            <a:endParaRPr lang="en-US" dirty="0">
              <a:solidFill>
                <a:prstClr val="black">
                  <a:lumMod val="50000"/>
                  <a:lumOff val="50000"/>
                </a:prstClr>
              </a:solidFill>
            </a:endParaRPr>
          </a:p>
        </p:txBody>
      </p:sp>
    </p:spTree>
    <p:extLst>
      <p:ext uri="{BB962C8B-B14F-4D97-AF65-F5344CB8AC3E}">
        <p14:creationId xmlns:p14="http://schemas.microsoft.com/office/powerpoint/2010/main" val="3930481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304800" y="1737360"/>
            <a:ext cx="5708073" cy="4206240"/>
          </a:xfrm>
        </p:spPr>
        <p:txBody>
          <a:bodyPr/>
          <a:lstStyle/>
          <a:p>
            <a:pPr eaLnBrk="1" hangingPunct="1">
              <a:lnSpc>
                <a:spcPct val="90000"/>
              </a:lnSpc>
              <a:buFont typeface="Courier New" panose="02070309020205020404" pitchFamily="49" charset="0"/>
              <a:buChar char="o"/>
            </a:pPr>
            <a:r>
              <a:rPr lang="en-US" altLang="en-US" sz="2400" b="1" dirty="0">
                <a:solidFill>
                  <a:schemeClr val="accent2">
                    <a:lumMod val="50000"/>
                  </a:schemeClr>
                </a:solidFill>
                <a:latin typeface="Calibri" panose="020F0502020204030204" pitchFamily="34" charset="0"/>
              </a:rPr>
              <a:t>Your one stop for all benefits information!</a:t>
            </a:r>
          </a:p>
          <a:p>
            <a:pPr eaLnBrk="1" hangingPunct="1">
              <a:lnSpc>
                <a:spcPct val="90000"/>
              </a:lnSpc>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All forms and plan summaries are available on this site</a:t>
            </a:r>
          </a:p>
          <a:p>
            <a:pPr eaLnBrk="1" hangingPunct="1">
              <a:lnSpc>
                <a:spcPct val="90000"/>
              </a:lnSpc>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Accessible from home and work</a:t>
            </a:r>
          </a:p>
        </p:txBody>
      </p:sp>
      <p:sp>
        <p:nvSpPr>
          <p:cNvPr id="14338" name="Rectangle 2"/>
          <p:cNvSpPr>
            <a:spLocks noGrp="1" noChangeArrowheads="1"/>
          </p:cNvSpPr>
          <p:nvPr>
            <p:ph type="title"/>
          </p:nvPr>
        </p:nvSpPr>
        <p:spPr/>
        <p:txBody>
          <a:bodyPr>
            <a:normAutofit/>
          </a:bodyPr>
          <a:lstStyle/>
          <a:p>
            <a:pPr eaLnBrk="1" hangingPunct="1"/>
            <a:r>
              <a:rPr lang="en-US" altLang="en-US" sz="3600" b="1" dirty="0">
                <a:solidFill>
                  <a:schemeClr val="accent2">
                    <a:lumMod val="50000"/>
                  </a:schemeClr>
                </a:solidFill>
                <a:latin typeface="Calibri" panose="020F0502020204030204" pitchFamily="34" charset="0"/>
              </a:rPr>
              <a:t>Online Benefit Portal	</a:t>
            </a:r>
          </a:p>
        </p:txBody>
      </p:sp>
      <p:sp>
        <p:nvSpPr>
          <p:cNvPr id="5" name="Rectangle 3"/>
          <p:cNvSpPr txBox="1">
            <a:spLocks noChangeArrowheads="1"/>
          </p:cNvSpPr>
          <p:nvPr/>
        </p:nvSpPr>
        <p:spPr>
          <a:xfrm>
            <a:off x="253911" y="4383366"/>
            <a:ext cx="5758962" cy="456489"/>
          </a:xfrm>
          <a:prstGeom prst="rect">
            <a:avLst/>
          </a:prstGeom>
        </p:spPr>
        <p:txBody>
          <a:bodyPr vert="horz" lIns="91440" tIns="45720" rIns="91440" bIns="45720" rtlCol="0">
            <a:normAutofit fontScale="85000" lnSpcReduction="10000"/>
          </a:bodyPr>
          <a:lstStyle>
            <a:lvl1pPr marL="461963" indent="-461963" algn="l" defTabSz="457200" rtl="0" eaLnBrk="1" latinLnBrk="0" hangingPunct="1">
              <a:spcBef>
                <a:spcPct val="20000"/>
              </a:spcBef>
              <a:buClr>
                <a:schemeClr val="accent2"/>
              </a:buClr>
              <a:buFont typeface="+mj-lt"/>
              <a:buAutoNum type="romanUcPeriod"/>
              <a:defRPr sz="2600" kern="1200">
                <a:solidFill>
                  <a:schemeClr val="tx2"/>
                </a:solidFill>
                <a:latin typeface="+mn-lt"/>
                <a:ea typeface="+mn-ea"/>
                <a:cs typeface="Times New Roman"/>
              </a:defRPr>
            </a:lvl1pPr>
            <a:lvl2pPr marL="914400" indent="-457200" algn="l" defTabSz="457200" rtl="0" eaLnBrk="1" latinLnBrk="0" hangingPunct="1">
              <a:spcBef>
                <a:spcPct val="20000"/>
              </a:spcBef>
              <a:buClr>
                <a:schemeClr val="accent2"/>
              </a:buClr>
              <a:buFont typeface="+mj-lt"/>
              <a:buAutoNum type="alphaUcPeriod"/>
              <a:defRPr sz="2400" kern="1200">
                <a:solidFill>
                  <a:schemeClr val="tx2"/>
                </a:solidFill>
                <a:latin typeface="+mn-lt"/>
                <a:ea typeface="+mn-ea"/>
                <a:cs typeface="Times New Roman"/>
              </a:defRPr>
            </a:lvl2pPr>
            <a:lvl3pPr marL="1254125" indent="-455613" algn="l" defTabSz="457200" rtl="0" eaLnBrk="1" latinLnBrk="0" hangingPunct="1">
              <a:spcBef>
                <a:spcPct val="20000"/>
              </a:spcBef>
              <a:buClr>
                <a:schemeClr val="accent2"/>
              </a:buClr>
              <a:buFont typeface="+mj-lt"/>
              <a:buAutoNum type="arabicPeriod"/>
              <a:defRPr sz="2200" kern="1200">
                <a:solidFill>
                  <a:schemeClr val="tx2"/>
                </a:solidFill>
                <a:latin typeface="+mn-lt"/>
                <a:ea typeface="+mn-ea"/>
                <a:cs typeface="Times New Roman"/>
              </a:defRPr>
            </a:lvl3pPr>
            <a:lvl4pPr marL="1601788" indent="-347663" algn="l" defTabSz="457200" rtl="0" eaLnBrk="1" latinLnBrk="0" hangingPunct="1">
              <a:spcBef>
                <a:spcPct val="20000"/>
              </a:spcBef>
              <a:buClr>
                <a:schemeClr val="accent2"/>
              </a:buClr>
              <a:buFont typeface="+mj-lt"/>
              <a:buAutoNum type="alphaLcParenR"/>
              <a:defRPr sz="2000" kern="1200">
                <a:solidFill>
                  <a:schemeClr val="tx2"/>
                </a:solidFill>
                <a:latin typeface="+mn-lt"/>
                <a:ea typeface="+mn-ea"/>
                <a:cs typeface="Times New Roman"/>
              </a:defRPr>
            </a:lvl4pPr>
            <a:lvl5pPr marL="1941513" indent="-342900" algn="l" defTabSz="457200" rtl="0" eaLnBrk="1" latinLnBrk="0" hangingPunct="1">
              <a:spcBef>
                <a:spcPct val="20000"/>
              </a:spcBef>
              <a:buClr>
                <a:schemeClr val="accent2"/>
              </a:buClr>
              <a:buFont typeface="+mj-lt"/>
              <a:buAutoNum type="romanLcPeriod"/>
              <a:defRPr sz="18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altLang="en-US" sz="3200" b="1" u="sng" dirty="0" smtClean="0">
                <a:solidFill>
                  <a:schemeClr val="accent2">
                    <a:lumMod val="50000"/>
                  </a:schemeClr>
                </a:solidFill>
                <a:latin typeface="Calibri" panose="020F0502020204030204" pitchFamily="34" charset="0"/>
              </a:rPr>
              <a:t>www.c2mb.ajg.com/sanb282/home</a:t>
            </a:r>
            <a:endParaRPr lang="en-US" altLang="en-US" sz="3200" b="1" u="sng" dirty="0">
              <a:solidFill>
                <a:srgbClr val="C00000"/>
              </a:solidFill>
              <a:latin typeface="Calibri" panose="020F0502020204030204" pitchFamily="34" charset="0"/>
            </a:endParaRPr>
          </a:p>
          <a:p>
            <a:pPr>
              <a:lnSpc>
                <a:spcPct val="90000"/>
              </a:lnSpc>
            </a:pPr>
            <a:endParaRPr lang="en-US" altLang="en-US" sz="3200" u="sng" dirty="0"/>
          </a:p>
        </p:txBody>
      </p:sp>
      <p:pic>
        <p:nvPicPr>
          <p:cNvPr id="4" name="Picture 3"/>
          <p:cNvPicPr>
            <a:picLocks noChangeAspect="1"/>
          </p:cNvPicPr>
          <p:nvPr/>
        </p:nvPicPr>
        <p:blipFill>
          <a:blip r:embed="rId2"/>
          <a:stretch>
            <a:fillRect/>
          </a:stretch>
        </p:blipFill>
        <p:spPr>
          <a:xfrm>
            <a:off x="6352278" y="1005840"/>
            <a:ext cx="5197591" cy="4376227"/>
          </a:xfrm>
          <a:prstGeom prst="rect">
            <a:avLst/>
          </a:prstGeom>
        </p:spPr>
      </p:pic>
    </p:spTree>
    <p:extLst>
      <p:ext uri="{BB962C8B-B14F-4D97-AF65-F5344CB8AC3E}">
        <p14:creationId xmlns:p14="http://schemas.microsoft.com/office/powerpoint/2010/main" val="1676733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304800" y="1330960"/>
            <a:ext cx="10723984" cy="4206240"/>
          </a:xfrm>
        </p:spPr>
        <p:txBody>
          <a:bodyPr>
            <a:noAutofit/>
          </a:bodyPr>
          <a:lstStyle/>
          <a:p>
            <a:pPr marL="457200" indent="-457200">
              <a:buFont typeface="Courier New" panose="02070309020205020404" pitchFamily="49" charset="0"/>
              <a:buChar char="o"/>
            </a:pPr>
            <a:r>
              <a:rPr lang="en-US" altLang="en-US" sz="2800" dirty="0">
                <a:solidFill>
                  <a:schemeClr val="accent2">
                    <a:lumMod val="50000"/>
                  </a:schemeClr>
                </a:solidFill>
                <a:latin typeface="Calibri" panose="020F0502020204030204" pitchFamily="34" charset="0"/>
              </a:rPr>
              <a:t>No changes to the following benefits:</a:t>
            </a:r>
          </a:p>
          <a:p>
            <a:pPr marL="919163" lvl="1" indent="-457200">
              <a:buFont typeface="Wingdings" panose="05000000000000000000" pitchFamily="2" charset="2"/>
              <a:buChar char="§"/>
            </a:pPr>
            <a:r>
              <a:rPr lang="en-US" altLang="en-US" sz="2400" dirty="0">
                <a:solidFill>
                  <a:schemeClr val="accent2">
                    <a:lumMod val="50000"/>
                  </a:schemeClr>
                </a:solidFill>
                <a:latin typeface="Calibri" panose="020F0502020204030204" pitchFamily="34" charset="0"/>
              </a:rPr>
              <a:t>Dental – Delta Dental of Minnesota</a:t>
            </a:r>
          </a:p>
          <a:p>
            <a:pPr marL="919163" lvl="1" indent="-457200">
              <a:buFont typeface="Wingdings" panose="05000000000000000000" pitchFamily="2" charset="2"/>
              <a:buChar char="§"/>
            </a:pPr>
            <a:r>
              <a:rPr lang="en-US" altLang="en-US" sz="2400" dirty="0">
                <a:solidFill>
                  <a:schemeClr val="accent2">
                    <a:lumMod val="50000"/>
                  </a:schemeClr>
                </a:solidFill>
                <a:latin typeface="Calibri" panose="020F0502020204030204" pitchFamily="34" charset="0"/>
              </a:rPr>
              <a:t>Life/AD&amp;D and LTD – No benefit change, still with The Standard</a:t>
            </a:r>
          </a:p>
          <a:p>
            <a:pPr marL="919163" lvl="1" indent="-457200">
              <a:buFont typeface="Wingdings" panose="05000000000000000000" pitchFamily="2" charset="2"/>
              <a:buChar char="§"/>
            </a:pPr>
            <a:r>
              <a:rPr lang="en-US" altLang="en-US" sz="2400" dirty="0">
                <a:solidFill>
                  <a:schemeClr val="accent2">
                    <a:lumMod val="50000"/>
                  </a:schemeClr>
                </a:solidFill>
                <a:latin typeface="Calibri" panose="020F0502020204030204" pitchFamily="34" charset="0"/>
              </a:rPr>
              <a:t>Standard Voluntary Life </a:t>
            </a:r>
          </a:p>
          <a:p>
            <a:pPr marL="1141413" lvl="2" indent="-457200">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Additional term life insurance on employee, spouse and children</a:t>
            </a:r>
          </a:p>
          <a:p>
            <a:pPr marL="1141413" lvl="2" indent="-457200">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Employee must be enrolled to purchase spouse and children benefit</a:t>
            </a:r>
          </a:p>
          <a:p>
            <a:pPr marL="1141413" lvl="2" indent="-457200">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If not currently enrolled, must provide Evidence of Insurability</a:t>
            </a:r>
          </a:p>
          <a:p>
            <a:pPr marL="457200" indent="-457200">
              <a:buFont typeface="Courier New" panose="02070309020205020404" pitchFamily="49" charset="0"/>
              <a:buChar char="o"/>
            </a:pPr>
            <a:r>
              <a:rPr lang="en-US" altLang="en-US" sz="2800" dirty="0" smtClean="0">
                <a:solidFill>
                  <a:schemeClr val="accent2">
                    <a:lumMod val="50000"/>
                  </a:schemeClr>
                </a:solidFill>
                <a:latin typeface="Calibri" panose="020F0502020204030204" pitchFamily="34" charset="0"/>
              </a:rPr>
              <a:t>Same </a:t>
            </a:r>
            <a:r>
              <a:rPr lang="en-US" altLang="en-US" sz="2800" dirty="0">
                <a:solidFill>
                  <a:schemeClr val="accent2">
                    <a:lumMod val="50000"/>
                  </a:schemeClr>
                </a:solidFill>
                <a:latin typeface="Calibri" panose="020F0502020204030204" pitchFamily="34" charset="0"/>
              </a:rPr>
              <a:t>Medical Plan option with Open Access Network</a:t>
            </a:r>
          </a:p>
          <a:p>
            <a:pPr marL="919163" lvl="1" indent="-457200">
              <a:buFont typeface="Wingdings" panose="05000000000000000000" pitchFamily="2" charset="2"/>
              <a:buChar char="§"/>
            </a:pPr>
            <a:r>
              <a:rPr lang="en-US" altLang="en-US" sz="2400" dirty="0">
                <a:solidFill>
                  <a:schemeClr val="accent2">
                    <a:lumMod val="50000"/>
                  </a:schemeClr>
                </a:solidFill>
                <a:latin typeface="Calibri" panose="020F0502020204030204" pitchFamily="34" charset="0"/>
              </a:rPr>
              <a:t>Rates </a:t>
            </a:r>
            <a:r>
              <a:rPr lang="en-US" altLang="en-US" sz="2400" dirty="0" smtClean="0">
                <a:solidFill>
                  <a:schemeClr val="accent2">
                    <a:lumMod val="50000"/>
                  </a:schemeClr>
                </a:solidFill>
                <a:latin typeface="Calibri" panose="020F0502020204030204" pitchFamily="34" charset="0"/>
              </a:rPr>
              <a:t>increased per our two-year contract with </a:t>
            </a:r>
            <a:r>
              <a:rPr lang="en-US" altLang="en-US" sz="2400" dirty="0" err="1" smtClean="0">
                <a:solidFill>
                  <a:schemeClr val="accent2">
                    <a:lumMod val="50000"/>
                  </a:schemeClr>
                </a:solidFill>
                <a:latin typeface="Calibri" panose="020F0502020204030204" pitchFamily="34" charset="0"/>
              </a:rPr>
              <a:t>Sourcewell</a:t>
            </a:r>
            <a:r>
              <a:rPr lang="en-US" altLang="en-US" sz="2400" dirty="0" smtClean="0">
                <a:solidFill>
                  <a:schemeClr val="accent2">
                    <a:lumMod val="50000"/>
                  </a:schemeClr>
                </a:solidFill>
                <a:latin typeface="Calibri" panose="020F0502020204030204" pitchFamily="34" charset="0"/>
              </a:rPr>
              <a:t>/HealthPartners</a:t>
            </a:r>
            <a:endParaRPr lang="en-US" altLang="en-US" sz="2400" dirty="0">
              <a:solidFill>
                <a:schemeClr val="accent2">
                  <a:lumMod val="50000"/>
                </a:schemeClr>
              </a:solidFill>
              <a:latin typeface="Calibri" panose="020F0502020204030204" pitchFamily="34" charset="0"/>
            </a:endParaRPr>
          </a:p>
          <a:p>
            <a:pPr marL="919163" lvl="1" indent="-457200">
              <a:buFont typeface="Wingdings" panose="05000000000000000000" pitchFamily="2" charset="2"/>
              <a:buChar char="§"/>
            </a:pPr>
            <a:r>
              <a:rPr lang="en-US" altLang="en-US" sz="2400" dirty="0">
                <a:solidFill>
                  <a:schemeClr val="accent2">
                    <a:lumMod val="50000"/>
                  </a:schemeClr>
                </a:solidFill>
                <a:latin typeface="Calibri" panose="020F0502020204030204" pitchFamily="34" charset="0"/>
              </a:rPr>
              <a:t>District VEBA contribution maintained</a:t>
            </a:r>
          </a:p>
          <a:p>
            <a:pPr marL="457200" indent="-457200" eaLnBrk="1" hangingPunct="1">
              <a:buFont typeface="Wingdings" panose="05000000000000000000" pitchFamily="2" charset="2"/>
              <a:buChar char="§"/>
            </a:pPr>
            <a:endParaRPr lang="en-US" altLang="en-US" sz="2800" dirty="0">
              <a:latin typeface="Calibri" panose="020F0502020204030204" pitchFamily="34" charset="0"/>
            </a:endParaRPr>
          </a:p>
          <a:p>
            <a:pPr marL="457200" lvl="2" indent="-457200" eaLnBrk="1" hangingPunct="1">
              <a:buFont typeface="Wingdings" panose="05000000000000000000" pitchFamily="2" charset="2"/>
              <a:buChar char="§"/>
            </a:pPr>
            <a:endParaRPr lang="en-US" altLang="en-US" sz="2800" dirty="0">
              <a:latin typeface="Calibri" panose="020F0502020204030204" pitchFamily="34" charset="0"/>
            </a:endParaRPr>
          </a:p>
          <a:p>
            <a:pPr marL="457200" indent="-457200" eaLnBrk="1" hangingPunct="1"/>
            <a:endParaRPr lang="en-US" altLang="en-US" sz="2800" dirty="0" smtClean="0"/>
          </a:p>
        </p:txBody>
      </p:sp>
      <p:sp>
        <p:nvSpPr>
          <p:cNvPr id="15362" name="Rectangle 2"/>
          <p:cNvSpPr>
            <a:spLocks noGrp="1" noChangeArrowheads="1"/>
          </p:cNvSpPr>
          <p:nvPr>
            <p:ph type="title"/>
          </p:nvPr>
        </p:nvSpPr>
        <p:spPr/>
        <p:txBody>
          <a:bodyPr>
            <a:normAutofit/>
          </a:bodyPr>
          <a:lstStyle/>
          <a:p>
            <a:pPr eaLnBrk="1" hangingPunct="1"/>
            <a:r>
              <a:rPr lang="en-US" altLang="en-US" sz="3600" b="1" dirty="0" smtClean="0">
                <a:solidFill>
                  <a:schemeClr val="accent2">
                    <a:lumMod val="50000"/>
                  </a:schemeClr>
                </a:solidFill>
                <a:latin typeface="Calibri" panose="020F0502020204030204" pitchFamily="34" charset="0"/>
              </a:rPr>
              <a:t>Overview of Changes</a:t>
            </a:r>
          </a:p>
        </p:txBody>
      </p:sp>
      <p:sp>
        <p:nvSpPr>
          <p:cNvPr id="3" name="Slide Number Placeholder 2"/>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4</a:t>
            </a:fld>
            <a:endParaRPr lang="en-US" dirty="0">
              <a:solidFill>
                <a:prstClr val="black">
                  <a:lumMod val="50000"/>
                  <a:lumOff val="50000"/>
                </a:prstClr>
              </a:solidFill>
            </a:endParaRPr>
          </a:p>
        </p:txBody>
      </p:sp>
    </p:spTree>
    <p:extLst>
      <p:ext uri="{BB962C8B-B14F-4D97-AF65-F5344CB8AC3E}">
        <p14:creationId xmlns:p14="http://schemas.microsoft.com/office/powerpoint/2010/main" val="2247985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304800" y="1138335"/>
            <a:ext cx="10363200" cy="5190394"/>
          </a:xfrm>
        </p:spPr>
        <p:txBody>
          <a:bodyPr>
            <a:normAutofit lnSpcReduction="10000"/>
          </a:bodyPr>
          <a:lstStyle/>
          <a:p>
            <a:pPr marL="457200" indent="-457200">
              <a:buFont typeface="Courier New" panose="02070309020205020404" pitchFamily="49" charset="0"/>
              <a:buChar char="o"/>
            </a:pPr>
            <a:r>
              <a:rPr lang="en-US" altLang="en-US" sz="2400" dirty="0" smtClean="0">
                <a:solidFill>
                  <a:schemeClr val="accent2">
                    <a:lumMod val="50000"/>
                  </a:schemeClr>
                </a:solidFill>
                <a:latin typeface="Calibri" panose="020F0502020204030204" pitchFamily="34" charset="0"/>
              </a:rPr>
              <a:t>Renewed with </a:t>
            </a:r>
            <a:r>
              <a:rPr lang="en-US" altLang="en-US" sz="2400" dirty="0" err="1" smtClean="0">
                <a:solidFill>
                  <a:schemeClr val="accent2">
                    <a:lumMod val="50000"/>
                  </a:schemeClr>
                </a:solidFill>
                <a:latin typeface="Calibri" panose="020F0502020204030204" pitchFamily="34" charset="0"/>
              </a:rPr>
              <a:t>Sourcewell</a:t>
            </a:r>
            <a:r>
              <a:rPr lang="en-US" altLang="en-US" sz="2400" dirty="0" smtClean="0">
                <a:solidFill>
                  <a:schemeClr val="accent2">
                    <a:lumMod val="50000"/>
                  </a:schemeClr>
                </a:solidFill>
                <a:latin typeface="Calibri" panose="020F0502020204030204" pitchFamily="34" charset="0"/>
              </a:rPr>
              <a:t>/HealthPartners as part of our two-year contract</a:t>
            </a:r>
          </a:p>
          <a:p>
            <a:pPr marL="457200" indent="-457200">
              <a:buFont typeface="Courier New" panose="02070309020205020404" pitchFamily="49" charset="0"/>
              <a:buChar char="o"/>
            </a:pPr>
            <a:r>
              <a:rPr lang="en-US" altLang="en-US" sz="2400" dirty="0" smtClean="0">
                <a:solidFill>
                  <a:schemeClr val="accent2">
                    <a:lumMod val="50000"/>
                  </a:schemeClr>
                </a:solidFill>
                <a:latin typeface="Calibri" panose="020F0502020204030204" pitchFamily="34" charset="0"/>
              </a:rPr>
              <a:t>Rates increased 9%, which was our rate cap and was also the co-op’s average increase for all groups in the co-op</a:t>
            </a:r>
            <a:endParaRPr lang="en-US" altLang="en-US" sz="2400" dirty="0">
              <a:solidFill>
                <a:schemeClr val="accent2">
                  <a:lumMod val="50000"/>
                </a:schemeClr>
              </a:solidFill>
              <a:latin typeface="Calibri" panose="020F0502020204030204" pitchFamily="34" charset="0"/>
            </a:endParaRPr>
          </a:p>
          <a:p>
            <a:pPr marL="457200" indent="-457200">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Evaluated our overall costs, along with employee contributions</a:t>
            </a:r>
          </a:p>
          <a:p>
            <a:pPr marL="457200" indent="-457200">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Final outcome for </a:t>
            </a:r>
            <a:r>
              <a:rPr lang="en-US" altLang="en-US" sz="2400" dirty="0" smtClean="0">
                <a:solidFill>
                  <a:schemeClr val="accent2">
                    <a:lumMod val="50000"/>
                  </a:schemeClr>
                </a:solidFill>
                <a:latin typeface="Calibri" panose="020F0502020204030204" pitchFamily="34" charset="0"/>
              </a:rPr>
              <a:t>2023</a:t>
            </a:r>
            <a:endParaRPr lang="en-US" altLang="en-US" sz="2400" dirty="0">
              <a:solidFill>
                <a:schemeClr val="accent2">
                  <a:lumMod val="50000"/>
                </a:schemeClr>
              </a:solidFill>
              <a:latin typeface="Calibri" panose="020F0502020204030204" pitchFamily="34" charset="0"/>
            </a:endParaRPr>
          </a:p>
          <a:p>
            <a:pPr marL="919163" lvl="1" indent="-457200">
              <a:buFont typeface="Wingdings" panose="05000000000000000000" pitchFamily="2" charset="2"/>
              <a:buChar char="§"/>
            </a:pPr>
            <a:r>
              <a:rPr lang="en-US" altLang="en-US" sz="2200" dirty="0">
                <a:solidFill>
                  <a:schemeClr val="accent2">
                    <a:lumMod val="50000"/>
                  </a:schemeClr>
                </a:solidFill>
                <a:latin typeface="Calibri" panose="020F0502020204030204" pitchFamily="34" charset="0"/>
              </a:rPr>
              <a:t>District will continue to offer the same medical plan and network option as we have today through </a:t>
            </a:r>
            <a:r>
              <a:rPr lang="en-US" altLang="en-US" sz="2200" dirty="0" smtClean="0">
                <a:solidFill>
                  <a:schemeClr val="accent2">
                    <a:lumMod val="50000"/>
                  </a:schemeClr>
                </a:solidFill>
                <a:latin typeface="Calibri" panose="020F0502020204030204" pitchFamily="34" charset="0"/>
              </a:rPr>
              <a:t>Sourcewell/HealthPartners</a:t>
            </a:r>
          </a:p>
          <a:p>
            <a:pPr marL="457200" indent="-457200">
              <a:buFont typeface="Wingdings" panose="05000000000000000000" pitchFamily="2" charset="2"/>
              <a:buChar char="§"/>
            </a:pPr>
            <a:endParaRPr lang="en-US" altLang="en-US" sz="2400" dirty="0">
              <a:solidFill>
                <a:schemeClr val="accent2">
                  <a:lumMod val="50000"/>
                </a:schemeClr>
              </a:solidFill>
              <a:latin typeface="Calibri" panose="020F0502020204030204" pitchFamily="34" charset="0"/>
            </a:endParaRPr>
          </a:p>
          <a:p>
            <a:pPr marL="457200" indent="-457200">
              <a:buFont typeface="Wingdings" panose="05000000000000000000" pitchFamily="2" charset="2"/>
              <a:buChar char="§"/>
            </a:pPr>
            <a:endParaRPr lang="en-US" altLang="en-US" sz="2400" dirty="0" smtClean="0">
              <a:solidFill>
                <a:schemeClr val="accent2">
                  <a:lumMod val="50000"/>
                </a:schemeClr>
              </a:solidFill>
              <a:latin typeface="Calibri" panose="020F0502020204030204" pitchFamily="34" charset="0"/>
            </a:endParaRPr>
          </a:p>
          <a:p>
            <a:pPr marL="457200" indent="-457200">
              <a:buFont typeface="Wingdings" panose="05000000000000000000" pitchFamily="2" charset="2"/>
              <a:buChar char="§"/>
            </a:pPr>
            <a:endParaRPr lang="en-US" altLang="en-US" sz="2400" dirty="0">
              <a:solidFill>
                <a:schemeClr val="accent2">
                  <a:lumMod val="50000"/>
                </a:schemeClr>
              </a:solidFill>
              <a:latin typeface="Calibri" panose="020F0502020204030204" pitchFamily="34" charset="0"/>
            </a:endParaRPr>
          </a:p>
          <a:p>
            <a:pPr marL="457200" indent="-457200">
              <a:buFont typeface="Courier New" panose="02070309020205020404" pitchFamily="49" charset="0"/>
              <a:buChar char="o"/>
            </a:pPr>
            <a:r>
              <a:rPr lang="en-US" altLang="en-US" sz="2400" dirty="0">
                <a:solidFill>
                  <a:schemeClr val="accent2">
                    <a:lumMod val="50000"/>
                  </a:schemeClr>
                </a:solidFill>
                <a:latin typeface="Calibri" panose="020F0502020204030204" pitchFamily="34" charset="0"/>
              </a:rPr>
              <a:t>Annual District contribution to the VEBA</a:t>
            </a:r>
          </a:p>
          <a:p>
            <a:pPr marL="919163" lvl="1" indent="-457200">
              <a:buFont typeface="Wingdings" panose="05000000000000000000" pitchFamily="2" charset="2"/>
              <a:buChar char="§"/>
            </a:pPr>
            <a:r>
              <a:rPr lang="en-US" altLang="en-US" sz="2200" dirty="0">
                <a:solidFill>
                  <a:schemeClr val="accent2">
                    <a:lumMod val="50000"/>
                  </a:schemeClr>
                </a:solidFill>
                <a:latin typeface="Calibri" panose="020F0502020204030204" pitchFamily="34" charset="0"/>
              </a:rPr>
              <a:t>$550 for single coverage</a:t>
            </a:r>
          </a:p>
          <a:p>
            <a:pPr marL="919163" lvl="1" indent="-457200">
              <a:buFont typeface="Wingdings" panose="05000000000000000000" pitchFamily="2" charset="2"/>
              <a:buChar char="§"/>
            </a:pPr>
            <a:r>
              <a:rPr lang="en-US" altLang="en-US" sz="2200" dirty="0">
                <a:solidFill>
                  <a:schemeClr val="accent2">
                    <a:lumMod val="50000"/>
                  </a:schemeClr>
                </a:solidFill>
                <a:latin typeface="Calibri" panose="020F0502020204030204" pitchFamily="34" charset="0"/>
              </a:rPr>
              <a:t>$1,100 for family </a:t>
            </a:r>
            <a:r>
              <a:rPr lang="en-US" altLang="en-US" sz="2200" dirty="0" smtClean="0">
                <a:solidFill>
                  <a:schemeClr val="accent2">
                    <a:lumMod val="50000"/>
                  </a:schemeClr>
                </a:solidFill>
                <a:latin typeface="Calibri" panose="020F0502020204030204" pitchFamily="34" charset="0"/>
              </a:rPr>
              <a:t>coverage</a:t>
            </a:r>
            <a:endParaRPr lang="en-US" altLang="en-US" sz="2200" dirty="0">
              <a:solidFill>
                <a:schemeClr val="accent2">
                  <a:lumMod val="50000"/>
                </a:schemeClr>
              </a:solidFill>
              <a:latin typeface="Calibri" panose="020F0502020204030204" pitchFamily="34" charset="0"/>
            </a:endParaRPr>
          </a:p>
        </p:txBody>
      </p:sp>
      <p:sp>
        <p:nvSpPr>
          <p:cNvPr id="18434" name="Title 1"/>
          <p:cNvSpPr>
            <a:spLocks noGrp="1"/>
          </p:cNvSpPr>
          <p:nvPr>
            <p:ph type="title"/>
          </p:nvPr>
        </p:nvSpPr>
        <p:spPr/>
        <p:txBody>
          <a:bodyPr>
            <a:normAutofit/>
          </a:bodyPr>
          <a:lstStyle/>
          <a:p>
            <a:r>
              <a:rPr lang="en-US" altLang="en-US" sz="3600" b="1" dirty="0">
                <a:solidFill>
                  <a:schemeClr val="accent2">
                    <a:lumMod val="50000"/>
                  </a:schemeClr>
                </a:solidFill>
                <a:latin typeface="Calibri" panose="020F0502020204030204" pitchFamily="34" charset="0"/>
              </a:rPr>
              <a:t>Overview of </a:t>
            </a:r>
            <a:r>
              <a:rPr lang="en-US" altLang="en-US" sz="3600" b="1" dirty="0" smtClean="0">
                <a:solidFill>
                  <a:schemeClr val="accent2">
                    <a:lumMod val="50000"/>
                  </a:schemeClr>
                </a:solidFill>
                <a:latin typeface="Calibri" panose="020F0502020204030204" pitchFamily="34" charset="0"/>
              </a:rPr>
              <a:t>2023 </a:t>
            </a:r>
            <a:r>
              <a:rPr lang="en-US" altLang="en-US" sz="3600" b="1" dirty="0">
                <a:solidFill>
                  <a:schemeClr val="accent2">
                    <a:lumMod val="50000"/>
                  </a:schemeClr>
                </a:solidFill>
                <a:latin typeface="Calibri" panose="020F0502020204030204" pitchFamily="34" charset="0"/>
              </a:rPr>
              <a:t>Medical Renewal</a:t>
            </a:r>
          </a:p>
        </p:txBody>
      </p:sp>
      <p:graphicFrame>
        <p:nvGraphicFramePr>
          <p:cNvPr id="2" name="Table 1"/>
          <p:cNvGraphicFramePr>
            <a:graphicFrameLocks noGrp="1"/>
          </p:cNvGraphicFramePr>
          <p:nvPr>
            <p:extLst>
              <p:ext uri="{D42A27DB-BD31-4B8C-83A1-F6EECF244321}">
                <p14:modId xmlns:p14="http://schemas.microsoft.com/office/powerpoint/2010/main" val="3701191781"/>
              </p:ext>
            </p:extLst>
          </p:nvPr>
        </p:nvGraphicFramePr>
        <p:xfrm>
          <a:off x="2308066" y="3646573"/>
          <a:ext cx="6845171" cy="1293092"/>
        </p:xfrm>
        <a:graphic>
          <a:graphicData uri="http://schemas.openxmlformats.org/drawingml/2006/table">
            <a:tbl>
              <a:tblPr firstRow="1" bandRow="1">
                <a:tableStyleId>{5C22544A-7EE6-4342-B048-85BDC9FD1C3A}</a:tableStyleId>
              </a:tblPr>
              <a:tblGrid>
                <a:gridCol w="3353825">
                  <a:extLst>
                    <a:ext uri="{9D8B030D-6E8A-4147-A177-3AD203B41FA5}">
                      <a16:colId xmlns:a16="http://schemas.microsoft.com/office/drawing/2014/main" val="1103705910"/>
                    </a:ext>
                  </a:extLst>
                </a:gridCol>
                <a:gridCol w="3491346">
                  <a:extLst>
                    <a:ext uri="{9D8B030D-6E8A-4147-A177-3AD203B41FA5}">
                      <a16:colId xmlns:a16="http://schemas.microsoft.com/office/drawing/2014/main" val="3567152961"/>
                    </a:ext>
                  </a:extLst>
                </a:gridCol>
              </a:tblGrid>
              <a:tr h="646546">
                <a:tc gridSpan="2">
                  <a:txBody>
                    <a:bodyPr/>
                    <a:lstStyle/>
                    <a:p>
                      <a:pPr marL="0" marR="0" lvl="0" indent="0" algn="ctr" defTabSz="457200" rtl="0" eaLnBrk="1" fontAlgn="auto" latinLnBrk="0" hangingPunct="1">
                        <a:lnSpc>
                          <a:spcPct val="100000"/>
                        </a:lnSpc>
                        <a:spcBef>
                          <a:spcPct val="20000"/>
                        </a:spcBef>
                        <a:spcAft>
                          <a:spcPts val="0"/>
                        </a:spcAft>
                        <a:buClr>
                          <a:srgbClr val="407EC9"/>
                        </a:buClr>
                        <a:buSzTx/>
                        <a:buFont typeface="+mj-lt"/>
                        <a:buNone/>
                        <a:tabLst/>
                        <a:defRPr/>
                      </a:pPr>
                      <a:r>
                        <a:rPr kumimoji="0" lang="en-US" altLang="en-US" sz="2000" b="1" i="0" u="none" strike="noStrike" kern="1200" cap="none" spc="0" normalizeH="0" baseline="0" noProof="0" dirty="0" smtClean="0">
                          <a:ln>
                            <a:noFill/>
                          </a:ln>
                          <a:solidFill>
                            <a:srgbClr val="407EC9">
                              <a:lumMod val="50000"/>
                            </a:srgbClr>
                          </a:solidFill>
                          <a:effectLst/>
                          <a:uLnTx/>
                          <a:uFillTx/>
                          <a:latin typeface="Calibri" panose="020F0502020204030204" pitchFamily="34" charset="0"/>
                          <a:ea typeface="+mn-ea"/>
                          <a:cs typeface="Times New Roman"/>
                        </a:rPr>
                        <a:t>2022-23 Medical Plan</a:t>
                      </a:r>
                    </a:p>
                  </a:txBody>
                  <a:tcPr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vl="1"/>
                      <a:endParaRPr kumimoji="0" lang="en-US" sz="2400" b="0" i="0" u="none" strike="noStrike" kern="1200" cap="none" spc="0" normalizeH="0" baseline="0" dirty="0">
                        <a:ln>
                          <a:noFill/>
                        </a:ln>
                        <a:solidFill>
                          <a:srgbClr val="407EC9">
                            <a:lumMod val="50000"/>
                          </a:srgbClr>
                        </a:solidFill>
                        <a:effectLst/>
                        <a:uLnTx/>
                        <a:uFillTx/>
                        <a:latin typeface="Calibri" panose="020F0502020204030204" pitchFamily="34" charset="0"/>
                        <a:ea typeface="+mn-ea"/>
                        <a:cs typeface="Times New Roman"/>
                      </a:endParaRPr>
                    </a:p>
                  </a:txBody>
                  <a:tcPr anchor="ctr">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059360"/>
                  </a:ext>
                </a:extLst>
              </a:tr>
              <a:tr h="646546">
                <a:tc>
                  <a:txBody>
                    <a:bodyPr/>
                    <a:lstStyle/>
                    <a:p>
                      <a:pPr marL="0" marR="0" lvl="0" indent="0" algn="l" defTabSz="457200" rtl="0" eaLnBrk="1" fontAlgn="auto" latinLnBrk="0" hangingPunct="1">
                        <a:lnSpc>
                          <a:spcPct val="100000"/>
                        </a:lnSpc>
                        <a:spcBef>
                          <a:spcPct val="20000"/>
                        </a:spcBef>
                        <a:spcAft>
                          <a:spcPts val="0"/>
                        </a:spcAft>
                        <a:buClr>
                          <a:srgbClr val="407EC9"/>
                        </a:buClr>
                        <a:buSzTx/>
                        <a:buFont typeface="+mj-lt"/>
                        <a:buNone/>
                        <a:tabLst/>
                        <a:defRPr/>
                      </a:pPr>
                      <a:r>
                        <a:rPr kumimoji="0" lang="en-US" altLang="en-US" sz="2000" b="0" i="0" u="none" strike="noStrike" kern="1200" cap="none" spc="0" normalizeH="0" baseline="0" noProof="0" dirty="0" smtClean="0">
                          <a:ln>
                            <a:noFill/>
                          </a:ln>
                          <a:solidFill>
                            <a:srgbClr val="407EC9">
                              <a:lumMod val="50000"/>
                            </a:srgbClr>
                          </a:solidFill>
                          <a:effectLst/>
                          <a:uLnTx/>
                          <a:uFillTx/>
                          <a:latin typeface="Calibri" panose="020F0502020204030204" pitchFamily="34" charset="0"/>
                          <a:ea typeface="+mn-ea"/>
                          <a:cs typeface="Times New Roman"/>
                        </a:rPr>
                        <a:t>$1,500 VEBA Plan</a:t>
                      </a:r>
                    </a:p>
                  </a:txBody>
                  <a:tcPr anchor="ctr">
                    <a:lnL w="127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kumimoji="0" lang="en-US" sz="2000" b="0" i="0" u="none" strike="noStrike" kern="1200" cap="none" spc="0" normalizeH="0" baseline="0" dirty="0" smtClean="0">
                          <a:ln>
                            <a:noFill/>
                          </a:ln>
                          <a:solidFill>
                            <a:srgbClr val="407EC9">
                              <a:lumMod val="50000"/>
                            </a:srgbClr>
                          </a:solidFill>
                          <a:effectLst/>
                          <a:uLnTx/>
                          <a:uFillTx/>
                          <a:latin typeface="Calibri" panose="020F0502020204030204" pitchFamily="34" charset="0"/>
                          <a:ea typeface="+mn-ea"/>
                          <a:cs typeface="Times New Roman"/>
                        </a:rPr>
                        <a:t>Open Access Network</a:t>
                      </a:r>
                    </a:p>
                  </a:txBody>
                  <a:tcPr anchor="ctr">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6603489"/>
                  </a:ext>
                </a:extLst>
              </a:tr>
            </a:tbl>
          </a:graphicData>
        </a:graphic>
      </p:graphicFrame>
      <p:sp>
        <p:nvSpPr>
          <p:cNvPr id="4" name="Slide Number Placeholder 3"/>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5</a:t>
            </a:fld>
            <a:endParaRPr lang="en-US" dirty="0">
              <a:solidFill>
                <a:prstClr val="black">
                  <a:lumMod val="50000"/>
                  <a:lumOff val="50000"/>
                </a:prstClr>
              </a:solidFill>
            </a:endParaRPr>
          </a:p>
        </p:txBody>
      </p:sp>
    </p:spTree>
    <p:extLst>
      <p:ext uri="{BB962C8B-B14F-4D97-AF65-F5344CB8AC3E}">
        <p14:creationId xmlns:p14="http://schemas.microsoft.com/office/powerpoint/2010/main" val="1400150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918971" y="4568774"/>
            <a:ext cx="3163455" cy="1456787"/>
          </a:xfrm>
        </p:spPr>
        <p:txBody>
          <a:bodyPr>
            <a:normAutofit/>
          </a:bodyPr>
          <a:lstStyle/>
          <a:p>
            <a:pPr eaLnBrk="1" hangingPunct="1">
              <a:buFont typeface="Courier New" panose="02070309020205020404" pitchFamily="49" charset="0"/>
              <a:buChar char="o"/>
            </a:pPr>
            <a:r>
              <a:rPr lang="en-US" altLang="en-US" sz="2400" b="1" dirty="0" smtClean="0">
                <a:latin typeface="Calibri" panose="020F0502020204030204" pitchFamily="34" charset="0"/>
              </a:rPr>
              <a:t>National Network</a:t>
            </a:r>
          </a:p>
          <a:p>
            <a:pPr lvl="1" eaLnBrk="1" hangingPunct="1">
              <a:buFont typeface="Wingdings" panose="05000000000000000000" pitchFamily="2" charset="2"/>
              <a:buChar char="§"/>
            </a:pPr>
            <a:r>
              <a:rPr lang="en-US" altLang="en-US" sz="2400" b="1" dirty="0" smtClean="0">
                <a:latin typeface="Calibri" panose="020F0502020204030204" pitchFamily="34" charset="0"/>
              </a:rPr>
              <a:t>CIGNA</a:t>
            </a:r>
          </a:p>
        </p:txBody>
      </p:sp>
      <p:sp>
        <p:nvSpPr>
          <p:cNvPr id="20482" name="Rectangle 2"/>
          <p:cNvSpPr>
            <a:spLocks noGrp="1" noChangeArrowheads="1"/>
          </p:cNvSpPr>
          <p:nvPr>
            <p:ph type="title"/>
          </p:nvPr>
        </p:nvSpPr>
        <p:spPr/>
        <p:txBody>
          <a:bodyPr>
            <a:normAutofit/>
          </a:bodyPr>
          <a:lstStyle/>
          <a:p>
            <a:pPr eaLnBrk="1" hangingPunct="1"/>
            <a:r>
              <a:rPr lang="en-US" altLang="en-US" sz="3600" b="1" dirty="0">
                <a:solidFill>
                  <a:schemeClr val="accent2">
                    <a:lumMod val="50000"/>
                  </a:schemeClr>
                </a:solidFill>
                <a:latin typeface="Calibri" panose="020F0502020204030204" pitchFamily="34" charset="0"/>
              </a:rPr>
              <a:t>HealthPartners – Open Access Network</a:t>
            </a:r>
          </a:p>
        </p:txBody>
      </p:sp>
      <p:pic>
        <p:nvPicPr>
          <p:cNvPr id="4" name="Picture 3" descr="http://greeneyed.com/wp-content/uploads/2011/02/USA-Outline.jpg"/>
          <p:cNvPicPr>
            <a:picLocks noChangeAspect="1" noChangeArrowheads="1"/>
          </p:cNvPicPr>
          <p:nvPr/>
        </p:nvPicPr>
        <p:blipFill>
          <a:blip r:embed="rId2" cstate="print">
            <a:clrChange>
              <a:clrFrom>
                <a:srgbClr val="FEFEFE"/>
              </a:clrFrom>
              <a:clrTo>
                <a:srgbClr val="FEFEFE">
                  <a:alpha val="0"/>
                </a:srgbClr>
              </a:clrTo>
            </a:clrChange>
            <a:duotone>
              <a:schemeClr val="bg2">
                <a:shade val="45000"/>
                <a:satMod val="135000"/>
              </a:schemeClr>
              <a:prstClr val="white"/>
            </a:duotone>
          </a:blip>
          <a:srcRect/>
          <a:stretch>
            <a:fillRect/>
          </a:stretch>
        </p:blipFill>
        <p:spPr bwMode="auto">
          <a:xfrm>
            <a:off x="3942230" y="992162"/>
            <a:ext cx="5799207" cy="3595685"/>
          </a:xfrm>
          <a:prstGeom prst="rect">
            <a:avLst/>
          </a:prstGeom>
          <a:noFill/>
          <a:ln w="9525">
            <a:noFill/>
            <a:miter lim="800000"/>
            <a:headEnd/>
            <a:tailEnd/>
          </a:ln>
        </p:spPr>
      </p:pic>
      <p:grpSp>
        <p:nvGrpSpPr>
          <p:cNvPr id="5" name="Group 4"/>
          <p:cNvGrpSpPr/>
          <p:nvPr/>
        </p:nvGrpSpPr>
        <p:grpSpPr>
          <a:xfrm>
            <a:off x="2422978" y="1461186"/>
            <a:ext cx="6880075" cy="4488029"/>
            <a:chOff x="1052110" y="1390283"/>
            <a:chExt cx="6705600" cy="4261381"/>
          </a:xfrm>
        </p:grpSpPr>
        <p:sp>
          <p:nvSpPr>
            <p:cNvPr id="6" name="Rectangle 5"/>
            <p:cNvSpPr/>
            <p:nvPr/>
          </p:nvSpPr>
          <p:spPr>
            <a:xfrm>
              <a:off x="1052110" y="1591549"/>
              <a:ext cx="6705600" cy="4060115"/>
            </a:xfrm>
            <a:prstGeom prst="rect">
              <a:avLst/>
            </a:prstGeom>
            <a:ln>
              <a:noFill/>
            </a:ln>
          </p:spPr>
        </p:sp>
        <p:sp>
          <p:nvSpPr>
            <p:cNvPr id="7" name="Freeform 6"/>
            <p:cNvSpPr/>
            <p:nvPr/>
          </p:nvSpPr>
          <p:spPr>
            <a:xfrm>
              <a:off x="4712831" y="1428692"/>
              <a:ext cx="1117531" cy="1117531"/>
            </a:xfrm>
            <a:custGeom>
              <a:avLst/>
              <a:gdLst>
                <a:gd name="connsiteX0" fmla="*/ 0 w 1117531"/>
                <a:gd name="connsiteY0" fmla="*/ 558766 h 1117531"/>
                <a:gd name="connsiteX1" fmla="*/ 558766 w 1117531"/>
                <a:gd name="connsiteY1" fmla="*/ 0 h 1117531"/>
                <a:gd name="connsiteX2" fmla="*/ 1117532 w 1117531"/>
                <a:gd name="connsiteY2" fmla="*/ 558766 h 1117531"/>
                <a:gd name="connsiteX3" fmla="*/ 558766 w 1117531"/>
                <a:gd name="connsiteY3" fmla="*/ 1117532 h 1117531"/>
                <a:gd name="connsiteX4" fmla="*/ 0 w 1117531"/>
                <a:gd name="connsiteY4" fmla="*/ 558766 h 111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531" h="1117531">
                  <a:moveTo>
                    <a:pt x="0" y="558766"/>
                  </a:moveTo>
                  <a:cubicBezTo>
                    <a:pt x="0" y="250168"/>
                    <a:pt x="250168" y="0"/>
                    <a:pt x="558766" y="0"/>
                  </a:cubicBezTo>
                  <a:cubicBezTo>
                    <a:pt x="867364" y="0"/>
                    <a:pt x="1117532" y="250168"/>
                    <a:pt x="1117532" y="558766"/>
                  </a:cubicBezTo>
                  <a:cubicBezTo>
                    <a:pt x="1117532" y="867364"/>
                    <a:pt x="867364" y="1117532"/>
                    <a:pt x="558766" y="1117532"/>
                  </a:cubicBezTo>
                  <a:cubicBezTo>
                    <a:pt x="250168" y="1117532"/>
                    <a:pt x="0" y="867364"/>
                    <a:pt x="0" y="558766"/>
                  </a:cubicBezTo>
                  <a:close/>
                </a:path>
              </a:pathLst>
            </a:cu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3979" tIns="183979" rIns="183979" bIns="183979" numCol="1" spcCol="1270" anchor="ctr" anchorCtr="0">
              <a:noAutofit/>
            </a:bodyPr>
            <a:lstStyle/>
            <a:p>
              <a:pPr algn="ctr" defTabSz="1422400">
                <a:lnSpc>
                  <a:spcPct val="90000"/>
                </a:lnSpc>
                <a:spcBef>
                  <a:spcPct val="0"/>
                </a:spcBef>
                <a:spcAft>
                  <a:spcPct val="35000"/>
                </a:spcAft>
              </a:pPr>
              <a:r>
                <a:rPr lang="en-US" sz="3200" b="1" dirty="0">
                  <a:solidFill>
                    <a:schemeClr val="bg1"/>
                  </a:solidFill>
                  <a:latin typeface="Calibri" panose="020F0502020204030204" pitchFamily="34" charset="0"/>
                  <a:ea typeface="Tahoma" pitchFamily="34" charset="0"/>
                  <a:cs typeface="Tahoma" pitchFamily="34" charset="0"/>
                </a:rPr>
                <a:t>You</a:t>
              </a:r>
            </a:p>
          </p:txBody>
        </p:sp>
        <p:sp>
          <p:nvSpPr>
            <p:cNvPr id="8" name="Freeform 7"/>
            <p:cNvSpPr/>
            <p:nvPr/>
          </p:nvSpPr>
          <p:spPr>
            <a:xfrm rot="145055">
              <a:off x="3861296" y="2005399"/>
              <a:ext cx="851282" cy="29999"/>
            </a:xfrm>
            <a:custGeom>
              <a:avLst/>
              <a:gdLst>
                <a:gd name="connsiteX0" fmla="*/ 0 w 851282"/>
                <a:gd name="connsiteY0" fmla="*/ 14999 h 29998"/>
                <a:gd name="connsiteX1" fmla="*/ 851282 w 851282"/>
                <a:gd name="connsiteY1" fmla="*/ 14999 h 29998"/>
              </a:gdLst>
              <a:ahLst/>
              <a:cxnLst>
                <a:cxn ang="0">
                  <a:pos x="connsiteX0" y="connsiteY0"/>
                </a:cxn>
                <a:cxn ang="0">
                  <a:pos x="connsiteX1" y="connsiteY1"/>
                </a:cxn>
              </a:cxnLst>
              <a:rect l="l" t="t" r="r" b="b"/>
              <a:pathLst>
                <a:path w="851282" h="29998">
                  <a:moveTo>
                    <a:pt x="851282" y="14999"/>
                  </a:moveTo>
                  <a:lnTo>
                    <a:pt x="0" y="14999"/>
                  </a:lnTo>
                </a:path>
              </a:pathLst>
            </a:custGeom>
            <a:noFill/>
            <a:ln cap="rnd">
              <a:solidFill>
                <a:srgbClr val="009B48"/>
              </a:solidFill>
            </a:ln>
          </p:spPr>
          <p:style>
            <a:lnRef idx="2">
              <a:scrgbClr r="0" g="0" b="0"/>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417059" tIns="-6283" rIns="417058" bIns="-6283" numCol="1" spcCol="1270" anchor="ctr" anchorCtr="0">
              <a:noAutofit/>
            </a:bodyPr>
            <a:lstStyle/>
            <a:p>
              <a:pPr algn="ctr" defTabSz="222250">
                <a:lnSpc>
                  <a:spcPct val="90000"/>
                </a:lnSpc>
                <a:spcBef>
                  <a:spcPct val="0"/>
                </a:spcBef>
                <a:spcAft>
                  <a:spcPct val="35000"/>
                </a:spcAft>
              </a:pPr>
              <a:endParaRPr lang="en-US" sz="500"/>
            </a:p>
          </p:txBody>
        </p:sp>
        <p:sp>
          <p:nvSpPr>
            <p:cNvPr id="9" name="Freeform 8"/>
            <p:cNvSpPr/>
            <p:nvPr/>
          </p:nvSpPr>
          <p:spPr>
            <a:xfrm>
              <a:off x="2324358" y="1390283"/>
              <a:ext cx="1533939" cy="1368520"/>
            </a:xfrm>
            <a:custGeom>
              <a:avLst/>
              <a:gdLst>
                <a:gd name="connsiteX0" fmla="*/ 0 w 1692211"/>
                <a:gd name="connsiteY0" fmla="*/ 786977 h 1573954"/>
                <a:gd name="connsiteX1" fmla="*/ 846106 w 1692211"/>
                <a:gd name="connsiteY1" fmla="*/ 0 h 1573954"/>
                <a:gd name="connsiteX2" fmla="*/ 1692212 w 1692211"/>
                <a:gd name="connsiteY2" fmla="*/ 786977 h 1573954"/>
                <a:gd name="connsiteX3" fmla="*/ 846106 w 1692211"/>
                <a:gd name="connsiteY3" fmla="*/ 1573954 h 1573954"/>
                <a:gd name="connsiteX4" fmla="*/ 0 w 1692211"/>
                <a:gd name="connsiteY4" fmla="*/ 786977 h 157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11" h="1573954">
                  <a:moveTo>
                    <a:pt x="0" y="786977"/>
                  </a:moveTo>
                  <a:cubicBezTo>
                    <a:pt x="0" y="352342"/>
                    <a:pt x="378815" y="0"/>
                    <a:pt x="846106" y="0"/>
                  </a:cubicBezTo>
                  <a:cubicBezTo>
                    <a:pt x="1313397" y="0"/>
                    <a:pt x="1692212" y="352342"/>
                    <a:pt x="1692212" y="786977"/>
                  </a:cubicBezTo>
                  <a:cubicBezTo>
                    <a:pt x="1692212" y="1221612"/>
                    <a:pt x="1313397" y="1573954"/>
                    <a:pt x="846106" y="1573954"/>
                  </a:cubicBezTo>
                  <a:cubicBezTo>
                    <a:pt x="378815" y="1573954"/>
                    <a:pt x="0" y="1221612"/>
                    <a:pt x="0" y="786977"/>
                  </a:cubicBezTo>
                  <a:close/>
                </a:path>
              </a:pathLst>
            </a:custGeom>
            <a:solidFill>
              <a:srgbClr val="94D8E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60519" tIns="243200" rIns="260519" bIns="243200" numCol="1" spcCol="1270" anchor="ctr" anchorCtr="0">
              <a:noAutofit/>
            </a:bodyPr>
            <a:lstStyle/>
            <a:p>
              <a:pPr algn="ctr" defTabSz="889000">
                <a:lnSpc>
                  <a:spcPct val="90000"/>
                </a:lnSpc>
                <a:spcBef>
                  <a:spcPct val="0"/>
                </a:spcBef>
                <a:spcAft>
                  <a:spcPct val="35000"/>
                </a:spcAft>
              </a:pPr>
              <a:r>
                <a:rPr lang="en-US" sz="2000" b="1" dirty="0">
                  <a:solidFill>
                    <a:schemeClr val="tx1">
                      <a:lumMod val="75000"/>
                      <a:lumOff val="25000"/>
                    </a:schemeClr>
                  </a:solidFill>
                  <a:latin typeface="Calibri" panose="020F0502020204030204" pitchFamily="34" charset="0"/>
                  <a:ea typeface="Tahoma" pitchFamily="34" charset="0"/>
                  <a:cs typeface="Tahoma" pitchFamily="34" charset="0"/>
                </a:rPr>
                <a:t>More than 950,000 doctors</a:t>
              </a:r>
            </a:p>
          </p:txBody>
        </p:sp>
        <p:sp>
          <p:nvSpPr>
            <p:cNvPr id="10" name="Freeform 9"/>
            <p:cNvSpPr/>
            <p:nvPr/>
          </p:nvSpPr>
          <p:spPr>
            <a:xfrm rot="1189536">
              <a:off x="5767687" y="2505849"/>
              <a:ext cx="1456937" cy="29998"/>
            </a:xfrm>
            <a:custGeom>
              <a:avLst/>
              <a:gdLst>
                <a:gd name="connsiteX0" fmla="*/ 0 w 1456937"/>
                <a:gd name="connsiteY0" fmla="*/ 14999 h 29998"/>
                <a:gd name="connsiteX1" fmla="*/ 1456937 w 1456937"/>
                <a:gd name="connsiteY1" fmla="*/ 14999 h 29998"/>
              </a:gdLst>
              <a:ahLst/>
              <a:cxnLst>
                <a:cxn ang="0">
                  <a:pos x="connsiteX0" y="connsiteY0"/>
                </a:cxn>
                <a:cxn ang="0">
                  <a:pos x="connsiteX1" y="connsiteY1"/>
                </a:cxn>
              </a:cxnLst>
              <a:rect l="l" t="t" r="r" b="b"/>
              <a:pathLst>
                <a:path w="1456937" h="29998">
                  <a:moveTo>
                    <a:pt x="0" y="14999"/>
                  </a:moveTo>
                  <a:lnTo>
                    <a:pt x="1456937" y="14999"/>
                  </a:lnTo>
                </a:path>
              </a:pathLst>
            </a:custGeom>
            <a:noFill/>
            <a:ln cap="rnd">
              <a:solidFill>
                <a:srgbClr val="009B48"/>
              </a:solidFill>
            </a:ln>
          </p:spPr>
          <p:style>
            <a:lnRef idx="2">
              <a:scrgbClr r="0" g="0" b="0"/>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704745" tIns="-21424" rIns="704746" bIns="-21425" numCol="1" spcCol="1270" anchor="ctr" anchorCtr="0">
              <a:noAutofit/>
            </a:bodyPr>
            <a:lstStyle/>
            <a:p>
              <a:pPr algn="ctr" defTabSz="222250">
                <a:lnSpc>
                  <a:spcPct val="90000"/>
                </a:lnSpc>
                <a:spcBef>
                  <a:spcPct val="0"/>
                </a:spcBef>
                <a:spcAft>
                  <a:spcPct val="35000"/>
                </a:spcAft>
              </a:pPr>
              <a:endParaRPr lang="en-US" sz="500"/>
            </a:p>
          </p:txBody>
        </p:sp>
        <p:sp>
          <p:nvSpPr>
            <p:cNvPr id="11" name="Freeform 10"/>
            <p:cNvSpPr/>
            <p:nvPr/>
          </p:nvSpPr>
          <p:spPr>
            <a:xfrm rot="4010756">
              <a:off x="5342238" y="2774655"/>
              <a:ext cx="570150" cy="29998"/>
            </a:xfrm>
            <a:custGeom>
              <a:avLst/>
              <a:gdLst>
                <a:gd name="connsiteX0" fmla="*/ 0 w 570150"/>
                <a:gd name="connsiteY0" fmla="*/ 14999 h 29998"/>
                <a:gd name="connsiteX1" fmla="*/ 570150 w 570150"/>
                <a:gd name="connsiteY1" fmla="*/ 14999 h 29998"/>
              </a:gdLst>
              <a:ahLst/>
              <a:cxnLst>
                <a:cxn ang="0">
                  <a:pos x="connsiteX0" y="connsiteY0"/>
                </a:cxn>
                <a:cxn ang="0">
                  <a:pos x="connsiteX1" y="connsiteY1"/>
                </a:cxn>
              </a:cxnLst>
              <a:rect l="l" t="t" r="r" b="b"/>
              <a:pathLst>
                <a:path w="570150" h="29998">
                  <a:moveTo>
                    <a:pt x="0" y="14999"/>
                  </a:moveTo>
                  <a:lnTo>
                    <a:pt x="570150" y="14999"/>
                  </a:lnTo>
                </a:path>
              </a:pathLst>
            </a:custGeom>
            <a:noFill/>
            <a:ln cap="rnd">
              <a:solidFill>
                <a:srgbClr val="009B48"/>
              </a:solidFill>
            </a:ln>
          </p:spPr>
          <p:style>
            <a:lnRef idx="2">
              <a:scrgbClr r="0" g="0" b="0"/>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83522" tIns="745" rIns="283520" bIns="745" numCol="1" spcCol="1270" anchor="ctr" anchorCtr="0">
              <a:noAutofit/>
            </a:bodyPr>
            <a:lstStyle/>
            <a:p>
              <a:pPr algn="ctr" defTabSz="222250">
                <a:lnSpc>
                  <a:spcPct val="90000"/>
                </a:lnSpc>
                <a:spcBef>
                  <a:spcPct val="0"/>
                </a:spcBef>
                <a:spcAft>
                  <a:spcPct val="35000"/>
                </a:spcAft>
              </a:pPr>
              <a:endParaRPr lang="en-US" sz="500"/>
            </a:p>
          </p:txBody>
        </p:sp>
        <p:sp>
          <p:nvSpPr>
            <p:cNvPr id="12" name="Freeform 11"/>
            <p:cNvSpPr/>
            <p:nvPr/>
          </p:nvSpPr>
          <p:spPr>
            <a:xfrm>
              <a:off x="5218927" y="3050294"/>
              <a:ext cx="1642000" cy="1547524"/>
            </a:xfrm>
            <a:custGeom>
              <a:avLst/>
              <a:gdLst>
                <a:gd name="connsiteX0" fmla="*/ 0 w 1642000"/>
                <a:gd name="connsiteY0" fmla="*/ 773762 h 1547524"/>
                <a:gd name="connsiteX1" fmla="*/ 821000 w 1642000"/>
                <a:gd name="connsiteY1" fmla="*/ 0 h 1547524"/>
                <a:gd name="connsiteX2" fmla="*/ 1642000 w 1642000"/>
                <a:gd name="connsiteY2" fmla="*/ 773762 h 1547524"/>
                <a:gd name="connsiteX3" fmla="*/ 821000 w 1642000"/>
                <a:gd name="connsiteY3" fmla="*/ 1547524 h 1547524"/>
                <a:gd name="connsiteX4" fmla="*/ 0 w 1642000"/>
                <a:gd name="connsiteY4" fmla="*/ 773762 h 154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000" h="1547524">
                  <a:moveTo>
                    <a:pt x="0" y="773762"/>
                  </a:moveTo>
                  <a:cubicBezTo>
                    <a:pt x="0" y="346425"/>
                    <a:pt x="367574" y="0"/>
                    <a:pt x="821000" y="0"/>
                  </a:cubicBezTo>
                  <a:cubicBezTo>
                    <a:pt x="1274426" y="0"/>
                    <a:pt x="1642000" y="346425"/>
                    <a:pt x="1642000" y="773762"/>
                  </a:cubicBezTo>
                  <a:cubicBezTo>
                    <a:pt x="1642000" y="1201099"/>
                    <a:pt x="1274426" y="1547524"/>
                    <a:pt x="821000" y="1547524"/>
                  </a:cubicBezTo>
                  <a:cubicBezTo>
                    <a:pt x="367574" y="1547524"/>
                    <a:pt x="0" y="1201099"/>
                    <a:pt x="0" y="773762"/>
                  </a:cubicBezTo>
                  <a:close/>
                </a:path>
              </a:pathLst>
            </a:custGeom>
            <a:solidFill>
              <a:srgbClr val="94D8E9"/>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253165" tIns="239330" rIns="253165" bIns="239330" numCol="1" spcCol="1270" anchor="ctr" anchorCtr="0">
              <a:noAutofit/>
            </a:bodyPr>
            <a:lstStyle/>
            <a:p>
              <a:pPr algn="ctr" defTabSz="889000">
                <a:lnSpc>
                  <a:spcPct val="90000"/>
                </a:lnSpc>
                <a:spcBef>
                  <a:spcPct val="0"/>
                </a:spcBef>
                <a:spcAft>
                  <a:spcPct val="35000"/>
                </a:spcAft>
              </a:pPr>
              <a:r>
                <a:rPr lang="en-US" sz="2000" b="1" dirty="0">
                  <a:solidFill>
                    <a:schemeClr val="tx1">
                      <a:lumMod val="75000"/>
                      <a:lumOff val="25000"/>
                    </a:schemeClr>
                  </a:solidFill>
                  <a:latin typeface="Calibri" panose="020F0502020204030204" pitchFamily="34" charset="0"/>
                  <a:ea typeface="Tahoma" pitchFamily="34" charset="0"/>
                  <a:cs typeface="Tahoma" pitchFamily="34" charset="0"/>
                </a:rPr>
                <a:t>6,000 hospitals</a:t>
              </a:r>
            </a:p>
          </p:txBody>
        </p:sp>
        <p:sp>
          <p:nvSpPr>
            <p:cNvPr id="13" name="Freeform 12"/>
            <p:cNvSpPr/>
            <p:nvPr/>
          </p:nvSpPr>
          <p:spPr>
            <a:xfrm rot="18793428">
              <a:off x="4404843" y="2694080"/>
              <a:ext cx="662403" cy="29999"/>
            </a:xfrm>
            <a:custGeom>
              <a:avLst/>
              <a:gdLst>
                <a:gd name="connsiteX0" fmla="*/ 0 w 662403"/>
                <a:gd name="connsiteY0" fmla="*/ 14999 h 29998"/>
                <a:gd name="connsiteX1" fmla="*/ 662403 w 662403"/>
                <a:gd name="connsiteY1" fmla="*/ 14999 h 29998"/>
              </a:gdLst>
              <a:ahLst/>
              <a:cxnLst>
                <a:cxn ang="0">
                  <a:pos x="connsiteX0" y="connsiteY0"/>
                </a:cxn>
                <a:cxn ang="0">
                  <a:pos x="connsiteX1" y="connsiteY1"/>
                </a:cxn>
              </a:cxnLst>
              <a:rect l="l" t="t" r="r" b="b"/>
              <a:pathLst>
                <a:path w="662403" h="29998">
                  <a:moveTo>
                    <a:pt x="662403" y="14999"/>
                  </a:moveTo>
                  <a:lnTo>
                    <a:pt x="0" y="14999"/>
                  </a:lnTo>
                </a:path>
              </a:pathLst>
            </a:custGeom>
            <a:noFill/>
            <a:ln cap="rnd">
              <a:solidFill>
                <a:srgbClr val="009B48"/>
              </a:solidFill>
            </a:ln>
          </p:spPr>
          <p:style>
            <a:lnRef idx="2">
              <a:scrgbClr r="0" g="0" b="0"/>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27340" tIns="-1560" rIns="327342" bIns="-1562" numCol="1" spcCol="1270" anchor="ctr" anchorCtr="0">
              <a:noAutofit/>
            </a:bodyPr>
            <a:lstStyle/>
            <a:p>
              <a:pPr algn="ctr" defTabSz="222250">
                <a:lnSpc>
                  <a:spcPct val="90000"/>
                </a:lnSpc>
                <a:spcBef>
                  <a:spcPct val="0"/>
                </a:spcBef>
                <a:spcAft>
                  <a:spcPct val="35000"/>
                </a:spcAft>
              </a:pPr>
              <a:endParaRPr lang="en-US" sz="500"/>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073" y="2898788"/>
            <a:ext cx="1511963" cy="151196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9177" y="2454037"/>
            <a:ext cx="1511963" cy="1511963"/>
          </a:xfrm>
          <a:prstGeom prst="rect">
            <a:avLst/>
          </a:prstGeom>
        </p:spPr>
      </p:pic>
      <p:sp>
        <p:nvSpPr>
          <p:cNvPr id="16" name="TextBox 15"/>
          <p:cNvSpPr txBox="1"/>
          <p:nvPr/>
        </p:nvSpPr>
        <p:spPr>
          <a:xfrm>
            <a:off x="1302838" y="2090610"/>
            <a:ext cx="3040380" cy="523220"/>
          </a:xfrm>
          <a:prstGeom prst="rect">
            <a:avLst/>
          </a:prstGeom>
          <a:noFill/>
        </p:spPr>
        <p:txBody>
          <a:bodyPr wrap="square" rtlCol="0">
            <a:spAutoFit/>
          </a:bodyPr>
          <a:lstStyle/>
          <a:p>
            <a:r>
              <a:rPr lang="en-US" sz="2800" b="1" dirty="0">
                <a:solidFill>
                  <a:srgbClr val="338093"/>
                </a:solidFill>
                <a:latin typeface="Calibri" panose="020F0502020204030204" pitchFamily="34" charset="0"/>
                <a:ea typeface="Tahoma" pitchFamily="34" charset="0"/>
                <a:cs typeface="Tahoma" pitchFamily="34" charset="0"/>
              </a:rPr>
              <a:t>Anywhere</a:t>
            </a:r>
          </a:p>
        </p:txBody>
      </p:sp>
      <p:sp>
        <p:nvSpPr>
          <p:cNvPr id="17" name="TextBox 16"/>
          <p:cNvSpPr txBox="1"/>
          <p:nvPr/>
        </p:nvSpPr>
        <p:spPr>
          <a:xfrm>
            <a:off x="1315251" y="2643135"/>
            <a:ext cx="2578131" cy="1323439"/>
          </a:xfrm>
          <a:prstGeom prst="rect">
            <a:avLst/>
          </a:prstGeom>
          <a:noFill/>
        </p:spPr>
        <p:txBody>
          <a:bodyPr wrap="square" rtlCol="0">
            <a:spAutoFit/>
          </a:bodyPr>
          <a:lstStyle/>
          <a:p>
            <a:pPr lvl="0"/>
            <a:r>
              <a:rPr lang="en-US" sz="2000" b="1" dirty="0">
                <a:solidFill>
                  <a:schemeClr val="accent1">
                    <a:lumMod val="90000"/>
                    <a:lumOff val="10000"/>
                  </a:schemeClr>
                </a:solidFill>
                <a:latin typeface="Calibri" panose="020F0502020204030204" pitchFamily="34" charset="0"/>
                <a:ea typeface="Tahoma" pitchFamily="34" charset="0"/>
                <a:cs typeface="Tahoma" pitchFamily="34" charset="0"/>
              </a:rPr>
              <a:t>Choices to find a doctor wherever you live, work or travel nationwide</a:t>
            </a:r>
          </a:p>
        </p:txBody>
      </p:sp>
      <p:sp>
        <p:nvSpPr>
          <p:cNvPr id="18" name="TextBox 17"/>
          <p:cNvSpPr txBox="1"/>
          <p:nvPr/>
        </p:nvSpPr>
        <p:spPr>
          <a:xfrm>
            <a:off x="6255709" y="4943408"/>
            <a:ext cx="2895600" cy="523220"/>
          </a:xfrm>
          <a:prstGeom prst="rect">
            <a:avLst/>
          </a:prstGeom>
          <a:noFill/>
        </p:spPr>
        <p:txBody>
          <a:bodyPr wrap="square" rtlCol="0">
            <a:spAutoFit/>
          </a:bodyPr>
          <a:lstStyle/>
          <a:p>
            <a:r>
              <a:rPr lang="en-US" sz="2800" b="1" dirty="0">
                <a:solidFill>
                  <a:srgbClr val="7030A0"/>
                </a:solidFill>
                <a:latin typeface="Calibri" panose="020F0502020204030204" pitchFamily="34" charset="0"/>
                <a:ea typeface="Tahoma" pitchFamily="34" charset="0"/>
                <a:cs typeface="Tahoma" pitchFamily="34" charset="0"/>
              </a:rPr>
              <a:t>Freedom</a:t>
            </a:r>
          </a:p>
        </p:txBody>
      </p:sp>
      <p:sp>
        <p:nvSpPr>
          <p:cNvPr id="19" name="TextBox 18"/>
          <p:cNvSpPr txBox="1"/>
          <p:nvPr/>
        </p:nvSpPr>
        <p:spPr>
          <a:xfrm>
            <a:off x="6266883" y="5362979"/>
            <a:ext cx="3124200" cy="707886"/>
          </a:xfrm>
          <a:prstGeom prst="rect">
            <a:avLst/>
          </a:prstGeom>
          <a:noFill/>
        </p:spPr>
        <p:txBody>
          <a:bodyPr wrap="square" rtlCol="0">
            <a:spAutoFit/>
          </a:bodyPr>
          <a:lstStyle/>
          <a:p>
            <a:r>
              <a:rPr lang="en-US" sz="2000" b="1" dirty="0">
                <a:solidFill>
                  <a:schemeClr val="accent1">
                    <a:lumMod val="90000"/>
                    <a:lumOff val="10000"/>
                  </a:schemeClr>
                </a:solidFill>
                <a:latin typeface="Calibri" panose="020F0502020204030204" pitchFamily="34" charset="0"/>
                <a:ea typeface="Tahoma" pitchFamily="34" charset="0"/>
                <a:cs typeface="Tahoma" pitchFamily="34" charset="0"/>
              </a:rPr>
              <a:t>Freedom to get the </a:t>
            </a:r>
          </a:p>
          <a:p>
            <a:r>
              <a:rPr lang="en-US" sz="2000" b="1" dirty="0">
                <a:solidFill>
                  <a:schemeClr val="accent1">
                    <a:lumMod val="90000"/>
                    <a:lumOff val="10000"/>
                  </a:schemeClr>
                </a:solidFill>
                <a:latin typeface="Calibri" panose="020F0502020204030204" pitchFamily="34" charset="0"/>
                <a:ea typeface="Tahoma" pitchFamily="34" charset="0"/>
                <a:cs typeface="Tahoma" pitchFamily="34" charset="0"/>
              </a:rPr>
              <a:t>care and support you need</a:t>
            </a:r>
          </a:p>
        </p:txBody>
      </p:sp>
      <p:sp>
        <p:nvSpPr>
          <p:cNvPr id="3" name="Slide Number Placeholder 2"/>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6</a:t>
            </a:fld>
            <a:endParaRPr lang="en-US" dirty="0">
              <a:solidFill>
                <a:prstClr val="black">
                  <a:lumMod val="50000"/>
                  <a:lumOff val="50000"/>
                </a:prstClr>
              </a:solidFill>
            </a:endParaRPr>
          </a:p>
        </p:txBody>
      </p:sp>
    </p:spTree>
    <p:extLst>
      <p:ext uri="{BB962C8B-B14F-4D97-AF65-F5344CB8AC3E}">
        <p14:creationId xmlns:p14="http://schemas.microsoft.com/office/powerpoint/2010/main" val="1753240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63" name="Group 43"/>
          <p:cNvGraphicFramePr>
            <a:graphicFrameLocks noGrp="1"/>
          </p:cNvGraphicFramePr>
          <p:nvPr>
            <p:ph idx="1"/>
            <p:extLst>
              <p:ext uri="{D42A27DB-BD31-4B8C-83A1-F6EECF244321}">
                <p14:modId xmlns:p14="http://schemas.microsoft.com/office/powerpoint/2010/main" val="1285194743"/>
              </p:ext>
            </p:extLst>
          </p:nvPr>
        </p:nvGraphicFramePr>
        <p:xfrm>
          <a:off x="2697017" y="1005840"/>
          <a:ext cx="6585527" cy="5461973"/>
        </p:xfrm>
        <a:graphic>
          <a:graphicData uri="http://schemas.openxmlformats.org/drawingml/2006/table">
            <a:tbl>
              <a:tblPr/>
              <a:tblGrid>
                <a:gridCol w="2985669">
                  <a:extLst>
                    <a:ext uri="{9D8B030D-6E8A-4147-A177-3AD203B41FA5}">
                      <a16:colId xmlns:a16="http://schemas.microsoft.com/office/drawing/2014/main" val="20000"/>
                    </a:ext>
                  </a:extLst>
                </a:gridCol>
                <a:gridCol w="3599858">
                  <a:extLst>
                    <a:ext uri="{9D8B030D-6E8A-4147-A177-3AD203B41FA5}">
                      <a16:colId xmlns:a16="http://schemas.microsoft.com/office/drawing/2014/main" val="20001"/>
                    </a:ext>
                  </a:extLst>
                </a:gridCol>
              </a:tblGrid>
              <a:tr h="560889">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bg1"/>
                          </a:solidFill>
                          <a:effectLst/>
                          <a:latin typeface="Calibri" pitchFamily="34" charset="0"/>
                        </a:rPr>
                        <a:t>In Network Benefits</a:t>
                      </a:r>
                    </a:p>
                  </a:txBody>
                  <a:tcPr marL="115964" marR="11596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6A8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bg1"/>
                          </a:solidFill>
                          <a:effectLst/>
                          <a:latin typeface="Calibri" pitchFamily="34" charset="0"/>
                        </a:rPr>
                        <a:t>Open Access</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bg1"/>
                          </a:solidFill>
                          <a:effectLst/>
                          <a:latin typeface="Calibri" pitchFamily="34" charset="0"/>
                        </a:rPr>
                        <a:t>$1,500 VEBA</a:t>
                      </a:r>
                    </a:p>
                  </a:txBody>
                  <a:tcPr marL="115964" marR="11596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66A86"/>
                    </a:solidFill>
                  </a:tcPr>
                </a:tc>
                <a:extLst>
                  <a:ext uri="{0D108BD9-81ED-4DB2-BD59-A6C34878D82A}">
                    <a16:rowId xmlns:a16="http://schemas.microsoft.com/office/drawing/2014/main" val="10000"/>
                  </a:ext>
                </a:extLst>
              </a:tr>
              <a:tr h="368139">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Plan Year Medical &amp; Rx</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Deductible</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$1,500 per individual</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$3,000 per family</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987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Plan Year Medical &amp; Rx</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Out-of-Pocket Maximum</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$1,500 per individual </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$3,000 per family</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453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Embedded Status</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Embedded</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6163058"/>
                  </a:ext>
                </a:extLst>
              </a:tr>
              <a:tr h="34453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District VEBA Contribution*</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$550 / single coverage </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$1,100 / family coverage</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222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Preventive Care</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100%</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066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Office/Urgent Care Visit  </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Deductible then 100% Coverage</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453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Convenience Care</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Deductible then 100% Coverage</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453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ER Visit </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Deductible then 100% Coverage</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72087">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Hospital Services</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Deductible then 100% Coverage</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10745334"/>
                  </a:ext>
                </a:extLst>
              </a:tr>
              <a:tr h="72296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Retail Pharmacy</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1" i="0" u="none" strike="noStrike" cap="none" normalizeH="0" baseline="0" dirty="0" smtClean="0">
                          <a:ln>
                            <a:noFill/>
                          </a:ln>
                          <a:solidFill>
                            <a:schemeClr val="accent1">
                              <a:lumMod val="90000"/>
                              <a:lumOff val="10000"/>
                            </a:schemeClr>
                          </a:solidFill>
                          <a:effectLst/>
                          <a:latin typeface="Calibri" pitchFamily="34" charset="0"/>
                        </a:rPr>
                        <a:t>(31 day supply)</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Formulary: Deductible then 100% coverage</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400" b="0" i="0" u="none" strike="noStrike" cap="none" normalizeH="0" baseline="0" dirty="0" smtClean="0">
                          <a:ln>
                            <a:noFill/>
                          </a:ln>
                          <a:solidFill>
                            <a:schemeClr val="accent1">
                              <a:lumMod val="90000"/>
                              <a:lumOff val="10000"/>
                            </a:schemeClr>
                          </a:solidFill>
                          <a:effectLst/>
                          <a:latin typeface="Calibri" pitchFamily="34" charset="0"/>
                        </a:rPr>
                        <a:t>Non-Formulary: No coverage</a:t>
                      </a:r>
                    </a:p>
                  </a:txBody>
                  <a:tcPr marL="91432" marR="91432"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21506" name="Rectangle 2"/>
          <p:cNvSpPr>
            <a:spLocks noGrp="1" noChangeArrowheads="1"/>
          </p:cNvSpPr>
          <p:nvPr>
            <p:ph type="title"/>
          </p:nvPr>
        </p:nvSpPr>
        <p:spPr/>
        <p:txBody>
          <a:bodyPr>
            <a:normAutofit/>
          </a:bodyPr>
          <a:lstStyle/>
          <a:p>
            <a:r>
              <a:rPr lang="en-US" altLang="en-US" sz="3600" b="1" dirty="0">
                <a:solidFill>
                  <a:schemeClr val="accent2">
                    <a:lumMod val="50000"/>
                  </a:schemeClr>
                </a:solidFill>
                <a:latin typeface="Calibri" panose="020F0502020204030204" pitchFamily="34" charset="0"/>
              </a:rPr>
              <a:t>Medical Plan Comparison</a:t>
            </a:r>
          </a:p>
        </p:txBody>
      </p:sp>
      <p:sp>
        <p:nvSpPr>
          <p:cNvPr id="3" name="Slide Number Placeholder 2"/>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7</a:t>
            </a:fld>
            <a:endParaRPr lang="en-US" dirty="0">
              <a:solidFill>
                <a:prstClr val="black">
                  <a:lumMod val="50000"/>
                  <a:lumOff val="50000"/>
                </a:prstClr>
              </a:solidFill>
            </a:endParaRPr>
          </a:p>
        </p:txBody>
      </p:sp>
    </p:spTree>
    <p:extLst>
      <p:ext uri="{BB962C8B-B14F-4D97-AF65-F5344CB8AC3E}">
        <p14:creationId xmlns:p14="http://schemas.microsoft.com/office/powerpoint/2010/main" val="299744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r>
              <a:rPr lang="en-US" altLang="en-US" sz="4000" dirty="0"/>
              <a:t/>
            </a:r>
            <a:br>
              <a:rPr lang="en-US" altLang="en-US" sz="4000" dirty="0"/>
            </a:br>
            <a:r>
              <a:rPr lang="en-US" sz="4000" b="1" dirty="0">
                <a:solidFill>
                  <a:schemeClr val="accent2">
                    <a:lumMod val="50000"/>
                  </a:schemeClr>
                </a:solidFill>
                <a:latin typeface="Calibri" panose="020F0502020204030204" pitchFamily="34" charset="0"/>
              </a:rPr>
              <a:t>Here For You 24/7</a:t>
            </a:r>
            <a:endParaRPr lang="en-US" altLang="en-US" sz="4000" b="1" dirty="0">
              <a:solidFill>
                <a:schemeClr val="accent2">
                  <a:lumMod val="50000"/>
                </a:schemeClr>
              </a:solidFill>
              <a:latin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96AA37D1-2C39-C94D-B432-B0B39B31BC5E}"/>
              </a:ext>
            </a:extLst>
          </p:cNvPr>
          <p:cNvGraphicFramePr>
            <a:graphicFrameLocks/>
          </p:cNvGraphicFramePr>
          <p:nvPr>
            <p:extLst>
              <p:ext uri="{D42A27DB-BD31-4B8C-83A1-F6EECF244321}">
                <p14:modId xmlns:p14="http://schemas.microsoft.com/office/powerpoint/2010/main" val="674361564"/>
              </p:ext>
            </p:extLst>
          </p:nvPr>
        </p:nvGraphicFramePr>
        <p:xfrm>
          <a:off x="674255" y="1182256"/>
          <a:ext cx="10390909" cy="4350324"/>
        </p:xfrm>
        <a:graphic>
          <a:graphicData uri="http://schemas.openxmlformats.org/drawingml/2006/table">
            <a:tbl>
              <a:tblPr/>
              <a:tblGrid>
                <a:gridCol w="2777384">
                  <a:extLst>
                    <a:ext uri="{9D8B030D-6E8A-4147-A177-3AD203B41FA5}">
                      <a16:colId xmlns:a16="http://schemas.microsoft.com/office/drawing/2014/main" val="20000"/>
                    </a:ext>
                  </a:extLst>
                </a:gridCol>
                <a:gridCol w="4228419">
                  <a:extLst>
                    <a:ext uri="{9D8B030D-6E8A-4147-A177-3AD203B41FA5}">
                      <a16:colId xmlns:a16="http://schemas.microsoft.com/office/drawing/2014/main" val="20001"/>
                    </a:ext>
                  </a:extLst>
                </a:gridCol>
                <a:gridCol w="3385106">
                  <a:extLst>
                    <a:ext uri="{9D8B030D-6E8A-4147-A177-3AD203B41FA5}">
                      <a16:colId xmlns:a16="http://schemas.microsoft.com/office/drawing/2014/main" val="20002"/>
                    </a:ext>
                  </a:extLst>
                </a:gridCol>
              </a:tblGrid>
              <a:tr h="725054">
                <a:tc>
                  <a:txBody>
                    <a:bodyPr/>
                    <a:lstStyle/>
                    <a:p>
                      <a:r>
                        <a:rPr lang="en-US" sz="1600" b="1" i="0" spc="-20" dirty="0">
                          <a:solidFill>
                            <a:schemeClr val="bg1"/>
                          </a:solidFill>
                          <a:latin typeface="Arial Bold"/>
                          <a:cs typeface="Arial" panose="020B0604020202020204" pitchFamily="34" charset="0"/>
                        </a:rPr>
                        <a:t>Member Services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91E60"/>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Help with all things related to your plan</a:t>
                      </a:r>
                    </a:p>
                  </a:txBody>
                  <a:tcPr marL="63794" marR="63794" marT="32498" marB="32498"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Mon – Fri, 7 a.m. to 7 p.m., CT</a:t>
                      </a:r>
                    </a:p>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952-883-5000 </a:t>
                      </a: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or</a:t>
                      </a: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 800-883-2177</a:t>
                      </a:r>
                    </a:p>
                  </a:txBody>
                  <a:tcPr marL="63794" marR="63794" marT="32498" marB="32498"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1"/>
                  </a:ext>
                </a:extLst>
              </a:tr>
              <a:tr h="725054">
                <a:tc>
                  <a:txBody>
                    <a:bodyPr/>
                    <a:lstStyle/>
                    <a:p>
                      <a:r>
                        <a:rPr lang="en-US" sz="1600" b="1" i="0" spc="-20" dirty="0">
                          <a:solidFill>
                            <a:schemeClr val="bg1"/>
                          </a:solidFill>
                          <a:latin typeface="Arial Bold"/>
                          <a:cs typeface="Arial" panose="020B0604020202020204" pitchFamily="34" charset="0"/>
                        </a:rPr>
                        <a:t>Nurse</a:t>
                      </a:r>
                      <a:r>
                        <a:rPr lang="en-US" sz="1600" b="1" i="0" spc="-20" baseline="0" dirty="0">
                          <a:solidFill>
                            <a:schemeClr val="bg1"/>
                          </a:solidFill>
                          <a:latin typeface="Arial Bold"/>
                          <a:cs typeface="Arial" panose="020B0604020202020204" pitchFamily="34" charset="0"/>
                        </a:rPr>
                        <a:t> </a:t>
                      </a:r>
                      <a:r>
                        <a:rPr lang="en-US" sz="1600" b="1" i="0" spc="-20" baseline="0" dirty="0" err="1">
                          <a:solidFill>
                            <a:schemeClr val="bg1"/>
                          </a:solidFill>
                          <a:latin typeface="Arial Bold"/>
                          <a:cs typeface="Arial" panose="020B0604020202020204" pitchFamily="34" charset="0"/>
                        </a:rPr>
                        <a:t>Navigator</a:t>
                      </a:r>
                      <a:r>
                        <a:rPr lang="en-US" sz="1600" b="1" i="0" spc="-20" baseline="30000" dirty="0" err="1">
                          <a:solidFill>
                            <a:schemeClr val="bg1"/>
                          </a:solidFill>
                          <a:latin typeface="Arial Bold"/>
                          <a:cs typeface="Arial" panose="020B0604020202020204" pitchFamily="34" charset="0"/>
                        </a:rPr>
                        <a:t>SM</a:t>
                      </a:r>
                      <a:r>
                        <a:rPr lang="en-US" sz="1600" b="1" i="0" spc="-20" baseline="0" dirty="0">
                          <a:solidFill>
                            <a:schemeClr val="bg1"/>
                          </a:solidFill>
                          <a:latin typeface="Arial Bold"/>
                          <a:cs typeface="Arial" panose="020B0604020202020204" pitchFamily="34" charset="0"/>
                        </a:rPr>
                        <a:t> program</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91E60"/>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Support in finding the right care</a:t>
                      </a:r>
                    </a:p>
                  </a:txBody>
                  <a:tcPr marL="63794" marR="63794" marT="32498" marB="32498"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defRPr/>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Mon – Fri, 7:30 a.m. to 5 p.m., CT</a:t>
                      </a:r>
                    </a:p>
                    <a:p>
                      <a:pPr marL="0" marR="0" lvl="0" indent="0" algn="ctr" defTabSz="914400" rtl="0" eaLnBrk="1" fontAlgn="base" latinLnBrk="0" hangingPunct="1">
                        <a:lnSpc>
                          <a:spcPct val="100000"/>
                        </a:lnSpc>
                        <a:spcBef>
                          <a:spcPct val="0"/>
                        </a:spcBef>
                        <a:spcAft>
                          <a:spcPct val="0"/>
                        </a:spcAft>
                        <a:buClr>
                          <a:srgbClr val="595959"/>
                        </a:buClr>
                        <a:buSzTx/>
                        <a:buFontTx/>
                        <a:buNone/>
                        <a:tabLst/>
                        <a:defRPr/>
                      </a:pP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952-883-5000 </a:t>
                      </a: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or</a:t>
                      </a: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 800-883-2177</a:t>
                      </a:r>
                    </a:p>
                  </a:txBody>
                  <a:tcPr marL="63794" marR="63794" marT="32498" marB="32498"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25054">
                <a:tc>
                  <a:txBody>
                    <a:bodyPr/>
                    <a:lstStyle/>
                    <a:p>
                      <a:r>
                        <a:rPr lang="en-US" sz="1600" b="1" i="0" spc="-20" dirty="0">
                          <a:solidFill>
                            <a:schemeClr val="bg1"/>
                          </a:solidFill>
                          <a:latin typeface="Arial Bold"/>
                          <a:cs typeface="Arial" panose="020B0604020202020204" pitchFamily="34" charset="0"/>
                        </a:rPr>
                        <a:t>Pharmacy</a:t>
                      </a:r>
                      <a:r>
                        <a:rPr lang="en-US" sz="1600" b="1" i="0" spc="-20" baseline="0" dirty="0">
                          <a:solidFill>
                            <a:schemeClr val="bg1"/>
                          </a:solidFill>
                          <a:latin typeface="Arial Bold"/>
                          <a:cs typeface="Arial" panose="020B0604020202020204" pitchFamily="34" charset="0"/>
                        </a:rPr>
                        <a:t> Navigators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91E60"/>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Help with your medicines</a:t>
                      </a:r>
                    </a:p>
                  </a:txBody>
                  <a:tcPr marL="63794" marR="63794" marT="32498" marB="32498"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defRPr/>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Mon – Fri, 8 a.m. to 6 p.m., CT</a:t>
                      </a:r>
                    </a:p>
                    <a:p>
                      <a:pPr marL="0" marR="0" lvl="0" indent="0" algn="ctr" defTabSz="914400" rtl="0" eaLnBrk="1" fontAlgn="base" latinLnBrk="0" hangingPunct="1">
                        <a:lnSpc>
                          <a:spcPct val="100000"/>
                        </a:lnSpc>
                        <a:spcBef>
                          <a:spcPct val="0"/>
                        </a:spcBef>
                        <a:spcAft>
                          <a:spcPct val="0"/>
                        </a:spcAft>
                        <a:buClr>
                          <a:srgbClr val="595959"/>
                        </a:buClr>
                        <a:buSzTx/>
                        <a:buFontTx/>
                        <a:buNone/>
                        <a:tabLst/>
                        <a:defRPr/>
                      </a:pP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952-883-5000 </a:t>
                      </a: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or</a:t>
                      </a: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 800-883-2177</a:t>
                      </a:r>
                    </a:p>
                  </a:txBody>
                  <a:tcPr marL="63794" marR="63794" marT="32498" marB="32498"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3"/>
                  </a:ext>
                </a:extLst>
              </a:tr>
              <a:tr h="725054">
                <a:tc>
                  <a:txBody>
                    <a:bodyPr/>
                    <a:lstStyle/>
                    <a:p>
                      <a:r>
                        <a:rPr lang="en-US" sz="1600" b="1" i="0" spc="-20" dirty="0">
                          <a:solidFill>
                            <a:schemeClr val="bg1"/>
                          </a:solidFill>
                          <a:latin typeface="Arial Bold"/>
                          <a:cs typeface="Arial" panose="020B0604020202020204" pitchFamily="34" charset="0"/>
                        </a:rPr>
                        <a:t>Behavioral </a:t>
                      </a:r>
                      <a:r>
                        <a:rPr lang="en-US" sz="1600" b="1" i="0" spc="-20" baseline="0" dirty="0">
                          <a:solidFill>
                            <a:schemeClr val="bg1"/>
                          </a:solidFill>
                          <a:latin typeface="Arial Bold"/>
                          <a:cs typeface="Arial" panose="020B0604020202020204" pitchFamily="34" charset="0"/>
                        </a:rPr>
                        <a:t>Health Navigators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91E60"/>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Help with mental or chemical health benefits</a:t>
                      </a:r>
                    </a:p>
                  </a:txBody>
                  <a:tcPr marL="63794" marR="63794" marT="32498" marB="32498"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defRPr/>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Mon – Fri, 8 a.m. to 5 p.m., CT</a:t>
                      </a:r>
                    </a:p>
                    <a:p>
                      <a:pPr marL="0" marR="0" lvl="0" indent="0" algn="ctr" defTabSz="914400" rtl="0" eaLnBrk="1" fontAlgn="base" latinLnBrk="0" hangingPunct="1">
                        <a:lnSpc>
                          <a:spcPct val="100000"/>
                        </a:lnSpc>
                        <a:spcBef>
                          <a:spcPct val="0"/>
                        </a:spcBef>
                        <a:spcAft>
                          <a:spcPct val="0"/>
                        </a:spcAft>
                        <a:buClr>
                          <a:srgbClr val="595959"/>
                        </a:buClr>
                        <a:buSzTx/>
                        <a:buFontTx/>
                        <a:buNone/>
                        <a:tabLst/>
                        <a:defRPr/>
                      </a:pP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952-883-5000 </a:t>
                      </a: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or</a:t>
                      </a: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 800-883-2177</a:t>
                      </a:r>
                    </a:p>
                  </a:txBody>
                  <a:tcPr marL="63794" marR="63794" marT="32498" marB="32498"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725054">
                <a:tc>
                  <a:txBody>
                    <a:bodyPr/>
                    <a:lstStyle/>
                    <a:p>
                      <a:r>
                        <a:rPr lang="en-US" sz="1600" b="1" i="0" spc="-20" dirty="0">
                          <a:solidFill>
                            <a:schemeClr val="bg1"/>
                          </a:solidFill>
                          <a:latin typeface="Arial Bold"/>
                          <a:cs typeface="Arial" panose="020B0604020202020204" pitchFamily="34" charset="0"/>
                        </a:rPr>
                        <a:t>CareLine</a:t>
                      </a:r>
                      <a:r>
                        <a:rPr lang="en-US" sz="1600" b="1" i="0" spc="-20" baseline="30000" dirty="0">
                          <a:solidFill>
                            <a:schemeClr val="bg1"/>
                          </a:solidFill>
                          <a:latin typeface="Arial Bold"/>
                          <a:cs typeface="Arial" panose="020B0604020202020204" pitchFamily="34" charset="0"/>
                        </a:rPr>
                        <a:t>SM</a:t>
                      </a:r>
                      <a:r>
                        <a:rPr lang="en-US" sz="1600" b="1" i="0" spc="-20" baseline="0" dirty="0">
                          <a:solidFill>
                            <a:schemeClr val="bg1"/>
                          </a:solidFill>
                          <a:latin typeface="Arial Bold"/>
                          <a:cs typeface="Arial" panose="020B0604020202020204" pitchFamily="34" charset="0"/>
                        </a:rPr>
                        <a:t> service nurse line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91E60"/>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Trusted nurse advice</a:t>
                      </a:r>
                    </a:p>
                  </a:txBody>
                  <a:tcPr marL="63794" marR="63794" marT="32498" marB="32498"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defRPr/>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24/7, 365 days a year</a:t>
                      </a:r>
                    </a:p>
                    <a:p>
                      <a:pPr marL="0" marR="0" lvl="0" indent="0" algn="ctr" defTabSz="914400" rtl="0" eaLnBrk="1" fontAlgn="base" latinLnBrk="0" hangingPunct="1">
                        <a:lnSpc>
                          <a:spcPct val="100000"/>
                        </a:lnSpc>
                        <a:spcBef>
                          <a:spcPct val="0"/>
                        </a:spcBef>
                        <a:spcAft>
                          <a:spcPct val="0"/>
                        </a:spcAft>
                        <a:buClr>
                          <a:srgbClr val="595959"/>
                        </a:buClr>
                        <a:buSzTx/>
                        <a:buFontTx/>
                        <a:buNone/>
                        <a:tabLst/>
                        <a:defRPr/>
                      </a:pP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612-339-3663 </a:t>
                      </a: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or</a:t>
                      </a: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 800-551-0859</a:t>
                      </a:r>
                    </a:p>
                  </a:txBody>
                  <a:tcPr marL="63794" marR="63794" marT="32498" marB="32498"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383997868"/>
                  </a:ext>
                </a:extLst>
              </a:tr>
              <a:tr h="725054">
                <a:tc>
                  <a:txBody>
                    <a:bodyPr/>
                    <a:lstStyle/>
                    <a:p>
                      <a:r>
                        <a:rPr lang="en-US" sz="1600" b="1" i="0" spc="-20" dirty="0">
                          <a:solidFill>
                            <a:schemeClr val="bg1"/>
                          </a:solidFill>
                          <a:latin typeface="Arial Bold"/>
                          <a:cs typeface="Arial" panose="020B0604020202020204" pitchFamily="34" charset="0"/>
                        </a:rPr>
                        <a:t>BabyLine phone service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91E60"/>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Expert guidance on your pregnancy or new baby</a:t>
                      </a:r>
                    </a:p>
                  </a:txBody>
                  <a:tcPr marL="63794" marR="63794" marT="32498" marB="32498"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defRPr/>
                      </a:pP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24/7, 365 days a year</a:t>
                      </a:r>
                    </a:p>
                    <a:p>
                      <a:pPr marL="0" marR="0" lvl="0" indent="0" algn="ctr" defTabSz="914400" rtl="0" eaLnBrk="1" fontAlgn="base" latinLnBrk="0" hangingPunct="1">
                        <a:lnSpc>
                          <a:spcPct val="100000"/>
                        </a:lnSpc>
                        <a:spcBef>
                          <a:spcPct val="0"/>
                        </a:spcBef>
                        <a:spcAft>
                          <a:spcPct val="0"/>
                        </a:spcAft>
                        <a:buClr>
                          <a:srgbClr val="595959"/>
                        </a:buClr>
                        <a:buSzTx/>
                        <a:buFontTx/>
                        <a:buNone/>
                        <a:tabLst/>
                        <a:defRPr/>
                      </a:pP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612-333-2229 </a:t>
                      </a:r>
                      <a:r>
                        <a:rPr kumimoji="0" lang="en-US" sz="1600" b="0"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or</a:t>
                      </a:r>
                      <a:r>
                        <a:rPr kumimoji="0" lang="en-US" sz="1600" b="1" i="0" u="none" strike="noStrike" cap="none" normalizeH="0" baseline="0" dirty="0">
                          <a:ln>
                            <a:noFill/>
                          </a:ln>
                          <a:solidFill>
                            <a:schemeClr val="tx2"/>
                          </a:solidFill>
                          <a:effectLst/>
                          <a:latin typeface="Arial Regular"/>
                          <a:ea typeface="Tahoma" pitchFamily="34" charset="0"/>
                          <a:cs typeface="Arial" panose="020B0604020202020204" pitchFamily="34" charset="0"/>
                          <a:sym typeface="Arial" charset="0"/>
                        </a:rPr>
                        <a:t> 800-845-9297</a:t>
                      </a:r>
                    </a:p>
                  </a:txBody>
                  <a:tcPr marL="63794" marR="63794" marT="32498" marB="32498"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96574465"/>
                  </a:ext>
                </a:extLst>
              </a:tr>
            </a:tbl>
          </a:graphicData>
        </a:graphic>
      </p:graphicFrame>
      <p:sp>
        <p:nvSpPr>
          <p:cNvPr id="5" name="Slide Number Placeholder 4"/>
          <p:cNvSpPr>
            <a:spLocks noGrp="1"/>
          </p:cNvSpPr>
          <p:nvPr>
            <p:ph type="sldNum" sz="quarter" idx="12"/>
          </p:nvPr>
        </p:nvSpPr>
        <p:spPr/>
        <p:txBody>
          <a:bodyPr/>
          <a:lstStyle/>
          <a:p>
            <a:fld id="{FFB67C56-0E87-4F73-A794-FA541C704BAC}" type="slidenum">
              <a:rPr lang="en-US" smtClean="0">
                <a:solidFill>
                  <a:prstClr val="black">
                    <a:lumMod val="50000"/>
                    <a:lumOff val="50000"/>
                  </a:prstClr>
                </a:solidFill>
              </a:rPr>
              <a:pPr/>
              <a:t>8</a:t>
            </a:fld>
            <a:endParaRPr lang="en-US" dirty="0">
              <a:solidFill>
                <a:prstClr val="black">
                  <a:lumMod val="50000"/>
                  <a:lumOff val="50000"/>
                </a:prstClr>
              </a:solidFill>
            </a:endParaRPr>
          </a:p>
        </p:txBody>
      </p:sp>
    </p:spTree>
    <p:extLst>
      <p:ext uri="{BB962C8B-B14F-4D97-AF65-F5344CB8AC3E}">
        <p14:creationId xmlns:p14="http://schemas.microsoft.com/office/powerpoint/2010/main" val="4138173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r>
              <a:rPr lang="en-US" altLang="en-US" sz="4000" dirty="0"/>
              <a:t/>
            </a:r>
            <a:br>
              <a:rPr lang="en-US" altLang="en-US" sz="4000" dirty="0"/>
            </a:br>
            <a:r>
              <a:rPr lang="en-US" altLang="en-US" sz="4000" b="1" dirty="0">
                <a:solidFill>
                  <a:schemeClr val="accent2">
                    <a:lumMod val="50000"/>
                  </a:schemeClr>
                </a:solidFill>
                <a:latin typeface="Calibri" panose="020F0502020204030204" pitchFamily="34" charset="0"/>
              </a:rPr>
              <a:t>HealthPartners </a:t>
            </a:r>
            <a:r>
              <a:rPr lang="en-US" altLang="en-US" sz="4000" b="1" dirty="0" smtClean="0">
                <a:solidFill>
                  <a:schemeClr val="accent2">
                    <a:lumMod val="50000"/>
                  </a:schemeClr>
                </a:solidFill>
                <a:latin typeface="Calibri" panose="020F0502020204030204" pitchFamily="34" charset="0"/>
              </a:rPr>
              <a:t>Resources</a:t>
            </a:r>
            <a:endParaRPr lang="en-US" altLang="en-US" sz="4000" b="1" dirty="0">
              <a:solidFill>
                <a:schemeClr val="accent2">
                  <a:lumMod val="50000"/>
                </a:schemeClr>
              </a:solidFill>
              <a:latin typeface="Calibri" panose="020F0502020204030204" pitchFamily="34" charset="0"/>
            </a:endParaRPr>
          </a:p>
        </p:txBody>
      </p:sp>
      <p:sp>
        <p:nvSpPr>
          <p:cNvPr id="3" name="Slide Number Placeholder 2"/>
          <p:cNvSpPr>
            <a:spLocks noGrp="1"/>
          </p:cNvSpPr>
          <p:nvPr>
            <p:ph type="sldNum" sz="quarter" idx="12"/>
          </p:nvPr>
        </p:nvSpPr>
        <p:spPr>
          <a:xfrm>
            <a:off x="11491161" y="6297005"/>
            <a:ext cx="383721" cy="254951"/>
          </a:xfrm>
        </p:spPr>
        <p:txBody>
          <a:bodyPr/>
          <a:lstStyle/>
          <a:p>
            <a:fld id="{FFB67C56-0E87-4F73-A794-FA541C704BAC}" type="slidenum">
              <a:rPr lang="en-US" smtClean="0">
                <a:solidFill>
                  <a:prstClr val="black">
                    <a:lumMod val="50000"/>
                    <a:lumOff val="50000"/>
                  </a:prstClr>
                </a:solidFill>
              </a:rPr>
              <a:pPr/>
              <a:t>9</a:t>
            </a:fld>
            <a:endParaRPr lang="en-US" dirty="0">
              <a:solidFill>
                <a:prstClr val="black">
                  <a:lumMod val="50000"/>
                  <a:lumOff val="50000"/>
                </a:prstClr>
              </a:solidFill>
            </a:endParaRPr>
          </a:p>
        </p:txBody>
      </p:sp>
      <p:grpSp>
        <p:nvGrpSpPr>
          <p:cNvPr id="13" name="Group 12"/>
          <p:cNvGrpSpPr/>
          <p:nvPr/>
        </p:nvGrpSpPr>
        <p:grpSpPr>
          <a:xfrm>
            <a:off x="3323252" y="1836858"/>
            <a:ext cx="4103915" cy="3282811"/>
            <a:chOff x="5875858" y="2019119"/>
            <a:chExt cx="2400423" cy="1828800"/>
          </a:xfrm>
        </p:grpSpPr>
        <p:pic>
          <p:nvPicPr>
            <p:cNvPr id="14" name="Picture 13"/>
            <p:cNvPicPr>
              <a:picLocks noChangeAspect="1"/>
            </p:cNvPicPr>
            <p:nvPr/>
          </p:nvPicPr>
          <p:blipFill rotWithShape="1">
            <a:blip r:embed="rId2"/>
            <a:srcRect b="23962"/>
            <a:stretch/>
          </p:blipFill>
          <p:spPr>
            <a:xfrm>
              <a:off x="5951879" y="2106775"/>
              <a:ext cx="2269809" cy="122327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858" y="2019119"/>
              <a:ext cx="2400423" cy="1828800"/>
            </a:xfrm>
            <a:prstGeom prst="rect">
              <a:avLst/>
            </a:prstGeom>
          </p:spPr>
        </p:pic>
      </p:grpSp>
      <p:pic>
        <p:nvPicPr>
          <p:cNvPr id="16" name="Picture 15">
            <a:extLst>
              <a:ext uri="{FF2B5EF4-FFF2-40B4-BE49-F238E27FC236}">
                <a16:creationId xmlns:a16="http://schemas.microsoft.com/office/drawing/2014/main" id="{7E142D04-6EA2-7F41-B8D9-91CFD73AF3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6514" y="964237"/>
            <a:ext cx="2782252" cy="5025672"/>
          </a:xfrm>
          <a:prstGeom prst="rect">
            <a:avLst/>
          </a:prstGeom>
        </p:spPr>
      </p:pic>
      <p:grpSp>
        <p:nvGrpSpPr>
          <p:cNvPr id="17" name="Group 16">
            <a:extLst>
              <a:ext uri="{FF2B5EF4-FFF2-40B4-BE49-F238E27FC236}">
                <a16:creationId xmlns:a16="http://schemas.microsoft.com/office/drawing/2014/main" id="{47506396-B718-E040-B64D-F262C2BD0846}"/>
              </a:ext>
            </a:extLst>
          </p:cNvPr>
          <p:cNvGrpSpPr/>
          <p:nvPr/>
        </p:nvGrpSpPr>
        <p:grpSpPr>
          <a:xfrm>
            <a:off x="473307" y="2184035"/>
            <a:ext cx="2500673" cy="1053643"/>
            <a:chOff x="587901" y="3364613"/>
            <a:chExt cx="2826763" cy="1142334"/>
          </a:xfrm>
        </p:grpSpPr>
        <p:sp>
          <p:nvSpPr>
            <p:cNvPr id="18" name="Freeform 17">
              <a:extLst>
                <a:ext uri="{FF2B5EF4-FFF2-40B4-BE49-F238E27FC236}">
                  <a16:creationId xmlns:a16="http://schemas.microsoft.com/office/drawing/2014/main" id="{02390D48-D682-C742-A37B-29F295ABCC5A}"/>
                </a:ext>
              </a:extLst>
            </p:cNvPr>
            <p:cNvSpPr/>
            <p:nvPr/>
          </p:nvSpPr>
          <p:spPr>
            <a:xfrm rot="18900000">
              <a:off x="1456794" y="3364613"/>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600">
                <a:solidFill>
                  <a:srgbClr val="FFFFFF"/>
                </a:solidFill>
              </a:endParaRPr>
            </a:p>
          </p:txBody>
        </p:sp>
        <p:sp>
          <p:nvSpPr>
            <p:cNvPr id="19" name="TextBox 18">
              <a:extLst>
                <a:ext uri="{FF2B5EF4-FFF2-40B4-BE49-F238E27FC236}">
                  <a16:creationId xmlns:a16="http://schemas.microsoft.com/office/drawing/2014/main" id="{6DCD9879-7A7D-DE42-B37A-E82FD54697A2}"/>
                </a:ext>
              </a:extLst>
            </p:cNvPr>
            <p:cNvSpPr txBox="1"/>
            <p:nvPr/>
          </p:nvSpPr>
          <p:spPr>
            <a:xfrm>
              <a:off x="587901" y="3645172"/>
              <a:ext cx="2826763" cy="861775"/>
            </a:xfrm>
            <a:prstGeom prst="rect">
              <a:avLst/>
            </a:prstGeom>
            <a:noFill/>
          </p:spPr>
          <p:txBody>
            <a:bodyPr wrap="square" rtlCol="0">
              <a:spAutoFit/>
            </a:bodyPr>
            <a:lstStyle/>
            <a:p>
              <a:pPr algn="ctr">
                <a:defRPr/>
              </a:pPr>
              <a:r>
                <a:rPr lang="en-US" b="1" dirty="0" err="1">
                  <a:solidFill>
                    <a:srgbClr val="291E60"/>
                  </a:solidFill>
                  <a:latin typeface="Arial Bold"/>
                  <a:cs typeface="Calibri" panose="020F0502020204030204" pitchFamily="34" charset="0"/>
                </a:rPr>
                <a:t>healthpartners.com</a:t>
              </a:r>
              <a:endParaRPr lang="en-US" b="1" dirty="0">
                <a:solidFill>
                  <a:srgbClr val="291E60"/>
                </a:solidFill>
                <a:latin typeface="Arial Bold"/>
                <a:cs typeface="Calibri" panose="020F0502020204030204" pitchFamily="34" charset="0"/>
              </a:endParaRPr>
            </a:p>
          </p:txBody>
        </p:sp>
      </p:grpSp>
      <p:grpSp>
        <p:nvGrpSpPr>
          <p:cNvPr id="20" name="Group 19">
            <a:extLst>
              <a:ext uri="{FF2B5EF4-FFF2-40B4-BE49-F238E27FC236}">
                <a16:creationId xmlns:a16="http://schemas.microsoft.com/office/drawing/2014/main" id="{555EC2ED-2E64-0441-83C4-FD738991DC55}"/>
              </a:ext>
            </a:extLst>
          </p:cNvPr>
          <p:cNvGrpSpPr/>
          <p:nvPr/>
        </p:nvGrpSpPr>
        <p:grpSpPr>
          <a:xfrm>
            <a:off x="470322" y="3879393"/>
            <a:ext cx="2720824" cy="894899"/>
            <a:chOff x="3211224" y="3364613"/>
            <a:chExt cx="3075622" cy="970228"/>
          </a:xfrm>
        </p:grpSpPr>
        <p:sp>
          <p:nvSpPr>
            <p:cNvPr id="21" name="TextBox 20">
              <a:extLst>
                <a:ext uri="{FF2B5EF4-FFF2-40B4-BE49-F238E27FC236}">
                  <a16:creationId xmlns:a16="http://schemas.microsoft.com/office/drawing/2014/main" id="{E908945A-E56E-1B46-A385-F2E7E579AE68}"/>
                </a:ext>
              </a:extLst>
            </p:cNvPr>
            <p:cNvSpPr txBox="1"/>
            <p:nvPr/>
          </p:nvSpPr>
          <p:spPr>
            <a:xfrm>
              <a:off x="3211224" y="3647106"/>
              <a:ext cx="3075622" cy="492443"/>
            </a:xfrm>
            <a:prstGeom prst="rect">
              <a:avLst/>
            </a:prstGeom>
            <a:noFill/>
          </p:spPr>
          <p:txBody>
            <a:bodyPr wrap="square" rtlCol="0">
              <a:spAutoFit/>
            </a:bodyPr>
            <a:lstStyle/>
            <a:p>
              <a:pPr algn="ctr">
                <a:defRPr/>
              </a:pPr>
              <a:r>
                <a:rPr lang="en-US" b="1" dirty="0" err="1">
                  <a:solidFill>
                    <a:srgbClr val="291E60"/>
                  </a:solidFill>
                  <a:latin typeface="Arial Bold"/>
                  <a:cs typeface="Calibri" panose="020F0502020204030204" pitchFamily="34" charset="0"/>
                </a:rPr>
                <a:t>myHP</a:t>
              </a:r>
              <a:r>
                <a:rPr lang="en-US" b="1" dirty="0">
                  <a:solidFill>
                    <a:srgbClr val="291E60"/>
                  </a:solidFill>
                  <a:latin typeface="Arial Bold"/>
                  <a:cs typeface="Calibri" panose="020F0502020204030204" pitchFamily="34" charset="0"/>
                </a:rPr>
                <a:t> mobile app</a:t>
              </a:r>
            </a:p>
          </p:txBody>
        </p:sp>
        <p:sp>
          <p:nvSpPr>
            <p:cNvPr id="22" name="Freeform 21">
              <a:extLst>
                <a:ext uri="{FF2B5EF4-FFF2-40B4-BE49-F238E27FC236}">
                  <a16:creationId xmlns:a16="http://schemas.microsoft.com/office/drawing/2014/main" id="{1666B122-2DCB-714F-90EF-01762B2B66D4}"/>
                </a:ext>
              </a:extLst>
            </p:cNvPr>
            <p:cNvSpPr/>
            <p:nvPr/>
          </p:nvSpPr>
          <p:spPr>
            <a:xfrm rot="18900000">
              <a:off x="4118780" y="3364613"/>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600" dirty="0">
                <a:solidFill>
                  <a:srgbClr val="FFFFFF"/>
                </a:solidFill>
              </a:endParaRPr>
            </a:p>
          </p:txBody>
        </p:sp>
      </p:grpSp>
    </p:spTree>
    <p:extLst>
      <p:ext uri="{BB962C8B-B14F-4D97-AF65-F5344CB8AC3E}">
        <p14:creationId xmlns:p14="http://schemas.microsoft.com/office/powerpoint/2010/main" val="116973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4_Custom Design">
  <a:themeElements>
    <a:clrScheme name="Corp PPT Palette">
      <a:dk1>
        <a:srgbClr val="000000"/>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898A89"/>
      </a:hlink>
      <a:folHlink>
        <a:srgbClr val="122D42"/>
      </a:folHlink>
    </a:clrScheme>
    <a:fontScheme name="Gallagher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Unknown" ma:contentTypeID="0x010100B6A77AF2128E5248B77F1440C25CC115007E1E605C7110FA44B627B3C49B2B8186" ma:contentTypeVersion="44" ma:contentTypeDescription="The base content type for all GBS DMS client-related documents." ma:contentTypeScope="" ma:versionID="7d348900dcbe48b0b6fdb78caf227c69">
  <xsd:schema xmlns:xsd="http://www.w3.org/2001/XMLSchema" xmlns:xs="http://www.w3.org/2001/XMLSchema" xmlns:p="http://schemas.microsoft.com/office/2006/metadata/properties" xmlns:ns1="5682a1c1-2fed-4a1b-8c3e-0f832bd50c4c" xmlns:ns2="http://schemas.microsoft.com/sharepoint/v3" xmlns:ns3="5bbcd6e0-4ffe-443e-88bf-d2745ecad3a8" xmlns:ns4="d73a3f24-fa83-442b-afd1-58022d7a6d2c" xmlns:ns5="8605203d-27c1-48f1-a8f7-c8d5e9f575ba" xmlns:ns6="http://schemas.microsoft.com/sharepoint/v4" targetNamespace="http://schemas.microsoft.com/office/2006/metadata/properties" ma:root="true" ma:fieldsID="ec2935f2bb690b45cbd1515ad0110a7d" ns1:_="" ns2:_="" ns3:_="" ns4:_="" ns5:_="" ns6:_="">
    <xsd:import namespace="5682a1c1-2fed-4a1b-8c3e-0f832bd50c4c"/>
    <xsd:import namespace="http://schemas.microsoft.com/sharepoint/v3"/>
    <xsd:import namespace="5bbcd6e0-4ffe-443e-88bf-d2745ecad3a8"/>
    <xsd:import namespace="d73a3f24-fa83-442b-afd1-58022d7a6d2c"/>
    <xsd:import namespace="8605203d-27c1-48f1-a8f7-c8d5e9f575ba"/>
    <xsd:import namespace="http://schemas.microsoft.com/sharepoint/v4"/>
    <xsd:element name="properties">
      <xsd:complexType>
        <xsd:sequence>
          <xsd:element name="documentManagement">
            <xsd:complexType>
              <xsd:all>
                <xsd:element ref="ns1:GBS_Active_With_Client" minOccurs="0"/>
                <xsd:element ref="ns1:GBS_Year_To" minOccurs="0"/>
                <xsd:element ref="ns1:GBS_Year_From" minOccurs="0"/>
                <xsd:element ref="ns1:GBS_Notes" minOccurs="0"/>
                <xsd:element ref="ns1:GBS_MoveDate" minOccurs="0"/>
                <xsd:element ref="ns1:GBS_BenefitPoint_Plan_ID" minOccurs="0"/>
                <xsd:element ref="ns1:GBS_Received_Date" minOccurs="0"/>
                <xsd:element ref="ns1:o9c7d75ab18e4097835bad5ef13865d0" minOccurs="0"/>
                <xsd:element ref="ns1:d0413f1037f04561847af123e823da1d" minOccurs="0"/>
                <xsd:element ref="ns1:GBS_RequestReview_ID" minOccurs="0"/>
                <xsd:element ref="ns1:TaxCatchAll" minOccurs="0"/>
                <xsd:element ref="ns1:TaxCatchAllLabel" minOccurs="0"/>
                <xsd:element ref="ns1:c15af026e3e14211918b0eb59fa49ffd" minOccurs="0"/>
                <xsd:element ref="ns1:GBS_Final_Review_Date" minOccurs="0"/>
                <xsd:element ref="ns1:GBS_LegalCaseOpen_Date" minOccurs="0"/>
                <xsd:element ref="ns1:GBS_Destruction_Date" minOccurs="0"/>
                <xsd:element ref="ns1:GBS_LegalCaseClosed_Date" minOccurs="0"/>
                <xsd:element ref="ns1:GBS_OCR_Batch_ID" minOccurs="0"/>
                <xsd:element ref="ns1:GBS_Salesforce_ID_Text" minOccurs="0"/>
                <xsd:element ref="ns1:GBS_Account_Text" minOccurs="0"/>
                <xsd:element ref="ns1:GBS_MarketingGroup_Text" minOccurs="0"/>
                <xsd:element ref="ns1:GBS_BenefitPoint_ID_Text" minOccurs="0"/>
                <xsd:element ref="ns1:GBS_Branch_Text" minOccurs="0"/>
                <xsd:element ref="ns3:SharedWithUsers" minOccurs="0"/>
                <xsd:element ref="ns1:GBS_ADR_Confidence_Indicator_Account" minOccurs="0"/>
                <xsd:element ref="ns1:GBS_ADR_Confidence_Indicator_File_Standard" minOccurs="0"/>
                <xsd:element ref="ns1:GBS_ADR_Confidence_Indicator_All_Fields" minOccurs="0"/>
                <xsd:element ref="ns1:GBS_ADR_Processor_Total_Time_In_Seconds_Pending" minOccurs="0"/>
                <xsd:element ref="ns1:GBS_ADR_Processor_Total_Time_In_Seconds_Approved" minOccurs="0"/>
                <xsd:element ref="ns1:GBS_ADR_Processor_Pending" minOccurs="0"/>
                <xsd:element ref="ns1:GBS_ADR_Processor_Approved" minOccurs="0"/>
                <xsd:element ref="ns1:GBS_ADR_Pending_Notes" minOccurs="0"/>
                <xsd:element ref="ns4:_dlc_DocId" minOccurs="0"/>
                <xsd:element ref="ns4:_dlc_DocIdUrl" minOccurs="0"/>
                <xsd:element ref="ns4:_dlc_DocIdPersistId" minOccurs="0"/>
                <xsd:element ref="ns5:l40b46ad30cd409ebcd477cfdc53765c" minOccurs="0"/>
                <xsd:element ref="ns5:GSC_ADR_Process_Status" minOccurs="0"/>
                <xsd:element ref="ns5:GSC_ADR_Review_Status" minOccurs="0"/>
                <xsd:element ref="ns6:IconOverlay" minOccurs="0"/>
                <xsd:element ref="ns2:_vti_ItemDeclaredRecord" minOccurs="0"/>
                <xsd:element ref="ns2:_vti_ItemHoldRecord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2a1c1-2fed-4a1b-8c3e-0f832bd50c4c" elementFormDefault="qualified">
    <xsd:import namespace="http://schemas.microsoft.com/office/2006/documentManagement/types"/>
    <xsd:import namespace="http://schemas.microsoft.com/office/infopath/2007/PartnerControls"/>
    <xsd:element name="GBS_Active_With_Client" ma:index="0" nillable="true" ma:displayName="Active With Client" ma:description="" ma:internalName="GBS_Active_With_Client" ma:readOnly="false">
      <xsd:simpleType>
        <xsd:restriction base="dms:Boolean"/>
      </xsd:simpleType>
    </xsd:element>
    <xsd:element name="GBS_Year_To" ma:index="1" nillable="true" ma:displayName="Applicable To" ma:default="2900-01-01T00:00:00Z" ma:description="As relates to this document, please see your file standards for additional information." ma:format="DateOnly" ma:internalName="GBS_Year_To" ma:readOnly="false">
      <xsd:simpleType>
        <xsd:restriction base="dms:DateTime"/>
      </xsd:simpleType>
    </xsd:element>
    <xsd:element name="GBS_Year_From" ma:index="2" nillable="true" ma:displayName="Applicable From" ma:default="2900-01-01T00:00:00Z" ma:description="See the file standards for applicable dates to use." ma:format="DateOnly" ma:internalName="GBS_Year_From" ma:readOnly="false">
      <xsd:simpleType>
        <xsd:restriction base="dms:DateTime"/>
      </xsd:simpleType>
    </xsd:element>
    <xsd:element name="GBS_Notes" ma:index="3" nillable="true" ma:displayName="Notes" ma:description="As relates to this document, please see your file standards for additional information." ma:internalName="GBS_Notes" ma:readOnly="false">
      <xsd:simpleType>
        <xsd:restriction base="dms:Note">
          <xsd:maxLength value="255"/>
        </xsd:restriction>
      </xsd:simpleType>
    </xsd:element>
    <xsd:element name="GBS_MoveDate" ma:index="5" nillable="true" ma:displayName="Move Date" ma:description="" ma:format="DateOnly" ma:indexed="true" ma:internalName="GBS_MoveDate" ma:readOnly="false">
      <xsd:simpleType>
        <xsd:restriction base="dms:DateTime"/>
      </xsd:simpleType>
    </xsd:element>
    <xsd:element name="GBS_BenefitPoint_Plan_ID" ma:index="7" nillable="true" ma:displayName="BenefitPoint Plan ID" ma:description="The BenefitPoint Plan ID of the related BenefitPoint policy, if any." ma:internalName="GBS_BenefitPoint_Plan_ID" ma:readOnly="false">
      <xsd:simpleType>
        <xsd:restriction base="dms:Text"/>
      </xsd:simpleType>
    </xsd:element>
    <xsd:element name="GBS_Received_Date" ma:index="10" nillable="true" ma:displayName="Received Date" ma:description="The date Gallagher received this document" ma:format="DateOnly" ma:internalName="GBS_Received_Date" ma:readOnly="false">
      <xsd:simpleType>
        <xsd:restriction base="dms:DateTime"/>
      </xsd:simpleType>
    </xsd:element>
    <xsd:element name="o9c7d75ab18e4097835bad5ef13865d0" ma:index="14" nillable="true" ma:taxonomy="true" ma:internalName="o9c7d75ab18e4097835bad5ef13865d0" ma:taxonomyFieldName="GBS_ManagedPath" ma:displayName="Managed Paths" ma:default="" ma:fieldId="{89c7d75a-b18e-4097-835b-ad5ef13865d0}" ma:sspId="a58b22f9-7ef4-4d1f-a56c-f9db9b8bdb93" ma:termSetId="8604109f-accc-48b7-b187-ffbeee6d5b44" ma:anchorId="00000000-0000-0000-0000-000000000000" ma:open="false" ma:isKeyword="false">
      <xsd:complexType>
        <xsd:sequence>
          <xsd:element ref="pc:Terms" minOccurs="0" maxOccurs="1"/>
        </xsd:sequence>
      </xsd:complexType>
    </xsd:element>
    <xsd:element name="d0413f1037f04561847af123e823da1d" ma:index="15" nillable="true" ma:taxonomy="true" ma:internalName="d0413f1037f04561847af123e823da1d" ma:taxonomyFieldName="GBS_File_Standard" ma:displayName="File Standard" ma:indexed="true" ma:default="" ma:fieldId="{d0413f10-37f0-4561-847a-f123e823da1d}" ma:sspId="a58b22f9-7ef4-4d1f-a56c-f9db9b8bdb93" ma:termSetId="806a290f-10cb-4ace-954a-2da01a1817ed" ma:anchorId="00000000-0000-0000-0000-000000000000" ma:open="false" ma:isKeyword="false">
      <xsd:complexType>
        <xsd:sequence>
          <xsd:element ref="pc:Terms" minOccurs="0" maxOccurs="1"/>
        </xsd:sequence>
      </xsd:complexType>
    </xsd:element>
    <xsd:element name="GBS_RequestReview_ID" ma:index="16" nillable="true" ma:displayName="Request Review ID" ma:description="" ma:internalName="GBS_RequestReview_ID">
      <xsd:simpleType>
        <xsd:restriction base="dms:Text"/>
      </xsd:simpleType>
    </xsd:element>
    <xsd:element name="TaxCatchAll" ma:index="17" nillable="true" ma:displayName="Taxonomy Catch All Column" ma:hidden="true" ma:list="{e8813c5d-32b0-430c-b7c2-da59f6a8efcd}" ma:internalName="TaxCatchAll" ma:showField="CatchAllData" ma:web="5bbcd6e0-4ffe-443e-88bf-d2745ecad3a8">
      <xsd:complexType>
        <xsd:complexContent>
          <xsd:extension base="dms:MultiChoiceLookup">
            <xsd:sequence>
              <xsd:element name="Value" type="dms:Lookup" maxOccurs="unbounded" minOccurs="0" nillable="true"/>
            </xsd:sequence>
          </xsd:extension>
        </xsd:complexContent>
      </xsd:complexType>
    </xsd:element>
    <xsd:element name="TaxCatchAllLabel" ma:index="18" nillable="true" ma:displayName="Taxonomy Catch All Column1" ma:hidden="true" ma:list="{e8813c5d-32b0-430c-b7c2-da59f6a8efcd}" ma:internalName="TaxCatchAllLabel" ma:readOnly="true" ma:showField="CatchAllDataLabel" ma:web="5bbcd6e0-4ffe-443e-88bf-d2745ecad3a8">
      <xsd:complexType>
        <xsd:complexContent>
          <xsd:extension base="dms:MultiChoiceLookup">
            <xsd:sequence>
              <xsd:element name="Value" type="dms:Lookup" maxOccurs="unbounded" minOccurs="0" nillable="true"/>
            </xsd:sequence>
          </xsd:extension>
        </xsd:complexContent>
      </xsd:complexType>
    </xsd:element>
    <xsd:element name="c15af026e3e14211918b0eb59fa49ffd" ma:index="19" ma:taxonomy="true" ma:internalName="c15af026e3e14211918b0eb59fa49ffd" ma:taxonomyFieldName="GBS_DataClassification" ma:displayName="Data Classifications" ma:default="1;#Confidential|87d62963-105f-4fc5-8b79-2f14989d12d4" ma:fieldId="{c15af026-e3e1-4211-918b-0eb59fa49ffd}" ma:sspId="a58b22f9-7ef4-4d1f-a56c-f9db9b8bdb93" ma:termSetId="275b9a09-56d7-43b6-ac99-4006e2409ffd" ma:anchorId="00000000-0000-0000-0000-000000000000" ma:open="false" ma:isKeyword="false">
      <xsd:complexType>
        <xsd:sequence>
          <xsd:element ref="pc:Terms" minOccurs="0" maxOccurs="1"/>
        </xsd:sequence>
      </xsd:complexType>
    </xsd:element>
    <xsd:element name="GBS_Final_Review_Date" ma:index="21" nillable="true" ma:displayName="Final Review Date" ma:description="" ma:format="DateOnly" ma:internalName="GBS_Final_Review_Date" ma:readOnly="false">
      <xsd:simpleType>
        <xsd:restriction base="dms:DateTime"/>
      </xsd:simpleType>
    </xsd:element>
    <xsd:element name="GBS_LegalCaseOpen_Date" ma:index="25" nillable="true" ma:displayName="GBS Legal Case Open Date" ma:description="" ma:internalName="GBS_LegalCaseOpen_Date">
      <xsd:simpleType>
        <xsd:restriction base="dms:DateTime"/>
      </xsd:simpleType>
    </xsd:element>
    <xsd:element name="GBS_Destruction_Date" ma:index="26" nillable="true" ma:displayName="GBS Destruction Date" ma:description="" ma:internalName="GBS_Destruction_Date">
      <xsd:simpleType>
        <xsd:restriction base="dms:DateTime"/>
      </xsd:simpleType>
    </xsd:element>
    <xsd:element name="GBS_LegalCaseClosed_Date" ma:index="27" nillable="true" ma:displayName="GBS Legal Case Closed Date" ma:description="" ma:internalName="GBS_LegalCaseClosed_Date">
      <xsd:simpleType>
        <xsd:restriction base="dms:DateTime"/>
      </xsd:simpleType>
    </xsd:element>
    <xsd:element name="GBS_OCR_Batch_ID" ma:index="28" nillable="true" ma:displayName="GBS OCR Batch ID" ma:description="GBS OCR Batch ID" ma:internalName="GBS_OCR_Batch_ID">
      <xsd:simpleType>
        <xsd:restriction base="dms:Text"/>
      </xsd:simpleType>
    </xsd:element>
    <xsd:element name="GBS_Salesforce_ID_Text" ma:index="29" nillable="true" ma:displayName="SalesforceID" ma:description="" ma:internalName="GBS_Salesforce_ID_Text">
      <xsd:simpleType>
        <xsd:restriction base="dms:Text"/>
      </xsd:simpleType>
    </xsd:element>
    <xsd:element name="GBS_Account_Text" ma:index="30" nillable="true" ma:displayName="AccountName" ma:description="" ma:internalName="GBS_Account_Text">
      <xsd:simpleType>
        <xsd:restriction base="dms:Text"/>
      </xsd:simpleType>
    </xsd:element>
    <xsd:element name="GBS_MarketingGroup_Text" ma:index="31" nillable="true" ma:displayName="MarketingGroupName" ma:description="" ma:internalName="GBS_MarketingGroup_Text">
      <xsd:simpleType>
        <xsd:restriction base="dms:Text"/>
      </xsd:simpleType>
    </xsd:element>
    <xsd:element name="GBS_BenefitPoint_ID_Text" ma:index="32" nillable="true" ma:displayName="BenefitPointID" ma:description="" ma:internalName="GBS_BenefitPoint_ID_Text">
      <xsd:simpleType>
        <xsd:restriction base="dms:Text"/>
      </xsd:simpleType>
    </xsd:element>
    <xsd:element name="GBS_Branch_Text" ma:index="33" nillable="true" ma:displayName="OfficeName" ma:description="" ma:internalName="GBS_Branch_Text">
      <xsd:simpleType>
        <xsd:restriction base="dms:Text"/>
      </xsd:simpleType>
    </xsd:element>
    <xsd:element name="GBS_ADR_Confidence_Indicator_Account" ma:index="35" nillable="true" ma:displayName="Confidence Indicator for Account" ma:default="0" ma:description="" ma:internalName="GBS_ADR_Confidence_Indicator_Account">
      <xsd:simpleType>
        <xsd:restriction base="dms:Number"/>
      </xsd:simpleType>
    </xsd:element>
    <xsd:element name="GBS_ADR_Confidence_Indicator_File_Standard" ma:index="36" nillable="true" ma:displayName="Confidence Indicator for File Standard" ma:default="0" ma:description="" ma:internalName="GBS_ADR_Confidence_Indicator_File_Standard">
      <xsd:simpleType>
        <xsd:restriction base="dms:Number"/>
      </xsd:simpleType>
    </xsd:element>
    <xsd:element name="GBS_ADR_Confidence_Indicator_All_Fields" ma:index="37" nillable="true" ma:displayName="Confidence Indicator for All Fields" ma:default="0" ma:description="" ma:internalName="GBS_ADR_Confidence_Indicator_All_Fields">
      <xsd:simpleType>
        <xsd:restriction base="dms:Number"/>
      </xsd:simpleType>
    </xsd:element>
    <xsd:element name="GBS_ADR_Processor_Total_Time_In_Seconds_Pending" ma:index="38" nillable="true" ma:displayName="Processor Total Time In Seconds Pending" ma:default="0" ma:description="" ma:internalName="GBS_ADR_Processor_Total_Time_In_Seconds_Pending">
      <xsd:simpleType>
        <xsd:restriction base="dms:Number"/>
      </xsd:simpleType>
    </xsd:element>
    <xsd:element name="GBS_ADR_Processor_Total_Time_In_Seconds_Approved" ma:index="39" nillable="true" ma:displayName="Processor Total Time In Seconds Approved" ma:default="0" ma:description="" ma:internalName="GBS_ADR_Processor_Total_Time_In_Seconds_Approved">
      <xsd:simpleType>
        <xsd:restriction base="dms:Number"/>
      </xsd:simpleType>
    </xsd:element>
    <xsd:element name="GBS_ADR_Processor_Pending" ma:index="40" nillable="true" ma:displayName="Processor Pending" ma:description="" ma:internalName="GBS_ADR_Processor_Pending">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GBS_ADR_Processor_Approved" ma:index="41" nillable="true" ma:displayName="Processor Approved" ma:description="" ma:internalName="GBS_ADR_Processor_Approv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GBS_ADR_Pending_Notes" ma:index="42" nillable="true" ma:displayName="Pending Notes" ma:default="0" ma:description="" ma:internalName="GBS_ADR_Pending_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51" nillable="true" ma:displayName="Declared Record" ma:description="" ma:hidden="true" ma:internalName="_vti_ItemDeclaredRecord" ma:readOnly="true">
      <xsd:simpleType>
        <xsd:restriction base="dms:DateTime"/>
      </xsd:simpleType>
    </xsd:element>
    <xsd:element name="_vti_ItemHoldRecordStatus" ma:index="52"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bcd6e0-4ffe-443e-88bf-d2745ecad3a8" elementFormDefault="qualified">
    <xsd:import namespace="http://schemas.microsoft.com/office/2006/documentManagement/types"/>
    <xsd:import namespace="http://schemas.microsoft.com/office/infopath/2007/PartnerControls"/>
    <xsd:element name="SharedWithUsers" ma:index="34"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3a3f24-fa83-442b-afd1-58022d7a6d2c" elementFormDefault="qualified">
    <xsd:import namespace="http://schemas.microsoft.com/office/2006/documentManagement/types"/>
    <xsd:import namespace="http://schemas.microsoft.com/office/infopath/2007/PartnerControls"/>
    <xsd:element name="_dlc_DocId" ma:index="43" nillable="true" ma:displayName="Document ID Value" ma:description="The value of the document ID assigned to this item." ma:internalName="_dlc_DocId" ma:readOnly="true">
      <xsd:simpleType>
        <xsd:restriction base="dms:Text"/>
      </xsd:simpleType>
    </xsd:element>
    <xsd:element name="_dlc_DocIdUrl" ma:index="4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5"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605203d-27c1-48f1-a8f7-c8d5e9f575ba" elementFormDefault="qualified">
    <xsd:import namespace="http://schemas.microsoft.com/office/2006/documentManagement/types"/>
    <xsd:import namespace="http://schemas.microsoft.com/office/infopath/2007/PartnerControls"/>
    <xsd:element name="l40b46ad30cd409ebcd477cfdc53765c" ma:index="46" nillable="true" ma:taxonomy="true" ma:internalName="l40b46ad30cd409ebcd477cfdc53765c" ma:taxonomyFieldName="GBS_Pending_Reason" ma:displayName="Pending Reason" ma:fieldId="{540b46ad-30cd-409e-bcd4-77cfdc53765c}" ma:sspId="a58b22f9-7ef4-4d1f-a56c-f9db9b8bdb93" ma:termSetId="72cd2146-1068-4274-931c-4de8659306d5" ma:anchorId="00000000-0000-0000-0000-000000000000" ma:open="false" ma:isKeyword="false">
      <xsd:complexType>
        <xsd:sequence>
          <xsd:element ref="pc:Terms" minOccurs="0" maxOccurs="1"/>
        </xsd:sequence>
      </xsd:complexType>
    </xsd:element>
    <xsd:element name="GSC_ADR_Process_Status" ma:index="48" nillable="true" ma:displayName="GSC ADR Process Status" ma:description="" ma:format="Dropdown" ma:internalName="GSC_ADR_Process_Status">
      <xsd:simpleType>
        <xsd:restriction base="dms:Choice">
          <xsd:enumeration value="ADR Documents with All Information"/>
          <xsd:enumeration value="ADR Documents Pending"/>
          <xsd:enumeration value="ADR Documents Missing Information"/>
          <xsd:enumeration value="ADR Documents Missing an Account"/>
        </xsd:restriction>
      </xsd:simpleType>
    </xsd:element>
    <xsd:element name="GSC_ADR_Review_Status" ma:index="49" nillable="true" ma:displayName="GSC ADR Review Status" ma:description="" ma:format="Dropdown" ma:internalName="GSC_ADR_Review_Status">
      <xsd:simpleType>
        <xsd:restriction base="dms:Choice">
          <xsd:enumeration value="Approved"/>
          <xsd:enumeration value="Pending"/>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5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a58b22f9-7ef4-4d1f-a56c-f9db9b8bdb93" ContentTypeId="0x010100B6A77AF2128E5248B77F1440C25CC115"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GBS_Notes xmlns="5682a1c1-2fed-4a1b-8c3e-0f832bd50c4c" xsi:nil="true"/>
    <GBS_RequestReview_ID xmlns="5682a1c1-2fed-4a1b-8c3e-0f832bd50c4c" xsi:nil="true"/>
    <GBS_BenefitPoint_Plan_ID xmlns="5682a1c1-2fed-4a1b-8c3e-0f832bd50c4c" xsi:nil="true"/>
    <GBS_Active_With_Client xmlns="5682a1c1-2fed-4a1b-8c3e-0f832bd50c4c" xsi:nil="true"/>
    <GBS_Destruction_Date xmlns="5682a1c1-2fed-4a1b-8c3e-0f832bd50c4c" xsi:nil="true"/>
    <GBS_ADR_Confidence_Indicator_All_Fields xmlns="5682a1c1-2fed-4a1b-8c3e-0f832bd50c4c">0</GBS_ADR_Confidence_Indicator_All_Fields>
    <GBS_ADR_Processor_Total_Time_In_Seconds_Pending xmlns="5682a1c1-2fed-4a1b-8c3e-0f832bd50c4c">0</GBS_ADR_Processor_Total_Time_In_Seconds_Pending>
    <GBS_Year_From xmlns="5682a1c1-2fed-4a1b-8c3e-0f832bd50c4c">2900-01-01T00:00:00+00:00</GBS_Year_From>
    <o9c7d75ab18e4097835bad5ef13865d0 xmlns="5682a1c1-2fed-4a1b-8c3e-0f832bd50c4c">
      <Terms xmlns="http://schemas.microsoft.com/office/infopath/2007/PartnerControls"/>
    </o9c7d75ab18e4097835bad5ef13865d0>
    <GBS_ADR_Confidence_Indicator_File_Standard xmlns="5682a1c1-2fed-4a1b-8c3e-0f832bd50c4c">0</GBS_ADR_Confidence_Indicator_File_Standard>
    <c15af026e3e14211918b0eb59fa49ffd xmlns="5682a1c1-2fed-4a1b-8c3e-0f832bd50c4c">
      <Terms xmlns="http://schemas.microsoft.com/office/infopath/2007/PartnerControls">
        <TermInfo xmlns="http://schemas.microsoft.com/office/infopath/2007/PartnerControls">
          <TermName xmlns="http://schemas.microsoft.com/office/infopath/2007/PartnerControls">Confidential</TermName>
          <TermId xmlns="http://schemas.microsoft.com/office/infopath/2007/PartnerControls">87d62963-105f-4fc5-8b79-2f14989d12d4</TermId>
        </TermInfo>
      </Terms>
    </c15af026e3e14211918b0eb59fa49ffd>
    <GBS_Account_Text xmlns="5682a1c1-2fed-4a1b-8c3e-0f832bd50c4c" xsi:nil="true"/>
    <IconOverlay xmlns="http://schemas.microsoft.com/sharepoint/v4" xsi:nil="true"/>
    <GBS_ADR_Processor_Total_Time_In_Seconds_Approved xmlns="5682a1c1-2fed-4a1b-8c3e-0f832bd50c4c">0</GBS_ADR_Processor_Total_Time_In_Seconds_Approved>
    <GSC_ADR_Review_Status xmlns="8605203d-27c1-48f1-a8f7-c8d5e9f575ba" xsi:nil="true"/>
    <GBS_MarketingGroup_Text xmlns="5682a1c1-2fed-4a1b-8c3e-0f832bd50c4c" xsi:nil="true"/>
    <d0413f1037f04561847af123e823da1d xmlns="5682a1c1-2fed-4a1b-8c3e-0f832bd50c4c">
      <Terms xmlns="http://schemas.microsoft.com/office/infopath/2007/PartnerControls"/>
    </d0413f1037f04561847af123e823da1d>
    <GBS_LegalCaseClosed_Date xmlns="5682a1c1-2fed-4a1b-8c3e-0f832bd50c4c" xsi:nil="true"/>
    <GBS_BenefitPoint_ID_Text xmlns="5682a1c1-2fed-4a1b-8c3e-0f832bd50c4c" xsi:nil="true"/>
    <GBS_MoveDate xmlns="5682a1c1-2fed-4a1b-8c3e-0f832bd50c4c" xsi:nil="true"/>
    <TaxCatchAll xmlns="5682a1c1-2fed-4a1b-8c3e-0f832bd50c4c"/>
    <GBS_ADR_Pending_Notes xmlns="5682a1c1-2fed-4a1b-8c3e-0f832bd50c4c">0</GBS_ADR_Pending_Notes>
    <GSC_ADR_Process_Status xmlns="8605203d-27c1-48f1-a8f7-c8d5e9f575ba" xsi:nil="true"/>
    <GBS_ADR_Processor_Pending xmlns="5682a1c1-2fed-4a1b-8c3e-0f832bd50c4c">
      <UserInfo>
        <DisplayName/>
        <AccountId xsi:nil="true"/>
        <AccountType/>
      </UserInfo>
    </GBS_ADR_Processor_Pending>
    <GBS_Salesforce_ID_Text xmlns="5682a1c1-2fed-4a1b-8c3e-0f832bd50c4c" xsi:nil="true"/>
    <GBS_ADR_Processor_Approved xmlns="5682a1c1-2fed-4a1b-8c3e-0f832bd50c4c">
      <UserInfo>
        <DisplayName/>
        <AccountId xsi:nil="true"/>
        <AccountType/>
      </UserInfo>
    </GBS_ADR_Processor_Approved>
    <GBS_Final_Review_Date xmlns="5682a1c1-2fed-4a1b-8c3e-0f832bd50c4c" xsi:nil="true"/>
    <GBS_Branch_Text xmlns="5682a1c1-2fed-4a1b-8c3e-0f832bd50c4c" xsi:nil="true"/>
    <GBS_ADR_Confidence_Indicator_Account xmlns="5682a1c1-2fed-4a1b-8c3e-0f832bd50c4c">0</GBS_ADR_Confidence_Indicator_Account>
    <GBS_LegalCaseOpen_Date xmlns="5682a1c1-2fed-4a1b-8c3e-0f832bd50c4c" xsi:nil="true"/>
    <l40b46ad30cd409ebcd477cfdc53765c xmlns="8605203d-27c1-48f1-a8f7-c8d5e9f575ba">
      <Terms xmlns="http://schemas.microsoft.com/office/infopath/2007/PartnerControls"/>
    </l40b46ad30cd409ebcd477cfdc53765c>
    <GBS_Year_To xmlns="5682a1c1-2fed-4a1b-8c3e-0f832bd50c4c">2900-01-01T00:00:00+00:00</GBS_Year_To>
    <GBS_Received_Date xmlns="5682a1c1-2fed-4a1b-8c3e-0f832bd50c4c" xsi:nil="true"/>
    <GBS_OCR_Batch_ID xmlns="5682a1c1-2fed-4a1b-8c3e-0f832bd50c4c" xsi:nil="true"/>
  </documentManagement>
</p:properties>
</file>

<file path=customXml/itemProps1.xml><?xml version="1.0" encoding="utf-8"?>
<ds:datastoreItem xmlns:ds="http://schemas.openxmlformats.org/officeDocument/2006/customXml" ds:itemID="{586DFFD5-11FF-4D6B-9260-98F5F9DB89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82a1c1-2fed-4a1b-8c3e-0f832bd50c4c"/>
    <ds:schemaRef ds:uri="http://schemas.microsoft.com/sharepoint/v3"/>
    <ds:schemaRef ds:uri="5bbcd6e0-4ffe-443e-88bf-d2745ecad3a8"/>
    <ds:schemaRef ds:uri="d73a3f24-fa83-442b-afd1-58022d7a6d2c"/>
    <ds:schemaRef ds:uri="8605203d-27c1-48f1-a8f7-c8d5e9f575b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ACF356-B9F6-41DA-B8F4-A82BE77591DC}">
  <ds:schemaRefs>
    <ds:schemaRef ds:uri="Microsoft.SharePoint.Taxonomy.ContentTypeSync"/>
  </ds:schemaRefs>
</ds:datastoreItem>
</file>

<file path=customXml/itemProps3.xml><?xml version="1.0" encoding="utf-8"?>
<ds:datastoreItem xmlns:ds="http://schemas.openxmlformats.org/officeDocument/2006/customXml" ds:itemID="{8AC0A89E-D576-4F7B-BAF4-F10EE93A91B3}">
  <ds:schemaRefs>
    <ds:schemaRef ds:uri="http://schemas.microsoft.com/sharepoint/v3/contenttype/forms"/>
  </ds:schemaRefs>
</ds:datastoreItem>
</file>

<file path=customXml/itemProps4.xml><?xml version="1.0" encoding="utf-8"?>
<ds:datastoreItem xmlns:ds="http://schemas.openxmlformats.org/officeDocument/2006/customXml" ds:itemID="{98DE3A42-9441-4A86-8070-621115972532}">
  <ds:schemaRefs>
    <ds:schemaRef ds:uri="http://purl.org/dc/dcmitype/"/>
    <ds:schemaRef ds:uri="http://schemas.microsoft.com/sharepoint/v3"/>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5682a1c1-2fed-4a1b-8c3e-0f832bd50c4c"/>
    <ds:schemaRef ds:uri="http://schemas.microsoft.com/sharepoint/v4"/>
    <ds:schemaRef ds:uri="http://schemas.microsoft.com/office/2006/documentManagement/types"/>
    <ds:schemaRef ds:uri="8605203d-27c1-48f1-a8f7-c8d5e9f575ba"/>
    <ds:schemaRef ds:uri="d73a3f24-fa83-442b-afd1-58022d7a6d2c"/>
    <ds:schemaRef ds:uri="5bbcd6e0-4ffe-443e-88bf-d2745ecad3a8"/>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17546</TotalTime>
  <Words>2501</Words>
  <Application>Microsoft Office PowerPoint</Application>
  <PresentationFormat>Widescreen</PresentationFormat>
  <Paragraphs>429</Paragraphs>
  <Slides>29</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Arial Bold</vt:lpstr>
      <vt:lpstr>Arial Regular</vt:lpstr>
      <vt:lpstr>Calibri</vt:lpstr>
      <vt:lpstr>Courier New</vt:lpstr>
      <vt:lpstr>Helvetica Light</vt:lpstr>
      <vt:lpstr>Tahoma</vt:lpstr>
      <vt:lpstr>Times New Roman</vt:lpstr>
      <vt:lpstr>Wingdings</vt:lpstr>
      <vt:lpstr>4_Custom Design</vt:lpstr>
      <vt:lpstr>St. Anthony New Brighton Schools   2023 Open Enrollment</vt:lpstr>
      <vt:lpstr>Open Enrollment Process </vt:lpstr>
      <vt:lpstr>Online Benefit Portal </vt:lpstr>
      <vt:lpstr>Overview of Changes</vt:lpstr>
      <vt:lpstr>Overview of 2023 Medical Renewal</vt:lpstr>
      <vt:lpstr>HealthPartners – Open Access Network</vt:lpstr>
      <vt:lpstr>Medical Plan Comparison</vt:lpstr>
      <vt:lpstr> Here For You 24/7</vt:lpstr>
      <vt:lpstr> HealthPartners Resources</vt:lpstr>
      <vt:lpstr> 24/7 online care</vt:lpstr>
      <vt:lpstr> Prescription Drugs</vt:lpstr>
      <vt:lpstr>Wellbeats</vt:lpstr>
      <vt:lpstr>Fitness Discounts</vt:lpstr>
      <vt:lpstr> Prescription Drugs</vt:lpstr>
      <vt:lpstr> Mental Health Support</vt:lpstr>
      <vt:lpstr> Employee Assistance Program (EAP)</vt:lpstr>
      <vt:lpstr>2023-2024 Medical Plan Contributions </vt:lpstr>
      <vt:lpstr>Healthcare Flexible Spending Account</vt:lpstr>
      <vt:lpstr> Dependent Care Flexible Spending Account</vt:lpstr>
      <vt:lpstr>Flexible Spending Accounts Summary</vt:lpstr>
      <vt:lpstr>Dental Coverage</vt:lpstr>
      <vt:lpstr>In and Out of-Network Coverage </vt:lpstr>
      <vt:lpstr>Delta Dental Online Tools</vt:lpstr>
      <vt:lpstr>Employer Paid Benefits</vt:lpstr>
      <vt:lpstr>Voluntary Benefits</vt:lpstr>
      <vt:lpstr>Election Changes</vt:lpstr>
      <vt:lpstr>Check Your Beneficiaries!</vt:lpstr>
      <vt:lpstr>What’s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Stauffer</dc:creator>
  <cp:lastModifiedBy>Tyler Kerber</cp:lastModifiedBy>
  <cp:revision>705</cp:revision>
  <cp:lastPrinted>2018-04-10T14:18:23Z</cp:lastPrinted>
  <dcterms:created xsi:type="dcterms:W3CDTF">2013-08-14T21:58:14Z</dcterms:created>
  <dcterms:modified xsi:type="dcterms:W3CDTF">2023-05-12T14:43:03Z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0x010100B6A77AF2128E5248B77F1440C25CC115007E1E605C7110FA44B627B3C49B2B8186</vt:lpwstr>
  </property>
</Properties>
</file>