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3314700" cy="21717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78">
          <p15:clr>
            <a:srgbClr val="A4A3A4"/>
          </p15:clr>
        </p15:guide>
        <p15:guide id="2" orient="horz" pos="145">
          <p15:clr>
            <a:srgbClr val="A4A3A4"/>
          </p15:clr>
        </p15:guide>
        <p15:guide id="3" orient="horz" pos="1225">
          <p15:clr>
            <a:srgbClr val="A4A3A4"/>
          </p15:clr>
        </p15:guide>
        <p15:guide id="4" pos="1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C5C81-9924-6D72-D2A0-BD7E711ED8A0}" v="42" dt="2022-06-24T19:59:28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26"/>
  </p:normalViewPr>
  <p:slideViewPr>
    <p:cSldViewPr snapToGrid="0">
      <p:cViewPr varScale="1">
        <p:scale>
          <a:sx n="319" d="100"/>
          <a:sy n="319" d="100"/>
        </p:scale>
        <p:origin x="918" y="240"/>
      </p:cViewPr>
      <p:guideLst>
        <p:guide pos="278"/>
        <p:guide orient="horz" pos="145"/>
        <p:guide orient="horz" pos="1225"/>
        <p:guide pos="19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12436" y="685800"/>
            <a:ext cx="5233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685800"/>
            <a:ext cx="5233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2e8e1d8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12800" y="685800"/>
            <a:ext cx="52339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42e8e1d8e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12991" y="467031"/>
            <a:ext cx="3088800" cy="829200"/>
          </a:xfrm>
          <a:prstGeom prst="rect">
            <a:avLst/>
          </a:prstGeom>
        </p:spPr>
        <p:txBody>
          <a:bodyPr spcFirstLastPara="1" wrap="square" lIns="34925" tIns="34925" rIns="34925" bIns="34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12991" y="1330939"/>
            <a:ext cx="3088800" cy="5493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marL="457200" lvl="0" indent="-2667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0350" algn="ctr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ctr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ctr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ctr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ctr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ctr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ctr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ctr"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112991" y="908137"/>
            <a:ext cx="3088800" cy="3555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title"/>
          </p:nvPr>
        </p:nvSpPr>
        <p:spPr>
          <a:xfrm>
            <a:off x="112991" y="187899"/>
            <a:ext cx="3088800" cy="2418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112991" y="486601"/>
            <a:ext cx="1449900" cy="14424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marL="457200" lvl="0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2pPr>
            <a:lvl3pPr marL="1371600" lvl="2" indent="-254000">
              <a:spcBef>
                <a:spcPts val="600"/>
              </a:spcBef>
              <a:spcAft>
                <a:spcPts val="0"/>
              </a:spcAft>
              <a:buSzPts val="400"/>
              <a:buChar char="■"/>
              <a:defRPr sz="400"/>
            </a:lvl3pPr>
            <a:lvl4pPr marL="1828800" lvl="3" indent="-254000">
              <a:spcBef>
                <a:spcPts val="600"/>
              </a:spcBef>
              <a:spcAft>
                <a:spcPts val="0"/>
              </a:spcAft>
              <a:buSzPts val="400"/>
              <a:buChar char="●"/>
              <a:defRPr sz="400"/>
            </a:lvl4pPr>
            <a:lvl5pPr marL="2286000" lvl="4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5pPr>
            <a:lvl6pPr marL="2743200" lvl="5" indent="-254000">
              <a:spcBef>
                <a:spcPts val="600"/>
              </a:spcBef>
              <a:spcAft>
                <a:spcPts val="0"/>
              </a:spcAft>
              <a:buSzPts val="400"/>
              <a:buChar char="■"/>
              <a:defRPr sz="400"/>
            </a:lvl6pPr>
            <a:lvl7pPr marL="3200400" lvl="6" indent="-254000">
              <a:spcBef>
                <a:spcPts val="600"/>
              </a:spcBef>
              <a:spcAft>
                <a:spcPts val="0"/>
              </a:spcAft>
              <a:buSzPts val="400"/>
              <a:buChar char="●"/>
              <a:defRPr sz="400"/>
            </a:lvl7pPr>
            <a:lvl8pPr marL="3657600" lvl="7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8pPr>
            <a:lvl9pPr marL="4114800" lvl="8" indent="-254000">
              <a:spcBef>
                <a:spcPts val="600"/>
              </a:spcBef>
              <a:spcAft>
                <a:spcPts val="600"/>
              </a:spcAft>
              <a:buSzPts val="400"/>
              <a:buChar char="■"/>
              <a:defRPr sz="4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2"/>
          </p:nvPr>
        </p:nvSpPr>
        <p:spPr>
          <a:xfrm>
            <a:off x="1751745" y="486601"/>
            <a:ext cx="1449900" cy="14424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marL="457200" lvl="0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2pPr>
            <a:lvl3pPr marL="1371600" lvl="2" indent="-254000">
              <a:spcBef>
                <a:spcPts val="600"/>
              </a:spcBef>
              <a:spcAft>
                <a:spcPts val="0"/>
              </a:spcAft>
              <a:buSzPts val="400"/>
              <a:buChar char="■"/>
              <a:defRPr sz="400"/>
            </a:lvl3pPr>
            <a:lvl4pPr marL="1828800" lvl="3" indent="-254000">
              <a:spcBef>
                <a:spcPts val="600"/>
              </a:spcBef>
              <a:spcAft>
                <a:spcPts val="0"/>
              </a:spcAft>
              <a:buSzPts val="400"/>
              <a:buChar char="●"/>
              <a:defRPr sz="400"/>
            </a:lvl4pPr>
            <a:lvl5pPr marL="2286000" lvl="4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5pPr>
            <a:lvl6pPr marL="2743200" lvl="5" indent="-254000">
              <a:spcBef>
                <a:spcPts val="600"/>
              </a:spcBef>
              <a:spcAft>
                <a:spcPts val="0"/>
              </a:spcAft>
              <a:buSzPts val="400"/>
              <a:buChar char="■"/>
              <a:defRPr sz="400"/>
            </a:lvl6pPr>
            <a:lvl7pPr marL="3200400" lvl="6" indent="-254000">
              <a:spcBef>
                <a:spcPts val="600"/>
              </a:spcBef>
              <a:spcAft>
                <a:spcPts val="0"/>
              </a:spcAft>
              <a:buSzPts val="400"/>
              <a:buChar char="●"/>
              <a:defRPr sz="400"/>
            </a:lvl7pPr>
            <a:lvl8pPr marL="3657600" lvl="7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8pPr>
            <a:lvl9pPr marL="4114800" lvl="8" indent="-254000">
              <a:spcBef>
                <a:spcPts val="600"/>
              </a:spcBef>
              <a:spcAft>
                <a:spcPts val="600"/>
              </a:spcAft>
              <a:buSzPts val="400"/>
              <a:buChar char="■"/>
              <a:defRPr sz="4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12991" y="187899"/>
            <a:ext cx="3088800" cy="2418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112991" y="234587"/>
            <a:ext cx="1017900" cy="319200"/>
          </a:xfrm>
          <a:prstGeom prst="rect">
            <a:avLst/>
          </a:prstGeom>
        </p:spPr>
        <p:txBody>
          <a:bodyPr spcFirstLastPara="1" wrap="square" lIns="34925" tIns="34925" rIns="34925" bIns="349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112991" y="586720"/>
            <a:ext cx="1017900" cy="13425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marL="457200" lvl="0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marL="914400" lvl="1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2pPr>
            <a:lvl3pPr marL="1371600" lvl="2" indent="-254000">
              <a:spcBef>
                <a:spcPts val="600"/>
              </a:spcBef>
              <a:spcAft>
                <a:spcPts val="0"/>
              </a:spcAft>
              <a:buSzPts val="400"/>
              <a:buChar char="■"/>
              <a:defRPr sz="400"/>
            </a:lvl3pPr>
            <a:lvl4pPr marL="1828800" lvl="3" indent="-254000">
              <a:spcBef>
                <a:spcPts val="600"/>
              </a:spcBef>
              <a:spcAft>
                <a:spcPts val="0"/>
              </a:spcAft>
              <a:buSzPts val="400"/>
              <a:buChar char="●"/>
              <a:defRPr sz="400"/>
            </a:lvl4pPr>
            <a:lvl5pPr marL="2286000" lvl="4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5pPr>
            <a:lvl6pPr marL="2743200" lvl="5" indent="-254000">
              <a:spcBef>
                <a:spcPts val="600"/>
              </a:spcBef>
              <a:spcAft>
                <a:spcPts val="0"/>
              </a:spcAft>
              <a:buSzPts val="400"/>
              <a:buChar char="■"/>
              <a:defRPr sz="400"/>
            </a:lvl6pPr>
            <a:lvl7pPr marL="3200400" lvl="6" indent="-254000">
              <a:spcBef>
                <a:spcPts val="600"/>
              </a:spcBef>
              <a:spcAft>
                <a:spcPts val="0"/>
              </a:spcAft>
              <a:buSzPts val="400"/>
              <a:buChar char="●"/>
              <a:defRPr sz="400"/>
            </a:lvl7pPr>
            <a:lvl8pPr marL="3657600" lvl="7" indent="-254000">
              <a:spcBef>
                <a:spcPts val="600"/>
              </a:spcBef>
              <a:spcAft>
                <a:spcPts val="0"/>
              </a:spcAft>
              <a:buSzPts val="400"/>
              <a:buChar char="○"/>
              <a:defRPr sz="400"/>
            </a:lvl8pPr>
            <a:lvl9pPr marL="4114800" lvl="8" indent="-254000">
              <a:spcBef>
                <a:spcPts val="600"/>
              </a:spcBef>
              <a:spcAft>
                <a:spcPts val="600"/>
              </a:spcAft>
              <a:buSzPts val="400"/>
              <a:buChar char="■"/>
              <a:defRPr sz="4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77716" y="190063"/>
            <a:ext cx="2308200" cy="17271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1657350" y="-53"/>
            <a:ext cx="1657500" cy="21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925" tIns="34925" rIns="34925" bIns="34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96244" y="520674"/>
            <a:ext cx="1466400" cy="626100"/>
          </a:xfrm>
          <a:prstGeom prst="rect">
            <a:avLst/>
          </a:prstGeom>
        </p:spPr>
        <p:txBody>
          <a:bodyPr spcFirstLastPara="1" wrap="square" lIns="34925" tIns="34925" rIns="34925" bIns="34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96244" y="1183521"/>
            <a:ext cx="1466400" cy="521400"/>
          </a:xfrm>
          <a:prstGeom prst="rect">
            <a:avLst/>
          </a:prstGeom>
        </p:spPr>
        <p:txBody>
          <a:bodyPr spcFirstLastPara="1" wrap="square" lIns="34925" tIns="34925" rIns="34925" bIns="34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790569" y="305721"/>
            <a:ext cx="1391100" cy="15600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035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112991" y="1786243"/>
            <a:ext cx="2174700" cy="2556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</p:spPr>
        <p:txBody>
          <a:bodyPr spcFirstLastPara="1" wrap="square" lIns="34925" tIns="34925" rIns="34925" bIns="34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991" y="187899"/>
            <a:ext cx="30888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25" tIns="34925" rIns="34925" bIns="34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991" y="486601"/>
            <a:ext cx="3088800" cy="1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25" tIns="34925" rIns="34925" bIns="34925" anchor="t" anchorCtr="0">
            <a:noAutofit/>
          </a:bodyPr>
          <a:lstStyle>
            <a:lvl1pPr marL="457200" lvl="0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marL="914400" lvl="1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marL="1371600" lvl="2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marL="1828800" lvl="3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marL="2286000" lvl="4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marL="2743200" lvl="5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marL="3200400" lvl="6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marL="3657600" lvl="7" indent="-2603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marL="4114800" lvl="8" indent="-2603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71266" y="1968914"/>
            <a:ext cx="1989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25" tIns="34925" rIns="34925" bIns="34925" anchor="ctr" anchorCtr="0">
            <a:no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, fan, vector graphics&#10;&#10;Description automatically generated">
            <a:extLst>
              <a:ext uri="{FF2B5EF4-FFF2-40B4-BE49-F238E27FC236}">
                <a16:creationId xmlns:a16="http://schemas.microsoft.com/office/drawing/2014/main" id="{8620D7C9-ABFE-EF41-A7A9-49E8F8906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-915" t="-1439" r="-783" b="-1258"/>
          <a:stretch/>
        </p:blipFill>
        <p:spPr>
          <a:xfrm flipH="1">
            <a:off x="1975678" y="-1117391"/>
            <a:ext cx="2560244" cy="2560244"/>
          </a:xfrm>
          <a:prstGeom prst="rect">
            <a:avLst/>
          </a:prstGeom>
        </p:spPr>
      </p:pic>
      <p:sp>
        <p:nvSpPr>
          <p:cNvPr id="48" name="Google Shape;48;p13"/>
          <p:cNvSpPr/>
          <p:nvPr/>
        </p:nvSpPr>
        <p:spPr>
          <a:xfrm>
            <a:off x="0" y="0"/>
            <a:ext cx="3314700" cy="217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3"/>
          <p:cNvSpPr txBox="1"/>
          <p:nvPr/>
        </p:nvSpPr>
        <p:spPr>
          <a:xfrm>
            <a:off x="430728" y="651916"/>
            <a:ext cx="271802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98100" rIns="91440" bIns="98100" anchor="t" anchorCtr="0">
            <a:noAutofit/>
          </a:bodyPr>
          <a:lstStyle/>
          <a:p>
            <a:pPr>
              <a:buClr>
                <a:srgbClr val="009FDD"/>
              </a:buClr>
              <a:buSzPct val="90000"/>
            </a:pPr>
            <a:r>
              <a:rPr lang="en" sz="900" b="1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1.  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Call your Employer to report your absence.  </a:t>
            </a:r>
            <a:endParaRPr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009FDD"/>
              </a:buClr>
              <a:buSzPct val="90000"/>
              <a:buFont typeface="+mj-lt"/>
              <a:buAutoNum type="arabicPeriod"/>
            </a:pPr>
            <a:endParaRPr sz="4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9FDD"/>
              </a:buClr>
              <a:buSzPct val="90000"/>
            </a:pPr>
            <a:r>
              <a:rPr lang="en" sz="900" b="1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2.  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Call Sedgwick at </a:t>
            </a:r>
            <a:r>
              <a:rPr lang="en" sz="900" b="1" dirty="0">
                <a:solidFill>
                  <a:srgbClr val="009DDC"/>
                </a:solidFill>
                <a:latin typeface="Calibri"/>
                <a:ea typeface="Calibri"/>
                <a:cs typeface="Calibri"/>
                <a:sym typeface="Calibri"/>
              </a:rPr>
              <a:t>888.436.9530</a:t>
            </a: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or visit </a:t>
            </a:r>
            <a:b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r>
              <a:rPr lang="en" sz="900" i="1" u="sng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timeoff.sedgwick.com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to initiate a request </a:t>
            </a:r>
            <a:b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       for leave. </a:t>
            </a:r>
            <a:endParaRPr lang="en-US"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009FDD"/>
              </a:buClr>
              <a:buSzPct val="90000"/>
              <a:buFont typeface="+mj-lt"/>
              <a:buAutoNum type="arabicPeriod"/>
            </a:pPr>
            <a:endParaRPr lang="en-US" sz="4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009FDD"/>
              </a:buClr>
              <a:buSzPct val="90000"/>
            </a:pPr>
            <a:r>
              <a:rPr lang="en" sz="900" b="1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3.   </a:t>
            </a:r>
            <a:r>
              <a:rPr lang="en-US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Provide information requested by Sedgwick </a:t>
            </a:r>
            <a:br>
              <a:rPr lang="en-US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   as soon as possible.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ct val="90000"/>
              <a:buFont typeface="+mj-lt"/>
              <a:buAutoNum type="arabicPeriod"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333250" y="60458"/>
            <a:ext cx="2589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00" tIns="98100" rIns="98100" bIns="98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9FDD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Requesting</a:t>
            </a:r>
            <a:endParaRPr sz="1700" dirty="0">
              <a:solidFill>
                <a:srgbClr val="009FDD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9FDD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 Leave of Absence</a:t>
            </a:r>
            <a:endParaRPr sz="1700" dirty="0">
              <a:solidFill>
                <a:srgbClr val="009FDD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 r="5598"/>
          <a:stretch/>
        </p:blipFill>
        <p:spPr>
          <a:xfrm>
            <a:off x="430729" y="1803481"/>
            <a:ext cx="832249" cy="205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90;p14">
            <a:extLst>
              <a:ext uri="{FF2B5EF4-FFF2-40B4-BE49-F238E27FC236}">
                <a16:creationId xmlns:a16="http://schemas.microsoft.com/office/drawing/2014/main" id="{770332FE-8A63-09FA-9150-5DC7DA1CEA1F}"/>
              </a:ext>
            </a:extLst>
          </p:cNvPr>
          <p:cNvCxnSpPr>
            <a:cxnSpLocks/>
          </p:cNvCxnSpPr>
          <p:nvPr/>
        </p:nvCxnSpPr>
        <p:spPr>
          <a:xfrm>
            <a:off x="1461013" y="1803481"/>
            <a:ext cx="0" cy="222313"/>
          </a:xfrm>
          <a:prstGeom prst="straightConnector1">
            <a:avLst/>
          </a:prstGeom>
          <a:noFill/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BF7BCA-8CCC-F739-65A8-6A11D2784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183" y="1776685"/>
            <a:ext cx="1236830" cy="257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3314700" cy="217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367275" y="94538"/>
            <a:ext cx="2989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00" tIns="98100" rIns="98100" bIns="98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9DDC"/>
                </a:solidFill>
                <a:latin typeface="Calibri"/>
                <a:ea typeface="Calibri"/>
                <a:cs typeface="Calibri"/>
                <a:sym typeface="Calibri"/>
              </a:rPr>
              <a:t>Access your absence information from </a:t>
            </a:r>
            <a:br>
              <a:rPr lang="en" sz="1100" dirty="0">
                <a:solidFill>
                  <a:srgbClr val="009DD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dirty="0">
                <a:solidFill>
                  <a:srgbClr val="009DDC"/>
                </a:solidFill>
                <a:latin typeface="Calibri"/>
                <a:ea typeface="Calibri"/>
                <a:cs typeface="Calibri"/>
                <a:sym typeface="Calibri"/>
              </a:rPr>
              <a:t>the Sedgwick Employee Portal to:</a:t>
            </a:r>
            <a:endParaRPr sz="1100" dirty="0">
              <a:solidFill>
                <a:srgbClr val="009D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67275" y="508503"/>
            <a:ext cx="23952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00" tIns="98100" rIns="98100" bIns="98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900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Initiate a claim</a:t>
            </a:r>
            <a:endParaRPr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900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View claim status in real-time</a:t>
            </a:r>
            <a:endParaRPr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900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Access claim documents</a:t>
            </a:r>
            <a:endParaRPr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900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Track multiple absences</a:t>
            </a:r>
            <a:endParaRPr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900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View available hours for all absence types</a:t>
            </a:r>
          </a:p>
          <a:p>
            <a:pPr lvl="0">
              <a:buClr>
                <a:schemeClr val="dk1"/>
              </a:buClr>
              <a:buSzPts val="1200"/>
            </a:pPr>
            <a:r>
              <a:rPr lang="en" sz="900" dirty="0">
                <a:solidFill>
                  <a:srgbClr val="009FDD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</a:rPr>
              <a:t>Communicate with your claim representative</a:t>
            </a:r>
          </a:p>
          <a:p>
            <a:pPr>
              <a:buClr>
                <a:schemeClr val="dk1"/>
              </a:buClr>
              <a:buSzPts val="1200"/>
            </a:pPr>
            <a:endParaRPr lang="en"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lang="en" sz="900" i="1" u="sng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timeoff.sedgwick.com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to create your Employee Portal account, or call our customer service team at</a:t>
            </a:r>
            <a:r>
              <a:rPr lang="en" sz="900" dirty="0">
                <a:solidFill>
                  <a:srgbClr val="009DD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900" b="1" dirty="0">
                <a:solidFill>
                  <a:srgbClr val="009DDC"/>
                </a:solidFill>
                <a:latin typeface="Calibri"/>
                <a:ea typeface="Calibri"/>
                <a:cs typeface="Calibri"/>
                <a:sym typeface="Calibri"/>
              </a:rPr>
              <a:t>888.436.9530</a:t>
            </a:r>
            <a:r>
              <a:rPr lang="en" sz="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5365E6A099443A0BED3AF19E58DDB" ma:contentTypeVersion="19" ma:contentTypeDescription="Create a new document." ma:contentTypeScope="" ma:versionID="b8f5303b3cf31f5b58f869c2829e31c1">
  <xsd:schema xmlns:xsd="http://www.w3.org/2001/XMLSchema" xmlns:xs="http://www.w3.org/2001/XMLSchema" xmlns:p="http://schemas.microsoft.com/office/2006/metadata/properties" xmlns:ns2="724436fd-7c16-4d08-9282-f33a54ae30d9" targetNamespace="http://schemas.microsoft.com/office/2006/metadata/properties" ma:root="true" ma:fieldsID="5dea5db96e7cb216b58ad0f66548349e" ns2:_="">
    <xsd:import namespace="724436fd-7c16-4d08-9282-f33a54ae30d9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SharedWithUsers" minOccurs="0"/>
                <xsd:element ref="ns2:SharedWithDetails" minOccurs="0"/>
                <xsd:element ref="ns2:SharingHintHas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DateandTim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36fd-7c16-4d08-9282-f33a54ae30d9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andTime" ma:index="25" nillable="true" ma:displayName="Date and Time" ma:format="DateOnly" ma:internalName="DateandTime">
      <xsd:simpleType>
        <xsd:restriction base="dms:DateTime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724436fd-7c16-4d08-9282-f33a54ae30d9" xsi:nil="true"/>
    <CloudMigratorVersion xmlns="724436fd-7c16-4d08-9282-f33a54ae30d9" xsi:nil="true"/>
    <UniqueSourceRef xmlns="724436fd-7c16-4d08-9282-f33a54ae30d9" xsi:nil="true"/>
    <CloudMigratorOriginId xmlns="724436fd-7c16-4d08-9282-f33a54ae30d9" xsi:nil="true"/>
    <DateandTime xmlns="724436fd-7c16-4d08-9282-f33a54ae30d9" xsi:nil="true"/>
    <SharedWithUsers xmlns="724436fd-7c16-4d08-9282-f33a54ae30d9">
      <UserInfo>
        <DisplayName/>
        <AccountId xsi:nil="true"/>
        <AccountType/>
      </UserInfo>
    </SharedWithUsers>
    <MediaLengthInSeconds xmlns="724436fd-7c16-4d08-9282-f33a54ae30d9" xsi:nil="true"/>
  </documentManagement>
</p:properties>
</file>

<file path=customXml/itemProps1.xml><?xml version="1.0" encoding="utf-8"?>
<ds:datastoreItem xmlns:ds="http://schemas.openxmlformats.org/officeDocument/2006/customXml" ds:itemID="{4016D925-BA21-4814-8054-31D774B0AD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3D915-8323-493B-A6B0-6D262DDD6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436fd-7c16-4d08-9282-f33a54ae30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929454-C763-45E9-876A-D2318739774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724436fd-7c16-4d08-9282-f33a54ae30d9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119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Floyd, Joanna</dc:creator>
  <cp:lastModifiedBy>Gonsalves, Jordan</cp:lastModifiedBy>
  <cp:revision>24</cp:revision>
  <dcterms:modified xsi:type="dcterms:W3CDTF">2023-03-27T14:10:20Z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0x010100BC55365E6A099443A0BED3AF19E58DDB</vt:lpwstr>
  </property>
  <property fmtid="{D5CDD505-2E9C-101B-9397-08002B2CF9AE}" pid="3" name="Order">
    <vt:r8>84200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