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33.jpg" ContentType="image/jp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35.jpg" ContentType="image/jpg"/>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50.jpg" ContentType="image/jpg"/>
  <Override PartName="/ppt/notesSlides/notesSlide10.xml" ContentType="application/vnd.openxmlformats-officedocument.presentationml.notesSlide+xml"/>
  <Override PartName="/ppt/media/image54.jpg" ContentType="image/jpg"/>
  <Override PartName="/ppt/notesSlides/notesSlide11.xml" ContentType="application/vnd.openxmlformats-officedocument.presentationml.notesSlide+xml"/>
  <Override PartName="/ppt/media/image55.jpg" ContentType="image/jpg"/>
  <Override PartName="/ppt/notesSlides/notesSlide12.xml" ContentType="application/vnd.openxmlformats-officedocument.presentationml.notesSlide+xml"/>
  <Override PartName="/ppt/media/image56.jpg" ContentType="image/jp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63.jpg" ContentType="image/jpg"/>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64.jpg" ContentType="image/jpg"/>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66.jpg" ContentType="image/jpg"/>
  <Override PartName="/ppt/media/image67.jpg" ContentType="image/jpg"/>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70.jpg" ContentType="image/jpg"/>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 id="2147483666" r:id="rId6"/>
  </p:sldMasterIdLst>
  <p:notesMasterIdLst>
    <p:notesMasterId r:id="rId34"/>
  </p:notesMasterIdLst>
  <p:sldIdLst>
    <p:sldId id="256" r:id="rId7"/>
    <p:sldId id="257" r:id="rId8"/>
    <p:sldId id="258" r:id="rId9"/>
    <p:sldId id="259" r:id="rId10"/>
    <p:sldId id="262" r:id="rId11"/>
    <p:sldId id="260" r:id="rId12"/>
    <p:sldId id="261" r:id="rId13"/>
    <p:sldId id="263" r:id="rId14"/>
    <p:sldId id="264" r:id="rId15"/>
    <p:sldId id="267" r:id="rId16"/>
    <p:sldId id="268" r:id="rId17"/>
    <p:sldId id="269" r:id="rId18"/>
    <p:sldId id="270" r:id="rId19"/>
    <p:sldId id="453" r:id="rId20"/>
    <p:sldId id="273" r:id="rId21"/>
    <p:sldId id="266" r:id="rId22"/>
    <p:sldId id="275" r:id="rId23"/>
    <p:sldId id="276" r:id="rId24"/>
    <p:sldId id="277" r:id="rId25"/>
    <p:sldId id="278" r:id="rId26"/>
    <p:sldId id="279" r:id="rId27"/>
    <p:sldId id="280" r:id="rId28"/>
    <p:sldId id="281" r:id="rId29"/>
    <p:sldId id="282" r:id="rId30"/>
    <p:sldId id="283" r:id="rId31"/>
    <p:sldId id="284" r:id="rId32"/>
    <p:sldId id="285" r:id="rId33"/>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9754F6-96DD-4B6C-BBE4-0932FF36D59F}" v="14" dt="2025-05-13T16:00:49.70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386" autoAdjust="0"/>
  </p:normalViewPr>
  <p:slideViewPr>
    <p:cSldViewPr>
      <p:cViewPr varScale="1">
        <p:scale>
          <a:sx n="50" d="100"/>
          <a:sy n="50" d="100"/>
        </p:scale>
        <p:origin x="1260" y="4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5/10/relationships/revisionInfo" Target="revisionInfo.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7DE25F68-3E66-494B-9648-47DFD2A2EB2A}" type="datetimeFigureOut">
              <a:rPr lang="en-US" smtClean="0"/>
              <a:t>5/16/2025</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8F1BAD90-6A64-4AEA-A1C2-3BCAA9DE9C7A}" type="slidenum">
              <a:rPr lang="en-US" smtClean="0"/>
              <a:t>‹#›</a:t>
            </a:fld>
            <a:endParaRPr lang="en-US"/>
          </a:p>
        </p:txBody>
      </p:sp>
    </p:spTree>
    <p:extLst>
      <p:ext uri="{BB962C8B-B14F-4D97-AF65-F5344CB8AC3E}">
        <p14:creationId xmlns:p14="http://schemas.microsoft.com/office/powerpoint/2010/main" val="3929751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Open Sans" panose="020B0606030504020204" pitchFamily="34" charset="0"/>
              </a:rPr>
              <a:t>Hello and thank you for tuning in to Saint Anthony New Brighton’s open enrollment presentation for the twenty twenty-five, twenty-six plan year. During this presentation we will review all the benefits available to you here at the District, providing the education and information you need to make the best benefits decisions for yourself and/or your family.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Open Sans" panose="020B0606030504020204" pitchFamily="34" charset="0"/>
              </a:rPr>
              <a:t>This </a:t>
            </a:r>
            <a:r>
              <a:rPr lang="en-US" b="0" i="0" dirty="0">
                <a:solidFill>
                  <a:srgbClr val="000000"/>
                </a:solidFill>
                <a:effectLst/>
                <a:latin typeface="Open Sans" panose="020B0606030504020204" pitchFamily="34" charset="0"/>
              </a:rPr>
              <a:t>recording allows you the opportunity to listen to the presentation straight through, or if you would like to learn about </a:t>
            </a:r>
            <a:r>
              <a:rPr lang="en-US" b="0" i="0">
                <a:solidFill>
                  <a:srgbClr val="000000"/>
                </a:solidFill>
                <a:effectLst/>
                <a:latin typeface="Open Sans" panose="020B0606030504020204" pitchFamily="34" charset="0"/>
              </a:rPr>
              <a:t>specific benefits, you </a:t>
            </a:r>
            <a:r>
              <a:rPr lang="en-US" b="0" i="0" dirty="0">
                <a:solidFill>
                  <a:srgbClr val="000000"/>
                </a:solidFill>
                <a:effectLst/>
                <a:latin typeface="Open Sans" panose="020B0606030504020204" pitchFamily="34" charset="0"/>
              </a:rPr>
              <a:t>may click on the item of </a:t>
            </a:r>
            <a:r>
              <a:rPr lang="en-US" b="0" i="0">
                <a:solidFill>
                  <a:srgbClr val="000000"/>
                </a:solidFill>
                <a:effectLst/>
                <a:latin typeface="Open Sans" panose="020B0606030504020204" pitchFamily="34" charset="0"/>
              </a:rPr>
              <a:t>interest using </a:t>
            </a:r>
            <a:r>
              <a:rPr lang="en-US" b="0" i="0" dirty="0">
                <a:solidFill>
                  <a:srgbClr val="000000"/>
                </a:solidFill>
                <a:effectLst/>
                <a:latin typeface="Open Sans" panose="020B0606030504020204" pitchFamily="34" charset="0"/>
              </a:rPr>
              <a:t>the left-hand table of contents to navigate directly to </a:t>
            </a:r>
            <a:r>
              <a:rPr lang="en-US" b="0" i="0">
                <a:solidFill>
                  <a:srgbClr val="000000"/>
                </a:solidFill>
                <a:effectLst/>
                <a:latin typeface="Open Sans" panose="020B0606030504020204" pitchFamily="34" charset="0"/>
              </a:rPr>
              <a:t>that slide</a:t>
            </a:r>
            <a:r>
              <a:rPr lang="en-US" b="0" i="0" dirty="0">
                <a:solidFill>
                  <a:srgbClr val="000000"/>
                </a:solidFill>
                <a:effectLst/>
                <a:latin typeface="Open Sans" panose="020B0606030504020204" pitchFamily="34" charset="0"/>
              </a:rPr>
              <a:t>.</a:t>
            </a:r>
            <a:endParaRPr lang="en-US" dirty="0"/>
          </a:p>
          <a:p>
            <a:endParaRPr lang="en-US" dirty="0"/>
          </a:p>
        </p:txBody>
      </p:sp>
      <p:sp>
        <p:nvSpPr>
          <p:cNvPr id="4" name="Slide Number Placeholder 3"/>
          <p:cNvSpPr>
            <a:spLocks noGrp="1"/>
          </p:cNvSpPr>
          <p:nvPr>
            <p:ph type="sldNum" sz="quarter" idx="5"/>
          </p:nvPr>
        </p:nvSpPr>
        <p:spPr/>
        <p:txBody>
          <a:bodyPr/>
          <a:lstStyle/>
          <a:p>
            <a:fld id="{8F1BAD90-6A64-4AEA-A1C2-3BCAA9DE9C7A}" type="slidenum">
              <a:rPr lang="en-US" smtClean="0"/>
              <a:t>1</a:t>
            </a:fld>
            <a:endParaRPr lang="en-US"/>
          </a:p>
        </p:txBody>
      </p:sp>
    </p:spTree>
    <p:extLst>
      <p:ext uri="{BB962C8B-B14F-4D97-AF65-F5344CB8AC3E}">
        <p14:creationId xmlns:p14="http://schemas.microsoft.com/office/powerpoint/2010/main" val="2434116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formulary for HealthPartners is the </a:t>
            </a:r>
            <a:r>
              <a:rPr lang="en-US" dirty="0" err="1"/>
              <a:t>PreferredRx</a:t>
            </a:r>
            <a:r>
              <a:rPr lang="en-US" dirty="0"/>
              <a:t> Formulary. Formulary is just a fancy word for a long list of approved medications. Go to healthpartners.com/</a:t>
            </a:r>
            <a:r>
              <a:rPr lang="en-US" dirty="0" err="1"/>
              <a:t>preferredrx</a:t>
            </a:r>
            <a:r>
              <a:rPr lang="en-US" dirty="0"/>
              <a:t> to look up the medications you're taking to see where they fall on the formulary, as well as if there are any coverage criteria such are prior authorizations or quantity limits, to better prepare you when you go to the pharmacy.</a:t>
            </a:r>
          </a:p>
          <a:p>
            <a:endParaRPr lang="en-US" dirty="0"/>
          </a:p>
        </p:txBody>
      </p:sp>
      <p:sp>
        <p:nvSpPr>
          <p:cNvPr id="4" name="Slide Number Placeholder 3"/>
          <p:cNvSpPr>
            <a:spLocks noGrp="1"/>
          </p:cNvSpPr>
          <p:nvPr>
            <p:ph type="sldNum" sz="quarter" idx="5"/>
          </p:nvPr>
        </p:nvSpPr>
        <p:spPr/>
        <p:txBody>
          <a:bodyPr/>
          <a:lstStyle/>
          <a:p>
            <a:fld id="{8F1BAD90-6A64-4AEA-A1C2-3BCAA9DE9C7A}" type="slidenum">
              <a:rPr lang="en-US" smtClean="0"/>
              <a:t>10</a:t>
            </a:fld>
            <a:endParaRPr lang="en-US"/>
          </a:p>
        </p:txBody>
      </p:sp>
    </p:spTree>
    <p:extLst>
      <p:ext uri="{BB962C8B-B14F-4D97-AF65-F5344CB8AC3E}">
        <p14:creationId xmlns:p14="http://schemas.microsoft.com/office/powerpoint/2010/main" val="113641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HealthPartners has a proprietary prescription shopping tool that you can use to save money on your prescriptions, and here at the District we have a great opportunity to utilize this tool to its fullest extent. Here’s how it works – This tool allows you to enter the prescription you're looking to fill, and the zip code in which you're looking to fill that prescription, and the tool will bring up the real cost of that medication at all the pharmacies in your area. Sometimes the difference is a dollar or two, sometimes the difference can be hundreds of dollars for the same exact medication simply by filling at one pharmacy instead of the other. Prices for medications can change periodically throughout the year based on the pharmacy, so it is good practice to check the cost of your medications throughout the year as well. If you find a pharmacy that is lower cost, you can transfer that prescription from the tool as well. This is especially important to help you save money out of your own pocket. </a:t>
            </a:r>
          </a:p>
          <a:p>
            <a:endParaRPr lang="en-US" dirty="0"/>
          </a:p>
        </p:txBody>
      </p:sp>
      <p:sp>
        <p:nvSpPr>
          <p:cNvPr id="4" name="Slide Number Placeholder 3"/>
          <p:cNvSpPr>
            <a:spLocks noGrp="1"/>
          </p:cNvSpPr>
          <p:nvPr>
            <p:ph type="sldNum" sz="quarter" idx="5"/>
          </p:nvPr>
        </p:nvSpPr>
        <p:spPr/>
        <p:txBody>
          <a:bodyPr/>
          <a:lstStyle/>
          <a:p>
            <a:fld id="{8F1BAD90-6A64-4AEA-A1C2-3BCAA9DE9C7A}" type="slidenum">
              <a:rPr lang="en-US" smtClean="0"/>
              <a:t>11</a:t>
            </a:fld>
            <a:endParaRPr lang="en-US"/>
          </a:p>
        </p:txBody>
      </p:sp>
    </p:spTree>
    <p:extLst>
      <p:ext uri="{BB962C8B-B14F-4D97-AF65-F5344CB8AC3E}">
        <p14:creationId xmlns:p14="http://schemas.microsoft.com/office/powerpoint/2010/main" val="1527527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addition to shopping between pharmacies, the prescription shopping tool also provides different ways to take the medication you’re prescribed. The tool will list the cost of other alternatives in the same drug class. It will also list different dosing methods of taking your medication. Cost savings can sometimes be as simple as taking two pills of a lower dose compared to one pill at the higher dose. Once you’ve reviewed these alternatives, you now have the information to talk to your doctor about adjusting your prescription accordingly and begin saving money. An easy way to communicate with your doctor and potentially avoid an office visit charge is to communicate through your online clinic portal.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To being shopping your prescriptions and reviewing alternative ways to save on your medication costs, simply visit the website listed on the screen and navigate to the prescription shopping tool.</a:t>
            </a:r>
          </a:p>
          <a:p>
            <a:endParaRPr lang="en-US" dirty="0"/>
          </a:p>
        </p:txBody>
      </p:sp>
      <p:sp>
        <p:nvSpPr>
          <p:cNvPr id="4" name="Slide Number Placeholder 3"/>
          <p:cNvSpPr>
            <a:spLocks noGrp="1"/>
          </p:cNvSpPr>
          <p:nvPr>
            <p:ph type="sldNum" sz="quarter" idx="5"/>
          </p:nvPr>
        </p:nvSpPr>
        <p:spPr/>
        <p:txBody>
          <a:bodyPr/>
          <a:lstStyle/>
          <a:p>
            <a:fld id="{8F1BAD90-6A64-4AEA-A1C2-3BCAA9DE9C7A}" type="slidenum">
              <a:rPr lang="en-US" smtClean="0"/>
              <a:t>12</a:t>
            </a:fld>
            <a:endParaRPr lang="en-US"/>
          </a:p>
        </p:txBody>
      </p:sp>
    </p:spTree>
    <p:extLst>
      <p:ext uri="{BB962C8B-B14F-4D97-AF65-F5344CB8AC3E}">
        <p14:creationId xmlns:p14="http://schemas.microsoft.com/office/powerpoint/2010/main" val="320282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HealthPartners utilizes Well Dine Rx to process their mail-order prescriptions. If you routinely take a medication to manage some sort of condition, the mail-order pharmacy can be a great way for you to save time and add some convenience to your life by avoiding waiting in line at the pharmacy and having the medication sent right to your home. You also can save money on some prescriptions through the mail-order, compared to what they are priced at in the retail setting. Simply go online to healthpartners.com/</a:t>
            </a:r>
            <a:r>
              <a:rPr lang="en-US" dirty="0" err="1"/>
              <a:t>mailorder</a:t>
            </a:r>
            <a:r>
              <a:rPr lang="en-US" dirty="0"/>
              <a:t> to begin the process and register for mail-order delivery. Please note that it is best practice to process your prescription refill within 7 to 10 days prior to running out, as that will allow enough time for the medication to be sent and delivered to your home. If you currently take a medication routinely, we encourage you to review this option and strongly consider utilizing to the Mail-Order pharmacy.</a:t>
            </a:r>
          </a:p>
          <a:p>
            <a:endParaRPr lang="en-US" dirty="0"/>
          </a:p>
        </p:txBody>
      </p:sp>
      <p:sp>
        <p:nvSpPr>
          <p:cNvPr id="4" name="Slide Number Placeholder 3"/>
          <p:cNvSpPr>
            <a:spLocks noGrp="1"/>
          </p:cNvSpPr>
          <p:nvPr>
            <p:ph type="sldNum" sz="quarter" idx="5"/>
          </p:nvPr>
        </p:nvSpPr>
        <p:spPr/>
        <p:txBody>
          <a:bodyPr/>
          <a:lstStyle/>
          <a:p>
            <a:fld id="{8F1BAD90-6A64-4AEA-A1C2-3BCAA9DE9C7A}" type="slidenum">
              <a:rPr lang="en-US" smtClean="0"/>
              <a:t>13</a:t>
            </a:fld>
            <a:endParaRPr lang="en-US"/>
          </a:p>
        </p:txBody>
      </p:sp>
    </p:spTree>
    <p:extLst>
      <p:ext uri="{BB962C8B-B14F-4D97-AF65-F5344CB8AC3E}">
        <p14:creationId xmlns:p14="http://schemas.microsoft.com/office/powerpoint/2010/main" val="2194554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HealthPartners has three vendors they partner with for online virtual care. For all three of these options, they can treat more than 60 common medical conditions such as the common cold or flu, sinus infections, pink eye, bladder infections, certain types of rashes, and much more. With </a:t>
            </a:r>
            <a:r>
              <a:rPr lang="en-US" dirty="0" err="1"/>
              <a:t>Virtuwell</a:t>
            </a:r>
            <a:r>
              <a:rPr lang="en-US" dirty="0"/>
              <a:t>, you simply go online to </a:t>
            </a:r>
            <a:r>
              <a:rPr lang="en-US" dirty="0" err="1"/>
              <a:t>virtuwell</a:t>
            </a:r>
            <a:r>
              <a:rPr lang="en-US" dirty="0"/>
              <a:t> dot com and complete a questionnaire that is sent off to a nurse practitioner, who reviews your symptoms. If they can treat you, they will provide a treatment plan, as well as a prescription to the pharmacy of your choice if it needs it. The nice thing about </a:t>
            </a:r>
            <a:r>
              <a:rPr lang="en-US" dirty="0" err="1"/>
              <a:t>Virtuwell</a:t>
            </a:r>
            <a:r>
              <a:rPr lang="en-US" dirty="0"/>
              <a:t> is that if they can’t treat you, they don’t charge you, so this is really a no-risk option for the non-emergency care need. </a:t>
            </a:r>
            <a:r>
              <a:rPr lang="en-US" dirty="0" err="1"/>
              <a:t>Virtuwell</a:t>
            </a:r>
            <a:r>
              <a:rPr lang="en-US" dirty="0"/>
              <a:t> is available to treat during regular clinic hours, however you can submit a questionnaire at any time.</a:t>
            </a:r>
          </a:p>
          <a:p>
            <a:pPr marL="158750" indent="0">
              <a:buNone/>
            </a:pPr>
            <a:endParaRPr lang="en-US" dirty="0"/>
          </a:p>
          <a:p>
            <a:pPr marL="158750" indent="0">
              <a:buNone/>
            </a:pPr>
            <a:r>
              <a:rPr lang="en-US" dirty="0"/>
              <a:t>With Doctor on Demand and Teladoc, these services can treat the same common medical conditions as </a:t>
            </a:r>
            <a:r>
              <a:rPr lang="en-US" dirty="0" err="1"/>
              <a:t>Virtuwell</a:t>
            </a:r>
            <a:r>
              <a:rPr lang="en-US" dirty="0"/>
              <a:t>, however with these service you are able to have a face-to-face, live video chat with a doctor. You can discuss with them your symptoms over a live conversation, and if they can treat you, they’ll similarly provide a treatment plan and prescription, if needed. Both of these services are available 24/7, 365 days a year, so you can access care anywhere, anytime. Visits are traditionally no more than 10 to 15 minutes in length, so you can receive care for these common conditions much sooner than going into the doctors office or urgent care center.</a:t>
            </a:r>
          </a:p>
          <a:p>
            <a:pPr marL="158750" indent="0">
              <a:buNone/>
            </a:pPr>
            <a:endParaRPr lang="en-US" dirty="0"/>
          </a:p>
          <a:p>
            <a:pPr marL="158750" indent="0">
              <a:buNone/>
            </a:pPr>
            <a:r>
              <a:rPr lang="en-US" dirty="0"/>
              <a:t>Doctor on Demand also provides on demand mental health services, in addition to treating medical conditions. They have licensed psychologists and psychiatrist on staff so that you can access mental health care much sooner than scheduling an in person visit. The visits with these providers are generally 30 to 45 minutes in length, so the cost with vary compared to the medical visit that is shorter in length. Finally, with Doctor on Demand, you don’t have to only wait for the next available doctor. Through their online portal and mobile app, you have the ability to research providers and find one that best aligns with what you need. You can then schedule future visits with that doctor and receive cost effective, regular care with a provider you trust, all through the Doctor on Demand portal and from the comfort of your own home.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266651-02D9-C949-8344-2390968C25F3}" type="slidenum">
              <a:rPr kumimoji="0" lang="en-US" sz="1300" b="0" i="0" u="none" strike="noStrike" kern="1200" cap="none" spc="0" normalizeH="0" baseline="0" noProof="0" smtClean="0">
                <a:ln>
                  <a:noFill/>
                </a:ln>
                <a:solidFill>
                  <a:prstClr val="black"/>
                </a:solidFill>
                <a:effectLst/>
                <a:uLnTx/>
                <a:uFillTx/>
                <a:latin typeface="Bahnschrift"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endParaRPr>
          </a:p>
        </p:txBody>
      </p:sp>
    </p:spTree>
    <p:extLst>
      <p:ext uri="{BB962C8B-B14F-4D97-AF65-F5344CB8AC3E}">
        <p14:creationId xmlns:p14="http://schemas.microsoft.com/office/powerpoint/2010/main" val="1011423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slide illustrates that where you go for care matters and can impact what you pay out of pocket. Here we have the real average cost to treat the common flu and a common sinus infection at the various sites of care. The Nurse line, as a reminder, is a no cost option to help you determine if you should go in for care, and if so, where is the best place to direct your care. Starting with this team of licensed nurse practitioners is the best way to ensure you receive the most efficient and cost effective means of care.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For these common conditions, the virtual care providers are going to be the lowest cost options, ranging from 65 to 79 dollars per visit, or less depending on your plan design. From there, you can see that the average cost of service drastically rises as you go from the office visit, to the urgent care, all the way up to the emergency room. Utilizing these virtual care options is a fantastic way to save on out-of-pocket costs for yourself, as well as the plan as a whole.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F1BAD90-6A64-4AEA-A1C2-3BCAA9DE9C7A}" type="slidenum">
              <a:rPr lang="en-US" smtClean="0"/>
              <a:t>15</a:t>
            </a:fld>
            <a:endParaRPr lang="en-US"/>
          </a:p>
        </p:txBody>
      </p:sp>
    </p:spTree>
    <p:extLst>
      <p:ext uri="{BB962C8B-B14F-4D97-AF65-F5344CB8AC3E}">
        <p14:creationId xmlns:p14="http://schemas.microsoft.com/office/powerpoint/2010/main" val="1302083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err="1">
                <a:solidFill>
                  <a:srgbClr val="000000"/>
                </a:solidFill>
                <a:effectLst/>
                <a:latin typeface="Open Sans" panose="020B0606030504020204" pitchFamily="34" charset="0"/>
              </a:rPr>
              <a:t>myStrength</a:t>
            </a:r>
            <a:r>
              <a:rPr lang="en-US" b="0" i="0" dirty="0">
                <a:solidFill>
                  <a:srgbClr val="000000"/>
                </a:solidFill>
                <a:effectLst/>
                <a:latin typeface="Open Sans" panose="020B0606030504020204" pitchFamily="34" charset="0"/>
              </a:rPr>
              <a:t> is a free resource available to all members on the medical plan to support your mental health needs. To access, simply log on the your HealthPartners account, and follow the instructions listed on the screen. Through this tool you have access to many different articles and resources, such as guided meditations and activities, that can help you manage stress, anxiety and depression. Our mental health is just as important as our physical health, so having access to these important resources can be useful when you are in a time of need.</a:t>
            </a:r>
            <a:endParaRPr lang="en-US" dirty="0"/>
          </a:p>
          <a:p>
            <a:endParaRPr lang="en-US" dirty="0"/>
          </a:p>
        </p:txBody>
      </p:sp>
      <p:sp>
        <p:nvSpPr>
          <p:cNvPr id="4" name="Slide Number Placeholder 3"/>
          <p:cNvSpPr>
            <a:spLocks noGrp="1"/>
          </p:cNvSpPr>
          <p:nvPr>
            <p:ph type="sldNum" sz="quarter" idx="5"/>
          </p:nvPr>
        </p:nvSpPr>
        <p:spPr/>
        <p:txBody>
          <a:bodyPr/>
          <a:lstStyle/>
          <a:p>
            <a:fld id="{8F1BAD90-6A64-4AEA-A1C2-3BCAA9DE9C7A}" type="slidenum">
              <a:rPr lang="en-US" smtClean="0"/>
              <a:t>16</a:t>
            </a:fld>
            <a:endParaRPr lang="en-US"/>
          </a:p>
        </p:txBody>
      </p:sp>
    </p:spTree>
    <p:extLst>
      <p:ext uri="{BB962C8B-B14F-4D97-AF65-F5344CB8AC3E}">
        <p14:creationId xmlns:p14="http://schemas.microsoft.com/office/powerpoint/2010/main" val="608378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year there will be a 10% increase to medical premiums. This is part of our two year agreement with HealthPartners. The District is sharing in this increase and will continue to cover a large portion of the total cost. The rates shown are for employees with FTE status of 75% or higher. If you have a different FTE status, please see your cost sheet for the actual cost of your coverage.</a:t>
            </a:r>
          </a:p>
        </p:txBody>
      </p:sp>
      <p:sp>
        <p:nvSpPr>
          <p:cNvPr id="4" name="Slide Number Placeholder 3"/>
          <p:cNvSpPr>
            <a:spLocks noGrp="1"/>
          </p:cNvSpPr>
          <p:nvPr>
            <p:ph type="sldNum" sz="quarter" idx="5"/>
          </p:nvPr>
        </p:nvSpPr>
        <p:spPr/>
        <p:txBody>
          <a:bodyPr/>
          <a:lstStyle/>
          <a:p>
            <a:fld id="{8F1BAD90-6A64-4AEA-A1C2-3BCAA9DE9C7A}" type="slidenum">
              <a:rPr lang="en-US" smtClean="0"/>
              <a:t>17</a:t>
            </a:fld>
            <a:endParaRPr lang="en-US"/>
          </a:p>
        </p:txBody>
      </p:sp>
    </p:spTree>
    <p:extLst>
      <p:ext uri="{BB962C8B-B14F-4D97-AF65-F5344CB8AC3E}">
        <p14:creationId xmlns:p14="http://schemas.microsoft.com/office/powerpoint/2010/main" val="434733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F.S.A., or Flexible Spending Account, is available for you to set aside money on a pre-tax basis for eligible expenses. Thera re two types of Flexible spending accounts – The Healthcare F.S.A. and the Dependent Care F.S.A. Each of these are separate elections based on your needs. The Healthcare F.S.A can be used for eligible medical, dental and vision expenses for yourself and your eligible tax dependents, such as your legal spouse and tax dependent children. The I.R.S. allows a maximum election of $3,300 for the twenty twenty-five, twenty-six plan year. Any amount you elect in this account is available in full for reimbursement of expenses incurred on or after July first. The Dependent Care F.S.A. is available for eligible child and elder care expenses, such as daycare. The I.R.S. maximum election remains at $5,000 for the upcoming plan year. Any amount you elect into this account is available for reimbursement of expenses as you fund it throughout the year.</a:t>
            </a:r>
          </a:p>
          <a:p>
            <a:endParaRPr lang="en-US" dirty="0"/>
          </a:p>
          <a:p>
            <a:r>
              <a:rPr lang="en-US" dirty="0"/>
              <a:t>Mid America is the administrator of our Flexible Spending Accounts. For both accounts, MidAmerica will require supporting documentation to substantiate that your reimbursement or payment was for an eligible expense. Please be sure to provide your receipt, invoice and/or explanation of benefits to substantiate your reimbursement. This is an I.R.S. requirement, so be sure to provide the documentation as soon as you are able.</a:t>
            </a:r>
          </a:p>
          <a:p>
            <a:endParaRPr lang="en-US" dirty="0"/>
          </a:p>
          <a:p>
            <a:r>
              <a:rPr lang="en-US" dirty="0"/>
              <a:t>Both accounts also have a use it or lose it provision, which the I.R.S. places on flexible spending accounts. This means that you must only elect what you expect to spend in any given plan year. Should you have funds leftover at the end of the plan year, those would be forfeited back to the plan. After the end of each plan year, you have 90 days to submit for expenses incurred during the plan year, which runs from July first to June 30</a:t>
            </a:r>
            <a:r>
              <a:rPr lang="en-US" baseline="30000" dirty="0"/>
              <a:t>th</a:t>
            </a:r>
            <a:r>
              <a:rPr lang="en-US" dirty="0"/>
              <a:t> each year. If you currently have an F.S.A. please be sure to submit for your reimbursement as soon as you are able so that you don’t lose out on the funds you have elected.</a:t>
            </a:r>
          </a:p>
          <a:p>
            <a:endParaRPr lang="en-US" dirty="0"/>
          </a:p>
          <a:p>
            <a:r>
              <a:rPr lang="en-US" dirty="0"/>
              <a:t>Finally, as a reminder, you must make your F.S.A. elections each year during open enrollment. The I.R.S. does not allow your election to roll forward from one year to the next. You must actively elect the F.S.A. each and every year.</a:t>
            </a:r>
          </a:p>
          <a:p>
            <a:endParaRPr lang="en-US" dirty="0"/>
          </a:p>
        </p:txBody>
      </p:sp>
      <p:sp>
        <p:nvSpPr>
          <p:cNvPr id="4" name="Slide Number Placeholder 3"/>
          <p:cNvSpPr>
            <a:spLocks noGrp="1"/>
          </p:cNvSpPr>
          <p:nvPr>
            <p:ph type="sldNum" sz="quarter" idx="5"/>
          </p:nvPr>
        </p:nvSpPr>
        <p:spPr/>
        <p:txBody>
          <a:bodyPr/>
          <a:lstStyle/>
          <a:p>
            <a:fld id="{8F1BAD90-6A64-4AEA-A1C2-3BCAA9DE9C7A}" type="slidenum">
              <a:rPr lang="en-US" smtClean="0"/>
              <a:t>18</a:t>
            </a:fld>
            <a:endParaRPr lang="en-US"/>
          </a:p>
        </p:txBody>
      </p:sp>
    </p:spTree>
    <p:extLst>
      <p:ext uri="{BB962C8B-B14F-4D97-AF65-F5344CB8AC3E}">
        <p14:creationId xmlns:p14="http://schemas.microsoft.com/office/powerpoint/2010/main" val="25748276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Our dental plan remains with HealthPartners and maintains the same benefits as we have today. We will continue to have an annual maximum of $1,250, and that is per person on the plan. Anything the plan pays towards the cost of your dental services comes out of the annual maximum. The annual maximum benefit resets each year on July first. This means that if you’ve already used all or a portion of that annual maximum during the current plan year, the full annual maximum benefit will be available again for your dental services starting on July first. Again, anything the plan pays toward the cost of your dental services comes out of the annual maximum benefit.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You will notice that you have two network options for dental coverage, Level 1 and Level 2. This is determined by which dental provider you see, and your benefits will process accordingly at the time of service. You do not need to choose the network level during benefit enrollment. Again, the benefit level is determined at the time of service, and based on which provider you see, that will determine the benefit level for that particular service.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all levels, your annual maximum benefit is the same, and preventive exams and cleanings are covered 100 percent by the plan. We want to encourage all members to receive their regular cleanings to maintain good oral and overall health. Seeing a provider within the Level 1 network will provide you with some benefit enhancements, such as no deductible, and 100 percent coverage for certain Basic services, such as fillings, and certain prosthetic repairs. Other than that, all other benefits remain the same between provider levels.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There is an orthodontia maximum for eligible children ages 8 to 18. This ortho maximum is $1,000 per eligible child, and that is a lifetime maximum, meaning that amount does not reset each year.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Out of network benefits are available should your provider choose to not participate in the HealthPartners network. If you see an out of network dentist, you will still receive coverage as noted in the table, however you will be subject to the usual and customary fees that HealthPartners has contracted with their in network providers. This means that you could be balanced billed for the difference charged by your out of network dentist. So in short, there are still benefits to seeing an out of network dentist, they just may not be as great as if you direct your care in network. </a:t>
            </a:r>
          </a:p>
          <a:p>
            <a:endParaRPr lang="en-US" dirty="0"/>
          </a:p>
        </p:txBody>
      </p:sp>
      <p:sp>
        <p:nvSpPr>
          <p:cNvPr id="4" name="Slide Number Placeholder 3"/>
          <p:cNvSpPr>
            <a:spLocks noGrp="1"/>
          </p:cNvSpPr>
          <p:nvPr>
            <p:ph type="sldNum" sz="quarter" idx="5"/>
          </p:nvPr>
        </p:nvSpPr>
        <p:spPr/>
        <p:txBody>
          <a:bodyPr/>
          <a:lstStyle/>
          <a:p>
            <a:fld id="{8F1BAD90-6A64-4AEA-A1C2-3BCAA9DE9C7A}" type="slidenum">
              <a:rPr lang="en-US" smtClean="0"/>
              <a:t>19</a:t>
            </a:fld>
            <a:endParaRPr lang="en-US"/>
          </a:p>
        </p:txBody>
      </p:sp>
    </p:spTree>
    <p:extLst>
      <p:ext uri="{BB962C8B-B14F-4D97-AF65-F5344CB8AC3E}">
        <p14:creationId xmlns:p14="http://schemas.microsoft.com/office/powerpoint/2010/main" val="2136478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begin the review of our benefits, here is a high-level overview of what to expect for this upcoming plan year.</a:t>
            </a:r>
          </a:p>
          <a:p>
            <a:endParaRPr lang="en-US" dirty="0"/>
          </a:p>
          <a:p>
            <a:r>
              <a:rPr lang="en-US" dirty="0"/>
              <a:t>Our medical plan will remain with HealthPartners, with no changes to the plan benefits. Our plan design will continue to be paired with a VEBA, which is administered by Mid America. The same two network options will remain available, which are called the Open Access network and the Achieve network. Rates are increasing, and the District is sharing in that increasing. The District continues to cover a large portion of the total cost of coverage.</a:t>
            </a:r>
          </a:p>
          <a:p>
            <a:endParaRPr lang="en-US" dirty="0"/>
          </a:p>
          <a:p>
            <a:r>
              <a:rPr lang="en-US" dirty="0"/>
              <a:t>Our dental plan will remain with HealthPartners, and there will be no change to the plan benefits. The cost for coverage will remain the same as well, meaning there is no increase to the premiums, and the District will continue to coverage a large portion of the total cost of coverage. The dental network remains the HealthPartners dental distinctions network.</a:t>
            </a:r>
          </a:p>
          <a:p>
            <a:endParaRPr lang="en-US" dirty="0"/>
          </a:p>
          <a:p>
            <a:r>
              <a:rPr lang="en-US" dirty="0"/>
              <a:t>For both the medical and dental premium costs, there are slides contained within this presentation that show what those premium costs are for the upcoming plan year. You may also refer to the premium cost sheet for your specific F.T.E status.</a:t>
            </a:r>
          </a:p>
          <a:p>
            <a:endParaRPr lang="en-US" dirty="0"/>
          </a:p>
          <a:p>
            <a:r>
              <a:rPr lang="en-US" dirty="0"/>
              <a:t>The Life and Disability coverages are also continuing at no change to plan benefits, and the claims administrator remains with The Hartford.</a:t>
            </a:r>
          </a:p>
          <a:p>
            <a:endParaRPr lang="en-US" dirty="0"/>
          </a:p>
        </p:txBody>
      </p:sp>
      <p:sp>
        <p:nvSpPr>
          <p:cNvPr id="4" name="Slide Number Placeholder 3"/>
          <p:cNvSpPr>
            <a:spLocks noGrp="1"/>
          </p:cNvSpPr>
          <p:nvPr>
            <p:ph type="sldNum" sz="quarter" idx="5"/>
          </p:nvPr>
        </p:nvSpPr>
        <p:spPr/>
        <p:txBody>
          <a:bodyPr/>
          <a:lstStyle/>
          <a:p>
            <a:fld id="{8F1BAD90-6A64-4AEA-A1C2-3BCAA9DE9C7A}" type="slidenum">
              <a:rPr lang="en-US" smtClean="0"/>
              <a:t>2</a:t>
            </a:fld>
            <a:endParaRPr lang="en-US"/>
          </a:p>
        </p:txBody>
      </p:sp>
    </p:spTree>
    <p:extLst>
      <p:ext uri="{BB962C8B-B14F-4D97-AF65-F5344CB8AC3E}">
        <p14:creationId xmlns:p14="http://schemas.microsoft.com/office/powerpoint/2010/main" val="4130345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HealthPartners network is called the Dental Distinctions network. You can search the network for dentists near you by going to the website noted on the screen. We have listed some of the local providers in and the around the District, and have noted with network Level they fall into. This is not a comprehensive list, and a providers status can change throughout the year based on how they decide to contract with HealthPartners, so we encourage you to check the website to confirm your dentist is in network, as well as which benefit level they fall into.</a:t>
            </a:r>
          </a:p>
          <a:p>
            <a:endParaRPr lang="en-US" dirty="0"/>
          </a:p>
          <a:p>
            <a:r>
              <a:rPr lang="en-US" dirty="0"/>
              <a:t>Again, your benefit level is determined at the time of service, so you do not select the level during enrollment. When you receive a service at any point through the year, your benefits will process under the applicable level at that time. Directing care to a Level 1 provider will provide you the best benefits, as well as the lowest average cost for services, helping your annual maximum stretch a little bit further in the year.</a:t>
            </a:r>
          </a:p>
        </p:txBody>
      </p:sp>
      <p:sp>
        <p:nvSpPr>
          <p:cNvPr id="4" name="Slide Number Placeholder 3"/>
          <p:cNvSpPr>
            <a:spLocks noGrp="1"/>
          </p:cNvSpPr>
          <p:nvPr>
            <p:ph type="sldNum" sz="quarter" idx="5"/>
          </p:nvPr>
        </p:nvSpPr>
        <p:spPr/>
        <p:txBody>
          <a:bodyPr/>
          <a:lstStyle/>
          <a:p>
            <a:fld id="{8F1BAD90-6A64-4AEA-A1C2-3BCAA9DE9C7A}" type="slidenum">
              <a:rPr lang="en-US" smtClean="0"/>
              <a:t>20</a:t>
            </a:fld>
            <a:endParaRPr lang="en-US"/>
          </a:p>
        </p:txBody>
      </p:sp>
    </p:spTree>
    <p:extLst>
      <p:ext uri="{BB962C8B-B14F-4D97-AF65-F5344CB8AC3E}">
        <p14:creationId xmlns:p14="http://schemas.microsoft.com/office/powerpoint/2010/main" val="3492872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will be no changes to the dental premiums this year, and the District is continuing to cover a large portion of the total cost. The rates shown are for employees with FTE status of 75% or higher. If you have a different FTE status, please see your cost sheet for the actual cost of your coverage.</a:t>
            </a:r>
          </a:p>
        </p:txBody>
      </p:sp>
      <p:sp>
        <p:nvSpPr>
          <p:cNvPr id="4" name="Slide Number Placeholder 3"/>
          <p:cNvSpPr>
            <a:spLocks noGrp="1"/>
          </p:cNvSpPr>
          <p:nvPr>
            <p:ph type="sldNum" sz="quarter" idx="5"/>
          </p:nvPr>
        </p:nvSpPr>
        <p:spPr/>
        <p:txBody>
          <a:bodyPr/>
          <a:lstStyle/>
          <a:p>
            <a:fld id="{8F1BAD90-6A64-4AEA-A1C2-3BCAA9DE9C7A}" type="slidenum">
              <a:rPr lang="en-US" smtClean="0"/>
              <a:t>21</a:t>
            </a:fld>
            <a:endParaRPr lang="en-US"/>
          </a:p>
        </p:txBody>
      </p:sp>
    </p:spTree>
    <p:extLst>
      <p:ext uri="{BB962C8B-B14F-4D97-AF65-F5344CB8AC3E}">
        <p14:creationId xmlns:p14="http://schemas.microsoft.com/office/powerpoint/2010/main" val="64446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reminder, the District provides Life and Accidental Death and Dismemberment, or A.D. and D, coverage, as well as long term disability coverage, at no cost to you. There are no changes to the benefits for the upcoming plan year, and The Hartford remains the claims processor for these benefits. We hop that none of our employees need to utilize these benefits, as that means something unfortunate has occurred, however it is good to know that you have these benefits available to you should you need them. Benefits vary by employee class, so if you are interested in learning more about these benefits, we encourage you to review the Hartford documents pertaining to your employee class.</a:t>
            </a:r>
          </a:p>
        </p:txBody>
      </p:sp>
      <p:sp>
        <p:nvSpPr>
          <p:cNvPr id="4" name="Slide Number Placeholder 3"/>
          <p:cNvSpPr>
            <a:spLocks noGrp="1"/>
          </p:cNvSpPr>
          <p:nvPr>
            <p:ph type="sldNum" sz="quarter" idx="5"/>
          </p:nvPr>
        </p:nvSpPr>
        <p:spPr/>
        <p:txBody>
          <a:bodyPr/>
          <a:lstStyle/>
          <a:p>
            <a:fld id="{8F1BAD90-6A64-4AEA-A1C2-3BCAA9DE9C7A}" type="slidenum">
              <a:rPr lang="en-US" smtClean="0"/>
              <a:t>22</a:t>
            </a:fld>
            <a:endParaRPr lang="en-US"/>
          </a:p>
        </p:txBody>
      </p:sp>
    </p:spTree>
    <p:extLst>
      <p:ext uri="{BB962C8B-B14F-4D97-AF65-F5344CB8AC3E}">
        <p14:creationId xmlns:p14="http://schemas.microsoft.com/office/powerpoint/2010/main" val="2457516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the opportunity to purchase additional term life and A.D. and D coverage through The Hartford. You can purchase coverage for yourself in the increments noted on the screen up to the applicable maximum. If you purchase coverage for yourself, you have the opportunity to purchase coverage for your eligible spouse and dependent children, in the increments noted on the screen up to the applicable maximums for each. If you elect A.D. and D coverage, that amount will match your Life insurance amount. You must purchase coverage for yourself if you want coverage for your dependents.</a:t>
            </a:r>
          </a:p>
          <a:p>
            <a:endParaRPr lang="en-US" dirty="0"/>
          </a:p>
          <a:p>
            <a:r>
              <a:rPr lang="en-US" dirty="0"/>
              <a:t>If you are in your new hire period, you may elect coverage up to the guaranteed issue limits noted on the screen for yourself and your spouse, if you choose. If you previously waived coverage, or if you have coverage today that you want to increase, you may do so during open enrollment. However, any amount that you elect will require evidence of insurability to be submitted to The Hartford. These are medical questions that The Hartford asks to determine your eligibility for the coverage. Should you want to elect this coverage, please complete the enrollment form and submit the evidence of insurability information to The Hartford for their review. You may access this information on our online benefits portal or by contacting the District H.R. team.</a:t>
            </a:r>
          </a:p>
        </p:txBody>
      </p:sp>
      <p:sp>
        <p:nvSpPr>
          <p:cNvPr id="4" name="Slide Number Placeholder 3"/>
          <p:cNvSpPr>
            <a:spLocks noGrp="1"/>
          </p:cNvSpPr>
          <p:nvPr>
            <p:ph type="sldNum" sz="quarter" idx="5"/>
          </p:nvPr>
        </p:nvSpPr>
        <p:spPr/>
        <p:txBody>
          <a:bodyPr/>
          <a:lstStyle/>
          <a:p>
            <a:fld id="{8F1BAD90-6A64-4AEA-A1C2-3BCAA9DE9C7A}" type="slidenum">
              <a:rPr lang="en-US" smtClean="0"/>
              <a:t>23</a:t>
            </a:fld>
            <a:endParaRPr lang="en-US"/>
          </a:p>
        </p:txBody>
      </p:sp>
    </p:spTree>
    <p:extLst>
      <p:ext uri="{BB962C8B-B14F-4D97-AF65-F5344CB8AC3E}">
        <p14:creationId xmlns:p14="http://schemas.microsoft.com/office/powerpoint/2010/main" val="26674992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enrollment is your time of year to make all the changes to your benefits that you desire. When enrolling in your benefits, you are assuming that you will be enrolled for the full plan year. Outside of open enrollment, you may only make a change to your benefits if you experience a qualified family status change. These are events as noted on the screen. Should you experience one of these events and need to make a change to your benefits, please reach out to the District H.R. team within 30 days from the date of the event. If you are outside of that 30 day window, in most cases, you would need to wait until the following open enrollment to make a change to your benefits.</a:t>
            </a:r>
          </a:p>
        </p:txBody>
      </p:sp>
      <p:sp>
        <p:nvSpPr>
          <p:cNvPr id="4" name="Slide Number Placeholder 3"/>
          <p:cNvSpPr>
            <a:spLocks noGrp="1"/>
          </p:cNvSpPr>
          <p:nvPr>
            <p:ph type="sldNum" sz="quarter" idx="5"/>
          </p:nvPr>
        </p:nvSpPr>
        <p:spPr/>
        <p:txBody>
          <a:bodyPr/>
          <a:lstStyle/>
          <a:p>
            <a:fld id="{8F1BAD90-6A64-4AEA-A1C2-3BCAA9DE9C7A}" type="slidenum">
              <a:rPr lang="en-US" smtClean="0"/>
              <a:t>24</a:t>
            </a:fld>
            <a:endParaRPr lang="en-US"/>
          </a:p>
        </p:txBody>
      </p:sp>
    </p:spTree>
    <p:extLst>
      <p:ext uri="{BB962C8B-B14F-4D97-AF65-F5344CB8AC3E}">
        <p14:creationId xmlns:p14="http://schemas.microsoft.com/office/powerpoint/2010/main" val="42130965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changes can happen throughout the year, and in many circumstances your beneficiary designation is the last thing you are thinking about. Open enrollment is a good opportunity to confirm that who you have as a beneficiary is who it should be. Should something happen to you, the last beneficiary noted on file is who will received the applicable benefits, such as the District paid life insurance. If you experienced a life event in the past year and need to make a change to your beneficiary designation, please reach out to the District H.R. team and notify them of the beneficiary change you would like to make.</a:t>
            </a:r>
          </a:p>
        </p:txBody>
      </p:sp>
      <p:sp>
        <p:nvSpPr>
          <p:cNvPr id="4" name="Slide Number Placeholder 3"/>
          <p:cNvSpPr>
            <a:spLocks noGrp="1"/>
          </p:cNvSpPr>
          <p:nvPr>
            <p:ph type="sldNum" sz="quarter" idx="5"/>
          </p:nvPr>
        </p:nvSpPr>
        <p:spPr/>
        <p:txBody>
          <a:bodyPr/>
          <a:lstStyle/>
          <a:p>
            <a:fld id="{8F1BAD90-6A64-4AEA-A1C2-3BCAA9DE9C7A}" type="slidenum">
              <a:rPr lang="en-US" smtClean="0"/>
              <a:t>25</a:t>
            </a:fld>
            <a:endParaRPr lang="en-US"/>
          </a:p>
        </p:txBody>
      </p:sp>
    </p:spTree>
    <p:extLst>
      <p:ext uri="{BB962C8B-B14F-4D97-AF65-F5344CB8AC3E}">
        <p14:creationId xmlns:p14="http://schemas.microsoft.com/office/powerpoint/2010/main" val="11288235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if you are making changes to your benefits, you have until the end of the day on Thursday, May 29</a:t>
            </a:r>
            <a:r>
              <a:rPr lang="en-US" baseline="30000" dirty="0"/>
              <a:t>th</a:t>
            </a:r>
            <a:r>
              <a:rPr lang="en-US" dirty="0"/>
              <a:t> to make your elections and changes, and have them submitted to the District H.R. Team. As soon as you know what your benefit elections will be, please complete enrollment and change forms and send those over. After the deadline, you will be locked into the benefit elections you currently have for the next plan year, and will not be able to make a change until the following open enrollment, unless you experience a family status change as previously noted. As another reminder, if you want to contribute to the Flexible Spending Account, that election must be made during open enrollment, your current election will not roll forward into the next plan year.</a:t>
            </a:r>
          </a:p>
          <a:p>
            <a:endParaRPr lang="en-US" dirty="0"/>
          </a:p>
        </p:txBody>
      </p:sp>
      <p:sp>
        <p:nvSpPr>
          <p:cNvPr id="4" name="Slide Number Placeholder 3"/>
          <p:cNvSpPr>
            <a:spLocks noGrp="1"/>
          </p:cNvSpPr>
          <p:nvPr>
            <p:ph type="sldNum" sz="quarter" idx="5"/>
          </p:nvPr>
        </p:nvSpPr>
        <p:spPr/>
        <p:txBody>
          <a:bodyPr/>
          <a:lstStyle/>
          <a:p>
            <a:fld id="{8F1BAD90-6A64-4AEA-A1C2-3BCAA9DE9C7A}" type="slidenum">
              <a:rPr lang="en-US" smtClean="0"/>
              <a:t>26</a:t>
            </a:fld>
            <a:endParaRPr lang="en-US"/>
          </a:p>
        </p:txBody>
      </p:sp>
    </p:spTree>
    <p:extLst>
      <p:ext uri="{BB962C8B-B14F-4D97-AF65-F5344CB8AC3E}">
        <p14:creationId xmlns:p14="http://schemas.microsoft.com/office/powerpoint/2010/main" val="17277354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thank you for your time in reviewing this presentation. We hope your found it helpful! Should you have any questions, please reach out to the District H.R. Team. Have a wonderful rest of your day!</a:t>
            </a:r>
          </a:p>
        </p:txBody>
      </p:sp>
      <p:sp>
        <p:nvSpPr>
          <p:cNvPr id="4" name="Slide Number Placeholder 3"/>
          <p:cNvSpPr>
            <a:spLocks noGrp="1"/>
          </p:cNvSpPr>
          <p:nvPr>
            <p:ph type="sldNum" sz="quarter" idx="5"/>
          </p:nvPr>
        </p:nvSpPr>
        <p:spPr/>
        <p:txBody>
          <a:bodyPr/>
          <a:lstStyle/>
          <a:p>
            <a:fld id="{8F1BAD90-6A64-4AEA-A1C2-3BCAA9DE9C7A}" type="slidenum">
              <a:rPr lang="en-US" smtClean="0"/>
              <a:t>27</a:t>
            </a:fld>
            <a:endParaRPr lang="en-US"/>
          </a:p>
        </p:txBody>
      </p:sp>
    </p:spTree>
    <p:extLst>
      <p:ext uri="{BB962C8B-B14F-4D97-AF65-F5344CB8AC3E}">
        <p14:creationId xmlns:p14="http://schemas.microsoft.com/office/powerpoint/2010/main" val="738778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year the district will be conducting a passive open </a:t>
            </a:r>
            <a:r>
              <a:rPr lang="en-US" dirty="0" err="1"/>
              <a:t>nrollment</a:t>
            </a:r>
            <a:r>
              <a:rPr lang="en-US" dirty="0"/>
              <a:t> for medical, dental and life insurance coverage. This means that if you want to keep your benefits exactly the same as they are today, you do not need to complete an enrollment form. However, if you wanted to make any changes, you would need to complete a form noting the change or changes that you would like to make. For instance, if you would like to newly enroll in a coverage or waive an existing coverage, that would require a form. If you are currently on the open access network and would like to switch to the Achieve network, that would be a change. Finally, if you want to add or drop dependents from your coverage, you have the opportunity to do that during open enrollment, you simply need to complete a form with the applicable information.</a:t>
            </a:r>
          </a:p>
          <a:p>
            <a:endParaRPr lang="en-US" dirty="0"/>
          </a:p>
          <a:p>
            <a:r>
              <a:rPr lang="en-US" dirty="0"/>
              <a:t>If you would like to add or continue contributing to an F.S.A, or Flexible Spending Account, that election does need to be make each year. The I.R.S does not allow us to roll that election forward from year to year, so if you want the F.S.A in the next plan year, you do have an action item during open enrollment, as you must make an active election each plan year. </a:t>
            </a:r>
          </a:p>
        </p:txBody>
      </p:sp>
      <p:sp>
        <p:nvSpPr>
          <p:cNvPr id="4" name="Slide Number Placeholder 3"/>
          <p:cNvSpPr>
            <a:spLocks noGrp="1"/>
          </p:cNvSpPr>
          <p:nvPr>
            <p:ph type="sldNum" sz="quarter" idx="5"/>
          </p:nvPr>
        </p:nvSpPr>
        <p:spPr/>
        <p:txBody>
          <a:bodyPr/>
          <a:lstStyle/>
          <a:p>
            <a:fld id="{8F1BAD90-6A64-4AEA-A1C2-3BCAA9DE9C7A}" type="slidenum">
              <a:rPr lang="en-US" smtClean="0"/>
              <a:t>3</a:t>
            </a:fld>
            <a:endParaRPr lang="en-US"/>
          </a:p>
        </p:txBody>
      </p:sp>
    </p:spTree>
    <p:extLst>
      <p:ext uri="{BB962C8B-B14F-4D97-AF65-F5344CB8AC3E}">
        <p14:creationId xmlns:p14="http://schemas.microsoft.com/office/powerpoint/2010/main" val="181834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go throughout the open enrollment process, please visit the online benefits portal. All of the benefits information, including this presentation, is located out on the benefits portal. Simply visit the website listed on the screen and navigate to the variety of resources available for each of our insurance carriers and vendors. You can access full plan summaries and documents, enrollment forms, carrier contact information and website links, and much more, all through this portal. In addition, you do not need to be at the District to access, you can view this portal at home, any time. Please utilize this throughout the year to assist you with any benefits questions or needs that may come up!</a:t>
            </a:r>
          </a:p>
        </p:txBody>
      </p:sp>
      <p:sp>
        <p:nvSpPr>
          <p:cNvPr id="4" name="Slide Number Placeholder 3"/>
          <p:cNvSpPr>
            <a:spLocks noGrp="1"/>
          </p:cNvSpPr>
          <p:nvPr>
            <p:ph type="sldNum" sz="quarter" idx="5"/>
          </p:nvPr>
        </p:nvSpPr>
        <p:spPr/>
        <p:txBody>
          <a:bodyPr/>
          <a:lstStyle/>
          <a:p>
            <a:fld id="{8F1BAD90-6A64-4AEA-A1C2-3BCAA9DE9C7A}" type="slidenum">
              <a:rPr lang="en-US" smtClean="0"/>
              <a:t>4</a:t>
            </a:fld>
            <a:endParaRPr lang="en-US"/>
          </a:p>
        </p:txBody>
      </p:sp>
    </p:spTree>
    <p:extLst>
      <p:ext uri="{BB962C8B-B14F-4D97-AF65-F5344CB8AC3E}">
        <p14:creationId xmlns:p14="http://schemas.microsoft.com/office/powerpoint/2010/main" val="3044389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Bahnschrift" panose="020B0502040204020203" pitchFamily="34" charset="0"/>
              </a:rPr>
              <a:t>Let’s start by diving into the medical plan.</a:t>
            </a:r>
          </a:p>
          <a:p>
            <a:endParaRPr lang="en-US" altLang="en-US" dirty="0">
              <a:latin typeface="Bahnschrift" panose="020B0502040204020203" pitchFamily="34" charset="0"/>
            </a:endParaRPr>
          </a:p>
          <a:p>
            <a:r>
              <a:rPr lang="en-US" altLang="en-US" dirty="0">
                <a:latin typeface="Bahnschrift" panose="020B0502040204020203" pitchFamily="34" charset="0"/>
              </a:rPr>
              <a:t>Since the plan design is remaining the same as it is today, I will review some terms on the lefthand side to ensure we have a good understanding of how our benefits work. First, the deductible and out of pocket maximum run on the plan year, which means they reset each year on July first. The deductible is the amount that you must pay before the plan starts to pay for most services. The out of pocket maximum includes what you pay in the deductible, as well as any copayment and coinsurance amounts you pay throughout the year. For all in network, covered services you pay throughout the plan year, they all accumulate into the out of pocket maximum. We call the out of pocket maximum your total risk for being on the plan. It’s the most you would pay in any given plan year.</a:t>
            </a:r>
          </a:p>
          <a:p>
            <a:endParaRPr lang="en-US" altLang="en-US" dirty="0">
              <a:latin typeface="Bahnschrift" panose="020B0502040204020203" pitchFamily="34" charset="0"/>
            </a:endParaRPr>
          </a:p>
          <a:p>
            <a:r>
              <a:rPr lang="en-US" altLang="en-US" dirty="0">
                <a:latin typeface="Bahnschrift" panose="020B0502040204020203" pitchFamily="34" charset="0"/>
              </a:rPr>
              <a:t>For the district’s plan the deductibles and out of pocket maximums are embedded. This pertains to those of you with dependents enrolled on the plan. Having an embedded deductible and out of pocket maximum means that one person could not pay up to the family deductible and out of pocket for their own medical expenses. Each family member is capped at the per person deductible and out of pocket maximum. Once one member of the family has paid up to the per person out of pocket maximum for their own expenses, they would have 100% coverage for the remainder of the plan year. Then, when the family as a whole has paid up to the family out of pocket maximum, the entire family will then be covered at 100% for the remainder of the year for any eligible in-network expenses. </a:t>
            </a:r>
          </a:p>
          <a:p>
            <a:endParaRPr lang="en-US" altLang="en-US" dirty="0">
              <a:latin typeface="Bahnschrift" panose="020B0502040204020203" pitchFamily="34" charset="0"/>
            </a:endParaRPr>
          </a:p>
          <a:p>
            <a:r>
              <a:rPr lang="en-US" altLang="en-US" dirty="0">
                <a:latin typeface="Bahnschrift" panose="020B0502040204020203" pitchFamily="34" charset="0"/>
              </a:rPr>
              <a:t>Preventive care services are covered at one hundred percent before the deductible. This includes your annual physical, immunizations, well child visits, and age appropriate cancer screenings. We want all of our members each year to receive their eligible preventive, as that will help to catch conditions early and reduce future healthcare expenses. All of these services are again covered at one hundred percent before the deductible. </a:t>
            </a:r>
          </a:p>
          <a:p>
            <a:endParaRPr lang="en-US" dirty="0"/>
          </a:p>
        </p:txBody>
      </p:sp>
      <p:sp>
        <p:nvSpPr>
          <p:cNvPr id="4" name="Slide Number Placeholder 3"/>
          <p:cNvSpPr>
            <a:spLocks noGrp="1"/>
          </p:cNvSpPr>
          <p:nvPr>
            <p:ph type="sldNum" sz="quarter" idx="5"/>
          </p:nvPr>
        </p:nvSpPr>
        <p:spPr/>
        <p:txBody>
          <a:bodyPr/>
          <a:lstStyle/>
          <a:p>
            <a:fld id="{8F1BAD90-6A64-4AEA-A1C2-3BCAA9DE9C7A}" type="slidenum">
              <a:rPr lang="en-US" smtClean="0"/>
              <a:t>5</a:t>
            </a:fld>
            <a:endParaRPr lang="en-US"/>
          </a:p>
        </p:txBody>
      </p:sp>
    </p:spTree>
    <p:extLst>
      <p:ext uri="{BB962C8B-B14F-4D97-AF65-F5344CB8AC3E}">
        <p14:creationId xmlns:p14="http://schemas.microsoft.com/office/powerpoint/2010/main" val="1699537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at the District we have two network options that you can choose from, which pair with your medical plan. The first is the open access network. This is HealthPartners’ largest, most broad network they have to offer, encompassing all major hospital and care systems. The second network option is the Achieve network. This is a slightly narrower network, including about 70% of the providers included in the Open Access network, focusing primarily on the HealthPartners and Park Nicollet family of clinics and care systems. No matter which network you choose, you will have access to HealthPartners national network, which they have through their partnership with Cigna. For both networks, if you are traveling on vacation, or maybe you have an adult dependent child living out of state for college, they will have access while outside the HealthPartners's service area through this Cigna network. To search for providers in your area, simply go onto the websites listed on the screen and search using the city and state or zip code that you are interested to review all the providers that are in that area.</a:t>
            </a:r>
          </a:p>
          <a:p>
            <a:endParaRPr lang="en-US" dirty="0"/>
          </a:p>
        </p:txBody>
      </p:sp>
      <p:sp>
        <p:nvSpPr>
          <p:cNvPr id="4" name="Slide Number Placeholder 3"/>
          <p:cNvSpPr>
            <a:spLocks noGrp="1"/>
          </p:cNvSpPr>
          <p:nvPr>
            <p:ph type="sldNum" sz="quarter" idx="5"/>
          </p:nvPr>
        </p:nvSpPr>
        <p:spPr/>
        <p:txBody>
          <a:bodyPr/>
          <a:lstStyle/>
          <a:p>
            <a:fld id="{8F1BAD90-6A64-4AEA-A1C2-3BCAA9DE9C7A}" type="slidenum">
              <a:rPr lang="en-US" smtClean="0"/>
              <a:t>6</a:t>
            </a:fld>
            <a:endParaRPr lang="en-US"/>
          </a:p>
        </p:txBody>
      </p:sp>
    </p:spTree>
    <p:extLst>
      <p:ext uri="{BB962C8B-B14F-4D97-AF65-F5344CB8AC3E}">
        <p14:creationId xmlns:p14="http://schemas.microsoft.com/office/powerpoint/2010/main" val="364519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Again, the Achieve network is focused primarily on the HealthPartners and Park Nicollet family of clinics and care systems, but there are also several other clinics and care systems that are included, such as Children's Hospital. The snapshot on the right is just a sampling of the popular care systems that are included in this network option. Locally, you can see that some popular systems such as St Anthony clinic and Axis Family Clinic, are included in the Achieve network. Other local providers such as M Health Fairview Clinic, Allina Health Clinic and North Memorial Health are </a:t>
            </a:r>
            <a:r>
              <a:rPr lang="en-US" u="sng" dirty="0"/>
              <a:t>not</a:t>
            </a:r>
            <a:r>
              <a:rPr lang="en-US" dirty="0"/>
              <a:t> in the Achieve network. However, all these providers would be included in the Open Access network.</a:t>
            </a:r>
          </a:p>
          <a:p>
            <a:pPr marL="158750" indent="0">
              <a:buNone/>
            </a:pPr>
            <a:endParaRPr lang="en-US" dirty="0"/>
          </a:p>
          <a:p>
            <a:pPr marL="158750" indent="0">
              <a:buNone/>
            </a:pPr>
            <a:r>
              <a:rPr lang="en-US" dirty="0"/>
              <a:t>Let's say you choose the Achieve network, and you have an emergency such as a heart attack, for example. Because it is an emergency, no matter where the paramedics bring you, your services will be covered because all emergency care is covered at the in-network benefit level. So don't worry if they were to bring you to an out-of-network hospital! Once stable, they would then coordinate to transport you to an in-network facility for the remainder of your treatment. </a:t>
            </a:r>
          </a:p>
          <a:p>
            <a:pPr marL="158750" indent="0">
              <a:buNone/>
            </a:pPr>
            <a:endParaRPr lang="en-US" dirty="0"/>
          </a:p>
          <a:p>
            <a:pPr marL="158750" indent="0">
              <a:buNone/>
            </a:pPr>
            <a:r>
              <a:rPr lang="en-US" dirty="0"/>
              <a:t>The achieve network might be right for you if you are already directing your care to a clinic or system in this network and want to continue receiving your care there. This network may also work for you if you don't have an affiliation with any particular clinic yet and are OK with directing your care to these care systems. In either case, the Achieve network is a lower premium cost than the Open Access network, so you will save money on premiums by directing your care to the high quality, lower cost providers in the Achieve network.</a:t>
            </a:r>
          </a:p>
        </p:txBody>
      </p:sp>
      <p:sp>
        <p:nvSpPr>
          <p:cNvPr id="4" name="Slide Number Placeholder 3"/>
          <p:cNvSpPr>
            <a:spLocks noGrp="1"/>
          </p:cNvSpPr>
          <p:nvPr>
            <p:ph type="sldNum" sz="quarter" idx="5"/>
          </p:nvPr>
        </p:nvSpPr>
        <p:spPr/>
        <p:txBody>
          <a:bodyPr/>
          <a:lstStyle/>
          <a:p>
            <a:fld id="{8F1BAD90-6A64-4AEA-A1C2-3BCAA9DE9C7A}" type="slidenum">
              <a:rPr lang="en-US" smtClean="0"/>
              <a:t>7</a:t>
            </a:fld>
            <a:endParaRPr lang="en-US"/>
          </a:p>
        </p:txBody>
      </p:sp>
    </p:spTree>
    <p:extLst>
      <p:ext uri="{BB962C8B-B14F-4D97-AF65-F5344CB8AC3E}">
        <p14:creationId xmlns:p14="http://schemas.microsoft.com/office/powerpoint/2010/main" val="771295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HealthPartners has a variety of resources available to you as a member. The first place you should go for questions is Member Services. They can answer most questions, and if needed, they can direct your question or situation to the most appropriate resource within HealthPartners. There also is three individual navigator programs designed to assist you with any complex care needs. For your medical needs there are the Nurse navigators, your medication needs the Pharmacy navigators, and your mental health and substance use needs the BH navigators. There are also two 24/7 care lines - the nurse line and baby line - that you can call anytime for non-emergency questions. These nurses are located locally in Bloomington, MN, and can help you determine the best route of treatment for any non-emergency need. The numbers for those resources are on the back of your member ID card, so when you're in a situation where you can take a step back and think about what to do for care, give the </a:t>
            </a:r>
            <a:r>
              <a:rPr lang="en-US" dirty="0" err="1"/>
              <a:t>nurseline</a:t>
            </a:r>
            <a:r>
              <a:rPr lang="en-US" dirty="0"/>
              <a:t> a call, describe your situation, and they can provide advice and tips to best care for whatever it is that you need.</a:t>
            </a:r>
          </a:p>
          <a:p>
            <a:endParaRPr lang="en-US" dirty="0"/>
          </a:p>
        </p:txBody>
      </p:sp>
      <p:sp>
        <p:nvSpPr>
          <p:cNvPr id="4" name="Slide Number Placeholder 3"/>
          <p:cNvSpPr>
            <a:spLocks noGrp="1"/>
          </p:cNvSpPr>
          <p:nvPr>
            <p:ph type="sldNum" sz="quarter" idx="5"/>
          </p:nvPr>
        </p:nvSpPr>
        <p:spPr/>
        <p:txBody>
          <a:bodyPr/>
          <a:lstStyle/>
          <a:p>
            <a:fld id="{8F1BAD90-6A64-4AEA-A1C2-3BCAA9DE9C7A}" type="slidenum">
              <a:rPr lang="en-US" smtClean="0"/>
              <a:t>8</a:t>
            </a:fld>
            <a:endParaRPr lang="en-US"/>
          </a:p>
        </p:txBody>
      </p:sp>
    </p:spTree>
    <p:extLst>
      <p:ext uri="{BB962C8B-B14F-4D97-AF65-F5344CB8AC3E}">
        <p14:creationId xmlns:p14="http://schemas.microsoft.com/office/powerpoint/2010/main" val="1647356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best way to engage with the health plan is by creating your personalized </a:t>
            </a:r>
            <a:r>
              <a:rPr lang="en-US" dirty="0" err="1"/>
              <a:t>myHealthPartners</a:t>
            </a:r>
            <a:r>
              <a:rPr lang="en-US" dirty="0"/>
              <a:t> account. Once you have your ID card, simply use your Member ID number to create an account at healthpartners.com. Then, download the HealthPartners mobile app and login using the same information you created on the desktop. The mobile app is fully-integrated and includes the many of the tools and resources available on the desktop. With both tools, you can search the provider network and prescription formulary, review where you are at in satisfying your deductible and out-of-pocket maximum, register for mail-order pharmacy, and much more. With the mobile app, you can even bring up a digital ID card for yourself and every member of your household, right on your phone. Again, we highly recommend creating your account once you receive your Member ID card. If you previously had an account with HealthPartners, your prior login information should still work, and you can work to reset that online or with Member services if you don't remember.</a:t>
            </a:r>
          </a:p>
          <a:p>
            <a:endParaRPr lang="en-US" dirty="0"/>
          </a:p>
        </p:txBody>
      </p:sp>
      <p:sp>
        <p:nvSpPr>
          <p:cNvPr id="4" name="Slide Number Placeholder 3"/>
          <p:cNvSpPr>
            <a:spLocks noGrp="1"/>
          </p:cNvSpPr>
          <p:nvPr>
            <p:ph type="sldNum" sz="quarter" idx="5"/>
          </p:nvPr>
        </p:nvSpPr>
        <p:spPr/>
        <p:txBody>
          <a:bodyPr/>
          <a:lstStyle/>
          <a:p>
            <a:fld id="{8F1BAD90-6A64-4AEA-A1C2-3BCAA9DE9C7A}" type="slidenum">
              <a:rPr lang="en-US" smtClean="0"/>
              <a:t>9</a:t>
            </a:fld>
            <a:endParaRPr lang="en-US"/>
          </a:p>
        </p:txBody>
      </p:sp>
    </p:spTree>
    <p:extLst>
      <p:ext uri="{BB962C8B-B14F-4D97-AF65-F5344CB8AC3E}">
        <p14:creationId xmlns:p14="http://schemas.microsoft.com/office/powerpoint/2010/main" val="40761887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Master" Target="../slideMasters/slideMaster2.xml"/><Relationship Id="rId4" Type="http://schemas.openxmlformats.org/officeDocument/2006/relationships/image" Target="../media/image30.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8122" y="3207326"/>
            <a:ext cx="12183877" cy="3650670"/>
          </a:xfrm>
          <a:prstGeom prst="rect">
            <a:avLst/>
          </a:prstGeom>
        </p:spPr>
      </p:pic>
      <p:pic>
        <p:nvPicPr>
          <p:cNvPr id="17" name="bg object 17"/>
          <p:cNvPicPr/>
          <p:nvPr/>
        </p:nvPicPr>
        <p:blipFill>
          <a:blip r:embed="rId3" cstate="print"/>
          <a:stretch>
            <a:fillRect/>
          </a:stretch>
        </p:blipFill>
        <p:spPr>
          <a:xfrm>
            <a:off x="8644128" y="5163312"/>
            <a:ext cx="3336035" cy="1219200"/>
          </a:xfrm>
          <a:prstGeom prst="rect">
            <a:avLst/>
          </a:prstGeom>
        </p:spPr>
      </p:pic>
      <p:sp>
        <p:nvSpPr>
          <p:cNvPr id="2" name="Holder 2"/>
          <p:cNvSpPr>
            <a:spLocks noGrp="1"/>
          </p:cNvSpPr>
          <p:nvPr>
            <p:ph type="ctrTitle"/>
          </p:nvPr>
        </p:nvSpPr>
        <p:spPr>
          <a:xfrm>
            <a:off x="383540" y="1015557"/>
            <a:ext cx="7395209" cy="492443"/>
          </a:xfrm>
          <a:prstGeom prst="rect">
            <a:avLst/>
          </a:prstGeom>
        </p:spPr>
        <p:txBody>
          <a:bodyPr wrap="square" lIns="0" tIns="0" rIns="0" bIns="0">
            <a:spAutoFit/>
          </a:bodyPr>
          <a:lstStyle>
            <a:lvl1pPr>
              <a:defRPr sz="3200" b="0" i="0">
                <a:solidFill>
                  <a:srgbClr val="1F5786"/>
                </a:solidFill>
                <a:latin typeface="Bahnschrift" panose="020B0502040204020203" pitchFamily="34" charset="0"/>
                <a:cs typeface="Bahnschrift" panose="020B0502040204020203" pitchFamily="34" charset="0"/>
              </a:defRPr>
            </a:lvl1pPr>
          </a:lstStyle>
          <a:p>
            <a:endParaRPr dirty="0"/>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5/16/2025</a:t>
            </a:fld>
            <a:endParaRPr lang="en-US"/>
          </a:p>
        </p:txBody>
      </p:sp>
      <p:sp>
        <p:nvSpPr>
          <p:cNvPr id="6" name="Holder 6"/>
          <p:cNvSpPr>
            <a:spLocks noGrp="1"/>
          </p:cNvSpPr>
          <p:nvPr>
            <p:ph type="sldNum" sz="quarter" idx="7"/>
          </p:nvPr>
        </p:nvSpPr>
        <p:spPr/>
        <p:txBody>
          <a:bodyPr lIns="0" tIns="0" rIns="0" bIns="0"/>
          <a:lstStyle>
            <a:lvl1pPr>
              <a:defRPr sz="600" b="0" i="0">
                <a:solidFill>
                  <a:srgbClr val="C5DEF1"/>
                </a:solidFill>
                <a:latin typeface="Bahnschrift" panose="020B0502040204020203" pitchFamily="34" charset="0"/>
                <a:cs typeface="Bahnschrift" panose="020B0502040204020203" pitchFamily="34" charset="0"/>
              </a:defRPr>
            </a:lvl1pPr>
          </a:lstStyle>
          <a:p>
            <a:pPr marL="38100">
              <a:spcBef>
                <a:spcPts val="105"/>
              </a:spcBef>
            </a:pPr>
            <a:fld id="{81D60167-4931-47E6-BA6A-407CBD079E47}" type="slidenum">
              <a:rPr lang="en-US" spc="-50" smtClean="0"/>
              <a:pPr marL="38100">
                <a:spcBef>
                  <a:spcPts val="105"/>
                </a:spcBef>
              </a:pPr>
              <a:t>‹#›</a:t>
            </a:fld>
            <a:endParaRPr lang="en-US" spc="-5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hank You -Closing w Photo">
    <p:spTree>
      <p:nvGrpSpPr>
        <p:cNvPr id="1" name=""/>
        <p:cNvGrpSpPr/>
        <p:nvPr/>
      </p:nvGrpSpPr>
      <p:grpSpPr>
        <a:xfrm>
          <a:off x="0" y="0"/>
          <a:ext cx="0" cy="0"/>
          <a:chOff x="0" y="0"/>
          <a:chExt cx="0" cy="0"/>
        </a:xfrm>
      </p:grpSpPr>
      <p:sp>
        <p:nvSpPr>
          <p:cNvPr id="11" name="Rectangle 10"/>
          <p:cNvSpPr>
            <a:spLocks noChangeAspect="1"/>
          </p:cNvSpPr>
          <p:nvPr userDrawn="1"/>
        </p:nvSpPr>
        <p:spPr>
          <a:xfrm>
            <a:off x="1" y="-10391"/>
            <a:ext cx="10940143" cy="6867144"/>
          </a:xfrm>
          <a:prstGeom prst="rect">
            <a:avLst/>
          </a:prstGeom>
          <a:blipFill>
            <a:blip r:embed="rId2">
              <a:alphaModFix amt="90000"/>
            </a:blip>
            <a:srcRect/>
            <a:stretch>
              <a:fillRect l="-19" r="-11545"/>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Bahnschrift" panose="020B0502040204020203" pitchFamily="34" charset="0"/>
            </a:endParaRPr>
          </a:p>
        </p:txBody>
      </p:sp>
      <p:sp>
        <p:nvSpPr>
          <p:cNvPr id="2" name="Title 1"/>
          <p:cNvSpPr>
            <a:spLocks noGrp="1"/>
          </p:cNvSpPr>
          <p:nvPr>
            <p:ph type="ctrTitle" hasCustomPrompt="1"/>
          </p:nvPr>
        </p:nvSpPr>
        <p:spPr>
          <a:xfrm>
            <a:off x="304800" y="1856453"/>
            <a:ext cx="3535680" cy="914400"/>
          </a:xfrm>
          <a:prstGeom prst="rect">
            <a:avLst/>
          </a:prstGeom>
        </p:spPr>
        <p:txBody>
          <a:bodyPr anchor="b" anchorCtr="0">
            <a:normAutofit/>
          </a:bodyPr>
          <a:lstStyle>
            <a:lvl1pPr algn="l">
              <a:lnSpc>
                <a:spcPts val="4300"/>
              </a:lnSpc>
              <a:spcBef>
                <a:spcPts val="0"/>
              </a:spcBef>
              <a:defRPr sz="2400" cap="none" baseline="0">
                <a:solidFill>
                  <a:schemeClr val="bg1"/>
                </a:solidFill>
              </a:defRPr>
            </a:lvl1pPr>
          </a:lstStyle>
          <a:p>
            <a:r>
              <a:rPr lang="en-US" dirty="0"/>
              <a:t>Thank you!</a:t>
            </a:r>
          </a:p>
        </p:txBody>
      </p:sp>
      <p:sp>
        <p:nvSpPr>
          <p:cNvPr id="3" name="Subtitle 2"/>
          <p:cNvSpPr>
            <a:spLocks noGrp="1"/>
          </p:cNvSpPr>
          <p:nvPr>
            <p:ph type="subTitle" idx="1" hasCustomPrompt="1"/>
          </p:nvPr>
        </p:nvSpPr>
        <p:spPr>
          <a:xfrm>
            <a:off x="304800" y="2834640"/>
            <a:ext cx="3657600" cy="731520"/>
          </a:xfrm>
          <a:prstGeom prst="rect">
            <a:avLst/>
          </a:prstGeom>
        </p:spPr>
        <p:txBody>
          <a:bodyPr>
            <a:noAutofit/>
          </a:bodyPr>
          <a:lstStyle>
            <a:lvl1pPr marL="0" indent="0" algn="l">
              <a:spcAft>
                <a:spcPts val="0"/>
              </a:spcAft>
              <a:buNone/>
              <a:defRPr sz="1200"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a:t>
            </a:r>
          </a:p>
          <a:p>
            <a:r>
              <a:rPr lang="en-US" dirty="0"/>
              <a:t>Contact #</a:t>
            </a:r>
          </a:p>
          <a:p>
            <a:r>
              <a:rPr lang="en-US" dirty="0"/>
              <a:t>Email</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467" y="5681225"/>
            <a:ext cx="3804795" cy="942122"/>
          </a:xfrm>
          <a:prstGeom prst="rect">
            <a:avLst/>
          </a:prstGeom>
        </p:spPr>
      </p:pic>
      <p:sp>
        <p:nvSpPr>
          <p:cNvPr id="10" name="Text Placeholder 6"/>
          <p:cNvSpPr txBox="1">
            <a:spLocks/>
          </p:cNvSpPr>
          <p:nvPr userDrawn="1"/>
        </p:nvSpPr>
        <p:spPr>
          <a:xfrm>
            <a:off x="3048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Bahnschrift" panose="020B0502040204020203" pitchFamily="34" charset="0"/>
                <a:ea typeface="+mn-ea"/>
                <a:cs typeface="+mn-cs"/>
              </a:rPr>
              <a:t>©2025 ARTHUR J. GALLAGHER &amp; CO. </a:t>
            </a:r>
          </a:p>
        </p:txBody>
      </p:sp>
      <p:sp>
        <p:nvSpPr>
          <p:cNvPr id="13" name="Text Placeholder 12"/>
          <p:cNvSpPr>
            <a:spLocks noGrp="1"/>
          </p:cNvSpPr>
          <p:nvPr>
            <p:ph type="body" sz="quarter" idx="10"/>
          </p:nvPr>
        </p:nvSpPr>
        <p:spPr>
          <a:xfrm>
            <a:off x="304800" y="3615747"/>
            <a:ext cx="3657600" cy="800100"/>
          </a:xfrm>
        </p:spPr>
        <p:txBody>
          <a:bodyPr>
            <a:noAutofit/>
          </a:bodyPr>
          <a:lstStyle>
            <a:lvl1pPr marL="0" indent="0">
              <a:spcAft>
                <a:spcPts val="0"/>
              </a:spcAft>
              <a:buNone/>
              <a:defRPr sz="1200">
                <a:solidFill>
                  <a:schemeClr val="bg1"/>
                </a:solidFill>
              </a:defRPr>
            </a:lvl1pPr>
            <a:lvl2pPr marL="231775" indent="0">
              <a:buNone/>
              <a:defRPr sz="1600">
                <a:solidFill>
                  <a:schemeClr val="bg1"/>
                </a:solidFill>
              </a:defRPr>
            </a:lvl2pPr>
            <a:lvl3pPr marL="454025" indent="0">
              <a:buNone/>
              <a:defRPr sz="1600">
                <a:solidFill>
                  <a:schemeClr val="bg1"/>
                </a:solidFill>
              </a:defRPr>
            </a:lvl3pPr>
            <a:lvl4pPr marL="690562" indent="0">
              <a:buNone/>
              <a:defRPr sz="1600">
                <a:solidFill>
                  <a:schemeClr val="bg1"/>
                </a:solidFill>
              </a:defRPr>
            </a:lvl4pPr>
            <a:lvl5pPr marL="919162" indent="0">
              <a:buNone/>
              <a:defRPr sz="1600">
                <a:solidFill>
                  <a:schemeClr val="bg1"/>
                </a:solidFill>
              </a:defRPr>
            </a:lvl5pPr>
          </a:lstStyle>
          <a:p>
            <a:pPr lvl="0"/>
            <a:endParaRPr lang="en-US" dirty="0"/>
          </a:p>
        </p:txBody>
      </p:sp>
    </p:spTree>
    <p:extLst>
      <p:ext uri="{BB962C8B-B14F-4D97-AF65-F5344CB8AC3E}">
        <p14:creationId xmlns:p14="http://schemas.microsoft.com/office/powerpoint/2010/main" val="29243704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hank you Text Only">
    <p:spTree>
      <p:nvGrpSpPr>
        <p:cNvPr id="1" name=""/>
        <p:cNvGrpSpPr/>
        <p:nvPr/>
      </p:nvGrpSpPr>
      <p:grpSpPr>
        <a:xfrm>
          <a:off x="0" y="0"/>
          <a:ext cx="0" cy="0"/>
          <a:chOff x="0" y="0"/>
          <a:chExt cx="0" cy="0"/>
        </a:xfrm>
      </p:grpSpPr>
      <p:sp>
        <p:nvSpPr>
          <p:cNvPr id="9" name="Rectangle 8"/>
          <p:cNvSpPr/>
          <p:nvPr userDrawn="1"/>
        </p:nvSpPr>
        <p:spPr>
          <a:xfrm>
            <a:off x="0" y="1298122"/>
            <a:ext cx="12192000" cy="5576078"/>
          </a:xfrm>
          <a:prstGeom prst="rect">
            <a:avLst/>
          </a:prstGeom>
          <a:blipFill dpi="0" rotWithShape="1">
            <a:blip r:embed="rId2">
              <a:alphaModFix amt="90000"/>
            </a:blip>
            <a:srcRect/>
            <a:stretch>
              <a:fillRect t="-23457"/>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Bahnschrift" panose="020B0502040204020203" pitchFamily="34" charset="0"/>
            </a:endParaRPr>
          </a:p>
        </p:txBody>
      </p:sp>
      <p:sp>
        <p:nvSpPr>
          <p:cNvPr id="8" name="Title 1"/>
          <p:cNvSpPr>
            <a:spLocks noGrp="1"/>
          </p:cNvSpPr>
          <p:nvPr>
            <p:ph type="ctrTitle" hasCustomPrompt="1"/>
          </p:nvPr>
        </p:nvSpPr>
        <p:spPr>
          <a:xfrm>
            <a:off x="304800" y="457201"/>
            <a:ext cx="6908800" cy="990599"/>
          </a:xfrm>
          <a:prstGeom prst="rect">
            <a:avLst/>
          </a:prstGeom>
        </p:spPr>
        <p:txBody>
          <a:bodyPr anchor="b" anchorCtr="0"/>
          <a:lstStyle>
            <a:lvl1pPr algn="l">
              <a:defRPr sz="2400" baseline="0">
                <a:solidFill>
                  <a:schemeClr val="accent1"/>
                </a:solidFill>
              </a:defRPr>
            </a:lvl1pPr>
          </a:lstStyle>
          <a:p>
            <a:r>
              <a:rPr lang="en-US" dirty="0"/>
              <a:t>Thank you!</a:t>
            </a:r>
          </a:p>
        </p:txBody>
      </p:sp>
      <p:pic>
        <p:nvPicPr>
          <p:cNvPr id="12" name="image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43606" y="5163357"/>
            <a:ext cx="3336415" cy="1219201"/>
          </a:xfrm>
          <a:prstGeom prst="rect">
            <a:avLst/>
          </a:prstGeom>
          <a:ln w="12700">
            <a:miter lim="400000"/>
          </a:ln>
        </p:spPr>
      </p:pic>
      <p:sp>
        <p:nvSpPr>
          <p:cNvPr id="14" name="Text Placeholder 6"/>
          <p:cNvSpPr txBox="1">
            <a:spLocks/>
          </p:cNvSpPr>
          <p:nvPr userDrawn="1"/>
        </p:nvSpPr>
        <p:spPr>
          <a:xfrm>
            <a:off x="76200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Bahnschrift" panose="020B0502040204020203" pitchFamily="34" charset="0"/>
                <a:ea typeface="+mn-ea"/>
                <a:cs typeface="+mn-cs"/>
              </a:rPr>
              <a:t>©2025 ARTHUR J. GALLAGHER &amp; CO. </a:t>
            </a:r>
          </a:p>
        </p:txBody>
      </p:sp>
      <p:sp>
        <p:nvSpPr>
          <p:cNvPr id="7" name="Subtitle 2"/>
          <p:cNvSpPr>
            <a:spLocks noGrp="1"/>
          </p:cNvSpPr>
          <p:nvPr>
            <p:ph type="subTitle" idx="1" hasCustomPrompt="1"/>
          </p:nvPr>
        </p:nvSpPr>
        <p:spPr>
          <a:xfrm>
            <a:off x="304800" y="5120637"/>
            <a:ext cx="3657600" cy="731520"/>
          </a:xfrm>
          <a:prstGeom prst="rect">
            <a:avLst/>
          </a:prstGeom>
        </p:spPr>
        <p:txBody>
          <a:bodyPr>
            <a:noAutofit/>
          </a:bodyPr>
          <a:lstStyle>
            <a:lvl1pPr marL="0" indent="0" algn="l">
              <a:spcAft>
                <a:spcPts val="0"/>
              </a:spcAft>
              <a:buNone/>
              <a:defRPr sz="1200"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a:t>
            </a:r>
          </a:p>
          <a:p>
            <a:r>
              <a:rPr lang="en-US" dirty="0"/>
              <a:t>Contact #</a:t>
            </a:r>
          </a:p>
          <a:p>
            <a:r>
              <a:rPr lang="en-US" dirty="0"/>
              <a:t>Email</a:t>
            </a:r>
          </a:p>
        </p:txBody>
      </p:sp>
      <p:sp>
        <p:nvSpPr>
          <p:cNvPr id="11" name="Text Placeholder 12"/>
          <p:cNvSpPr>
            <a:spLocks noGrp="1"/>
          </p:cNvSpPr>
          <p:nvPr>
            <p:ph type="body" sz="quarter" idx="10"/>
          </p:nvPr>
        </p:nvSpPr>
        <p:spPr>
          <a:xfrm>
            <a:off x="304800" y="5897880"/>
            <a:ext cx="3657600" cy="800100"/>
          </a:xfrm>
        </p:spPr>
        <p:txBody>
          <a:bodyPr>
            <a:noAutofit/>
          </a:bodyPr>
          <a:lstStyle>
            <a:lvl1pPr marL="0" indent="0">
              <a:spcAft>
                <a:spcPts val="0"/>
              </a:spcAft>
              <a:buNone/>
              <a:defRPr sz="1200">
                <a:solidFill>
                  <a:schemeClr val="bg1"/>
                </a:solidFill>
              </a:defRPr>
            </a:lvl1pPr>
            <a:lvl2pPr marL="231775" indent="0">
              <a:buNone/>
              <a:defRPr sz="1600">
                <a:solidFill>
                  <a:schemeClr val="bg1"/>
                </a:solidFill>
              </a:defRPr>
            </a:lvl2pPr>
            <a:lvl3pPr marL="454025" indent="0">
              <a:buNone/>
              <a:defRPr sz="1600">
                <a:solidFill>
                  <a:schemeClr val="bg1"/>
                </a:solidFill>
              </a:defRPr>
            </a:lvl3pPr>
            <a:lvl4pPr marL="690562" indent="0">
              <a:buNone/>
              <a:defRPr sz="1600">
                <a:solidFill>
                  <a:schemeClr val="bg1"/>
                </a:solidFill>
              </a:defRPr>
            </a:lvl4pPr>
            <a:lvl5pPr marL="919162" indent="0">
              <a:buNone/>
              <a:defRPr sz="1600">
                <a:solidFill>
                  <a:schemeClr val="bg1"/>
                </a:solidFill>
              </a:defRPr>
            </a:lvl5pPr>
          </a:lstStyle>
          <a:p>
            <a:pPr lvl="0"/>
            <a:endParaRPr lang="en-US" dirty="0"/>
          </a:p>
        </p:txBody>
      </p:sp>
    </p:spTree>
    <p:extLst>
      <p:ext uri="{BB962C8B-B14F-4D97-AF65-F5344CB8AC3E}">
        <p14:creationId xmlns:p14="http://schemas.microsoft.com/office/powerpoint/2010/main" val="12870831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sclaimer - GGB ONLY">
    <p:spTree>
      <p:nvGrpSpPr>
        <p:cNvPr id="1" name=""/>
        <p:cNvGrpSpPr/>
        <p:nvPr/>
      </p:nvGrpSpPr>
      <p:grpSpPr>
        <a:xfrm>
          <a:off x="0" y="0"/>
          <a:ext cx="0" cy="0"/>
          <a:chOff x="0" y="0"/>
          <a:chExt cx="0" cy="0"/>
        </a:xfrm>
      </p:grpSpPr>
      <p:sp>
        <p:nvSpPr>
          <p:cNvPr id="8" name="Rectangle 7"/>
          <p:cNvSpPr/>
          <p:nvPr userDrawn="1"/>
        </p:nvSpPr>
        <p:spPr>
          <a:xfrm>
            <a:off x="0" y="1298122"/>
            <a:ext cx="12192000" cy="5576078"/>
          </a:xfrm>
          <a:prstGeom prst="rect">
            <a:avLst/>
          </a:prstGeom>
          <a:blipFill dpi="0" rotWithShape="1">
            <a:blip r:embed="rId2">
              <a:alphaModFix amt="90000"/>
            </a:blip>
            <a:srcRect/>
            <a:stretch>
              <a:fillRect t="-23457"/>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Bahnschrift" panose="020B0502040204020203" pitchFamily="34" charset="0"/>
            </a:endParaRPr>
          </a:p>
        </p:txBody>
      </p:sp>
      <p:sp>
        <p:nvSpPr>
          <p:cNvPr id="10" name="Content Placeholder 1"/>
          <p:cNvSpPr txBox="1">
            <a:spLocks/>
          </p:cNvSpPr>
          <p:nvPr userDrawn="1"/>
        </p:nvSpPr>
        <p:spPr>
          <a:xfrm>
            <a:off x="304800" y="4937760"/>
            <a:ext cx="7315200" cy="1828800"/>
          </a:xfrm>
          <a:prstGeom prst="rect">
            <a:avLst/>
          </a:prstGeom>
        </p:spPr>
        <p:txBody>
          <a:bodyPr>
            <a:noAutofit/>
          </a:bodyPr>
          <a:lstStyle>
            <a:lvl1pPr marL="227013" marR="0" indent="-227013" algn="l" defTabSz="914400" rtl="0" eaLnBrk="1" fontAlgn="auto" latinLnBrk="0" hangingPunct="1">
              <a:lnSpc>
                <a:spcPct val="100000"/>
              </a:lnSpc>
              <a:spcBef>
                <a:spcPts val="0"/>
              </a:spcBef>
              <a:spcAft>
                <a:spcPts val="1200"/>
              </a:spcAft>
              <a:buClr>
                <a:schemeClr val="bg2"/>
              </a:buClr>
              <a:buSzTx/>
              <a:buFont typeface="Arial" panose="020B0604020202020204" pitchFamily="34" charset="0"/>
              <a:buChar char="•"/>
              <a:tabLst>
                <a:tab pos="168275" algn="l"/>
              </a:tabLst>
              <a:defRPr lang="en-US" sz="2800" kern="1200" noProof="0" dirty="0" smtClean="0">
                <a:solidFill>
                  <a:schemeClr val="tx1">
                    <a:lumMod val="75000"/>
                    <a:lumOff val="25000"/>
                  </a:schemeClr>
                </a:solidFill>
                <a:latin typeface="+mn-lt"/>
                <a:ea typeface="+mn-ea"/>
                <a:cs typeface="+mn-cs"/>
              </a:defRPr>
            </a:lvl1pPr>
            <a:lvl2pPr marL="569913" marR="0" indent="-34290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2400" kern="1200" dirty="0" smtClean="0">
                <a:solidFill>
                  <a:schemeClr val="tx1">
                    <a:lumMod val="75000"/>
                    <a:lumOff val="25000"/>
                  </a:schemeClr>
                </a:solidFill>
                <a:latin typeface="+mn-lt"/>
                <a:ea typeface="+mn-ea"/>
                <a:cs typeface="+mn-cs"/>
              </a:defRPr>
            </a:lvl2pPr>
            <a:lvl3pPr marL="804862" marR="0" indent="-34290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2000" kern="1200" dirty="0" smtClean="0">
                <a:solidFill>
                  <a:schemeClr val="tx1">
                    <a:lumMod val="75000"/>
                    <a:lumOff val="25000"/>
                  </a:schemeClr>
                </a:solidFill>
                <a:latin typeface="+mn-lt"/>
                <a:ea typeface="+mn-ea"/>
                <a:cs typeface="+mn-cs"/>
              </a:defRPr>
            </a:lvl3pPr>
            <a:lvl4pPr marL="914400" marR="0" indent="-28575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1800" kern="1200" dirty="0" smtClean="0">
                <a:solidFill>
                  <a:schemeClr val="tx1">
                    <a:lumMod val="75000"/>
                    <a:lumOff val="25000"/>
                  </a:schemeClr>
                </a:solidFill>
                <a:latin typeface="+mn-lt"/>
                <a:ea typeface="+mn-ea"/>
                <a:cs typeface="+mn-cs"/>
              </a:defRPr>
            </a:lvl4pPr>
            <a:lvl5pPr marL="1141412" marR="0" indent="-28575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1800" kern="1200" dirty="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14000"/>
              </a:lnSpc>
              <a:spcAft>
                <a:spcPts val="0"/>
              </a:spcAft>
              <a:buClr>
                <a:srgbClr val="6FACDE"/>
              </a:buClr>
              <a:buFont typeface="Arial" panose="020B0604020202020204" pitchFamily="34" charset="0"/>
              <a:buNone/>
            </a:pPr>
            <a:r>
              <a:rPr lang="en-US" sz="850" dirty="0">
                <a:solidFill>
                  <a:srgbClr val="6FACDE">
                    <a:lumMod val="40000"/>
                    <a:lumOff val="60000"/>
                  </a:srgbClr>
                </a:solidFill>
                <a:latin typeface="Bahnschrift" panose="020B0502040204020203" pitchFamily="34" charset="0"/>
              </a:rPr>
              <a:t>The information contained herein is offered as insurance industry guidance and provided as an overview of current market risks and available coverages and is intended for discussion purposes only. This publication is not intended to offer legal advice or client-specific risk management advice. Any description of insurance coverages is not meant to interpret specific coverages that your company may already have in place or that may be generally available. General insurance descriptions contained herein do not include complete insurance policy definitions, terms, and/or conditions, and should not be relied on for coverage interpretation. Actual insurance policies must always be consulted for full coverage details and analysis.</a:t>
            </a:r>
          </a:p>
          <a:p>
            <a:pPr marL="0" indent="0">
              <a:lnSpc>
                <a:spcPct val="114000"/>
              </a:lnSpc>
              <a:spcAft>
                <a:spcPts val="0"/>
              </a:spcAft>
              <a:buClr>
                <a:srgbClr val="6FACDE"/>
              </a:buClr>
              <a:buFont typeface="Arial" panose="020B0604020202020204" pitchFamily="34" charset="0"/>
              <a:buNone/>
            </a:pPr>
            <a:r>
              <a:rPr lang="en-US" sz="850" dirty="0">
                <a:solidFill>
                  <a:srgbClr val="6FACDE">
                    <a:lumMod val="40000"/>
                    <a:lumOff val="60000"/>
                  </a:srgbClr>
                </a:solidFill>
                <a:latin typeface="Bahnschrift" panose="020B0502040204020203" pitchFamily="34" charset="0"/>
              </a:rPr>
              <a:t>Insurance brokerage and related services to be provided by Arthur J. Gallagher Risk Management Services, Inc. (License No. </a:t>
            </a:r>
            <a:r>
              <a:rPr lang="en-US" sz="850" dirty="0" err="1">
                <a:solidFill>
                  <a:srgbClr val="6FACDE">
                    <a:lumMod val="40000"/>
                    <a:lumOff val="60000"/>
                  </a:srgbClr>
                </a:solidFill>
                <a:latin typeface="Bahnschrift" panose="020B0502040204020203" pitchFamily="34" charset="0"/>
              </a:rPr>
              <a:t>0D69293</a:t>
            </a:r>
            <a:r>
              <a:rPr lang="en-US" sz="850" dirty="0">
                <a:solidFill>
                  <a:srgbClr val="6FACDE">
                    <a:lumMod val="40000"/>
                    <a:lumOff val="60000"/>
                  </a:srgbClr>
                </a:solidFill>
                <a:latin typeface="Bahnschrift" panose="020B0502040204020203" pitchFamily="34" charset="0"/>
              </a:rPr>
              <a:t>) and/or its affiliate Arthur J. Gallagher &amp; Co. Insurance Brokers of California, Inc. (License No. 0726293).</a:t>
            </a:r>
          </a:p>
        </p:txBody>
      </p:sp>
      <p:sp>
        <p:nvSpPr>
          <p:cNvPr id="9" name="Title 1"/>
          <p:cNvSpPr>
            <a:spLocks noGrp="1"/>
          </p:cNvSpPr>
          <p:nvPr>
            <p:ph type="ctrTitle" hasCustomPrompt="1"/>
          </p:nvPr>
        </p:nvSpPr>
        <p:spPr>
          <a:xfrm>
            <a:off x="304801" y="1090565"/>
            <a:ext cx="7395164" cy="1102122"/>
          </a:xfrm>
          <a:prstGeom prst="rect">
            <a:avLst/>
          </a:prstGeom>
        </p:spPr>
        <p:txBody>
          <a:bodyPr anchor="b" anchorCtr="0">
            <a:normAutofit/>
          </a:bodyPr>
          <a:lstStyle>
            <a:lvl1pPr algn="l">
              <a:lnSpc>
                <a:spcPts val="4300"/>
              </a:lnSpc>
              <a:spcBef>
                <a:spcPts val="0"/>
              </a:spcBef>
              <a:defRPr sz="3000" cap="none">
                <a:solidFill>
                  <a:schemeClr val="accent1"/>
                </a:solidFill>
              </a:defRPr>
            </a:lvl1pPr>
          </a:lstStyle>
          <a:p>
            <a:r>
              <a:rPr lang="en-US" dirty="0"/>
              <a:t>Disclaimer – </a:t>
            </a:r>
            <a:r>
              <a:rPr lang="en-US" dirty="0" err="1"/>
              <a:t>GGB</a:t>
            </a:r>
            <a:r>
              <a:rPr lang="en-US" dirty="0"/>
              <a:t> </a:t>
            </a:r>
          </a:p>
        </p:txBody>
      </p:sp>
      <p:pic>
        <p:nvPicPr>
          <p:cNvPr id="13" name="image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43606" y="5163357"/>
            <a:ext cx="3336415" cy="1219201"/>
          </a:xfrm>
          <a:prstGeom prst="rect">
            <a:avLst/>
          </a:prstGeom>
          <a:ln w="12700">
            <a:miter lim="400000"/>
          </a:ln>
        </p:spPr>
      </p:pic>
      <p:sp>
        <p:nvSpPr>
          <p:cNvPr id="14" name="Text Placeholder 6"/>
          <p:cNvSpPr txBox="1">
            <a:spLocks/>
          </p:cNvSpPr>
          <p:nvPr userDrawn="1"/>
        </p:nvSpPr>
        <p:spPr>
          <a:xfrm>
            <a:off x="76200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Bahnschrift" panose="020B0502040204020203" pitchFamily="34" charset="0"/>
                <a:ea typeface="+mn-ea"/>
                <a:cs typeface="+mn-cs"/>
              </a:rPr>
              <a:t>©2025 ARTHUR J. GALLAGHER &amp; CO. </a:t>
            </a:r>
          </a:p>
        </p:txBody>
      </p:sp>
    </p:spTree>
    <p:extLst>
      <p:ext uri="{BB962C8B-B14F-4D97-AF65-F5344CB8AC3E}">
        <p14:creationId xmlns:p14="http://schemas.microsoft.com/office/powerpoint/2010/main" val="17545980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14403" b="539"/>
          <a:stretch/>
        </p:blipFill>
        <p:spPr>
          <a:xfrm flipH="1">
            <a:off x="0" y="2484120"/>
            <a:ext cx="12192000" cy="4382644"/>
          </a:xfrm>
          <a:prstGeom prst="rect">
            <a:avLst/>
          </a:prstGeom>
          <a:effectLst/>
        </p:spPr>
      </p:pic>
      <p:sp>
        <p:nvSpPr>
          <p:cNvPr id="8" name="Title 1"/>
          <p:cNvSpPr>
            <a:spLocks noGrp="1"/>
          </p:cNvSpPr>
          <p:nvPr>
            <p:ph type="ctrTitle" hasCustomPrompt="1"/>
          </p:nvPr>
        </p:nvSpPr>
        <p:spPr>
          <a:xfrm>
            <a:off x="304800" y="1097281"/>
            <a:ext cx="6908800" cy="990599"/>
          </a:xfrm>
          <a:prstGeom prst="rect">
            <a:avLst/>
          </a:prstGeom>
        </p:spPr>
        <p:txBody>
          <a:bodyPr anchor="b" anchorCtr="0"/>
          <a:lstStyle>
            <a:lvl1pPr algn="l">
              <a:defRPr sz="2400" baseline="0">
                <a:solidFill>
                  <a:schemeClr val="accent1"/>
                </a:solidFill>
              </a:defRPr>
            </a:lvl1pPr>
          </a:lstStyle>
          <a:p>
            <a:r>
              <a:rPr lang="en-US" dirty="0"/>
              <a:t>Divider Slide</a:t>
            </a:r>
          </a:p>
        </p:txBody>
      </p:sp>
      <p:sp>
        <p:nvSpPr>
          <p:cNvPr id="10" name="Text Placeholder 5"/>
          <p:cNvSpPr>
            <a:spLocks noGrp="1"/>
          </p:cNvSpPr>
          <p:nvPr>
            <p:ph type="body" sz="quarter" idx="10" hasCustomPrompt="1"/>
          </p:nvPr>
        </p:nvSpPr>
        <p:spPr>
          <a:xfrm>
            <a:off x="304800" y="2103120"/>
            <a:ext cx="6908800" cy="381000"/>
          </a:xfrm>
          <a:prstGeom prst="rect">
            <a:avLst/>
          </a:prstGeom>
        </p:spPr>
        <p:txBody>
          <a:bodyPr>
            <a:noAutofit/>
          </a:bodyPr>
          <a:lstStyle>
            <a:lvl1pPr marL="0" indent="0">
              <a:buNone/>
              <a:defRPr sz="16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Subheading/topic</a:t>
            </a:r>
          </a:p>
        </p:txBody>
      </p:sp>
      <p:sp>
        <p:nvSpPr>
          <p:cNvPr id="14" name="Text Placeholder 6"/>
          <p:cNvSpPr txBox="1">
            <a:spLocks/>
          </p:cNvSpPr>
          <p:nvPr userDrawn="1"/>
        </p:nvSpPr>
        <p:spPr>
          <a:xfrm>
            <a:off x="76200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Bahnschrift" panose="020B0502040204020203" pitchFamily="34" charset="0"/>
                <a:ea typeface="+mn-ea"/>
                <a:cs typeface="+mn-cs"/>
              </a:rPr>
              <a:t>©2025 ARTHUR J. GALLAGHER &amp; CO. </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2279" y="63738"/>
            <a:ext cx="2385981" cy="546543"/>
          </a:xfrm>
          <a:prstGeom prst="rect">
            <a:avLst/>
          </a:prstGeom>
        </p:spPr>
      </p:pic>
    </p:spTree>
    <p:extLst>
      <p:ext uri="{BB962C8B-B14F-4D97-AF65-F5344CB8AC3E}">
        <p14:creationId xmlns:p14="http://schemas.microsoft.com/office/powerpoint/2010/main" val="33387700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2">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2384" r="43533" b="357"/>
          <a:stretch/>
        </p:blipFill>
        <p:spPr>
          <a:xfrm flipH="1">
            <a:off x="3392117" y="-7884"/>
            <a:ext cx="8799884" cy="6865884"/>
          </a:xfrm>
          <a:prstGeom prst="rect">
            <a:avLst/>
          </a:prstGeom>
          <a:effectLst/>
        </p:spPr>
      </p:pic>
      <p:sp>
        <p:nvSpPr>
          <p:cNvPr id="8" name="Title 1"/>
          <p:cNvSpPr>
            <a:spLocks noGrp="1"/>
          </p:cNvSpPr>
          <p:nvPr>
            <p:ph type="ctrTitle" hasCustomPrompt="1"/>
          </p:nvPr>
        </p:nvSpPr>
        <p:spPr>
          <a:xfrm>
            <a:off x="304800" y="2531228"/>
            <a:ext cx="6908800" cy="990599"/>
          </a:xfrm>
          <a:prstGeom prst="rect">
            <a:avLst/>
          </a:prstGeom>
        </p:spPr>
        <p:txBody>
          <a:bodyPr anchor="b" anchorCtr="0"/>
          <a:lstStyle>
            <a:lvl1pPr algn="l">
              <a:defRPr sz="2400" baseline="0">
                <a:solidFill>
                  <a:schemeClr val="accent1"/>
                </a:solidFill>
              </a:defRPr>
            </a:lvl1pPr>
          </a:lstStyle>
          <a:p>
            <a:r>
              <a:rPr lang="en-US" dirty="0"/>
              <a:t>Divider Slide</a:t>
            </a:r>
          </a:p>
        </p:txBody>
      </p:sp>
      <p:sp>
        <p:nvSpPr>
          <p:cNvPr id="10" name="Text Placeholder 5"/>
          <p:cNvSpPr>
            <a:spLocks noGrp="1"/>
          </p:cNvSpPr>
          <p:nvPr>
            <p:ph type="body" sz="quarter" idx="10" hasCustomPrompt="1"/>
          </p:nvPr>
        </p:nvSpPr>
        <p:spPr>
          <a:xfrm>
            <a:off x="304800" y="3537067"/>
            <a:ext cx="6908800" cy="381000"/>
          </a:xfrm>
          <a:prstGeom prst="rect">
            <a:avLst/>
          </a:prstGeom>
        </p:spPr>
        <p:txBody>
          <a:bodyPr>
            <a:noAutofit/>
          </a:bodyPr>
          <a:lstStyle>
            <a:lvl1pPr marL="0" indent="0">
              <a:buNone/>
              <a:defRPr sz="16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Subheading/topic</a:t>
            </a:r>
          </a:p>
        </p:txBody>
      </p:sp>
      <p:sp>
        <p:nvSpPr>
          <p:cNvPr id="14" name="Text Placeholder 6"/>
          <p:cNvSpPr txBox="1">
            <a:spLocks/>
          </p:cNvSpPr>
          <p:nvPr userDrawn="1"/>
        </p:nvSpPr>
        <p:spPr>
          <a:xfrm>
            <a:off x="76200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Bahnschrift" panose="020B0502040204020203" pitchFamily="34" charset="0"/>
                <a:ea typeface="+mn-ea"/>
                <a:cs typeface="+mn-cs"/>
              </a:rPr>
              <a:t>©2025 ARTHUR J. GALLAGHER &amp; CO. </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2279" y="63738"/>
            <a:ext cx="2385981" cy="546543"/>
          </a:xfrm>
          <a:prstGeom prst="rect">
            <a:avLst/>
          </a:prstGeom>
        </p:spPr>
      </p:pic>
    </p:spTree>
    <p:extLst>
      <p:ext uri="{BB962C8B-B14F-4D97-AF65-F5344CB8AC3E}">
        <p14:creationId xmlns:p14="http://schemas.microsoft.com/office/powerpoint/2010/main" val="26187427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 Left Photo">
    <p:spTree>
      <p:nvGrpSpPr>
        <p:cNvPr id="1" name=""/>
        <p:cNvGrpSpPr/>
        <p:nvPr/>
      </p:nvGrpSpPr>
      <p:grpSpPr>
        <a:xfrm>
          <a:off x="0" y="0"/>
          <a:ext cx="0" cy="0"/>
          <a:chOff x="0" y="0"/>
          <a:chExt cx="0" cy="0"/>
        </a:xfrm>
      </p:grpSpPr>
      <p:sp>
        <p:nvSpPr>
          <p:cNvPr id="10" name="Rectangle 9"/>
          <p:cNvSpPr>
            <a:spLocks/>
          </p:cNvSpPr>
          <p:nvPr userDrawn="1"/>
        </p:nvSpPr>
        <p:spPr>
          <a:xfrm>
            <a:off x="1" y="0"/>
            <a:ext cx="12206343" cy="6867144"/>
          </a:xfrm>
          <a:prstGeom prst="rect">
            <a:avLst/>
          </a:prstGeom>
          <a:blipFill>
            <a:blip r:embed="rId2">
              <a:alphaModFix amt="90000"/>
            </a:blip>
            <a:srcRect/>
            <a:stretch>
              <a:fillRect r="-6" b="2"/>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noFill/>
              </a:ln>
              <a:effectLst/>
              <a:latin typeface="Bahnschrift" panose="020B0502040204020203" pitchFamily="34" charset="0"/>
            </a:endParaRPr>
          </a:p>
        </p:txBody>
      </p:sp>
      <p:sp>
        <p:nvSpPr>
          <p:cNvPr id="8" name="Content Placeholder 2"/>
          <p:cNvSpPr>
            <a:spLocks noGrp="1"/>
          </p:cNvSpPr>
          <p:nvPr>
            <p:ph idx="13" hasCustomPrompt="1"/>
          </p:nvPr>
        </p:nvSpPr>
        <p:spPr>
          <a:xfrm>
            <a:off x="5730240" y="1737360"/>
            <a:ext cx="5608320" cy="4023360"/>
          </a:xfrm>
        </p:spPr>
        <p:txBody>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a:solidFill>
                  <a:schemeClr val="tx2"/>
                </a:solidFill>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4pPr>
            <a:lvl5pPr marL="1255713" marR="0" indent="-223838" algn="l" defTabSz="457200" rtl="0" eaLnBrk="1" fontAlgn="auto" latinLnBrk="0" hangingPunct="1">
              <a:lnSpc>
                <a:spcPct val="100000"/>
              </a:lnSpc>
              <a:spcBef>
                <a:spcPct val="20000"/>
              </a:spcBef>
              <a:spcAft>
                <a:spcPts val="900"/>
              </a:spcAft>
              <a:buClr>
                <a:schemeClr val="accent2"/>
              </a:buClr>
              <a:buSzTx/>
              <a:buFont typeface="Arial"/>
              <a:buChar char="–"/>
              <a:tabLst/>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marL="1255713" lvl="4" indent="-223838" algn="l" defTabSz="457200" rtl="0" eaLnBrk="1" latinLnBrk="0" hangingPunct="1">
              <a:spcBef>
                <a:spcPct val="20000"/>
              </a:spcBef>
              <a:buClr>
                <a:schemeClr val="accent2"/>
              </a:buClr>
              <a:buFont typeface="Arial"/>
              <a:buChar char="–"/>
            </a:pPr>
            <a:r>
              <a:rPr lang="en-US" dirty="0"/>
              <a:t>Fifth level</a:t>
            </a:r>
          </a:p>
        </p:txBody>
      </p:sp>
      <p:sp>
        <p:nvSpPr>
          <p:cNvPr id="6" name="Text Placeholder 8"/>
          <p:cNvSpPr>
            <a:spLocks noGrp="1"/>
          </p:cNvSpPr>
          <p:nvPr>
            <p:ph type="body" sz="quarter" idx="14" hasCustomPrompt="1"/>
          </p:nvPr>
        </p:nvSpPr>
        <p:spPr>
          <a:xfrm>
            <a:off x="5730240" y="1234440"/>
            <a:ext cx="5608320" cy="411480"/>
          </a:xfrm>
          <a:prstGeom prst="rect">
            <a:avLst/>
          </a:prstGeom>
        </p:spPr>
        <p:txBody>
          <a:bodyPr>
            <a:noAutofit/>
          </a:bodyPr>
          <a:lstStyle>
            <a:lvl1pPr marL="0" indent="0">
              <a:buNone/>
              <a:defRPr sz="1800" b="1">
                <a:solidFill>
                  <a:schemeClr val="accent2"/>
                </a:solidFill>
                <a:latin typeface="Bahnschrift" panose="020B0502040204020203" pitchFamily="34" charset="0"/>
              </a:defRPr>
            </a:lvl1pPr>
          </a:lstStyle>
          <a:p>
            <a:pPr lvl="0"/>
            <a:r>
              <a:rPr lang="en-US" dirty="0"/>
              <a:t>Subtitle</a:t>
            </a:r>
          </a:p>
        </p:txBody>
      </p:sp>
      <p:sp>
        <p:nvSpPr>
          <p:cNvPr id="7" name="Text Placeholder 6"/>
          <p:cNvSpPr txBox="1">
            <a:spLocks/>
          </p:cNvSpPr>
          <p:nvPr userDrawn="1"/>
        </p:nvSpPr>
        <p:spPr>
          <a:xfrm>
            <a:off x="76200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Bahnschrift" panose="020B0502040204020203" pitchFamily="34" charset="0"/>
                <a:ea typeface="+mn-ea"/>
                <a:cs typeface="+mn-cs"/>
              </a:rPr>
              <a:t>©2025 ARTHUR J. GALLAGHER &amp; CO. </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81327" y="63738"/>
            <a:ext cx="2385981" cy="546543"/>
          </a:xfrm>
          <a:prstGeom prst="rect">
            <a:avLst/>
          </a:prstGeom>
        </p:spPr>
      </p:pic>
    </p:spTree>
    <p:extLst>
      <p:ext uri="{BB962C8B-B14F-4D97-AF65-F5344CB8AC3E}">
        <p14:creationId xmlns:p14="http://schemas.microsoft.com/office/powerpoint/2010/main" val="25406958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 Right Photo">
    <p:spTree>
      <p:nvGrpSpPr>
        <p:cNvPr id="1" name=""/>
        <p:cNvGrpSpPr/>
        <p:nvPr/>
      </p:nvGrpSpPr>
      <p:grpSpPr>
        <a:xfrm>
          <a:off x="0" y="0"/>
          <a:ext cx="0" cy="0"/>
          <a:chOff x="0" y="0"/>
          <a:chExt cx="0" cy="0"/>
        </a:xfrm>
      </p:grpSpPr>
      <p:sp>
        <p:nvSpPr>
          <p:cNvPr id="10" name="Rectangle 9"/>
          <p:cNvSpPr>
            <a:spLocks noChangeAspect="1"/>
          </p:cNvSpPr>
          <p:nvPr userDrawn="1"/>
        </p:nvSpPr>
        <p:spPr>
          <a:xfrm>
            <a:off x="1" y="0"/>
            <a:ext cx="12205855" cy="6858000"/>
          </a:xfrm>
          <a:prstGeom prst="rect">
            <a:avLst/>
          </a:prstGeom>
          <a:blipFill>
            <a:blip r:embed="rId2">
              <a:alphaModFix amt="90000"/>
            </a:blip>
            <a:srcRect/>
            <a:stretch>
              <a:fillRect l="-123" t="-166" r="-9"/>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noFill/>
              </a:ln>
              <a:effectLst/>
              <a:latin typeface="Bahnschrift" panose="020B0502040204020203" pitchFamily="34" charset="0"/>
            </a:endParaRPr>
          </a:p>
        </p:txBody>
      </p:sp>
      <p:sp>
        <p:nvSpPr>
          <p:cNvPr id="3" name="Content Placeholder 2"/>
          <p:cNvSpPr>
            <a:spLocks noGrp="1"/>
          </p:cNvSpPr>
          <p:nvPr>
            <p:ph idx="1" hasCustomPrompt="1"/>
          </p:nvPr>
        </p:nvSpPr>
        <p:spPr>
          <a:xfrm>
            <a:off x="304800" y="1737360"/>
            <a:ext cx="5608320" cy="4297680"/>
          </a:xfrm>
          <a:prstGeom prst="rect">
            <a:avLst/>
          </a:prstGeom>
        </p:spPr>
        <p:txBody>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sz="1600">
                <a:solidFill>
                  <a:schemeClr val="tx2"/>
                </a:solidFill>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sz="1400">
                <a:solidFill>
                  <a:schemeClr val="tx2"/>
                </a:solidFill>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sz="1300">
                <a:solidFill>
                  <a:schemeClr val="tx2"/>
                </a:solidFill>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sz="1300">
                <a:solidFill>
                  <a:schemeClr val="tx2"/>
                </a:solidFill>
              </a:defRPr>
            </a:lvl4pPr>
            <a:lvl5pPr marL="1255713" marR="0" indent="-223838" algn="l" defTabSz="457200" rtl="0" eaLnBrk="1" fontAlgn="auto" latinLnBrk="0" hangingPunct="1">
              <a:lnSpc>
                <a:spcPct val="100000"/>
              </a:lnSpc>
              <a:spcBef>
                <a:spcPct val="20000"/>
              </a:spcBef>
              <a:spcAft>
                <a:spcPts val="900"/>
              </a:spcAft>
              <a:buClr>
                <a:schemeClr val="accent2"/>
              </a:buClr>
              <a:buSzTx/>
              <a:buFont typeface="Arial"/>
              <a:buChar char="–"/>
              <a:tabLst/>
              <a:defRPr sz="13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marL="1255713" lvl="4" indent="-223838" algn="l" defTabSz="457200" rtl="0" eaLnBrk="1" latinLnBrk="0" hangingPunct="1">
              <a:spcBef>
                <a:spcPct val="20000"/>
              </a:spcBef>
              <a:buClr>
                <a:schemeClr val="accent2"/>
              </a:buClr>
              <a:buFont typeface="Arial"/>
              <a:buChar char="–"/>
            </a:pPr>
            <a:r>
              <a:rPr lang="en-US" dirty="0"/>
              <a:t>Fifth level</a:t>
            </a:r>
          </a:p>
        </p:txBody>
      </p:sp>
      <p:sp>
        <p:nvSpPr>
          <p:cNvPr id="7" name="Text Placeholder 8"/>
          <p:cNvSpPr>
            <a:spLocks noGrp="1"/>
          </p:cNvSpPr>
          <p:nvPr>
            <p:ph type="body" sz="quarter" idx="13" hasCustomPrompt="1"/>
          </p:nvPr>
        </p:nvSpPr>
        <p:spPr>
          <a:xfrm>
            <a:off x="304800" y="1234440"/>
            <a:ext cx="5608320" cy="411480"/>
          </a:xfrm>
          <a:prstGeom prst="rect">
            <a:avLst/>
          </a:prstGeom>
        </p:spPr>
        <p:txBody>
          <a:bodyPr>
            <a:noAutofit/>
          </a:bodyPr>
          <a:lstStyle>
            <a:lvl1pPr marL="0" indent="0">
              <a:buNone/>
              <a:defRPr sz="1800" b="1">
                <a:solidFill>
                  <a:schemeClr val="accent2"/>
                </a:solidFill>
                <a:latin typeface="Bahnschrift" panose="020B0502040204020203" pitchFamily="34" charset="0"/>
              </a:defRPr>
            </a:lvl1pPr>
          </a:lstStyle>
          <a:p>
            <a:pPr lvl="0"/>
            <a:r>
              <a:rPr lang="en-US" dirty="0"/>
              <a:t>Subtitle</a:t>
            </a:r>
          </a:p>
        </p:txBody>
      </p:sp>
      <p:sp>
        <p:nvSpPr>
          <p:cNvPr id="9" name="Text Placeholder 6"/>
          <p:cNvSpPr txBox="1">
            <a:spLocks/>
          </p:cNvSpPr>
          <p:nvPr userDrawn="1"/>
        </p:nvSpPr>
        <p:spPr>
          <a:xfrm>
            <a:off x="76200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Bahnschrift" panose="020B0502040204020203" pitchFamily="34" charset="0"/>
                <a:ea typeface="+mn-ea"/>
                <a:cs typeface="+mn-cs"/>
              </a:rPr>
              <a:t>©2025 ARTHUR J. GALLAGHER &amp; CO. </a:t>
            </a:r>
          </a:p>
        </p:txBody>
      </p:sp>
      <p:sp>
        <p:nvSpPr>
          <p:cNvPr id="8" name="TextBox 7"/>
          <p:cNvSpPr txBox="1"/>
          <p:nvPr userDrawn="1"/>
        </p:nvSpPr>
        <p:spPr>
          <a:xfrm>
            <a:off x="304799" y="6583680"/>
            <a:ext cx="692727" cy="184666"/>
          </a:xfrm>
          <a:prstGeom prst="rect">
            <a:avLst/>
          </a:prstGeom>
          <a:noFill/>
        </p:spPr>
        <p:txBody>
          <a:bodyPr wrap="square" rtlCol="0">
            <a:spAutoFit/>
          </a:bodyPr>
          <a:lstStyle/>
          <a:p>
            <a:fld id="{47A85379-F5D1-4B17-9A88-B6775F35A499}" type="slidenum">
              <a:rPr lang="en-US" sz="600" smtClean="0">
                <a:solidFill>
                  <a:schemeClr val="accent2">
                    <a:lumMod val="40000"/>
                    <a:lumOff val="60000"/>
                  </a:schemeClr>
                </a:solidFill>
                <a:latin typeface="Bahnschrift" panose="020B0502040204020203" pitchFamily="34" charset="0"/>
              </a:rPr>
              <a:t>‹#›</a:t>
            </a:fld>
            <a:endParaRPr lang="en-US" sz="600" dirty="0">
              <a:solidFill>
                <a:schemeClr val="accent2">
                  <a:lumMod val="40000"/>
                  <a:lumOff val="60000"/>
                </a:schemeClr>
              </a:solidFill>
              <a:latin typeface="Bahnschrift" panose="020B0502040204020203" pitchFamily="34" charset="0"/>
            </a:endParaRPr>
          </a:p>
        </p:txBody>
      </p:sp>
    </p:spTree>
    <p:extLst>
      <p:ext uri="{BB962C8B-B14F-4D97-AF65-F5344CB8AC3E}">
        <p14:creationId xmlns:p14="http://schemas.microsoft.com/office/powerpoint/2010/main" val="27493327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 Grid">
    <p:spTree>
      <p:nvGrpSpPr>
        <p:cNvPr id="1" name=""/>
        <p:cNvGrpSpPr/>
        <p:nvPr/>
      </p:nvGrpSpPr>
      <p:grpSpPr>
        <a:xfrm>
          <a:off x="0" y="0"/>
          <a:ext cx="0" cy="0"/>
          <a:chOff x="0" y="0"/>
          <a:chExt cx="0" cy="0"/>
        </a:xfrm>
      </p:grpSpPr>
      <p:sp>
        <p:nvSpPr>
          <p:cNvPr id="10" name="Rectangle 9"/>
          <p:cNvSpPr>
            <a:spLocks noChangeAspect="1"/>
          </p:cNvSpPr>
          <p:nvPr userDrawn="1"/>
        </p:nvSpPr>
        <p:spPr>
          <a:xfrm>
            <a:off x="1" y="0"/>
            <a:ext cx="12205855" cy="6858000"/>
          </a:xfrm>
          <a:prstGeom prst="rect">
            <a:avLst/>
          </a:prstGeom>
          <a:blipFill>
            <a:blip r:embed="rId2">
              <a:alphaModFix amt="90000"/>
            </a:blip>
            <a:srcRect/>
            <a:stretch>
              <a:fillRect l="-123" t="-166" r="-9"/>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noFill/>
              </a:ln>
              <a:effectLst/>
              <a:latin typeface="Bahnschrift" panose="020B0502040204020203" pitchFamily="34" charset="0"/>
            </a:endParaRPr>
          </a:p>
        </p:txBody>
      </p:sp>
      <p:sp>
        <p:nvSpPr>
          <p:cNvPr id="3" name="Content Placeholder 2"/>
          <p:cNvSpPr>
            <a:spLocks noGrp="1"/>
          </p:cNvSpPr>
          <p:nvPr>
            <p:ph idx="1" hasCustomPrompt="1"/>
          </p:nvPr>
        </p:nvSpPr>
        <p:spPr>
          <a:xfrm>
            <a:off x="304800" y="1737360"/>
            <a:ext cx="5364480" cy="4389120"/>
          </a:xfrm>
        </p:spPr>
        <p:txBody>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a:solidFill>
                  <a:schemeClr val="tx2"/>
                </a:solidFill>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4pPr>
            <a:lvl5pPr marL="1255713" marR="0" indent="-223838" algn="l" defTabSz="457200" rtl="0" eaLnBrk="1" fontAlgn="auto" latinLnBrk="0" hangingPunct="1">
              <a:lnSpc>
                <a:spcPct val="100000"/>
              </a:lnSpc>
              <a:spcBef>
                <a:spcPct val="20000"/>
              </a:spcBef>
              <a:spcAft>
                <a:spcPts val="900"/>
              </a:spcAft>
              <a:buClr>
                <a:schemeClr val="accent2"/>
              </a:buClr>
              <a:buSzTx/>
              <a:buFont typeface="Arial"/>
              <a:buChar char="–"/>
              <a:tabLst/>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marL="1255713" lvl="4" indent="-223838" algn="l" defTabSz="457200" rtl="0" eaLnBrk="1" latinLnBrk="0" hangingPunct="1">
              <a:spcBef>
                <a:spcPct val="20000"/>
              </a:spcBef>
              <a:buClr>
                <a:schemeClr val="accent2"/>
              </a:buClr>
              <a:buFont typeface="Arial"/>
              <a:buChar char="–"/>
            </a:pPr>
            <a:r>
              <a:rPr lang="en-US" dirty="0"/>
              <a:t>Fifth level</a:t>
            </a:r>
          </a:p>
        </p:txBody>
      </p:sp>
      <p:sp>
        <p:nvSpPr>
          <p:cNvPr id="6" name="Text Placeholder 8"/>
          <p:cNvSpPr>
            <a:spLocks noGrp="1"/>
          </p:cNvSpPr>
          <p:nvPr>
            <p:ph type="body" sz="quarter" idx="13" hasCustomPrompt="1"/>
          </p:nvPr>
        </p:nvSpPr>
        <p:spPr>
          <a:xfrm>
            <a:off x="304800" y="1234440"/>
            <a:ext cx="5364480" cy="411480"/>
          </a:xfrm>
          <a:prstGeom prst="rect">
            <a:avLst/>
          </a:prstGeom>
        </p:spPr>
        <p:txBody>
          <a:bodyPr>
            <a:noAutofit/>
          </a:bodyPr>
          <a:lstStyle>
            <a:lvl1pPr marL="0" indent="0">
              <a:buNone/>
              <a:defRPr sz="1800" b="1">
                <a:solidFill>
                  <a:schemeClr val="accent2"/>
                </a:solidFill>
                <a:latin typeface="Bahnschrift" panose="020B0502040204020203" pitchFamily="34" charset="0"/>
              </a:defRPr>
            </a:lvl1pPr>
          </a:lstStyle>
          <a:p>
            <a:pPr lvl="0"/>
            <a:r>
              <a:rPr lang="en-US" dirty="0"/>
              <a:t>Subtitle</a:t>
            </a:r>
          </a:p>
        </p:txBody>
      </p:sp>
      <p:sp>
        <p:nvSpPr>
          <p:cNvPr id="7" name="Text Placeholder 6"/>
          <p:cNvSpPr txBox="1">
            <a:spLocks/>
          </p:cNvSpPr>
          <p:nvPr userDrawn="1"/>
        </p:nvSpPr>
        <p:spPr>
          <a:xfrm>
            <a:off x="76200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Bahnschrift" panose="020B0502040204020203" pitchFamily="34" charset="0"/>
                <a:ea typeface="+mn-ea"/>
                <a:cs typeface="+mn-cs"/>
              </a:rPr>
              <a:t>©2025 ARTHUR J. GALLAGHER &amp; CO. </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09761" y="91441"/>
            <a:ext cx="2385983" cy="546543"/>
          </a:xfrm>
          <a:prstGeom prst="rect">
            <a:avLst/>
          </a:prstGeom>
        </p:spPr>
      </p:pic>
      <p:sp>
        <p:nvSpPr>
          <p:cNvPr id="9" name="Shape 393">
            <a:extLst>
              <a:ext uri="{FF2B5EF4-FFF2-40B4-BE49-F238E27FC236}">
                <a16:creationId xmlns:a16="http://schemas.microsoft.com/office/drawing/2014/main" id="{55080A59-49F8-4173-B90A-D4F77A9CC548}"/>
              </a:ext>
            </a:extLst>
          </p:cNvPr>
          <p:cNvSpPr/>
          <p:nvPr userDrawn="1"/>
        </p:nvSpPr>
        <p:spPr>
          <a:xfrm>
            <a:off x="6601987" y="3257555"/>
            <a:ext cx="5152919" cy="0"/>
          </a:xfrm>
          <a:prstGeom prst="line">
            <a:avLst/>
          </a:prstGeom>
          <a:ln w="3175">
            <a:solidFill>
              <a:srgbClr val="FFFFFF"/>
            </a:solidFill>
            <a:miter lim="400000"/>
          </a:ln>
        </p:spPr>
        <p:txBody>
          <a:bodyPr lIns="19050" tIns="19050" rIns="19050" bIns="19050" anchor="ctr"/>
          <a:lstStyle/>
          <a:p>
            <a:pPr algn="ctr" defTabSz="309562">
              <a:defRPr sz="1200">
                <a:latin typeface="Helvetica Light"/>
                <a:ea typeface="Helvetica Light"/>
                <a:cs typeface="Helvetica Light"/>
                <a:sym typeface="Helvetica Light"/>
              </a:defRPr>
            </a:pPr>
            <a:endParaRPr sz="1200"/>
          </a:p>
        </p:txBody>
      </p:sp>
      <p:sp>
        <p:nvSpPr>
          <p:cNvPr id="11" name="Shape 394">
            <a:extLst>
              <a:ext uri="{FF2B5EF4-FFF2-40B4-BE49-F238E27FC236}">
                <a16:creationId xmlns:a16="http://schemas.microsoft.com/office/drawing/2014/main" id="{E38B0E98-5E44-4A84-8A96-99BBD67678FA}"/>
              </a:ext>
            </a:extLst>
          </p:cNvPr>
          <p:cNvSpPr/>
          <p:nvPr userDrawn="1"/>
        </p:nvSpPr>
        <p:spPr>
          <a:xfrm flipV="1">
            <a:off x="9217060" y="1341967"/>
            <a:ext cx="1" cy="3864689"/>
          </a:xfrm>
          <a:prstGeom prst="line">
            <a:avLst/>
          </a:prstGeom>
          <a:ln w="3175">
            <a:solidFill>
              <a:srgbClr val="FFFFFF"/>
            </a:solidFill>
            <a:miter lim="400000"/>
          </a:ln>
        </p:spPr>
        <p:txBody>
          <a:bodyPr lIns="19050" tIns="19050" rIns="19050" bIns="19050" anchor="ctr"/>
          <a:lstStyle/>
          <a:p>
            <a:pPr algn="ctr" defTabSz="309562">
              <a:defRPr sz="1200">
                <a:latin typeface="Helvetica Light"/>
                <a:ea typeface="Helvetica Light"/>
                <a:cs typeface="Helvetica Light"/>
                <a:sym typeface="Helvetica Light"/>
              </a:defRPr>
            </a:pPr>
            <a:endParaRPr sz="1200"/>
          </a:p>
        </p:txBody>
      </p:sp>
    </p:spTree>
    <p:extLst>
      <p:ext uri="{BB962C8B-B14F-4D97-AF65-F5344CB8AC3E}">
        <p14:creationId xmlns:p14="http://schemas.microsoft.com/office/powerpoint/2010/main" val="39846640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llet Yellow Accent">
    <p:spTree>
      <p:nvGrpSpPr>
        <p:cNvPr id="1" name=""/>
        <p:cNvGrpSpPr/>
        <p:nvPr/>
      </p:nvGrpSpPr>
      <p:grpSpPr>
        <a:xfrm>
          <a:off x="0" y="0"/>
          <a:ext cx="0" cy="0"/>
          <a:chOff x="0" y="0"/>
          <a:chExt cx="0" cy="0"/>
        </a:xfrm>
      </p:grpSpPr>
      <p:sp>
        <p:nvSpPr>
          <p:cNvPr id="10" name="Rectangle 9"/>
          <p:cNvSpPr/>
          <p:nvPr userDrawn="1"/>
        </p:nvSpPr>
        <p:spPr>
          <a:xfrm>
            <a:off x="0" y="5235548"/>
            <a:ext cx="12192000" cy="1622453"/>
          </a:xfrm>
          <a:prstGeom prst="rect">
            <a:avLst/>
          </a:prstGeom>
          <a:blipFill dpi="0" rotWithShape="1">
            <a:blip r:embed="rId2">
              <a:alphaModFix amt="90000"/>
            </a:blip>
            <a:srcRect/>
            <a:stretch>
              <a:fillRect t="-318941" b="-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Bahnschrift" panose="020B0502040204020203" pitchFamily="34" charset="0"/>
            </a:endParaRPr>
          </a:p>
        </p:txBody>
      </p:sp>
      <p:sp>
        <p:nvSpPr>
          <p:cNvPr id="3" name="Content Placeholder 2"/>
          <p:cNvSpPr>
            <a:spLocks noGrp="1"/>
          </p:cNvSpPr>
          <p:nvPr>
            <p:ph idx="1" hasCustomPrompt="1"/>
          </p:nvPr>
        </p:nvSpPr>
        <p:spPr>
          <a:xfrm>
            <a:off x="304800" y="1737360"/>
            <a:ext cx="10363200" cy="4297680"/>
          </a:xfrm>
          <a:prstGeom prst="rect">
            <a:avLst/>
          </a:prstGeom>
        </p:spPr>
        <p:txBody>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sz="1600">
                <a:solidFill>
                  <a:schemeClr val="tx2"/>
                </a:solidFill>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sz="1400">
                <a:solidFill>
                  <a:schemeClr val="tx2"/>
                </a:solidFill>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sz="1300">
                <a:solidFill>
                  <a:schemeClr val="tx2"/>
                </a:solidFill>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sz="1300">
                <a:solidFill>
                  <a:schemeClr val="tx2"/>
                </a:solidFill>
              </a:defRPr>
            </a:lvl4pPr>
            <a:lvl5pPr marL="1255713" marR="0" indent="-223838" algn="l" defTabSz="457200" rtl="0" eaLnBrk="1" fontAlgn="auto" latinLnBrk="0" hangingPunct="1">
              <a:lnSpc>
                <a:spcPct val="100000"/>
              </a:lnSpc>
              <a:spcBef>
                <a:spcPct val="20000"/>
              </a:spcBef>
              <a:spcAft>
                <a:spcPts val="900"/>
              </a:spcAft>
              <a:buClr>
                <a:schemeClr val="accent2"/>
              </a:buClr>
              <a:buSzTx/>
              <a:buFont typeface="Arial"/>
              <a:buChar char="–"/>
              <a:tabLst/>
              <a:defRPr sz="13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marL="1255713" lvl="4" indent="-223838" algn="l" defTabSz="457200" rtl="0" eaLnBrk="1" latinLnBrk="0" hangingPunct="1">
              <a:spcBef>
                <a:spcPct val="20000"/>
              </a:spcBef>
              <a:buClr>
                <a:schemeClr val="accent2"/>
              </a:buClr>
              <a:buFont typeface="Arial"/>
              <a:buChar char="–"/>
            </a:pPr>
            <a:r>
              <a:rPr lang="en-US" dirty="0"/>
              <a:t>Fifth level</a:t>
            </a:r>
          </a:p>
        </p:txBody>
      </p:sp>
      <p:sp>
        <p:nvSpPr>
          <p:cNvPr id="5" name="Title Placeholder 1"/>
          <p:cNvSpPr>
            <a:spLocks noGrp="1"/>
          </p:cNvSpPr>
          <p:nvPr>
            <p:ph type="title"/>
          </p:nvPr>
        </p:nvSpPr>
        <p:spPr>
          <a:xfrm>
            <a:off x="304800" y="182880"/>
            <a:ext cx="79248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sp>
        <p:nvSpPr>
          <p:cNvPr id="7" name="Text Placeholder 8"/>
          <p:cNvSpPr>
            <a:spLocks noGrp="1"/>
          </p:cNvSpPr>
          <p:nvPr>
            <p:ph type="body" sz="quarter" idx="13" hasCustomPrompt="1"/>
          </p:nvPr>
        </p:nvSpPr>
        <p:spPr>
          <a:xfrm>
            <a:off x="304800" y="1234440"/>
            <a:ext cx="10363200" cy="411480"/>
          </a:xfrm>
          <a:prstGeom prst="rect">
            <a:avLst/>
          </a:prstGeom>
        </p:spPr>
        <p:txBody>
          <a:bodyPr>
            <a:noAutofit/>
          </a:bodyPr>
          <a:lstStyle>
            <a:lvl1pPr marL="0" indent="0">
              <a:buNone/>
              <a:defRPr sz="1800" b="1">
                <a:solidFill>
                  <a:schemeClr val="accent2"/>
                </a:solidFill>
                <a:latin typeface="Bahnschrift" panose="020B0502040204020203" pitchFamily="34" charset="0"/>
              </a:defRPr>
            </a:lvl1pPr>
          </a:lstStyle>
          <a:p>
            <a:pPr lvl="0"/>
            <a:r>
              <a:rPr lang="en-US" dirty="0"/>
              <a:t>Subtitle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81327" y="63738"/>
            <a:ext cx="2385981" cy="546543"/>
          </a:xfrm>
          <a:prstGeom prst="rect">
            <a:avLst/>
          </a:prstGeom>
        </p:spPr>
      </p:pic>
      <p:sp>
        <p:nvSpPr>
          <p:cNvPr id="9" name="Text Placeholder 6"/>
          <p:cNvSpPr txBox="1">
            <a:spLocks/>
          </p:cNvSpPr>
          <p:nvPr userDrawn="1"/>
        </p:nvSpPr>
        <p:spPr>
          <a:xfrm>
            <a:off x="76200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Bahnschrift" panose="020B0502040204020203" pitchFamily="34" charset="0"/>
                <a:ea typeface="+mn-ea"/>
                <a:cs typeface="+mn-cs"/>
              </a:rPr>
              <a:t>©2025 ARTHUR J. GALLAGHER &amp; CO. </a:t>
            </a:r>
          </a:p>
        </p:txBody>
      </p:sp>
      <p:sp>
        <p:nvSpPr>
          <p:cNvPr id="11" name="TextBox 10"/>
          <p:cNvSpPr txBox="1"/>
          <p:nvPr userDrawn="1"/>
        </p:nvSpPr>
        <p:spPr>
          <a:xfrm>
            <a:off x="304799" y="6583680"/>
            <a:ext cx="692727" cy="184666"/>
          </a:xfrm>
          <a:prstGeom prst="rect">
            <a:avLst/>
          </a:prstGeom>
          <a:noFill/>
        </p:spPr>
        <p:txBody>
          <a:bodyPr wrap="square" rtlCol="0">
            <a:spAutoFit/>
          </a:bodyPr>
          <a:lstStyle/>
          <a:p>
            <a:fld id="{47A85379-F5D1-4B17-9A88-B6775F35A499}" type="slidenum">
              <a:rPr lang="en-US" sz="600" smtClean="0">
                <a:solidFill>
                  <a:schemeClr val="accent2">
                    <a:lumMod val="40000"/>
                    <a:lumOff val="60000"/>
                  </a:schemeClr>
                </a:solidFill>
                <a:latin typeface="Bahnschrift" panose="020B0502040204020203" pitchFamily="34" charset="0"/>
              </a:rPr>
              <a:t>‹#›</a:t>
            </a:fld>
            <a:endParaRPr lang="en-US" sz="600" dirty="0">
              <a:solidFill>
                <a:schemeClr val="accent2">
                  <a:lumMod val="40000"/>
                  <a:lumOff val="60000"/>
                </a:schemeClr>
              </a:solidFill>
              <a:latin typeface="Bahnschrift" panose="020B0502040204020203" pitchFamily="34" charset="0"/>
            </a:endParaRPr>
          </a:p>
        </p:txBody>
      </p:sp>
    </p:spTree>
    <p:extLst>
      <p:ext uri="{BB962C8B-B14F-4D97-AF65-F5344CB8AC3E}">
        <p14:creationId xmlns:p14="http://schemas.microsoft.com/office/powerpoint/2010/main" val="5215457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utline Orange Accent">
    <p:spTree>
      <p:nvGrpSpPr>
        <p:cNvPr id="1" name=""/>
        <p:cNvGrpSpPr/>
        <p:nvPr/>
      </p:nvGrpSpPr>
      <p:grpSpPr>
        <a:xfrm>
          <a:off x="0" y="0"/>
          <a:ext cx="0" cy="0"/>
          <a:chOff x="0" y="0"/>
          <a:chExt cx="0" cy="0"/>
        </a:xfrm>
      </p:grpSpPr>
      <p:sp>
        <p:nvSpPr>
          <p:cNvPr id="12" name="Rectangle 11"/>
          <p:cNvSpPr/>
          <p:nvPr userDrawn="1"/>
        </p:nvSpPr>
        <p:spPr>
          <a:xfrm>
            <a:off x="0" y="5235548"/>
            <a:ext cx="12192000" cy="1622453"/>
          </a:xfrm>
          <a:prstGeom prst="rect">
            <a:avLst/>
          </a:prstGeom>
          <a:blipFill dpi="0" rotWithShape="1">
            <a:blip r:embed="rId2">
              <a:alphaModFix amt="90000"/>
            </a:blip>
            <a:srcRect/>
            <a:stretch>
              <a:fillRect t="-318941" b="-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Bahnschrift" panose="020B0502040204020203" pitchFamily="34" charset="0"/>
            </a:endParaRPr>
          </a:p>
        </p:txBody>
      </p:sp>
      <p:sp>
        <p:nvSpPr>
          <p:cNvPr id="3" name="Content Placeholder 2"/>
          <p:cNvSpPr>
            <a:spLocks noGrp="1"/>
          </p:cNvSpPr>
          <p:nvPr>
            <p:ph idx="1" hasCustomPrompt="1"/>
          </p:nvPr>
        </p:nvSpPr>
        <p:spPr>
          <a:xfrm>
            <a:off x="304800" y="1737360"/>
            <a:ext cx="10363200" cy="4297680"/>
          </a:xfrm>
          <a:prstGeom prst="rect">
            <a:avLst/>
          </a:prstGeom>
        </p:spPr>
        <p:txBody>
          <a:bodyPr/>
          <a:lstStyle>
            <a:lvl1pPr marL="342900" marR="0" indent="-342900" algn="l" defTabSz="457200" rtl="0" eaLnBrk="1" fontAlgn="auto" latinLnBrk="0" hangingPunct="1">
              <a:lnSpc>
                <a:spcPct val="100000"/>
              </a:lnSpc>
              <a:spcBef>
                <a:spcPts val="0"/>
              </a:spcBef>
              <a:spcAft>
                <a:spcPts val="900"/>
              </a:spcAft>
              <a:buClr>
                <a:srgbClr val="6FACDE"/>
              </a:buClr>
              <a:buSzTx/>
              <a:buFont typeface="+mj-lt"/>
              <a:buAutoNum type="romanUcPeriod"/>
              <a:tabLst/>
              <a:defRPr sz="1600">
                <a:solidFill>
                  <a:schemeClr val="tx2"/>
                </a:solidFill>
              </a:defRPr>
            </a:lvl1pPr>
            <a:lvl2pPr marL="574675" marR="0" indent="-342900" algn="l" defTabSz="457200" rtl="0" eaLnBrk="1" fontAlgn="auto" latinLnBrk="0" hangingPunct="1">
              <a:lnSpc>
                <a:spcPct val="100000"/>
              </a:lnSpc>
              <a:spcBef>
                <a:spcPts val="0"/>
              </a:spcBef>
              <a:spcAft>
                <a:spcPts val="900"/>
              </a:spcAft>
              <a:buClr>
                <a:srgbClr val="6FACDE"/>
              </a:buClr>
              <a:buSzTx/>
              <a:buFont typeface="+mj-lt"/>
              <a:buAutoNum type="alphaUcPeriod"/>
              <a:tabLst/>
              <a:defRPr sz="1400">
                <a:solidFill>
                  <a:schemeClr val="tx2"/>
                </a:solidFill>
              </a:defRPr>
            </a:lvl2pPr>
            <a:lvl3pPr marL="796925" marR="0" indent="-342900" algn="l" defTabSz="457200" rtl="0" eaLnBrk="1" fontAlgn="auto" latinLnBrk="0" hangingPunct="1">
              <a:lnSpc>
                <a:spcPct val="100000"/>
              </a:lnSpc>
              <a:spcBef>
                <a:spcPts val="0"/>
              </a:spcBef>
              <a:spcAft>
                <a:spcPts val="900"/>
              </a:spcAft>
              <a:buClr>
                <a:srgbClr val="6FACDE"/>
              </a:buClr>
              <a:buSzTx/>
              <a:buFont typeface="+mj-lt"/>
              <a:buAutoNum type="arabicPeriod"/>
              <a:tabLst/>
              <a:defRPr sz="1300">
                <a:solidFill>
                  <a:schemeClr val="tx2"/>
                </a:solidFill>
              </a:defRPr>
            </a:lvl3pPr>
            <a:lvl4pPr marL="1033462" marR="0" indent="-342900" algn="l" defTabSz="457200" rtl="0" eaLnBrk="1" fontAlgn="auto" latinLnBrk="0" hangingPunct="1">
              <a:lnSpc>
                <a:spcPct val="100000"/>
              </a:lnSpc>
              <a:spcBef>
                <a:spcPts val="0"/>
              </a:spcBef>
              <a:spcAft>
                <a:spcPts val="900"/>
              </a:spcAft>
              <a:buClr>
                <a:srgbClr val="6FACDE"/>
              </a:buClr>
              <a:buSzTx/>
              <a:buFont typeface="+mj-lt"/>
              <a:buAutoNum type="alphaLcParenR"/>
              <a:tabLst/>
              <a:defRPr sz="1300">
                <a:solidFill>
                  <a:schemeClr val="tx2"/>
                </a:solidFill>
              </a:defRPr>
            </a:lvl4pPr>
            <a:lvl5pPr marL="1374775" marR="0" indent="-342900" algn="l" defTabSz="457200" rtl="0" eaLnBrk="1" fontAlgn="auto" latinLnBrk="0" hangingPunct="1">
              <a:lnSpc>
                <a:spcPct val="100000"/>
              </a:lnSpc>
              <a:spcBef>
                <a:spcPct val="20000"/>
              </a:spcBef>
              <a:spcAft>
                <a:spcPts val="900"/>
              </a:spcAft>
              <a:buClr>
                <a:schemeClr val="accent2"/>
              </a:buClr>
              <a:buSzTx/>
              <a:buFont typeface="+mj-lt"/>
              <a:buAutoNum type="romanLcPeriod"/>
              <a:tabLst/>
              <a:defRPr sz="13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marL="1255713" lvl="4" indent="-223838" algn="l" defTabSz="457200" rtl="0" eaLnBrk="1" latinLnBrk="0" hangingPunct="1">
              <a:spcBef>
                <a:spcPct val="20000"/>
              </a:spcBef>
              <a:buClr>
                <a:schemeClr val="accent2"/>
              </a:buClr>
              <a:buFont typeface="Arial"/>
              <a:buChar char="–"/>
            </a:pPr>
            <a:r>
              <a:rPr lang="en-US" dirty="0"/>
              <a:t>Fifth level</a:t>
            </a:r>
          </a:p>
        </p:txBody>
      </p:sp>
      <p:sp>
        <p:nvSpPr>
          <p:cNvPr id="5" name="Title Placeholder 1"/>
          <p:cNvSpPr>
            <a:spLocks noGrp="1"/>
          </p:cNvSpPr>
          <p:nvPr>
            <p:ph type="title"/>
          </p:nvPr>
        </p:nvSpPr>
        <p:spPr>
          <a:xfrm>
            <a:off x="304800" y="182880"/>
            <a:ext cx="79248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sp>
        <p:nvSpPr>
          <p:cNvPr id="7" name="Text Placeholder 8"/>
          <p:cNvSpPr>
            <a:spLocks noGrp="1"/>
          </p:cNvSpPr>
          <p:nvPr>
            <p:ph type="body" sz="quarter" idx="13" hasCustomPrompt="1"/>
          </p:nvPr>
        </p:nvSpPr>
        <p:spPr>
          <a:xfrm>
            <a:off x="304800" y="1234440"/>
            <a:ext cx="10363200" cy="411480"/>
          </a:xfrm>
          <a:prstGeom prst="rect">
            <a:avLst/>
          </a:prstGeom>
        </p:spPr>
        <p:txBody>
          <a:bodyPr>
            <a:noAutofit/>
          </a:bodyPr>
          <a:lstStyle>
            <a:lvl1pPr marL="0" indent="0">
              <a:buNone/>
              <a:defRPr sz="1800" b="1">
                <a:solidFill>
                  <a:schemeClr val="accent2"/>
                </a:solidFill>
                <a:latin typeface="Bahnschrift" panose="020B0502040204020203" pitchFamily="34" charset="0"/>
              </a:defRPr>
            </a:lvl1pPr>
          </a:lstStyle>
          <a:p>
            <a:pPr lvl="0"/>
            <a:r>
              <a:rPr lang="en-US" dirty="0"/>
              <a:t>Subtitle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81327" y="63738"/>
            <a:ext cx="2385981" cy="546543"/>
          </a:xfrm>
          <a:prstGeom prst="rect">
            <a:avLst/>
          </a:prstGeom>
        </p:spPr>
      </p:pic>
      <p:sp>
        <p:nvSpPr>
          <p:cNvPr id="11" name="Text Placeholder 6"/>
          <p:cNvSpPr txBox="1">
            <a:spLocks/>
          </p:cNvSpPr>
          <p:nvPr userDrawn="1"/>
        </p:nvSpPr>
        <p:spPr>
          <a:xfrm>
            <a:off x="76200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Bahnschrift" panose="020B0502040204020203" pitchFamily="34" charset="0"/>
                <a:ea typeface="+mn-ea"/>
                <a:cs typeface="+mn-cs"/>
              </a:rPr>
              <a:t>©2025 ARTHUR J. GALLAGHER &amp; CO. </a:t>
            </a:r>
          </a:p>
        </p:txBody>
      </p:sp>
      <p:sp>
        <p:nvSpPr>
          <p:cNvPr id="10" name="TextBox 9"/>
          <p:cNvSpPr txBox="1"/>
          <p:nvPr userDrawn="1"/>
        </p:nvSpPr>
        <p:spPr>
          <a:xfrm>
            <a:off x="304799" y="6583680"/>
            <a:ext cx="692727" cy="184666"/>
          </a:xfrm>
          <a:prstGeom prst="rect">
            <a:avLst/>
          </a:prstGeom>
          <a:noFill/>
        </p:spPr>
        <p:txBody>
          <a:bodyPr wrap="square" rtlCol="0">
            <a:spAutoFit/>
          </a:bodyPr>
          <a:lstStyle/>
          <a:p>
            <a:fld id="{47A85379-F5D1-4B17-9A88-B6775F35A499}" type="slidenum">
              <a:rPr lang="en-US" sz="600" smtClean="0">
                <a:solidFill>
                  <a:schemeClr val="accent2">
                    <a:lumMod val="40000"/>
                    <a:lumOff val="60000"/>
                  </a:schemeClr>
                </a:solidFill>
                <a:latin typeface="Bahnschrift" panose="020B0502040204020203" pitchFamily="34" charset="0"/>
              </a:rPr>
              <a:t>‹#›</a:t>
            </a:fld>
            <a:endParaRPr lang="en-US" sz="600" dirty="0">
              <a:solidFill>
                <a:schemeClr val="accent2">
                  <a:lumMod val="40000"/>
                  <a:lumOff val="60000"/>
                </a:schemeClr>
              </a:solidFill>
              <a:latin typeface="Bahnschrift" panose="020B0502040204020203" pitchFamily="34" charset="0"/>
            </a:endParaRPr>
          </a:p>
        </p:txBody>
      </p:sp>
    </p:spTree>
    <p:extLst>
      <p:ext uri="{BB962C8B-B14F-4D97-AF65-F5344CB8AC3E}">
        <p14:creationId xmlns:p14="http://schemas.microsoft.com/office/powerpoint/2010/main" val="7862198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1F5786"/>
                </a:solidFill>
                <a:latin typeface="Bahnschrift" panose="020B0502040204020203" pitchFamily="34" charset="0"/>
                <a:cs typeface="Bahnschrift" panose="020B0502040204020203" pitchFamily="34" charset="0"/>
              </a:defRPr>
            </a:lvl1pPr>
          </a:lstStyle>
          <a:p>
            <a:endParaRPr dirty="0"/>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5/16/2025</a:t>
            </a:fld>
            <a:endParaRPr lang="en-US"/>
          </a:p>
        </p:txBody>
      </p:sp>
      <p:sp>
        <p:nvSpPr>
          <p:cNvPr id="6" name="Holder 6"/>
          <p:cNvSpPr>
            <a:spLocks noGrp="1"/>
          </p:cNvSpPr>
          <p:nvPr>
            <p:ph type="sldNum" sz="quarter" idx="7"/>
          </p:nvPr>
        </p:nvSpPr>
        <p:spPr/>
        <p:txBody>
          <a:bodyPr lIns="0" tIns="0" rIns="0" bIns="0"/>
          <a:lstStyle>
            <a:lvl1pPr>
              <a:defRPr sz="600" b="0" i="0">
                <a:solidFill>
                  <a:srgbClr val="C5DEF1"/>
                </a:solidFill>
                <a:latin typeface="Bahnschrift" panose="020B0502040204020203" pitchFamily="34" charset="0"/>
                <a:cs typeface="Bahnschrift" panose="020B0502040204020203" pitchFamily="34" charset="0"/>
              </a:defRPr>
            </a:lvl1pPr>
          </a:lstStyle>
          <a:p>
            <a:pPr marL="38100">
              <a:spcBef>
                <a:spcPts val="105"/>
              </a:spcBef>
            </a:pPr>
            <a:fld id="{81D60167-4931-47E6-BA6A-407CBD079E47}" type="slidenum">
              <a:rPr lang="en-US" spc="-50" smtClean="0"/>
              <a:pPr marL="38100">
                <a:spcBef>
                  <a:spcPts val="105"/>
                </a:spcBef>
              </a:pPr>
              <a:t>‹#›</a:t>
            </a:fld>
            <a:endParaRPr lang="en-US" spc="-50"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utline Green Accent">
    <p:spTree>
      <p:nvGrpSpPr>
        <p:cNvPr id="1" name=""/>
        <p:cNvGrpSpPr/>
        <p:nvPr/>
      </p:nvGrpSpPr>
      <p:grpSpPr>
        <a:xfrm>
          <a:off x="0" y="0"/>
          <a:ext cx="0" cy="0"/>
          <a:chOff x="0" y="0"/>
          <a:chExt cx="0" cy="0"/>
        </a:xfrm>
      </p:grpSpPr>
      <p:sp>
        <p:nvSpPr>
          <p:cNvPr id="12" name="Rectangle 11"/>
          <p:cNvSpPr/>
          <p:nvPr userDrawn="1"/>
        </p:nvSpPr>
        <p:spPr>
          <a:xfrm>
            <a:off x="0" y="5235548"/>
            <a:ext cx="12192000" cy="1622453"/>
          </a:xfrm>
          <a:prstGeom prst="rect">
            <a:avLst/>
          </a:prstGeom>
          <a:blipFill dpi="0" rotWithShape="1">
            <a:blip r:embed="rId2">
              <a:alphaModFix amt="90000"/>
            </a:blip>
            <a:srcRect/>
            <a:stretch>
              <a:fillRect t="-318941" b="-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Bahnschrift" panose="020B0502040204020203" pitchFamily="34" charset="0"/>
            </a:endParaRPr>
          </a:p>
        </p:txBody>
      </p:sp>
      <p:sp>
        <p:nvSpPr>
          <p:cNvPr id="5" name="Title Placeholder 1"/>
          <p:cNvSpPr>
            <a:spLocks noGrp="1"/>
          </p:cNvSpPr>
          <p:nvPr>
            <p:ph type="title"/>
          </p:nvPr>
        </p:nvSpPr>
        <p:spPr>
          <a:xfrm>
            <a:off x="304800" y="182880"/>
            <a:ext cx="79248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sp>
        <p:nvSpPr>
          <p:cNvPr id="7" name="Text Placeholder 8"/>
          <p:cNvSpPr>
            <a:spLocks noGrp="1"/>
          </p:cNvSpPr>
          <p:nvPr>
            <p:ph type="body" sz="quarter" idx="13" hasCustomPrompt="1"/>
          </p:nvPr>
        </p:nvSpPr>
        <p:spPr>
          <a:xfrm>
            <a:off x="304800" y="1234440"/>
            <a:ext cx="10363200" cy="411480"/>
          </a:xfrm>
          <a:prstGeom prst="rect">
            <a:avLst/>
          </a:prstGeom>
        </p:spPr>
        <p:txBody>
          <a:bodyPr>
            <a:noAutofit/>
          </a:bodyPr>
          <a:lstStyle>
            <a:lvl1pPr marL="0" indent="0">
              <a:buNone/>
              <a:defRPr sz="1800" b="1">
                <a:solidFill>
                  <a:schemeClr val="accent2"/>
                </a:solidFill>
                <a:latin typeface="Bahnschrift" panose="020B0502040204020203" pitchFamily="34" charset="0"/>
              </a:defRPr>
            </a:lvl1pPr>
          </a:lstStyle>
          <a:p>
            <a:pPr lvl="0"/>
            <a:r>
              <a:rPr lang="en-US" dirty="0"/>
              <a:t>Subtitle</a:t>
            </a:r>
          </a:p>
        </p:txBody>
      </p:sp>
      <p:sp>
        <p:nvSpPr>
          <p:cNvPr id="4" name="Text Placeholder 3"/>
          <p:cNvSpPr>
            <a:spLocks noGrp="1"/>
          </p:cNvSpPr>
          <p:nvPr>
            <p:ph type="body" sz="quarter" idx="14"/>
          </p:nvPr>
        </p:nvSpPr>
        <p:spPr>
          <a:xfrm>
            <a:off x="304800" y="1737361"/>
            <a:ext cx="10363200" cy="4185267"/>
          </a:xfrm>
        </p:spPr>
        <p:txBody>
          <a:bodyPr/>
          <a:lstStyle>
            <a:lvl1pPr marL="461963" indent="-461963">
              <a:buFont typeface="+mj-lt"/>
              <a:buAutoNum type="romanUcPeriod"/>
              <a:defRPr/>
            </a:lvl1pPr>
            <a:lvl2pPr marL="798513" indent="-336550">
              <a:buFont typeface="+mj-lt"/>
              <a:buAutoNum type="alphaUcPeriod"/>
              <a:defRPr/>
            </a:lvl2pPr>
            <a:lvl3pPr marL="1144588" indent="-344488">
              <a:buFont typeface="+mj-lt"/>
              <a:buAutoNum type="arabicPeriod"/>
              <a:defRPr/>
            </a:lvl3pPr>
            <a:lvl4pPr marL="1482725" indent="-342900">
              <a:buFont typeface="+mj-lt"/>
              <a:buAutoNum type="alphaLcParenR"/>
              <a:defRPr/>
            </a:lvl4pPr>
            <a:lvl5pPr marL="1828800" indent="-344488">
              <a:buFont typeface="+mj-lt"/>
              <a:buAutoNum type="romanLcPeriod"/>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81327" y="63738"/>
            <a:ext cx="2385981" cy="546543"/>
          </a:xfrm>
          <a:prstGeom prst="rect">
            <a:avLst/>
          </a:prstGeom>
        </p:spPr>
      </p:pic>
      <p:sp>
        <p:nvSpPr>
          <p:cNvPr id="10" name="Text Placeholder 6"/>
          <p:cNvSpPr txBox="1">
            <a:spLocks/>
          </p:cNvSpPr>
          <p:nvPr userDrawn="1"/>
        </p:nvSpPr>
        <p:spPr>
          <a:xfrm>
            <a:off x="76200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Bahnschrift" panose="020B0502040204020203" pitchFamily="34" charset="0"/>
                <a:ea typeface="+mn-ea"/>
                <a:cs typeface="+mn-cs"/>
              </a:rPr>
              <a:t>©2025 ARTHUR J. GALLAGHER &amp; CO. </a:t>
            </a:r>
          </a:p>
        </p:txBody>
      </p:sp>
      <p:sp>
        <p:nvSpPr>
          <p:cNvPr id="8" name="TextBox 7"/>
          <p:cNvSpPr txBox="1"/>
          <p:nvPr userDrawn="1"/>
        </p:nvSpPr>
        <p:spPr>
          <a:xfrm>
            <a:off x="304799" y="6583680"/>
            <a:ext cx="692727" cy="184666"/>
          </a:xfrm>
          <a:prstGeom prst="rect">
            <a:avLst/>
          </a:prstGeom>
          <a:noFill/>
        </p:spPr>
        <p:txBody>
          <a:bodyPr wrap="square" rtlCol="0">
            <a:spAutoFit/>
          </a:bodyPr>
          <a:lstStyle/>
          <a:p>
            <a:fld id="{47A85379-F5D1-4B17-9A88-B6775F35A499}" type="slidenum">
              <a:rPr lang="en-US" sz="600" smtClean="0">
                <a:solidFill>
                  <a:schemeClr val="accent2">
                    <a:lumMod val="40000"/>
                    <a:lumOff val="60000"/>
                  </a:schemeClr>
                </a:solidFill>
                <a:latin typeface="Bahnschrift" panose="020B0502040204020203" pitchFamily="34" charset="0"/>
              </a:rPr>
              <a:t>‹#›</a:t>
            </a:fld>
            <a:endParaRPr lang="en-US" sz="600" dirty="0">
              <a:solidFill>
                <a:schemeClr val="accent2">
                  <a:lumMod val="40000"/>
                  <a:lumOff val="60000"/>
                </a:schemeClr>
              </a:solidFill>
              <a:latin typeface="Bahnschrift" panose="020B0502040204020203" pitchFamily="34" charset="0"/>
            </a:endParaRPr>
          </a:p>
        </p:txBody>
      </p:sp>
    </p:spTree>
    <p:extLst>
      <p:ext uri="{BB962C8B-B14F-4D97-AF65-F5344CB8AC3E}">
        <p14:creationId xmlns:p14="http://schemas.microsoft.com/office/powerpoint/2010/main" val="26405603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Blue Acc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04800" y="1737360"/>
            <a:ext cx="10363200" cy="420624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Click to add text</a:t>
            </a:r>
          </a:p>
        </p:txBody>
      </p:sp>
      <p:sp>
        <p:nvSpPr>
          <p:cNvPr id="5" name="Title Placeholder 1"/>
          <p:cNvSpPr>
            <a:spLocks noGrp="1"/>
          </p:cNvSpPr>
          <p:nvPr>
            <p:ph type="title"/>
          </p:nvPr>
        </p:nvSpPr>
        <p:spPr>
          <a:xfrm>
            <a:off x="304800" y="182880"/>
            <a:ext cx="804672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sp>
        <p:nvSpPr>
          <p:cNvPr id="7" name="Text Placeholder 8"/>
          <p:cNvSpPr>
            <a:spLocks noGrp="1"/>
          </p:cNvSpPr>
          <p:nvPr>
            <p:ph type="body" sz="quarter" idx="13" hasCustomPrompt="1"/>
          </p:nvPr>
        </p:nvSpPr>
        <p:spPr>
          <a:xfrm>
            <a:off x="304800" y="1234440"/>
            <a:ext cx="10363200" cy="411480"/>
          </a:xfrm>
          <a:prstGeom prst="rect">
            <a:avLst/>
          </a:prstGeom>
        </p:spPr>
        <p:txBody>
          <a:bodyPr>
            <a:noAutofit/>
          </a:bodyPr>
          <a:lstStyle>
            <a:lvl1pPr>
              <a:buNone/>
              <a:defRPr lang="en-US" sz="2000" b="1" kern="1200" dirty="0">
                <a:solidFill>
                  <a:schemeClr val="accent2"/>
                </a:solidFill>
                <a:latin typeface="Bahnschrift" panose="020B0502040204020203" pitchFamily="34" charset="0"/>
                <a:ea typeface="+mn-ea"/>
                <a:cs typeface="Times New Roman"/>
              </a:defRPr>
            </a:lvl1pPr>
          </a:lstStyle>
          <a:p>
            <a:pPr marL="0" lvl="0" indent="0" algn="l" defTabSz="457200" rtl="0" eaLnBrk="1" latinLnBrk="0" hangingPunct="1">
              <a:spcBef>
                <a:spcPts val="0"/>
              </a:spcBef>
              <a:spcAft>
                <a:spcPts val="900"/>
              </a:spcAft>
              <a:buClr>
                <a:schemeClr val="accent2"/>
              </a:buClr>
              <a:buFont typeface="Arial"/>
              <a:buNone/>
            </a:pPr>
            <a:r>
              <a:rPr lang="en-US" dirty="0"/>
              <a:t>Subtitle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81327" y="63738"/>
            <a:ext cx="2385981" cy="546543"/>
          </a:xfrm>
          <a:prstGeom prst="rect">
            <a:avLst/>
          </a:prstGeom>
        </p:spPr>
      </p:pic>
      <p:sp>
        <p:nvSpPr>
          <p:cNvPr id="8" name="Text Placeholder 6"/>
          <p:cNvSpPr txBox="1">
            <a:spLocks/>
          </p:cNvSpPr>
          <p:nvPr userDrawn="1"/>
        </p:nvSpPr>
        <p:spPr>
          <a:xfrm>
            <a:off x="76200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Bahnschrift" panose="020B0502040204020203" pitchFamily="34" charset="0"/>
                <a:ea typeface="+mn-ea"/>
                <a:cs typeface="+mn-cs"/>
              </a:rPr>
              <a:t>©2025 ARTHUR J. GALLAGHER &amp; CO. </a:t>
            </a:r>
          </a:p>
        </p:txBody>
      </p:sp>
      <p:sp>
        <p:nvSpPr>
          <p:cNvPr id="10" name="TextBox 9"/>
          <p:cNvSpPr txBox="1"/>
          <p:nvPr userDrawn="1"/>
        </p:nvSpPr>
        <p:spPr>
          <a:xfrm>
            <a:off x="304799" y="6583680"/>
            <a:ext cx="692727" cy="184666"/>
          </a:xfrm>
          <a:prstGeom prst="rect">
            <a:avLst/>
          </a:prstGeom>
          <a:noFill/>
        </p:spPr>
        <p:txBody>
          <a:bodyPr wrap="square" rtlCol="0">
            <a:spAutoFit/>
          </a:bodyPr>
          <a:lstStyle/>
          <a:p>
            <a:fld id="{47A85379-F5D1-4B17-9A88-B6775F35A499}" type="slidenum">
              <a:rPr lang="en-US" sz="600" smtClean="0">
                <a:solidFill>
                  <a:schemeClr val="accent2">
                    <a:lumMod val="40000"/>
                    <a:lumOff val="60000"/>
                  </a:schemeClr>
                </a:solidFill>
                <a:latin typeface="Bahnschrift" panose="020B0502040204020203" pitchFamily="34" charset="0"/>
              </a:rPr>
              <a:t>‹#›</a:t>
            </a:fld>
            <a:endParaRPr lang="en-US" sz="600" dirty="0">
              <a:solidFill>
                <a:schemeClr val="accent2">
                  <a:lumMod val="40000"/>
                  <a:lumOff val="60000"/>
                </a:schemeClr>
              </a:solidFill>
              <a:latin typeface="Bahnschrift" panose="020B0502040204020203" pitchFamily="34" charset="0"/>
            </a:endParaRPr>
          </a:p>
        </p:txBody>
      </p:sp>
      <p:sp>
        <p:nvSpPr>
          <p:cNvPr id="11" name="Rectangle 10"/>
          <p:cNvSpPr/>
          <p:nvPr userDrawn="1"/>
        </p:nvSpPr>
        <p:spPr>
          <a:xfrm>
            <a:off x="0" y="5235548"/>
            <a:ext cx="12192000" cy="1622453"/>
          </a:xfrm>
          <a:prstGeom prst="rect">
            <a:avLst/>
          </a:prstGeom>
          <a:blipFill dpi="0" rotWithShape="1">
            <a:blip r:embed="rId3">
              <a:alphaModFix amt="90000"/>
            </a:blip>
            <a:srcRect/>
            <a:stretch>
              <a:fillRect t="-318941" b="-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Bahnschrift" panose="020B0502040204020203" pitchFamily="34" charset="0"/>
            </a:endParaRPr>
          </a:p>
        </p:txBody>
      </p:sp>
      <p:sp>
        <p:nvSpPr>
          <p:cNvPr id="9" name="Slide Number Placeholder 5"/>
          <p:cNvSpPr>
            <a:spLocks noGrp="1"/>
          </p:cNvSpPr>
          <p:nvPr>
            <p:ph type="sldNum" sz="quarter" idx="12"/>
          </p:nvPr>
        </p:nvSpPr>
        <p:spPr>
          <a:xfrm>
            <a:off x="11491161" y="6328729"/>
            <a:ext cx="383721" cy="254951"/>
          </a:xfrm>
          <a:prstGeom prst="rect">
            <a:avLst/>
          </a:prstGeom>
        </p:spPr>
        <p:txBody>
          <a:bodyPr/>
          <a:lstStyle>
            <a:lvl1pPr>
              <a:defRPr sz="1000">
                <a:latin typeface="Bahnschrift" panose="020B0502040204020203" pitchFamily="34" charset="0"/>
              </a:defRPr>
            </a:lvl1pPr>
          </a:lstStyle>
          <a:p>
            <a:fld id="{FFB67C56-0E87-4F73-A794-FA541C704BAC}"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9445343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w Subtitle">
    <p:spTree>
      <p:nvGrpSpPr>
        <p:cNvPr id="1" name=""/>
        <p:cNvGrpSpPr/>
        <p:nvPr/>
      </p:nvGrpSpPr>
      <p:grpSpPr>
        <a:xfrm>
          <a:off x="0" y="0"/>
          <a:ext cx="0" cy="0"/>
          <a:chOff x="0" y="0"/>
          <a:chExt cx="0" cy="0"/>
        </a:xfrm>
      </p:grpSpPr>
      <p:sp>
        <p:nvSpPr>
          <p:cNvPr id="7" name="Text Placeholder 8"/>
          <p:cNvSpPr>
            <a:spLocks noGrp="1"/>
          </p:cNvSpPr>
          <p:nvPr>
            <p:ph type="body" sz="quarter" idx="13" hasCustomPrompt="1"/>
          </p:nvPr>
        </p:nvSpPr>
        <p:spPr>
          <a:xfrm>
            <a:off x="304800" y="1371600"/>
            <a:ext cx="10363200" cy="411480"/>
          </a:xfrm>
          <a:prstGeom prst="rect">
            <a:avLst/>
          </a:prstGeom>
        </p:spPr>
        <p:txBody>
          <a:bodyPr>
            <a:noAutofit/>
          </a:bodyPr>
          <a:lstStyle>
            <a:lvl1pPr>
              <a:buNone/>
              <a:defRPr lang="en-US" sz="1800" b="1" kern="1200" dirty="0">
                <a:solidFill>
                  <a:schemeClr val="accent2"/>
                </a:solidFill>
                <a:latin typeface="Bahnschrift" panose="020B0502040204020203" pitchFamily="34" charset="0"/>
                <a:ea typeface="+mn-ea"/>
                <a:cs typeface="Times New Roman"/>
              </a:defRPr>
            </a:lvl1pPr>
          </a:lstStyle>
          <a:p>
            <a:pPr marL="0" lvl="0" indent="0" algn="l" defTabSz="457200" rtl="0" eaLnBrk="1" latinLnBrk="0" hangingPunct="1">
              <a:spcBef>
                <a:spcPts val="0"/>
              </a:spcBef>
              <a:spcAft>
                <a:spcPts val="900"/>
              </a:spcAft>
              <a:buClr>
                <a:schemeClr val="accent2"/>
              </a:buClr>
              <a:buFont typeface="Arial"/>
              <a:buNone/>
            </a:pPr>
            <a:r>
              <a:rPr lang="en-US" dirty="0"/>
              <a:t>Subtitle</a:t>
            </a:r>
          </a:p>
        </p:txBody>
      </p:sp>
      <p:sp>
        <p:nvSpPr>
          <p:cNvPr id="6" name="Rectangle 5"/>
          <p:cNvSpPr/>
          <p:nvPr userDrawn="1"/>
        </p:nvSpPr>
        <p:spPr>
          <a:xfrm flipH="1">
            <a:off x="4418481" y="-7882"/>
            <a:ext cx="7794540" cy="978726"/>
          </a:xfrm>
          <a:prstGeom prst="rect">
            <a:avLst/>
          </a:prstGeom>
          <a:blipFill dpi="0" rotWithShape="1">
            <a:blip r:embed="rId2">
              <a:alphaModFix amt="90000"/>
            </a:blip>
            <a:srcRect/>
            <a:stretch>
              <a:fillRect t="906" r="-74962" b="-490220"/>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Bahnschrift" panose="020B0502040204020203"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79890" y="63738"/>
            <a:ext cx="2385983" cy="546543"/>
          </a:xfrm>
          <a:prstGeom prst="rect">
            <a:avLst/>
          </a:prstGeom>
        </p:spPr>
      </p:pic>
      <p:sp>
        <p:nvSpPr>
          <p:cNvPr id="9" name="Text Placeholder 6"/>
          <p:cNvSpPr txBox="1">
            <a:spLocks/>
          </p:cNvSpPr>
          <p:nvPr userDrawn="1"/>
        </p:nvSpPr>
        <p:spPr>
          <a:xfrm>
            <a:off x="76200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Bahnschrift" panose="020B0502040204020203" pitchFamily="34" charset="0"/>
                <a:ea typeface="+mn-ea"/>
                <a:cs typeface="+mn-cs"/>
              </a:rPr>
              <a:t>©2025 ARTHUR J. GALLAGHER &amp; CO. </a:t>
            </a:r>
          </a:p>
        </p:txBody>
      </p:sp>
      <p:sp>
        <p:nvSpPr>
          <p:cNvPr id="10" name="Title Placeholder 1"/>
          <p:cNvSpPr>
            <a:spLocks noGrp="1"/>
          </p:cNvSpPr>
          <p:nvPr>
            <p:ph type="title"/>
          </p:nvPr>
        </p:nvSpPr>
        <p:spPr>
          <a:xfrm>
            <a:off x="304800" y="457200"/>
            <a:ext cx="79248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42124850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w Titl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5323301" y="5633951"/>
            <a:ext cx="6884225" cy="1225420"/>
          </a:xfrm>
          <a:prstGeom prst="rect">
            <a:avLst/>
          </a:prstGeom>
        </p:spPr>
      </p:pic>
      <p:sp>
        <p:nvSpPr>
          <p:cNvPr id="5" name="Title Placeholder 1"/>
          <p:cNvSpPr>
            <a:spLocks noGrp="1"/>
          </p:cNvSpPr>
          <p:nvPr>
            <p:ph type="title"/>
          </p:nvPr>
        </p:nvSpPr>
        <p:spPr>
          <a:xfrm>
            <a:off x="304800" y="182880"/>
            <a:ext cx="79248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81327" y="63738"/>
            <a:ext cx="2385981" cy="546543"/>
          </a:xfrm>
          <a:prstGeom prst="rect">
            <a:avLst/>
          </a:prstGeom>
        </p:spPr>
      </p:pic>
      <p:sp>
        <p:nvSpPr>
          <p:cNvPr id="6" name="Text Placeholder 6"/>
          <p:cNvSpPr txBox="1">
            <a:spLocks/>
          </p:cNvSpPr>
          <p:nvPr userDrawn="1"/>
        </p:nvSpPr>
        <p:spPr>
          <a:xfrm>
            <a:off x="76200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Bahnschrift" panose="020B0502040204020203" pitchFamily="34" charset="0"/>
                <a:ea typeface="+mn-ea"/>
                <a:cs typeface="+mn-cs"/>
              </a:rPr>
              <a:t>©2025 ARTHUR J. GALLAGHER &amp; CO. </a:t>
            </a:r>
          </a:p>
        </p:txBody>
      </p:sp>
    </p:spTree>
    <p:extLst>
      <p:ext uri="{BB962C8B-B14F-4D97-AF65-F5344CB8AC3E}">
        <p14:creationId xmlns:p14="http://schemas.microsoft.com/office/powerpoint/2010/main" val="32842443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w Subtitle 2">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5323301" y="5641848"/>
            <a:ext cx="6884225" cy="1225420"/>
          </a:xfrm>
          <a:prstGeom prst="rect">
            <a:avLst/>
          </a:prstGeom>
        </p:spPr>
      </p:pic>
      <p:sp>
        <p:nvSpPr>
          <p:cNvPr id="5" name="Title Placeholder 1"/>
          <p:cNvSpPr>
            <a:spLocks noGrp="1"/>
          </p:cNvSpPr>
          <p:nvPr>
            <p:ph type="title"/>
          </p:nvPr>
        </p:nvSpPr>
        <p:spPr>
          <a:xfrm>
            <a:off x="304800" y="182880"/>
            <a:ext cx="79248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sp>
        <p:nvSpPr>
          <p:cNvPr id="7" name="Text Placeholder 8"/>
          <p:cNvSpPr>
            <a:spLocks noGrp="1"/>
          </p:cNvSpPr>
          <p:nvPr>
            <p:ph type="body" sz="quarter" idx="13" hasCustomPrompt="1"/>
          </p:nvPr>
        </p:nvSpPr>
        <p:spPr>
          <a:xfrm>
            <a:off x="304800" y="1234440"/>
            <a:ext cx="10363200" cy="411480"/>
          </a:xfrm>
          <a:prstGeom prst="rect">
            <a:avLst/>
          </a:prstGeom>
        </p:spPr>
        <p:txBody>
          <a:bodyPr>
            <a:noAutofit/>
          </a:bodyPr>
          <a:lstStyle>
            <a:lvl1pPr>
              <a:buNone/>
              <a:defRPr lang="en-US" sz="1800" b="1" kern="1200" dirty="0">
                <a:solidFill>
                  <a:schemeClr val="accent2"/>
                </a:solidFill>
                <a:latin typeface="Bahnschrift" panose="020B0502040204020203" pitchFamily="34" charset="0"/>
                <a:ea typeface="+mn-ea"/>
                <a:cs typeface="Times New Roman"/>
              </a:defRPr>
            </a:lvl1pPr>
          </a:lstStyle>
          <a:p>
            <a:pPr marL="0" lvl="0" indent="0" algn="l" defTabSz="457200" rtl="0" eaLnBrk="1" latinLnBrk="0" hangingPunct="1">
              <a:spcBef>
                <a:spcPts val="0"/>
              </a:spcBef>
              <a:spcAft>
                <a:spcPts val="900"/>
              </a:spcAft>
              <a:buClr>
                <a:schemeClr val="accent2"/>
              </a:buClr>
              <a:buFont typeface="Arial"/>
              <a:buNone/>
            </a:pPr>
            <a:r>
              <a:rPr lang="en-US" dirty="0"/>
              <a:t>Subtitle</a:t>
            </a:r>
          </a:p>
        </p:txBody>
      </p:sp>
      <p:sp>
        <p:nvSpPr>
          <p:cNvPr id="9" name="Text Placeholder 6"/>
          <p:cNvSpPr txBox="1">
            <a:spLocks/>
          </p:cNvSpPr>
          <p:nvPr userDrawn="1"/>
        </p:nvSpPr>
        <p:spPr>
          <a:xfrm>
            <a:off x="76200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Bahnschrift" panose="020B0502040204020203" pitchFamily="34" charset="0"/>
                <a:ea typeface="+mn-ea"/>
                <a:cs typeface="+mn-cs"/>
              </a:rPr>
              <a:t>©2025 ARTHUR J. GALLAGHER &amp; CO. </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81327" y="63738"/>
            <a:ext cx="2385981" cy="546543"/>
          </a:xfrm>
          <a:prstGeom prst="rect">
            <a:avLst/>
          </a:prstGeom>
        </p:spPr>
      </p:pic>
    </p:spTree>
    <p:extLst>
      <p:ext uri="{BB962C8B-B14F-4D97-AF65-F5344CB8AC3E}">
        <p14:creationId xmlns:p14="http://schemas.microsoft.com/office/powerpoint/2010/main" val="14666376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utlin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5323301" y="5641848"/>
            <a:ext cx="6884225" cy="1225420"/>
          </a:xfrm>
          <a:prstGeom prst="rect">
            <a:avLst/>
          </a:prstGeom>
        </p:spPr>
      </p:pic>
      <p:sp>
        <p:nvSpPr>
          <p:cNvPr id="3" name="Content Placeholder 2"/>
          <p:cNvSpPr>
            <a:spLocks noGrp="1"/>
          </p:cNvSpPr>
          <p:nvPr>
            <p:ph idx="1" hasCustomPrompt="1"/>
          </p:nvPr>
        </p:nvSpPr>
        <p:spPr>
          <a:xfrm>
            <a:off x="304800" y="1463040"/>
            <a:ext cx="10363200" cy="4480560"/>
          </a:xfrm>
          <a:prstGeom prst="rect">
            <a:avLst/>
          </a:prstGeom>
        </p:spPr>
        <p:txBody>
          <a:bodyPr/>
          <a:lstStyle>
            <a:lvl1pPr marL="461963" marR="0" indent="-461963" algn="l" defTabSz="457200" rtl="0" eaLnBrk="1" fontAlgn="auto" latinLnBrk="0" hangingPunct="1">
              <a:lnSpc>
                <a:spcPct val="100000"/>
              </a:lnSpc>
              <a:spcBef>
                <a:spcPts val="0"/>
              </a:spcBef>
              <a:spcAft>
                <a:spcPts val="900"/>
              </a:spcAft>
              <a:buClr>
                <a:srgbClr val="6FACDE"/>
              </a:buClr>
              <a:buSzTx/>
              <a:buFont typeface="+mj-lt"/>
              <a:buAutoNum type="romanUcPeriod"/>
              <a:tabLst/>
              <a:defRPr lang="en-US" sz="2000" kern="1200" noProof="0" dirty="0" smtClean="0">
                <a:solidFill>
                  <a:schemeClr val="tx2"/>
                </a:solidFill>
                <a:latin typeface="Bahnschrift" panose="020B0502040204020203" pitchFamily="34" charset="0"/>
                <a:ea typeface="+mn-ea"/>
                <a:cs typeface="Times New Roman"/>
              </a:defRPr>
            </a:lvl1pPr>
            <a:lvl2pPr marL="798513" marR="0" indent="-336550" algn="l" defTabSz="457200" rtl="0" eaLnBrk="1" fontAlgn="auto" latinLnBrk="0" hangingPunct="1">
              <a:lnSpc>
                <a:spcPct val="100000"/>
              </a:lnSpc>
              <a:spcBef>
                <a:spcPts val="0"/>
              </a:spcBef>
              <a:spcAft>
                <a:spcPts val="900"/>
              </a:spcAft>
              <a:buClr>
                <a:srgbClr val="6FACDE"/>
              </a:buClr>
              <a:buSzTx/>
              <a:buFont typeface="+mj-lt"/>
              <a:buAutoNum type="alphaUcPeriod"/>
              <a:tabLst/>
              <a:defRPr lang="en-US" sz="1800" kern="1200" noProof="0" dirty="0" smtClean="0">
                <a:solidFill>
                  <a:schemeClr val="tx2"/>
                </a:solidFill>
                <a:latin typeface="Bahnschrift" panose="020B0502040204020203" pitchFamily="34" charset="0"/>
                <a:ea typeface="+mn-ea"/>
                <a:cs typeface="Times New Roman"/>
              </a:defRPr>
            </a:lvl2pPr>
            <a:lvl3pPr marL="1144588" marR="0" indent="-346075" algn="l" defTabSz="457200" rtl="0" eaLnBrk="1" fontAlgn="auto" latinLnBrk="0" hangingPunct="1">
              <a:lnSpc>
                <a:spcPct val="100000"/>
              </a:lnSpc>
              <a:spcBef>
                <a:spcPts val="0"/>
              </a:spcBef>
              <a:spcAft>
                <a:spcPts val="900"/>
              </a:spcAft>
              <a:buClr>
                <a:srgbClr val="6FACDE"/>
              </a:buClr>
              <a:buSzTx/>
              <a:buFont typeface="+mj-lt"/>
              <a:buAutoNum type="arabicPeriod"/>
              <a:tabLst/>
              <a:defRPr lang="en-US" sz="1600" kern="1200" noProof="0" dirty="0" smtClean="0">
                <a:solidFill>
                  <a:schemeClr val="tx2"/>
                </a:solidFill>
                <a:latin typeface="Bahnschrift" panose="020B0502040204020203" pitchFamily="34" charset="0"/>
                <a:ea typeface="+mn-ea"/>
                <a:cs typeface="Times New Roman"/>
              </a:defRPr>
            </a:lvl3pPr>
            <a:lvl4pPr marL="1482725" marR="0" indent="-341313" algn="l" defTabSz="457200" rtl="0" eaLnBrk="1" fontAlgn="auto" latinLnBrk="0" hangingPunct="1">
              <a:lnSpc>
                <a:spcPct val="100000"/>
              </a:lnSpc>
              <a:spcBef>
                <a:spcPts val="0"/>
              </a:spcBef>
              <a:spcAft>
                <a:spcPts val="900"/>
              </a:spcAft>
              <a:buClr>
                <a:srgbClr val="6FACDE"/>
              </a:buClr>
              <a:buSzTx/>
              <a:buFont typeface="+mj-lt"/>
              <a:buAutoNum type="alphaLcParenR"/>
              <a:tabLst/>
              <a:defRPr lang="en-US" sz="1600" kern="1200" noProof="0" dirty="0" smtClean="0">
                <a:solidFill>
                  <a:schemeClr val="tx2"/>
                </a:solidFill>
                <a:latin typeface="Bahnschrift" panose="020B0502040204020203" pitchFamily="34" charset="0"/>
                <a:ea typeface="+mn-ea"/>
                <a:cs typeface="Times New Roman"/>
              </a:defRPr>
            </a:lvl4pPr>
            <a:lvl5pPr marL="1828800" marR="0" indent="-344488" algn="l" defTabSz="457200" rtl="0" eaLnBrk="1" fontAlgn="auto" latinLnBrk="0" hangingPunct="1">
              <a:lnSpc>
                <a:spcPct val="100000"/>
              </a:lnSpc>
              <a:spcBef>
                <a:spcPts val="0"/>
              </a:spcBef>
              <a:spcAft>
                <a:spcPts val="900"/>
              </a:spcAft>
              <a:buClr>
                <a:srgbClr val="6FACDE"/>
              </a:buClr>
              <a:buSzTx/>
              <a:buFont typeface="+mj-lt"/>
              <a:buAutoNum type="romanLcPeriod"/>
              <a:tabLst/>
              <a:defRPr lang="en-US" sz="1600" kern="1200" noProof="0" dirty="0">
                <a:solidFill>
                  <a:schemeClr val="tx2"/>
                </a:solidFill>
                <a:latin typeface="Bahnschrift" panose="020B0502040204020203" pitchFamily="34" charset="0"/>
                <a:ea typeface="+mn-ea"/>
                <a:cs typeface="Times New Roman"/>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304800" y="182880"/>
            <a:ext cx="79248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81327" y="63738"/>
            <a:ext cx="2385981" cy="546543"/>
          </a:xfrm>
          <a:prstGeom prst="rect">
            <a:avLst/>
          </a:prstGeom>
        </p:spPr>
      </p:pic>
      <p:sp>
        <p:nvSpPr>
          <p:cNvPr id="6" name="Text Placeholder 6"/>
          <p:cNvSpPr txBox="1">
            <a:spLocks/>
          </p:cNvSpPr>
          <p:nvPr userDrawn="1"/>
        </p:nvSpPr>
        <p:spPr>
          <a:xfrm>
            <a:off x="76200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Bahnschrift" panose="020B0502040204020203" pitchFamily="34" charset="0"/>
                <a:ea typeface="+mn-ea"/>
                <a:cs typeface="+mn-cs"/>
              </a:rPr>
              <a:t>©2025 ARTHUR J. GALLAGHER &amp; CO. </a:t>
            </a:r>
          </a:p>
        </p:txBody>
      </p:sp>
    </p:spTree>
    <p:extLst>
      <p:ext uri="{BB962C8B-B14F-4D97-AF65-F5344CB8AC3E}">
        <p14:creationId xmlns:p14="http://schemas.microsoft.com/office/powerpoint/2010/main" val="1974050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Outline w Subtitl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5323301" y="5641848"/>
            <a:ext cx="6884225" cy="1225420"/>
          </a:xfrm>
          <a:prstGeom prst="rect">
            <a:avLst/>
          </a:prstGeom>
        </p:spPr>
      </p:pic>
      <p:sp>
        <p:nvSpPr>
          <p:cNvPr id="2" name="Title 1"/>
          <p:cNvSpPr>
            <a:spLocks noGrp="1"/>
          </p:cNvSpPr>
          <p:nvPr>
            <p:ph type="title"/>
          </p:nvPr>
        </p:nvSpPr>
        <p:spPr>
          <a:xfrm>
            <a:off x="304800" y="182880"/>
            <a:ext cx="7924800" cy="822960"/>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304800" y="1737360"/>
            <a:ext cx="5364480" cy="4023360"/>
          </a:xfrm>
        </p:spPr>
        <p:txBody>
          <a:bodyPr/>
          <a:lstStyle>
            <a:lvl1pPr marL="461963" marR="0" indent="-461963" algn="l" defTabSz="457200" rtl="0" eaLnBrk="1" fontAlgn="auto" latinLnBrk="0" hangingPunct="1">
              <a:lnSpc>
                <a:spcPct val="100000"/>
              </a:lnSpc>
              <a:spcBef>
                <a:spcPts val="0"/>
              </a:spcBef>
              <a:spcAft>
                <a:spcPts val="900"/>
              </a:spcAft>
              <a:buClr>
                <a:srgbClr val="6FACDE"/>
              </a:buClr>
              <a:buSzTx/>
              <a:buFont typeface="+mj-lt"/>
              <a:buAutoNum type="romanUcPeriod"/>
              <a:tabLst/>
              <a:defRPr kumimoji="0" lang="en-US" sz="2000" b="0" i="0" u="none" strike="noStrike" kern="1200" cap="none" spc="0" normalizeH="0" baseline="0" noProof="0" dirty="0" smtClean="0">
                <a:ln>
                  <a:noFill/>
                </a:ln>
                <a:solidFill>
                  <a:srgbClr val="535353"/>
                </a:solidFill>
                <a:effectLst/>
                <a:uLnTx/>
                <a:uFillTx/>
                <a:latin typeface="Bahnschrift" panose="020B0502040204020203" pitchFamily="34" charset="0"/>
                <a:ea typeface="+mn-ea"/>
                <a:cs typeface="Times New Roman"/>
              </a:defRPr>
            </a:lvl1pPr>
            <a:lvl2pPr marL="798513" marR="0" indent="-341313" algn="l" defTabSz="457200" rtl="0" eaLnBrk="1" fontAlgn="auto" latinLnBrk="0" hangingPunct="1">
              <a:lnSpc>
                <a:spcPct val="100000"/>
              </a:lnSpc>
              <a:spcBef>
                <a:spcPts val="0"/>
              </a:spcBef>
              <a:spcAft>
                <a:spcPts val="900"/>
              </a:spcAft>
              <a:buClr>
                <a:srgbClr val="6FACDE"/>
              </a:buClr>
              <a:buSzTx/>
              <a:buFont typeface="+mj-lt"/>
              <a:buAutoNum type="alphaUcPeriod"/>
              <a:tabLst/>
              <a:defRPr kumimoji="0" lang="en-US" sz="1800" b="0" i="0" u="none" strike="noStrike" kern="1200" cap="none" spc="0" normalizeH="0" baseline="0" noProof="0" dirty="0" smtClean="0">
                <a:ln>
                  <a:noFill/>
                </a:ln>
                <a:solidFill>
                  <a:srgbClr val="535353"/>
                </a:solidFill>
                <a:effectLst/>
                <a:uLnTx/>
                <a:uFillTx/>
                <a:latin typeface="Bahnschrift" panose="020B0502040204020203" pitchFamily="34" charset="0"/>
                <a:ea typeface="+mn-ea"/>
                <a:cs typeface="Times New Roman"/>
              </a:defRPr>
            </a:lvl2pPr>
            <a:lvl3pPr marL="1144588" marR="0" indent="-346075" algn="l" defTabSz="457200" rtl="0" eaLnBrk="1" fontAlgn="auto" latinLnBrk="0" hangingPunct="1">
              <a:lnSpc>
                <a:spcPct val="100000"/>
              </a:lnSpc>
              <a:spcBef>
                <a:spcPts val="0"/>
              </a:spcBef>
              <a:spcAft>
                <a:spcPts val="900"/>
              </a:spcAft>
              <a:buClr>
                <a:srgbClr val="6FACDE"/>
              </a:buClr>
              <a:buSzTx/>
              <a:buFont typeface="+mj-lt"/>
              <a:buAutoNum type="arabicPeriod"/>
              <a:tabLst/>
              <a:defRPr kumimoji="0" lang="en-US" sz="1600" b="0" i="0" u="none" strike="noStrike" kern="1200" cap="none" spc="0" normalizeH="0" baseline="0" noProof="0" dirty="0" smtClean="0">
                <a:ln>
                  <a:noFill/>
                </a:ln>
                <a:solidFill>
                  <a:srgbClr val="535353"/>
                </a:solidFill>
                <a:effectLst/>
                <a:uLnTx/>
                <a:uFillTx/>
                <a:latin typeface="Bahnschrift" panose="020B0502040204020203" pitchFamily="34" charset="0"/>
                <a:ea typeface="+mn-ea"/>
                <a:cs typeface="Times New Roman"/>
              </a:defRPr>
            </a:lvl3pPr>
            <a:lvl4pPr marL="1482725" marR="0" indent="-341313" algn="l" defTabSz="457200" rtl="0" eaLnBrk="1" fontAlgn="auto" latinLnBrk="0" hangingPunct="1">
              <a:lnSpc>
                <a:spcPct val="100000"/>
              </a:lnSpc>
              <a:spcBef>
                <a:spcPts val="0"/>
              </a:spcBef>
              <a:spcAft>
                <a:spcPts val="900"/>
              </a:spcAft>
              <a:buClr>
                <a:srgbClr val="6FACDE"/>
              </a:buClr>
              <a:buSzTx/>
              <a:buFont typeface="+mj-lt"/>
              <a:buAutoNum type="alphaLcParenR"/>
              <a:tabLst/>
              <a:defRPr kumimoji="0" lang="en-US" sz="1600" b="0" i="0" u="none" strike="noStrike" kern="1200" cap="none" spc="0" normalizeH="0" baseline="0" noProof="0" dirty="0" smtClean="0">
                <a:ln>
                  <a:noFill/>
                </a:ln>
                <a:solidFill>
                  <a:srgbClr val="535353"/>
                </a:solidFill>
                <a:effectLst/>
                <a:uLnTx/>
                <a:uFillTx/>
                <a:latin typeface="Bahnschrift" panose="020B0502040204020203" pitchFamily="34" charset="0"/>
                <a:ea typeface="+mn-ea"/>
                <a:cs typeface="Times New Roman"/>
              </a:defRPr>
            </a:lvl4pPr>
            <a:lvl5pPr marL="1828800" marR="0" indent="-346075" algn="l" defTabSz="457200" rtl="0" eaLnBrk="1" fontAlgn="auto" latinLnBrk="0" hangingPunct="1">
              <a:lnSpc>
                <a:spcPct val="100000"/>
              </a:lnSpc>
              <a:spcBef>
                <a:spcPts val="0"/>
              </a:spcBef>
              <a:spcAft>
                <a:spcPts val="900"/>
              </a:spcAft>
              <a:buClr>
                <a:srgbClr val="6FACDE"/>
              </a:buClr>
              <a:buSzTx/>
              <a:buFont typeface="+mj-lt"/>
              <a:buAutoNum type="romanLcPeriod"/>
              <a:tabLst/>
              <a:defRPr kumimoji="0" lang="en-US" sz="1600" b="0" i="0" u="none" strike="noStrike" kern="1200" cap="none" spc="0" normalizeH="0" baseline="0" noProof="0" dirty="0">
                <a:ln>
                  <a:noFill/>
                </a:ln>
                <a:solidFill>
                  <a:srgbClr val="535353"/>
                </a:solidFill>
                <a:effectLst/>
                <a:uLnTx/>
                <a:uFillTx/>
                <a:latin typeface="Bahnschrift" panose="020B0502040204020203" pitchFamily="34" charset="0"/>
                <a:ea typeface="+mn-ea"/>
                <a:cs typeface="Times New Roman"/>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3" hasCustomPrompt="1"/>
          </p:nvPr>
        </p:nvSpPr>
        <p:spPr>
          <a:xfrm>
            <a:off x="5974080" y="1737360"/>
            <a:ext cx="5364480" cy="4023360"/>
          </a:xfrm>
        </p:spPr>
        <p:txBody>
          <a:bodyPr/>
          <a:lstStyle>
            <a:lvl1pPr marL="461963" marR="0" indent="-461963" algn="l" defTabSz="457200" rtl="0" eaLnBrk="1" fontAlgn="auto" latinLnBrk="0" hangingPunct="1">
              <a:lnSpc>
                <a:spcPct val="100000"/>
              </a:lnSpc>
              <a:spcBef>
                <a:spcPts val="0"/>
              </a:spcBef>
              <a:spcAft>
                <a:spcPts val="900"/>
              </a:spcAft>
              <a:buClr>
                <a:srgbClr val="6FACDE"/>
              </a:buClr>
              <a:buSzTx/>
              <a:buFont typeface="+mj-lt"/>
              <a:buAutoNum type="romanUcPeriod"/>
              <a:tabLst/>
              <a:defRPr kumimoji="0" lang="en-US" sz="2000" b="0" i="0" u="none" strike="noStrike" kern="1200" cap="none" spc="0" normalizeH="0" baseline="0" noProof="0" dirty="0" smtClean="0">
                <a:ln>
                  <a:noFill/>
                </a:ln>
                <a:solidFill>
                  <a:srgbClr val="535353"/>
                </a:solidFill>
                <a:effectLst/>
                <a:uLnTx/>
                <a:uFillTx/>
                <a:latin typeface="Bahnschrift" panose="020B0502040204020203" pitchFamily="34" charset="0"/>
                <a:ea typeface="+mn-ea"/>
                <a:cs typeface="Times New Roman"/>
              </a:defRPr>
            </a:lvl1pPr>
            <a:lvl2pPr marL="798513" marR="0" indent="-341313" algn="l" defTabSz="457200" rtl="0" eaLnBrk="1" fontAlgn="auto" latinLnBrk="0" hangingPunct="1">
              <a:lnSpc>
                <a:spcPct val="100000"/>
              </a:lnSpc>
              <a:spcBef>
                <a:spcPts val="0"/>
              </a:spcBef>
              <a:spcAft>
                <a:spcPts val="900"/>
              </a:spcAft>
              <a:buClr>
                <a:srgbClr val="6FACDE"/>
              </a:buClr>
              <a:buSzTx/>
              <a:buFont typeface="+mj-lt"/>
              <a:buAutoNum type="alphaUcPeriod"/>
              <a:tabLst/>
              <a:defRPr kumimoji="0" lang="en-US" sz="1800" b="0" i="0" u="none" strike="noStrike" kern="1200" cap="none" spc="0" normalizeH="0" baseline="0" noProof="0" dirty="0" smtClean="0">
                <a:ln>
                  <a:noFill/>
                </a:ln>
                <a:solidFill>
                  <a:srgbClr val="535353"/>
                </a:solidFill>
                <a:effectLst/>
                <a:uLnTx/>
                <a:uFillTx/>
                <a:latin typeface="Bahnschrift" panose="020B0502040204020203" pitchFamily="34" charset="0"/>
                <a:ea typeface="+mn-ea"/>
                <a:cs typeface="Times New Roman"/>
              </a:defRPr>
            </a:lvl2pPr>
            <a:lvl3pPr marL="1144588" marR="0" indent="-346075" algn="l" defTabSz="457200" rtl="0" eaLnBrk="1" fontAlgn="auto" latinLnBrk="0" hangingPunct="1">
              <a:lnSpc>
                <a:spcPct val="100000"/>
              </a:lnSpc>
              <a:spcBef>
                <a:spcPts val="0"/>
              </a:spcBef>
              <a:spcAft>
                <a:spcPts val="900"/>
              </a:spcAft>
              <a:buClr>
                <a:srgbClr val="6FACDE"/>
              </a:buClr>
              <a:buSzTx/>
              <a:buFont typeface="+mj-lt"/>
              <a:buAutoNum type="arabicPeriod"/>
              <a:tabLst/>
              <a:defRPr kumimoji="0" lang="en-US" sz="1600" b="0" i="0" u="none" strike="noStrike" kern="1200" cap="none" spc="0" normalizeH="0" baseline="0" noProof="0" dirty="0" smtClean="0">
                <a:ln>
                  <a:noFill/>
                </a:ln>
                <a:solidFill>
                  <a:srgbClr val="535353"/>
                </a:solidFill>
                <a:effectLst/>
                <a:uLnTx/>
                <a:uFillTx/>
                <a:latin typeface="Bahnschrift" panose="020B0502040204020203" pitchFamily="34" charset="0"/>
                <a:ea typeface="+mn-ea"/>
                <a:cs typeface="Times New Roman"/>
              </a:defRPr>
            </a:lvl3pPr>
            <a:lvl4pPr marL="1482725" marR="0" indent="-341313" algn="l" defTabSz="457200" rtl="0" eaLnBrk="1" fontAlgn="auto" latinLnBrk="0" hangingPunct="1">
              <a:lnSpc>
                <a:spcPct val="100000"/>
              </a:lnSpc>
              <a:spcBef>
                <a:spcPts val="0"/>
              </a:spcBef>
              <a:spcAft>
                <a:spcPts val="900"/>
              </a:spcAft>
              <a:buClr>
                <a:srgbClr val="6FACDE"/>
              </a:buClr>
              <a:buSzTx/>
              <a:buFont typeface="+mj-lt"/>
              <a:buAutoNum type="alphaLcParenR"/>
              <a:tabLst/>
              <a:defRPr kumimoji="0" lang="en-US" sz="1600" b="0" i="0" u="none" strike="noStrike" kern="1200" cap="none" spc="0" normalizeH="0" baseline="0" noProof="0" dirty="0" smtClean="0">
                <a:ln>
                  <a:noFill/>
                </a:ln>
                <a:solidFill>
                  <a:srgbClr val="535353"/>
                </a:solidFill>
                <a:effectLst/>
                <a:uLnTx/>
                <a:uFillTx/>
                <a:latin typeface="Bahnschrift" panose="020B0502040204020203" pitchFamily="34" charset="0"/>
                <a:ea typeface="+mn-ea"/>
                <a:cs typeface="Times New Roman"/>
              </a:defRPr>
            </a:lvl4pPr>
            <a:lvl5pPr marL="1828800" marR="0" indent="-346075" algn="l" defTabSz="457200" rtl="0" eaLnBrk="1" fontAlgn="auto" latinLnBrk="0" hangingPunct="1">
              <a:lnSpc>
                <a:spcPct val="100000"/>
              </a:lnSpc>
              <a:spcBef>
                <a:spcPts val="0"/>
              </a:spcBef>
              <a:spcAft>
                <a:spcPts val="900"/>
              </a:spcAft>
              <a:buClr>
                <a:srgbClr val="6FACDE"/>
              </a:buClr>
              <a:buSzTx/>
              <a:buFont typeface="+mj-lt"/>
              <a:buAutoNum type="romanLcPeriod"/>
              <a:tabLst/>
              <a:defRPr kumimoji="0" lang="en-US" sz="1600" b="0" i="0" u="none" strike="noStrike" kern="1200" cap="none" spc="0" normalizeH="0" baseline="0" noProof="0" dirty="0">
                <a:ln>
                  <a:noFill/>
                </a:ln>
                <a:solidFill>
                  <a:srgbClr val="535353"/>
                </a:solidFill>
                <a:effectLst/>
                <a:uLnTx/>
                <a:uFillTx/>
                <a:latin typeface="Bahnschrift" panose="020B0502040204020203" pitchFamily="34" charset="0"/>
                <a:ea typeface="+mn-ea"/>
                <a:cs typeface="Times New Roman"/>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kumimoji="0" lang="en-US" sz="1600" b="0" i="0" u="none" strike="noStrike" kern="1200" cap="none" spc="0" normalizeH="0" baseline="0" noProof="0" dirty="0">
              <a:ln>
                <a:noFill/>
              </a:ln>
              <a:solidFill>
                <a:srgbClr val="535353"/>
              </a:solidFill>
              <a:effectLst/>
              <a:uLnTx/>
              <a:uFillTx/>
              <a:latin typeface="+mn-lt"/>
              <a:ea typeface="+mn-ea"/>
              <a:cs typeface="Times New Roman"/>
            </a:endParaRPr>
          </a:p>
        </p:txBody>
      </p:sp>
      <p:sp>
        <p:nvSpPr>
          <p:cNvPr id="7" name="Text Placeholder 8"/>
          <p:cNvSpPr>
            <a:spLocks noGrp="1"/>
          </p:cNvSpPr>
          <p:nvPr>
            <p:ph type="body" sz="quarter" idx="14" hasCustomPrompt="1"/>
          </p:nvPr>
        </p:nvSpPr>
        <p:spPr>
          <a:xfrm>
            <a:off x="304800" y="1234440"/>
            <a:ext cx="11054080" cy="411480"/>
          </a:xfrm>
        </p:spPr>
        <p:txBody>
          <a:bodyPr>
            <a:noAutofit/>
          </a:bodyPr>
          <a:lstStyle>
            <a:lvl1pPr marL="0" indent="0">
              <a:buNone/>
              <a:defRPr lang="en-US" sz="2000" b="1" kern="1200" dirty="0">
                <a:solidFill>
                  <a:schemeClr val="accent2"/>
                </a:solidFill>
                <a:latin typeface="Bahnschrift" panose="020B0502040204020203" pitchFamily="34" charset="0"/>
                <a:ea typeface="+mn-ea"/>
                <a:cs typeface="Times New Roman"/>
              </a:defRPr>
            </a:lvl1pPr>
          </a:lstStyle>
          <a:p>
            <a:pPr marL="0" lvl="0" indent="0" algn="l" defTabSz="457200" rtl="0" eaLnBrk="1" latinLnBrk="0" hangingPunct="1">
              <a:spcBef>
                <a:spcPts val="0"/>
              </a:spcBef>
              <a:spcAft>
                <a:spcPts val="900"/>
              </a:spcAft>
              <a:buClr>
                <a:schemeClr val="accent2"/>
              </a:buClr>
              <a:buFont typeface="Arial"/>
              <a:buNone/>
            </a:pPr>
            <a:r>
              <a:rPr lang="en-US" dirty="0"/>
              <a:t>Subtitle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81327" y="63738"/>
            <a:ext cx="2385981" cy="546543"/>
          </a:xfrm>
          <a:prstGeom prst="rect">
            <a:avLst/>
          </a:prstGeom>
        </p:spPr>
      </p:pic>
      <p:sp>
        <p:nvSpPr>
          <p:cNvPr id="9" name="Text Placeholder 6"/>
          <p:cNvSpPr txBox="1">
            <a:spLocks/>
          </p:cNvSpPr>
          <p:nvPr userDrawn="1"/>
        </p:nvSpPr>
        <p:spPr>
          <a:xfrm>
            <a:off x="76200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Bahnschrift" panose="020B0502040204020203" pitchFamily="34" charset="0"/>
                <a:ea typeface="+mn-ea"/>
                <a:cs typeface="+mn-cs"/>
              </a:rPr>
              <a:t>©2025 ARTHUR J. GALLAGHER &amp; CO. </a:t>
            </a:r>
          </a:p>
        </p:txBody>
      </p:sp>
    </p:spTree>
    <p:extLst>
      <p:ext uri="{BB962C8B-B14F-4D97-AF65-F5344CB8AC3E}">
        <p14:creationId xmlns:p14="http://schemas.microsoft.com/office/powerpoint/2010/main" val="8120645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5323301" y="5641848"/>
            <a:ext cx="6884225" cy="1225420"/>
          </a:xfrm>
          <a:prstGeom prst="rect">
            <a:avLst/>
          </a:prstGeom>
        </p:spPr>
      </p:pic>
      <p:sp>
        <p:nvSpPr>
          <p:cNvPr id="3" name="Content Placeholder 2"/>
          <p:cNvSpPr>
            <a:spLocks noGrp="1"/>
          </p:cNvSpPr>
          <p:nvPr>
            <p:ph idx="1" hasCustomPrompt="1"/>
          </p:nvPr>
        </p:nvSpPr>
        <p:spPr>
          <a:xfrm>
            <a:off x="304800" y="1463040"/>
            <a:ext cx="10363200" cy="4480560"/>
          </a:xfrm>
          <a:prstGeom prst="rect">
            <a:avLst/>
          </a:prstGeom>
        </p:spPr>
        <p:txBody>
          <a:bodyPr/>
          <a:lstStyle>
            <a:lvl1pPr marL="0" indent="0">
              <a:buNone/>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Click to add text</a:t>
            </a:r>
          </a:p>
        </p:txBody>
      </p:sp>
      <p:sp>
        <p:nvSpPr>
          <p:cNvPr id="5" name="Title Placeholder 1"/>
          <p:cNvSpPr>
            <a:spLocks noGrp="1"/>
          </p:cNvSpPr>
          <p:nvPr>
            <p:ph type="title"/>
          </p:nvPr>
        </p:nvSpPr>
        <p:spPr>
          <a:xfrm>
            <a:off x="304800" y="182880"/>
            <a:ext cx="79248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81327" y="63738"/>
            <a:ext cx="2385981" cy="546543"/>
          </a:xfrm>
          <a:prstGeom prst="rect">
            <a:avLst/>
          </a:prstGeom>
        </p:spPr>
      </p:pic>
      <p:sp>
        <p:nvSpPr>
          <p:cNvPr id="7" name="Text Placeholder 6"/>
          <p:cNvSpPr txBox="1">
            <a:spLocks/>
          </p:cNvSpPr>
          <p:nvPr userDrawn="1"/>
        </p:nvSpPr>
        <p:spPr>
          <a:xfrm>
            <a:off x="76200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Bahnschrift" panose="020B0502040204020203" pitchFamily="34" charset="0"/>
                <a:ea typeface="+mn-ea"/>
                <a:cs typeface="+mn-cs"/>
              </a:rPr>
              <a:t>©2025 ARTHUR J. GALLAGHER &amp; CO. </a:t>
            </a:r>
          </a:p>
        </p:txBody>
      </p:sp>
    </p:spTree>
    <p:extLst>
      <p:ext uri="{BB962C8B-B14F-4D97-AF65-F5344CB8AC3E}">
        <p14:creationId xmlns:p14="http://schemas.microsoft.com/office/powerpoint/2010/main" val="18463875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Right w Graphic">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5323301" y="5641848"/>
            <a:ext cx="6884225" cy="1225420"/>
          </a:xfrm>
          <a:prstGeom prst="rect">
            <a:avLst/>
          </a:prstGeom>
        </p:spPr>
      </p:pic>
      <p:sp>
        <p:nvSpPr>
          <p:cNvPr id="2" name="Title 1"/>
          <p:cNvSpPr>
            <a:spLocks noGrp="1"/>
          </p:cNvSpPr>
          <p:nvPr>
            <p:ph type="title"/>
          </p:nvPr>
        </p:nvSpPr>
        <p:spPr>
          <a:xfrm>
            <a:off x="304800" y="182880"/>
            <a:ext cx="7924800" cy="822960"/>
          </a:xfrm>
        </p:spPr>
        <p:txBody>
          <a:bodyPr/>
          <a:lstStyle>
            <a:lvl1pPr>
              <a:defRPr>
                <a:solidFill>
                  <a:schemeClr val="accent1"/>
                </a:solidFill>
              </a:defRPr>
            </a:lvl1pPr>
          </a:lstStyle>
          <a:p>
            <a:r>
              <a:rPr lang="en-US" dirty="0"/>
              <a:t>Click to edit Master title style</a:t>
            </a:r>
          </a:p>
        </p:txBody>
      </p:sp>
      <p:sp>
        <p:nvSpPr>
          <p:cNvPr id="8" name="Content Placeholder 2"/>
          <p:cNvSpPr>
            <a:spLocks noGrp="1"/>
          </p:cNvSpPr>
          <p:nvPr>
            <p:ph idx="13" hasCustomPrompt="1"/>
          </p:nvPr>
        </p:nvSpPr>
        <p:spPr>
          <a:xfrm>
            <a:off x="6705600" y="1737360"/>
            <a:ext cx="4876800" cy="4023360"/>
          </a:xfrm>
        </p:spPr>
        <p:txBody>
          <a:bodyPr>
            <a:normAutofit/>
          </a:bodyPr>
          <a:lstStyle>
            <a:lvl1pPr marL="0" indent="0">
              <a:buNone/>
              <a:defRPr sz="1600">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Click to add text </a:t>
            </a:r>
          </a:p>
        </p:txBody>
      </p:sp>
      <p:sp>
        <p:nvSpPr>
          <p:cNvPr id="7" name="Text Placeholder 8"/>
          <p:cNvSpPr>
            <a:spLocks noGrp="1"/>
          </p:cNvSpPr>
          <p:nvPr>
            <p:ph type="body" sz="quarter" idx="14" hasCustomPrompt="1"/>
          </p:nvPr>
        </p:nvSpPr>
        <p:spPr>
          <a:xfrm>
            <a:off x="304800" y="1234440"/>
            <a:ext cx="10972800" cy="411480"/>
          </a:xfrm>
        </p:spPr>
        <p:txBody>
          <a:bodyPr>
            <a:noAutofit/>
          </a:bodyPr>
          <a:lstStyle>
            <a:lvl1pPr marL="0" indent="0">
              <a:buNone/>
              <a:defRPr lang="en-US" sz="1800" b="1" kern="1200" dirty="0">
                <a:solidFill>
                  <a:schemeClr val="accent2"/>
                </a:solidFill>
                <a:latin typeface="Bahnschrift" panose="020B0502040204020203" pitchFamily="34" charset="0"/>
                <a:ea typeface="+mn-ea"/>
                <a:cs typeface="Times New Roman"/>
              </a:defRPr>
            </a:lvl1pPr>
          </a:lstStyle>
          <a:p>
            <a:pPr marL="0" lvl="0" indent="0" algn="l" defTabSz="457200" rtl="0" eaLnBrk="1" latinLnBrk="0" hangingPunct="1">
              <a:spcBef>
                <a:spcPts val="0"/>
              </a:spcBef>
              <a:spcAft>
                <a:spcPts val="900"/>
              </a:spcAft>
              <a:buClr>
                <a:schemeClr val="accent2"/>
              </a:buClr>
              <a:buFont typeface="Arial"/>
              <a:buNone/>
            </a:pPr>
            <a:r>
              <a:rPr lang="en-US" dirty="0"/>
              <a:t>Subtitle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81327" y="63738"/>
            <a:ext cx="2385981" cy="546543"/>
          </a:xfrm>
          <a:prstGeom prst="rect">
            <a:avLst/>
          </a:prstGeom>
        </p:spPr>
      </p:pic>
      <p:sp>
        <p:nvSpPr>
          <p:cNvPr id="10" name="Text Placeholder 6"/>
          <p:cNvSpPr txBox="1">
            <a:spLocks/>
          </p:cNvSpPr>
          <p:nvPr userDrawn="1"/>
        </p:nvSpPr>
        <p:spPr>
          <a:xfrm>
            <a:off x="76200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Bahnschrift" panose="020B0502040204020203" pitchFamily="34" charset="0"/>
                <a:ea typeface="+mn-ea"/>
                <a:cs typeface="+mn-cs"/>
              </a:rPr>
              <a:t>©2025 ARTHUR J. GALLAGHER &amp; CO. </a:t>
            </a:r>
          </a:p>
        </p:txBody>
      </p:sp>
    </p:spTree>
    <p:extLst>
      <p:ext uri="{BB962C8B-B14F-4D97-AF65-F5344CB8AC3E}">
        <p14:creationId xmlns:p14="http://schemas.microsoft.com/office/powerpoint/2010/main" val="26147251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Left w Photo">
    <p:spTree>
      <p:nvGrpSpPr>
        <p:cNvPr id="1" name=""/>
        <p:cNvGrpSpPr/>
        <p:nvPr/>
      </p:nvGrpSpPr>
      <p:grpSpPr>
        <a:xfrm>
          <a:off x="0" y="0"/>
          <a:ext cx="0" cy="0"/>
          <a:chOff x="0" y="0"/>
          <a:chExt cx="0" cy="0"/>
        </a:xfrm>
      </p:grpSpPr>
      <p:sp>
        <p:nvSpPr>
          <p:cNvPr id="10" name="Rectangle 9"/>
          <p:cNvSpPr>
            <a:spLocks noChangeAspect="1"/>
          </p:cNvSpPr>
          <p:nvPr userDrawn="1"/>
        </p:nvSpPr>
        <p:spPr>
          <a:xfrm>
            <a:off x="0" y="0"/>
            <a:ext cx="12192000" cy="6867144"/>
          </a:xfrm>
          <a:prstGeom prst="rect">
            <a:avLst/>
          </a:prstGeom>
          <a:blipFill>
            <a:blip r:embed="rId2">
              <a:alphaModFix amt="90000"/>
            </a:blip>
            <a:srcRect/>
            <a:stretch>
              <a:fillRect l="-22963" r="-10545"/>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noFill/>
              </a:ln>
              <a:effectLst/>
              <a:latin typeface="Bahnschrift" panose="020B0502040204020203" pitchFamily="34" charset="0"/>
            </a:endParaRPr>
          </a:p>
        </p:txBody>
      </p:sp>
      <p:sp>
        <p:nvSpPr>
          <p:cNvPr id="2" name="Title 1"/>
          <p:cNvSpPr>
            <a:spLocks noGrp="1"/>
          </p:cNvSpPr>
          <p:nvPr>
            <p:ph type="title"/>
          </p:nvPr>
        </p:nvSpPr>
        <p:spPr>
          <a:xfrm>
            <a:off x="304800" y="182880"/>
            <a:ext cx="7924800" cy="822960"/>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304800" y="1737360"/>
            <a:ext cx="4876800" cy="4480560"/>
          </a:xfrm>
        </p:spPr>
        <p:txBody>
          <a:bodyPr>
            <a:normAutofit/>
          </a:bodyPr>
          <a:lstStyle>
            <a:lvl1pPr marL="0" indent="0">
              <a:buNone/>
              <a:defRPr sz="1600">
                <a:solidFill>
                  <a:schemeClr val="tx2"/>
                </a:solidFill>
              </a:defRPr>
            </a:lvl1pPr>
          </a:lstStyle>
          <a:p>
            <a:pPr lvl="0"/>
            <a:r>
              <a:rPr lang="en-US" dirty="0"/>
              <a:t>Click to add text </a:t>
            </a:r>
          </a:p>
        </p:txBody>
      </p:sp>
      <p:sp>
        <p:nvSpPr>
          <p:cNvPr id="5" name="Text Placeholder 8"/>
          <p:cNvSpPr>
            <a:spLocks noGrp="1"/>
          </p:cNvSpPr>
          <p:nvPr>
            <p:ph type="body" sz="quarter" idx="13" hasCustomPrompt="1"/>
          </p:nvPr>
        </p:nvSpPr>
        <p:spPr>
          <a:xfrm>
            <a:off x="304800" y="1234440"/>
            <a:ext cx="10972800" cy="411480"/>
          </a:xfrm>
        </p:spPr>
        <p:txBody>
          <a:bodyPr>
            <a:noAutofit/>
          </a:bodyPr>
          <a:lstStyle>
            <a:lvl1pPr marL="0" indent="0">
              <a:buNone/>
              <a:defRPr lang="en-US" sz="1800" b="1" kern="1200" dirty="0">
                <a:solidFill>
                  <a:schemeClr val="accent2"/>
                </a:solidFill>
                <a:latin typeface="Bahnschrift" panose="020B0502040204020203" pitchFamily="34" charset="0"/>
                <a:ea typeface="+mn-ea"/>
                <a:cs typeface="Times New Roman"/>
              </a:defRPr>
            </a:lvl1pPr>
          </a:lstStyle>
          <a:p>
            <a:pPr marL="0" lvl="0" indent="0" algn="l" defTabSz="457200" rtl="0" eaLnBrk="1" latinLnBrk="0" hangingPunct="1">
              <a:spcBef>
                <a:spcPts val="0"/>
              </a:spcBef>
              <a:spcAft>
                <a:spcPts val="900"/>
              </a:spcAft>
              <a:buClr>
                <a:schemeClr val="accent2"/>
              </a:buClr>
              <a:buFont typeface="Arial"/>
              <a:buNone/>
            </a:pPr>
            <a:r>
              <a:rPr lang="en-US" dirty="0"/>
              <a:t>Subtitle</a:t>
            </a:r>
          </a:p>
        </p:txBody>
      </p:sp>
      <p:sp>
        <p:nvSpPr>
          <p:cNvPr id="8" name="Text Placeholder 6"/>
          <p:cNvSpPr txBox="1">
            <a:spLocks/>
          </p:cNvSpPr>
          <p:nvPr userDrawn="1"/>
        </p:nvSpPr>
        <p:spPr>
          <a:xfrm>
            <a:off x="76200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Bahnschrift" panose="020B0502040204020203" pitchFamily="34" charset="0"/>
                <a:ea typeface="+mn-ea"/>
                <a:cs typeface="+mn-cs"/>
              </a:rPr>
              <a:t>©2025 ARTHUR J. GALLAGHER &amp; CO. </a:t>
            </a:r>
          </a:p>
        </p:txBody>
      </p:sp>
      <p:sp>
        <p:nvSpPr>
          <p:cNvPr id="9" name="TextBox 8"/>
          <p:cNvSpPr txBox="1"/>
          <p:nvPr userDrawn="1"/>
        </p:nvSpPr>
        <p:spPr>
          <a:xfrm>
            <a:off x="304799" y="6583680"/>
            <a:ext cx="692727" cy="184666"/>
          </a:xfrm>
          <a:prstGeom prst="rect">
            <a:avLst/>
          </a:prstGeom>
          <a:noFill/>
        </p:spPr>
        <p:txBody>
          <a:bodyPr wrap="square" rtlCol="0">
            <a:spAutoFit/>
          </a:bodyPr>
          <a:lstStyle/>
          <a:p>
            <a:fld id="{47A85379-F5D1-4B17-9A88-B6775F35A499}" type="slidenum">
              <a:rPr lang="en-US" sz="600" smtClean="0">
                <a:solidFill>
                  <a:schemeClr val="accent2">
                    <a:lumMod val="40000"/>
                    <a:lumOff val="60000"/>
                  </a:schemeClr>
                </a:solidFill>
                <a:latin typeface="Bahnschrift" panose="020B0502040204020203" pitchFamily="34" charset="0"/>
              </a:rPr>
              <a:t>‹#›</a:t>
            </a:fld>
            <a:endParaRPr lang="en-US" sz="600" dirty="0">
              <a:solidFill>
                <a:schemeClr val="accent2">
                  <a:lumMod val="40000"/>
                  <a:lumOff val="60000"/>
                </a:schemeClr>
              </a:solidFill>
              <a:latin typeface="Bahnschrift" panose="020B0502040204020203" pitchFamily="34" charset="0"/>
            </a:endParaRPr>
          </a:p>
        </p:txBody>
      </p:sp>
    </p:spTree>
    <p:extLst>
      <p:ext uri="{BB962C8B-B14F-4D97-AF65-F5344CB8AC3E}">
        <p14:creationId xmlns:p14="http://schemas.microsoft.com/office/powerpoint/2010/main" val="17212453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1F5786"/>
                </a:solidFill>
                <a:latin typeface="Bahnschrift" panose="020B0502040204020203" pitchFamily="34" charset="0"/>
                <a:cs typeface="Bahnschrift" panose="020B0502040204020203" pitchFamily="34" charset="0"/>
              </a:defRPr>
            </a:lvl1pPr>
          </a:lstStyle>
          <a:p>
            <a:endParaRPr dirty="0"/>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5/16/2025</a:t>
            </a:fld>
            <a:endParaRPr lang="en-US"/>
          </a:p>
        </p:txBody>
      </p:sp>
      <p:sp>
        <p:nvSpPr>
          <p:cNvPr id="7" name="Holder 7"/>
          <p:cNvSpPr>
            <a:spLocks noGrp="1"/>
          </p:cNvSpPr>
          <p:nvPr>
            <p:ph type="sldNum" sz="quarter" idx="7"/>
          </p:nvPr>
        </p:nvSpPr>
        <p:spPr/>
        <p:txBody>
          <a:bodyPr lIns="0" tIns="0" rIns="0" bIns="0"/>
          <a:lstStyle>
            <a:lvl1pPr>
              <a:defRPr sz="600" b="0" i="0">
                <a:solidFill>
                  <a:srgbClr val="C5DEF1"/>
                </a:solidFill>
                <a:latin typeface="Bahnschrift" panose="020B0502040204020203" pitchFamily="34" charset="0"/>
                <a:cs typeface="Bahnschrift" panose="020B0502040204020203" pitchFamily="34" charset="0"/>
              </a:defRPr>
            </a:lvl1pPr>
          </a:lstStyle>
          <a:p>
            <a:pPr marL="38100">
              <a:spcBef>
                <a:spcPts val="105"/>
              </a:spcBef>
            </a:pPr>
            <a:fld id="{81D60167-4931-47E6-BA6A-407CBD079E47}" type="slidenum">
              <a:rPr lang="en-US" spc="-50" smtClean="0"/>
              <a:pPr marL="38100">
                <a:spcBef>
                  <a:spcPts val="105"/>
                </a:spcBef>
              </a:pPr>
              <a:t>‹#›</a:t>
            </a:fld>
            <a:endParaRPr lang="en-US" spc="-50"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Photos w Subtitle &amp; Caption">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5323301" y="5641848"/>
            <a:ext cx="6884225" cy="1225420"/>
          </a:xfrm>
          <a:prstGeom prst="rect">
            <a:avLst/>
          </a:prstGeom>
        </p:spPr>
      </p:pic>
      <p:sp>
        <p:nvSpPr>
          <p:cNvPr id="2" name="Title 1"/>
          <p:cNvSpPr>
            <a:spLocks noGrp="1"/>
          </p:cNvSpPr>
          <p:nvPr>
            <p:ph type="title"/>
          </p:nvPr>
        </p:nvSpPr>
        <p:spPr>
          <a:xfrm>
            <a:off x="304800" y="182880"/>
            <a:ext cx="7924800" cy="822960"/>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304800" y="1737360"/>
            <a:ext cx="5364480" cy="2949610"/>
          </a:xfrm>
        </p:spPr>
        <p:txBody>
          <a:bodyPr/>
          <a:lstStyle>
            <a:lvl1pPr marL="0" indent="0">
              <a:buNone/>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Picture</a:t>
            </a:r>
          </a:p>
        </p:txBody>
      </p:sp>
      <p:sp>
        <p:nvSpPr>
          <p:cNvPr id="8" name="Content Placeholder 2"/>
          <p:cNvSpPr>
            <a:spLocks noGrp="1"/>
          </p:cNvSpPr>
          <p:nvPr>
            <p:ph idx="13" hasCustomPrompt="1"/>
          </p:nvPr>
        </p:nvSpPr>
        <p:spPr>
          <a:xfrm>
            <a:off x="5974080" y="1737360"/>
            <a:ext cx="5364480" cy="2964172"/>
          </a:xfrm>
        </p:spPr>
        <p:txBody>
          <a:bodyPr/>
          <a:lstStyle>
            <a:lvl1pPr marL="0" indent="0">
              <a:buNone/>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Picture</a:t>
            </a:r>
          </a:p>
        </p:txBody>
      </p:sp>
      <p:sp>
        <p:nvSpPr>
          <p:cNvPr id="7" name="Text Placeholder 8"/>
          <p:cNvSpPr>
            <a:spLocks noGrp="1"/>
          </p:cNvSpPr>
          <p:nvPr>
            <p:ph type="body" sz="quarter" idx="14" hasCustomPrompt="1"/>
          </p:nvPr>
        </p:nvSpPr>
        <p:spPr>
          <a:xfrm>
            <a:off x="304800" y="1234440"/>
            <a:ext cx="10972800" cy="411480"/>
          </a:xfrm>
        </p:spPr>
        <p:txBody>
          <a:bodyPr>
            <a:noAutofit/>
          </a:bodyPr>
          <a:lstStyle>
            <a:lvl1pPr marL="0" indent="0">
              <a:buNone/>
              <a:defRPr lang="en-US" sz="1800" b="1" kern="1200" dirty="0">
                <a:solidFill>
                  <a:schemeClr val="accent2"/>
                </a:solidFill>
                <a:latin typeface="Bahnschrift" panose="020B0502040204020203" pitchFamily="34" charset="0"/>
                <a:ea typeface="+mn-ea"/>
                <a:cs typeface="Times New Roman"/>
              </a:defRPr>
            </a:lvl1pPr>
          </a:lstStyle>
          <a:p>
            <a:pPr marL="0" lvl="0" indent="0" algn="l" defTabSz="457200" rtl="0" eaLnBrk="1" latinLnBrk="0" hangingPunct="1">
              <a:spcBef>
                <a:spcPts val="0"/>
              </a:spcBef>
              <a:spcAft>
                <a:spcPts val="900"/>
              </a:spcAft>
              <a:buClr>
                <a:schemeClr val="accent2"/>
              </a:buClr>
              <a:buFont typeface="Arial"/>
              <a:buNone/>
            </a:pPr>
            <a:r>
              <a:rPr lang="en-US" dirty="0"/>
              <a:t>Subtitle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81327" y="63738"/>
            <a:ext cx="2385981" cy="546543"/>
          </a:xfrm>
          <a:prstGeom prst="rect">
            <a:avLst/>
          </a:prstGeom>
        </p:spPr>
      </p:pic>
      <p:sp>
        <p:nvSpPr>
          <p:cNvPr id="12" name="Text Placeholder 6"/>
          <p:cNvSpPr txBox="1">
            <a:spLocks/>
          </p:cNvSpPr>
          <p:nvPr userDrawn="1"/>
        </p:nvSpPr>
        <p:spPr>
          <a:xfrm>
            <a:off x="76200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Bahnschrift" panose="020B0502040204020203" pitchFamily="34" charset="0"/>
                <a:ea typeface="+mn-ea"/>
                <a:cs typeface="+mn-cs"/>
              </a:rPr>
              <a:t>©2025 ARTHUR J. GALLAGHER &amp; CO. </a:t>
            </a:r>
          </a:p>
        </p:txBody>
      </p:sp>
    </p:spTree>
    <p:extLst>
      <p:ext uri="{BB962C8B-B14F-4D97-AF65-F5344CB8AC3E}">
        <p14:creationId xmlns:p14="http://schemas.microsoft.com/office/powerpoint/2010/main" val="42623664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914400" y="182880"/>
            <a:ext cx="79248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6677611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Subtitle-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737360"/>
            <a:ext cx="10119360" cy="4297680"/>
          </a:xfrm>
          <a:prstGeom prst="rect">
            <a:avLst/>
          </a:prstGeom>
        </p:spPr>
        <p:txBody>
          <a:bodyPr/>
          <a:lstStyle>
            <a:lvl1pPr marL="342900" indent="-342900">
              <a:buClr>
                <a:schemeClr val="accent2"/>
              </a:buClr>
              <a:buFont typeface="Arial" panose="020B0604020202020204" pitchFamily="34" charset="0"/>
              <a:buChar char="•"/>
              <a:defRPr>
                <a:solidFill>
                  <a:schemeClr val="tx2"/>
                </a:solidFill>
              </a:defRPr>
            </a:lvl1pPr>
            <a:lvl2pPr>
              <a:buClr>
                <a:schemeClr val="accent2"/>
              </a:buClr>
              <a:defRPr>
                <a:solidFill>
                  <a:schemeClr val="tx2"/>
                </a:solidFill>
              </a:defRPr>
            </a:lvl2pPr>
            <a:lvl3pPr>
              <a:buClr>
                <a:schemeClr val="accent2"/>
              </a:buClr>
              <a:defRPr>
                <a:solidFill>
                  <a:schemeClr val="tx2"/>
                </a:solidFill>
              </a:defRPr>
            </a:lvl3pPr>
            <a:lvl4pPr>
              <a:buClr>
                <a:schemeClr val="accent2"/>
              </a:buClr>
              <a:defRPr>
                <a:solidFill>
                  <a:schemeClr val="tx2"/>
                </a:solidFill>
              </a:defRPr>
            </a:lvl4pPr>
            <a:lvl5pPr>
              <a:buClr>
                <a:schemeClr val="accent2"/>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914400" y="182880"/>
            <a:ext cx="79248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sp>
        <p:nvSpPr>
          <p:cNvPr id="7" name="Text Placeholder 8"/>
          <p:cNvSpPr>
            <a:spLocks noGrp="1"/>
          </p:cNvSpPr>
          <p:nvPr>
            <p:ph type="body" sz="quarter" idx="13" hasCustomPrompt="1"/>
          </p:nvPr>
        </p:nvSpPr>
        <p:spPr>
          <a:xfrm>
            <a:off x="914400" y="1234440"/>
            <a:ext cx="10119360" cy="411480"/>
          </a:xfrm>
          <a:prstGeom prst="rect">
            <a:avLst/>
          </a:prstGeom>
        </p:spPr>
        <p:txBody>
          <a:bodyPr>
            <a:noAutofit/>
          </a:bodyPr>
          <a:lstStyle>
            <a:lvl1pPr>
              <a:buNone/>
              <a:defRPr sz="2400" b="1">
                <a:solidFill>
                  <a:schemeClr val="accent2"/>
                </a:solidFill>
                <a:latin typeface="Bahnschrift" panose="020B0502040204020203" pitchFamily="34" charset="0"/>
              </a:defRPr>
            </a:lvl1pPr>
          </a:lstStyle>
          <a:p>
            <a:pPr lvl="0"/>
            <a:r>
              <a:rPr lang="en-US" dirty="0"/>
              <a:t>Subtitle</a:t>
            </a:r>
          </a:p>
        </p:txBody>
      </p:sp>
    </p:spTree>
    <p:extLst>
      <p:ext uri="{BB962C8B-B14F-4D97-AF65-F5344CB8AC3E}">
        <p14:creationId xmlns:p14="http://schemas.microsoft.com/office/powerpoint/2010/main" val="13404669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Slide Number Placeholder 5"/>
          <p:cNvSpPr>
            <a:spLocks noGrp="1"/>
          </p:cNvSpPr>
          <p:nvPr>
            <p:ph type="sldNum" sz="quarter" idx="12"/>
          </p:nvPr>
        </p:nvSpPr>
        <p:spPr>
          <a:xfrm>
            <a:off x="11029950" y="6211163"/>
            <a:ext cx="383721" cy="254951"/>
          </a:xfrm>
          <a:prstGeom prst="rect">
            <a:avLst/>
          </a:prstGeom>
        </p:spPr>
        <p:txBody>
          <a:bodyPr/>
          <a:lstStyle>
            <a:lvl1pPr>
              <a:defRPr sz="1000">
                <a:latin typeface="Bahnschrift" panose="020B0502040204020203" pitchFamily="34" charset="0"/>
              </a:defRPr>
            </a:lvl1pPr>
          </a:lstStyle>
          <a:p>
            <a:fld id="{FFB67C56-0E87-4F73-A794-FA541C704BAC}"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12" name="Footer Placeholder 11"/>
          <p:cNvSpPr>
            <a:spLocks noGrp="1"/>
          </p:cNvSpPr>
          <p:nvPr>
            <p:ph type="ftr" sz="quarter" idx="14"/>
          </p:nvPr>
        </p:nvSpPr>
        <p:spPr>
          <a:xfrm>
            <a:off x="554567" y="6200779"/>
            <a:ext cx="3860800" cy="365125"/>
          </a:xfrm>
          <a:prstGeom prst="rect">
            <a:avLst/>
          </a:prstGeom>
        </p:spPr>
        <p:txBody>
          <a:bodyPr/>
          <a:lstStyle>
            <a:lvl1pPr>
              <a:defRPr>
                <a:latin typeface="Bahnschrift" panose="020B0502040204020203" pitchFamily="34" charset="0"/>
              </a:defRPr>
            </a:lvl1pPr>
          </a:lstStyle>
          <a:p>
            <a:endParaRPr lang="en-GB" dirty="0">
              <a:solidFill>
                <a:prstClr val="black">
                  <a:lumMod val="50000"/>
                  <a:lumOff val="50000"/>
                </a:prstClr>
              </a:solidFill>
            </a:endParaRPr>
          </a:p>
        </p:txBody>
      </p:sp>
      <p:sp>
        <p:nvSpPr>
          <p:cNvPr id="14" name="Text Placeholder 13"/>
          <p:cNvSpPr>
            <a:spLocks noGrp="1"/>
          </p:cNvSpPr>
          <p:nvPr>
            <p:ph type="body" sz="quarter" idx="15"/>
          </p:nvPr>
        </p:nvSpPr>
        <p:spPr>
          <a:xfrm>
            <a:off x="554567" y="1689101"/>
            <a:ext cx="11032068" cy="4316413"/>
          </a:xfrm>
        </p:spPr>
        <p:txBody>
          <a:bodyPr>
            <a:noAutofit/>
          </a:bodyPr>
          <a:lstStyle>
            <a:lvl1pPr>
              <a:spcAft>
                <a:spcPts val="400"/>
              </a:spcAft>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66047588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Outlin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304800" y="182880"/>
            <a:ext cx="79248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sp>
        <p:nvSpPr>
          <p:cNvPr id="4" name="Text Placeholder 3"/>
          <p:cNvSpPr>
            <a:spLocks noGrp="1"/>
          </p:cNvSpPr>
          <p:nvPr>
            <p:ph type="body" sz="quarter" idx="14"/>
          </p:nvPr>
        </p:nvSpPr>
        <p:spPr>
          <a:xfrm>
            <a:off x="304800" y="1737362"/>
            <a:ext cx="10363200" cy="4185267"/>
          </a:xfrm>
        </p:spPr>
        <p:txBody>
          <a:bodyPr/>
          <a:lstStyle>
            <a:lvl1pPr marL="461963" indent="-461963">
              <a:buFont typeface="+mj-lt"/>
              <a:buAutoNum type="romanUcPeriod"/>
              <a:defRPr/>
            </a:lvl1pPr>
            <a:lvl2pPr marL="800100" indent="-342900">
              <a:buFont typeface="+mj-lt"/>
              <a:buAutoNum type="alphaUcPeriod"/>
              <a:defRPr/>
            </a:lvl2pPr>
            <a:lvl3pPr marL="1143000" indent="-344488">
              <a:buFont typeface="+mj-lt"/>
              <a:buAutoNum type="arabicPeriod"/>
              <a:defRPr/>
            </a:lvl3pPr>
            <a:lvl4pPr marL="1485900" indent="-342900">
              <a:buFont typeface="+mj-lt"/>
              <a:buAutoNum type="alphaLcParenR"/>
              <a:defRPr/>
            </a:lvl4pPr>
            <a:lvl5pPr marL="1828800" indent="-344488">
              <a:buFont typeface="+mj-lt"/>
              <a:buAutoNum type="romanLcPeriod"/>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17602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hank you/Closin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C5B3AA9-4127-4895-A86F-A66417B106A1}"/>
              </a:ext>
            </a:extLst>
          </p:cNvPr>
          <p:cNvPicPr>
            <a:picLocks noChangeAspect="1"/>
          </p:cNvPicPr>
          <p:nvPr userDrawn="1"/>
        </p:nvPicPr>
        <p:blipFill>
          <a:blip r:embed="rId2"/>
          <a:stretch>
            <a:fillRect/>
          </a:stretch>
        </p:blipFill>
        <p:spPr>
          <a:xfrm>
            <a:off x="0" y="3507582"/>
            <a:ext cx="12192000" cy="3350418"/>
          </a:xfrm>
          <a:prstGeom prst="rect">
            <a:avLst/>
          </a:prstGeom>
        </p:spPr>
      </p:pic>
      <p:sp>
        <p:nvSpPr>
          <p:cNvPr id="2" name="Title 1"/>
          <p:cNvSpPr>
            <a:spLocks noGrp="1"/>
          </p:cNvSpPr>
          <p:nvPr>
            <p:ph type="ctrTitle" hasCustomPrompt="1"/>
          </p:nvPr>
        </p:nvSpPr>
        <p:spPr>
          <a:xfrm>
            <a:off x="915701" y="1090565"/>
            <a:ext cx="7395164" cy="1102122"/>
          </a:xfrm>
          <a:prstGeom prst="rect">
            <a:avLst/>
          </a:prstGeom>
        </p:spPr>
        <p:txBody>
          <a:bodyPr anchor="b" anchorCtr="0">
            <a:normAutofit/>
          </a:bodyPr>
          <a:lstStyle>
            <a:lvl1pPr algn="l">
              <a:lnSpc>
                <a:spcPts val="4300"/>
              </a:lnSpc>
              <a:spcBef>
                <a:spcPts val="0"/>
              </a:spcBef>
              <a:defRPr sz="2800" cap="none">
                <a:solidFill>
                  <a:schemeClr val="accent1"/>
                </a:solidFill>
              </a:defRPr>
            </a:lvl1pPr>
          </a:lstStyle>
          <a:p>
            <a:r>
              <a:rPr lang="en-US" dirty="0"/>
              <a:t>Thank You!</a:t>
            </a:r>
          </a:p>
        </p:txBody>
      </p:sp>
      <p:sp>
        <p:nvSpPr>
          <p:cNvPr id="3" name="Subtitle 2"/>
          <p:cNvSpPr>
            <a:spLocks noGrp="1"/>
          </p:cNvSpPr>
          <p:nvPr>
            <p:ph type="subTitle" idx="1"/>
          </p:nvPr>
        </p:nvSpPr>
        <p:spPr>
          <a:xfrm>
            <a:off x="632986" y="5634453"/>
            <a:ext cx="4392901" cy="690582"/>
          </a:xfrm>
          <a:prstGeom prst="rect">
            <a:avLst/>
          </a:prstGeom>
        </p:spPr>
        <p:txBody>
          <a:bodyPr>
            <a:noAutofit/>
          </a:bodyPr>
          <a:lstStyle>
            <a:lvl1pPr marL="0" indent="0" algn="l">
              <a:spcBef>
                <a:spcPts val="0"/>
              </a:spcBef>
              <a:buNone/>
              <a:defRPr sz="1300"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5" name="Text Placeholder 4"/>
          <p:cNvSpPr>
            <a:spLocks noGrp="1"/>
          </p:cNvSpPr>
          <p:nvPr>
            <p:ph type="body" sz="quarter" idx="10"/>
          </p:nvPr>
        </p:nvSpPr>
        <p:spPr>
          <a:xfrm>
            <a:off x="633804" y="4868863"/>
            <a:ext cx="4389120" cy="731520"/>
          </a:xfrm>
          <a:prstGeom prst="rect">
            <a:avLst/>
          </a:prstGeom>
        </p:spPr>
        <p:txBody>
          <a:bodyPr/>
          <a:lstStyle>
            <a:lvl1pPr marL="0" indent="0" algn="l" defTabSz="457200" rtl="0" eaLnBrk="1" latinLnBrk="0" hangingPunct="1">
              <a:spcBef>
                <a:spcPts val="0"/>
              </a:spcBef>
              <a:buFont typeface="Arial"/>
              <a:buNone/>
              <a:defRPr lang="en-US" sz="1300" kern="1200" cap="none" baseline="0" dirty="0">
                <a:solidFill>
                  <a:schemeClr val="bg1"/>
                </a:solidFill>
                <a:latin typeface="Bahnschrift" panose="020B0502040204020203" pitchFamily="34" charset="0"/>
                <a:ea typeface="+mn-ea"/>
                <a:cs typeface="+mn-cs"/>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8" name="Text Placeholder 6">
            <a:extLst>
              <a:ext uri="{FF2B5EF4-FFF2-40B4-BE49-F238E27FC236}">
                <a16:creationId xmlns:a16="http://schemas.microsoft.com/office/drawing/2014/main" id="{783D9A20-F418-4099-951E-246BF72FA72B}"/>
              </a:ext>
            </a:extLst>
          </p:cNvPr>
          <p:cNvSpPr txBox="1">
            <a:spLocks/>
          </p:cNvSpPr>
          <p:nvPr userDrawn="1"/>
        </p:nvSpPr>
        <p:spPr>
          <a:xfrm>
            <a:off x="544641" y="6264073"/>
            <a:ext cx="5012511" cy="365125"/>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defRPr/>
            </a:pPr>
            <a:r>
              <a:rPr sz="600" dirty="0">
                <a:solidFill>
                  <a:schemeClr val="bg1"/>
                </a:solidFill>
                <a:latin typeface="Bahnschrift" panose="020B0502040204020203" pitchFamily="34" charset="0"/>
              </a:rPr>
              <a:t> © </a:t>
            </a:r>
            <a:r>
              <a:rPr lang="en-US" sz="600" dirty="0">
                <a:solidFill>
                  <a:schemeClr val="bg1"/>
                </a:solidFill>
                <a:latin typeface="Bahnschrift" panose="020B0502040204020203" pitchFamily="34" charset="0"/>
              </a:rPr>
              <a:t>2025</a:t>
            </a:r>
            <a:r>
              <a:rPr sz="600" dirty="0">
                <a:solidFill>
                  <a:schemeClr val="bg1"/>
                </a:solidFill>
                <a:latin typeface="Bahnschrift" panose="020B0502040204020203" pitchFamily="34" charset="0"/>
              </a:rPr>
              <a:t> ARTHUR J. GALLAGHER &amp; CO.  |  AJG.COM</a:t>
            </a:r>
            <a:endParaRPr sz="600" baseline="30000" dirty="0">
              <a:solidFill>
                <a:schemeClr val="bg1"/>
              </a:solidFill>
              <a:latin typeface="Bahnschrift" panose="020B0502040204020203" pitchFamily="34" charset="0"/>
            </a:endParaRPr>
          </a:p>
        </p:txBody>
      </p:sp>
      <p:pic>
        <p:nvPicPr>
          <p:cNvPr id="10" name="Picture 9">
            <a:extLst>
              <a:ext uri="{FF2B5EF4-FFF2-40B4-BE49-F238E27FC236}">
                <a16:creationId xmlns:a16="http://schemas.microsoft.com/office/drawing/2014/main" id="{25A533FE-6C15-4ABB-A4E2-AED25F83C6FE}"/>
              </a:ext>
            </a:extLst>
          </p:cNvPr>
          <p:cNvPicPr>
            <a:picLocks noChangeAspect="1"/>
          </p:cNvPicPr>
          <p:nvPr userDrawn="1"/>
        </p:nvPicPr>
        <p:blipFill>
          <a:blip r:embed="rId3"/>
          <a:stretch>
            <a:fillRect/>
          </a:stretch>
        </p:blipFill>
        <p:spPr>
          <a:xfrm>
            <a:off x="8326541" y="5273799"/>
            <a:ext cx="3687727" cy="1319351"/>
          </a:xfrm>
          <a:prstGeom prst="rect">
            <a:avLst/>
          </a:prstGeom>
        </p:spPr>
      </p:pic>
    </p:spTree>
    <p:extLst>
      <p:ext uri="{BB962C8B-B14F-4D97-AF65-F5344CB8AC3E}">
        <p14:creationId xmlns:p14="http://schemas.microsoft.com/office/powerpoint/2010/main" val="32483199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46599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150546" y="6356351"/>
            <a:ext cx="431853" cy="365125"/>
          </a:xfrm>
          <a:prstGeom prst="rect">
            <a:avLst/>
          </a:prstGeom>
        </p:spPr>
        <p:txBody>
          <a:bodyPr/>
          <a:lstStyle>
            <a:lvl1pPr>
              <a:defRPr>
                <a:latin typeface="Bahnschrift" panose="020B0502040204020203" pitchFamily="34" charset="0"/>
              </a:defRPr>
            </a:lvl1pPr>
          </a:lstStyle>
          <a:p>
            <a:fld id="{21AD668D-0247-144D-B5E3-BB8B09021D3D}" type="slidenum">
              <a:rPr lang="en-US" smtClean="0"/>
              <a:pPr/>
              <a:t>‹#›</a:t>
            </a:fld>
            <a:endParaRPr lang="en-US" dirty="0"/>
          </a:p>
        </p:txBody>
      </p:sp>
    </p:spTree>
    <p:extLst>
      <p:ext uri="{BB962C8B-B14F-4D97-AF65-F5344CB8AC3E}">
        <p14:creationId xmlns:p14="http://schemas.microsoft.com/office/powerpoint/2010/main" val="18699950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463040"/>
            <a:ext cx="10119360" cy="4480560"/>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914400" y="182880"/>
            <a:ext cx="79248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9131254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Outline Orange Accent">
    <p:spTree>
      <p:nvGrpSpPr>
        <p:cNvPr id="1" name=""/>
        <p:cNvGrpSpPr/>
        <p:nvPr/>
      </p:nvGrpSpPr>
      <p:grpSpPr>
        <a:xfrm>
          <a:off x="0" y="0"/>
          <a:ext cx="0" cy="0"/>
          <a:chOff x="0" y="0"/>
          <a:chExt cx="0" cy="0"/>
        </a:xfrm>
      </p:grpSpPr>
      <p:sp>
        <p:nvSpPr>
          <p:cNvPr id="9" name="Rectangle 8"/>
          <p:cNvSpPr/>
          <p:nvPr userDrawn="1"/>
        </p:nvSpPr>
        <p:spPr>
          <a:xfrm>
            <a:off x="0" y="5234151"/>
            <a:ext cx="12192000" cy="1641092"/>
          </a:xfrm>
          <a:prstGeom prst="rect">
            <a:avLst/>
          </a:prstGeom>
          <a:blipFill dpi="0" rotWithShape="1">
            <a:blip r:embed="rId2">
              <a:alphaModFix amt="90000"/>
            </a:blip>
            <a:srcRect/>
            <a:stretch>
              <a:fillRect t="-318941" b="-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Bahnschrift" panose="020B0502040204020203" pitchFamily="34" charset="0"/>
            </a:endParaRPr>
          </a:p>
        </p:txBody>
      </p:sp>
      <p:sp>
        <p:nvSpPr>
          <p:cNvPr id="5" name="Title Placeholder 1"/>
          <p:cNvSpPr>
            <a:spLocks noGrp="1"/>
          </p:cNvSpPr>
          <p:nvPr>
            <p:ph type="title"/>
          </p:nvPr>
        </p:nvSpPr>
        <p:spPr>
          <a:xfrm>
            <a:off x="304800" y="182880"/>
            <a:ext cx="7924800" cy="822960"/>
          </a:xfrm>
          <a:prstGeom prst="rect">
            <a:avLst/>
          </a:prstGeom>
        </p:spPr>
        <p:txBody>
          <a:bodyPr vert="horz" lIns="91440" tIns="45720" rIns="91440" bIns="45720" rtlCol="0" anchor="b" anchorCtr="0">
            <a:noAutofit/>
          </a:bodyPr>
          <a:lstStyle>
            <a:lvl1pPr defTabSz="158747">
              <a:tabLst/>
              <a:defRPr>
                <a:solidFill>
                  <a:schemeClr val="accent1"/>
                </a:solidFill>
              </a:defRPr>
            </a:lvl1pPr>
          </a:lstStyle>
          <a:p>
            <a:r>
              <a:rPr lang="en-US" dirty="0"/>
              <a:t>Click to edit Master title style</a:t>
            </a:r>
          </a:p>
        </p:txBody>
      </p:sp>
      <p:sp>
        <p:nvSpPr>
          <p:cNvPr id="4" name="Text Placeholder 3"/>
          <p:cNvSpPr>
            <a:spLocks noGrp="1"/>
          </p:cNvSpPr>
          <p:nvPr>
            <p:ph type="body" sz="quarter" idx="14" hasCustomPrompt="1"/>
          </p:nvPr>
        </p:nvSpPr>
        <p:spPr>
          <a:xfrm>
            <a:off x="304800" y="1737361"/>
            <a:ext cx="10363200" cy="4185267"/>
          </a:xfrm>
        </p:spPr>
        <p:txBody>
          <a:bodyPr/>
          <a:lstStyle>
            <a:lvl1pPr marL="461422" indent="-461422">
              <a:buFont typeface="+mj-lt"/>
              <a:buAutoNum type="romanUcPeriod"/>
              <a:defRPr/>
            </a:lvl1pPr>
            <a:lvl2pPr marL="914377" indent="-461422">
              <a:buFont typeface="+mj-lt"/>
              <a:buAutoNum type="alphaUcPeriod"/>
              <a:defRPr/>
            </a:lvl2pPr>
            <a:lvl3pPr marL="1375799" indent="-467772">
              <a:buFont typeface="+mj-lt"/>
              <a:buAutoNum type="arabicPeriod"/>
              <a:defRPr/>
            </a:lvl3pPr>
            <a:lvl4pPr marL="1828754" indent="-461422">
              <a:buFont typeface="+mj-lt"/>
              <a:buAutoNum type="alphaLcParenR"/>
              <a:defRPr/>
            </a:lvl4pPr>
            <a:lvl5pPr marL="2290176" indent="-467772">
              <a:buFont typeface="+mj-lt"/>
              <a:buAutoNum type="romanLcPeriod"/>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8"/>
          <p:cNvSpPr>
            <a:spLocks noGrp="1"/>
          </p:cNvSpPr>
          <p:nvPr>
            <p:ph type="body" sz="quarter" idx="13" hasCustomPrompt="1"/>
          </p:nvPr>
        </p:nvSpPr>
        <p:spPr>
          <a:xfrm>
            <a:off x="304800" y="1234440"/>
            <a:ext cx="10363200" cy="411480"/>
          </a:xfrm>
          <a:prstGeom prst="rect">
            <a:avLst/>
          </a:prstGeom>
        </p:spPr>
        <p:txBody>
          <a:bodyPr>
            <a:noAutofit/>
          </a:bodyPr>
          <a:lstStyle>
            <a:lvl1pPr marL="0" indent="0">
              <a:buNone/>
              <a:defRPr sz="2400" b="1">
                <a:solidFill>
                  <a:schemeClr val="accent2"/>
                </a:solidFill>
                <a:latin typeface="Bahnschrift" panose="020B0502040204020203" pitchFamily="34" charset="0"/>
              </a:defRPr>
            </a:lvl1pPr>
          </a:lstStyle>
          <a:p>
            <a:pPr lvl="0"/>
            <a:r>
              <a:rPr lang="en-US" dirty="0"/>
              <a:t>Subtitle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81327" y="84983"/>
            <a:ext cx="2385981" cy="728724"/>
          </a:xfrm>
          <a:prstGeom prst="rect">
            <a:avLst/>
          </a:prstGeom>
        </p:spPr>
      </p:pic>
      <p:sp>
        <p:nvSpPr>
          <p:cNvPr id="11" name="TextBox 10"/>
          <p:cNvSpPr txBox="1"/>
          <p:nvPr userDrawn="1"/>
        </p:nvSpPr>
        <p:spPr>
          <a:xfrm>
            <a:off x="304800" y="6522720"/>
            <a:ext cx="426720" cy="215444"/>
          </a:xfrm>
          <a:prstGeom prst="rect">
            <a:avLst/>
          </a:prstGeom>
          <a:noFill/>
        </p:spPr>
        <p:txBody>
          <a:bodyPr wrap="square" rtlCol="0">
            <a:spAutoFit/>
          </a:bodyPr>
          <a:lstStyle/>
          <a:p>
            <a:fld id="{47A85379-F5D1-4B17-9A88-B6775F35A499}" type="slidenum">
              <a:rPr lang="en-US" sz="800" smtClean="0">
                <a:solidFill>
                  <a:schemeClr val="accent2">
                    <a:lumMod val="40000"/>
                    <a:lumOff val="60000"/>
                  </a:schemeClr>
                </a:solidFill>
                <a:latin typeface="Bahnschrift" panose="020B0502040204020203" pitchFamily="34" charset="0"/>
              </a:rPr>
              <a:t>‹#›</a:t>
            </a:fld>
            <a:endParaRPr lang="en-US" sz="800" dirty="0">
              <a:solidFill>
                <a:schemeClr val="accent2">
                  <a:lumMod val="40000"/>
                  <a:lumOff val="60000"/>
                </a:schemeClr>
              </a:solidFill>
              <a:latin typeface="Bahnschrift" panose="020B0502040204020203" pitchFamily="34" charset="0"/>
            </a:endParaRPr>
          </a:p>
        </p:txBody>
      </p:sp>
      <p:sp>
        <p:nvSpPr>
          <p:cNvPr id="12" name="Text Placeholder 6"/>
          <p:cNvSpPr txBox="1">
            <a:spLocks/>
          </p:cNvSpPr>
          <p:nvPr userDrawn="1"/>
        </p:nvSpPr>
        <p:spPr>
          <a:xfrm>
            <a:off x="7620001" y="6398745"/>
            <a:ext cx="4254881" cy="304800"/>
          </a:xfrm>
          <a:prstGeom prst="rect">
            <a:avLst/>
          </a:prstGeom>
        </p:spPr>
        <p:txBody>
          <a:bodyPr vert="horz" lIns="121920" tIns="60960" rIns="121920" bIns="6096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609585" rtl="0" eaLnBrk="1" fontAlgn="auto" latinLnBrk="0" hangingPunct="1">
              <a:lnSpc>
                <a:spcPct val="100000"/>
              </a:lnSpc>
              <a:spcBef>
                <a:spcPct val="20000"/>
              </a:spcBef>
              <a:spcAft>
                <a:spcPts val="0"/>
              </a:spcAft>
              <a:buClrTx/>
              <a:buSzTx/>
              <a:buFont typeface="Arial"/>
              <a:buNone/>
              <a:tabLst/>
              <a:defRPr/>
            </a:pPr>
            <a:r>
              <a:rPr lang="en-US" sz="800" kern="1200" dirty="0">
                <a:solidFill>
                  <a:schemeClr val="accent2">
                    <a:lumMod val="40000"/>
                    <a:lumOff val="60000"/>
                  </a:schemeClr>
                </a:solidFill>
                <a:latin typeface="Bahnschrift" panose="020B0502040204020203" pitchFamily="34" charset="0"/>
                <a:ea typeface="+mn-ea"/>
                <a:cs typeface="+mn-cs"/>
              </a:rPr>
              <a:t>©2025 ARTHUR J. GALLAGHER &amp; CO. </a:t>
            </a:r>
          </a:p>
        </p:txBody>
      </p:sp>
    </p:spTree>
    <p:extLst>
      <p:ext uri="{BB962C8B-B14F-4D97-AF65-F5344CB8AC3E}">
        <p14:creationId xmlns:p14="http://schemas.microsoft.com/office/powerpoint/2010/main" val="26663054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1F5786"/>
                </a:solidFill>
                <a:latin typeface="Bahnschrift" panose="020B0502040204020203" pitchFamily="34" charset="0"/>
                <a:cs typeface="Bahnschrift" panose="020B0502040204020203" pitchFamily="34" charset="0"/>
              </a:defRPr>
            </a:lvl1pPr>
          </a:lstStyle>
          <a:p>
            <a:endParaRPr dirty="0"/>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5/16/2025</a:t>
            </a:fld>
            <a:endParaRPr lang="en-US"/>
          </a:p>
        </p:txBody>
      </p:sp>
      <p:sp>
        <p:nvSpPr>
          <p:cNvPr id="5" name="Holder 5"/>
          <p:cNvSpPr>
            <a:spLocks noGrp="1"/>
          </p:cNvSpPr>
          <p:nvPr>
            <p:ph type="sldNum" sz="quarter" idx="7"/>
          </p:nvPr>
        </p:nvSpPr>
        <p:spPr/>
        <p:txBody>
          <a:bodyPr lIns="0" tIns="0" rIns="0" bIns="0"/>
          <a:lstStyle>
            <a:lvl1pPr>
              <a:defRPr sz="600" b="0" i="0">
                <a:solidFill>
                  <a:srgbClr val="C5DEF1"/>
                </a:solidFill>
                <a:latin typeface="Bahnschrift" panose="020B0502040204020203" pitchFamily="34" charset="0"/>
                <a:cs typeface="Bahnschrift" panose="020B0502040204020203" pitchFamily="34" charset="0"/>
              </a:defRPr>
            </a:lvl1pPr>
          </a:lstStyle>
          <a:p>
            <a:pPr marL="38100">
              <a:spcBef>
                <a:spcPts val="105"/>
              </a:spcBef>
            </a:pPr>
            <a:fld id="{81D60167-4931-47E6-BA6A-407CBD079E47}" type="slidenum">
              <a:rPr lang="en-US" spc="-50" smtClean="0"/>
              <a:pPr marL="38100">
                <a:spcBef>
                  <a:spcPts val="105"/>
                </a:spcBef>
              </a:pPr>
              <a:t>‹#›</a:t>
            </a:fld>
            <a:endParaRPr lang="en-US" spc="-50"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2_Cover w Photo 2">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rcRect/>
          <a:stretch/>
        </p:blipFill>
        <p:spPr>
          <a:xfrm>
            <a:off x="3529" y="-939368"/>
            <a:ext cx="12184942" cy="8132098"/>
          </a:xfrm>
          <a:prstGeom prst="rect">
            <a:avLst/>
          </a:prstGeom>
        </p:spPr>
      </p:pic>
      <p:sp>
        <p:nvSpPr>
          <p:cNvPr id="13" name="Rectangle 12"/>
          <p:cNvSpPr/>
          <p:nvPr userDrawn="1"/>
        </p:nvSpPr>
        <p:spPr>
          <a:xfrm>
            <a:off x="-20208" y="2832018"/>
            <a:ext cx="12212209" cy="4226939"/>
          </a:xfrm>
          <a:prstGeom prst="rect">
            <a:avLst/>
          </a:prstGeom>
          <a:blipFill dpi="0" rotWithShape="1">
            <a:blip r:embed="rId3">
              <a:alphaModFix amt="90000"/>
            </a:blip>
            <a:srcRect/>
            <a:stretch>
              <a:fillRect l="-17470" t="-40399" r="-9940" b="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61" dirty="0">
              <a:latin typeface="Bahnschrift" panose="020B0502040204020203" pitchFamily="34" charset="0"/>
            </a:endParaRPr>
          </a:p>
        </p:txBody>
      </p:sp>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53848" y="5001921"/>
            <a:ext cx="3049789" cy="1462339"/>
          </a:xfrm>
          <a:prstGeom prst="rect">
            <a:avLst/>
          </a:prstGeom>
        </p:spPr>
      </p:pic>
      <p:sp>
        <p:nvSpPr>
          <p:cNvPr id="8" name="Title 1"/>
          <p:cNvSpPr>
            <a:spLocks noGrp="1"/>
          </p:cNvSpPr>
          <p:nvPr>
            <p:ph type="ctrTitle" hasCustomPrompt="1"/>
          </p:nvPr>
        </p:nvSpPr>
        <p:spPr>
          <a:xfrm>
            <a:off x="304800" y="5100154"/>
            <a:ext cx="6908800" cy="990599"/>
          </a:xfrm>
          <a:prstGeom prst="rect">
            <a:avLst/>
          </a:prstGeom>
        </p:spPr>
        <p:txBody>
          <a:bodyPr anchor="b" anchorCtr="0"/>
          <a:lstStyle>
            <a:lvl1pPr algn="l">
              <a:defRPr sz="1350" baseline="0">
                <a:solidFill>
                  <a:schemeClr val="bg1"/>
                </a:solidFill>
              </a:defRPr>
            </a:lvl1pPr>
          </a:lstStyle>
          <a:p>
            <a:r>
              <a:rPr lang="en-US" dirty="0"/>
              <a:t>Title Slide – With Photo</a:t>
            </a:r>
          </a:p>
        </p:txBody>
      </p:sp>
      <p:sp>
        <p:nvSpPr>
          <p:cNvPr id="10" name="Text Placeholder 5"/>
          <p:cNvSpPr>
            <a:spLocks noGrp="1"/>
          </p:cNvSpPr>
          <p:nvPr>
            <p:ph type="body" sz="quarter" idx="10" hasCustomPrompt="1"/>
          </p:nvPr>
        </p:nvSpPr>
        <p:spPr>
          <a:xfrm>
            <a:off x="304800" y="6096000"/>
            <a:ext cx="6908800" cy="381000"/>
          </a:xfrm>
          <a:prstGeom prst="rect">
            <a:avLst/>
          </a:prstGeom>
        </p:spPr>
        <p:txBody>
          <a:bodyPr>
            <a:noAutofit/>
          </a:bodyPr>
          <a:lstStyle>
            <a:lvl1pPr marL="0" indent="0">
              <a:buNone/>
              <a:defRPr sz="900">
                <a:solidFill>
                  <a:schemeClr val="bg1"/>
                </a:solidFill>
              </a:defRPr>
            </a:lvl1pPr>
            <a:lvl2pPr marL="257186" indent="0">
              <a:buNone/>
              <a:defRPr/>
            </a:lvl2pPr>
            <a:lvl3pPr marL="514371" indent="0">
              <a:buNone/>
              <a:defRPr/>
            </a:lvl3pPr>
            <a:lvl4pPr marL="771556" indent="0">
              <a:buNone/>
              <a:defRPr/>
            </a:lvl4pPr>
            <a:lvl5pPr marL="1028741" indent="0">
              <a:buNone/>
              <a:defRPr/>
            </a:lvl5pPr>
          </a:lstStyle>
          <a:p>
            <a:pPr lvl="0"/>
            <a:r>
              <a:rPr lang="en-US" dirty="0"/>
              <a:t>Presenter Name | Date</a:t>
            </a:r>
          </a:p>
        </p:txBody>
      </p:sp>
      <p:sp>
        <p:nvSpPr>
          <p:cNvPr id="12" name="Text Placeholder 6"/>
          <p:cNvSpPr txBox="1">
            <a:spLocks/>
          </p:cNvSpPr>
          <p:nvPr userDrawn="1"/>
        </p:nvSpPr>
        <p:spPr>
          <a:xfrm>
            <a:off x="7620006" y="6398745"/>
            <a:ext cx="4254881" cy="304800"/>
          </a:xfrm>
          <a:prstGeom prst="rect">
            <a:avLst/>
          </a:prstGeom>
        </p:spPr>
        <p:txBody>
          <a:bodyPr vert="horz" lIns="51435" tIns="25718" rIns="51435" bIns="25718"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257186" rtl="0" eaLnBrk="1" fontAlgn="auto" latinLnBrk="0" hangingPunct="1">
              <a:lnSpc>
                <a:spcPct val="100000"/>
              </a:lnSpc>
              <a:spcBef>
                <a:spcPct val="20000"/>
              </a:spcBef>
              <a:spcAft>
                <a:spcPts val="0"/>
              </a:spcAft>
              <a:buClrTx/>
              <a:buSzTx/>
              <a:buFont typeface="Arial"/>
              <a:buNone/>
              <a:tabLst/>
              <a:defRPr/>
            </a:pPr>
            <a:r>
              <a:rPr lang="en-US" sz="337" kern="1200" dirty="0">
                <a:solidFill>
                  <a:schemeClr val="accent2">
                    <a:lumMod val="40000"/>
                    <a:lumOff val="60000"/>
                  </a:schemeClr>
                </a:solidFill>
                <a:latin typeface="Bahnschrift" panose="020B0502040204020203" pitchFamily="34" charset="0"/>
                <a:ea typeface="+mn-ea"/>
                <a:cs typeface="+mn-cs"/>
              </a:rPr>
              <a:t>©2025 ARTHUR J. GALLAGHER &amp; CO. </a:t>
            </a:r>
          </a:p>
        </p:txBody>
      </p:sp>
    </p:spTree>
    <p:extLst>
      <p:ext uri="{BB962C8B-B14F-4D97-AF65-F5344CB8AC3E}">
        <p14:creationId xmlns:p14="http://schemas.microsoft.com/office/powerpoint/2010/main" val="3098326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Purple-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205912" y="6356351"/>
            <a:ext cx="2332832" cy="365125"/>
          </a:xfrm>
        </p:spPr>
        <p:txBody>
          <a:bodyPr/>
          <a:lstStyle>
            <a:lvl1pPr>
              <a:defRPr b="0" i="0"/>
            </a:lvl1pPr>
          </a:lstStyle>
          <a:p>
            <a:fld id="{0DAA1E9F-3FE3-1545-B28E-F6DF3EA165F5}" type="slidenum">
              <a:rPr lang="en-US" smtClean="0"/>
              <a:pPr/>
              <a:t>‹#›</a:t>
            </a:fld>
            <a:endParaRPr lang="en-US" dirty="0"/>
          </a:p>
        </p:txBody>
      </p:sp>
      <p:sp>
        <p:nvSpPr>
          <p:cNvPr id="9" name="Title 1">
            <a:extLst>
              <a:ext uri="{FF2B5EF4-FFF2-40B4-BE49-F238E27FC236}">
                <a16:creationId xmlns:a16="http://schemas.microsoft.com/office/drawing/2014/main" id="{206B132F-6A8F-BD47-BA01-FD311302A83A}"/>
              </a:ext>
            </a:extLst>
          </p:cNvPr>
          <p:cNvSpPr>
            <a:spLocks noGrp="1"/>
          </p:cNvSpPr>
          <p:nvPr>
            <p:ph type="title"/>
          </p:nvPr>
        </p:nvSpPr>
        <p:spPr>
          <a:xfrm>
            <a:off x="242888" y="222885"/>
            <a:ext cx="11295856" cy="1131571"/>
          </a:xfrm>
        </p:spPr>
        <p:txBody>
          <a:bodyPr/>
          <a:lstStyle>
            <a:lvl1pPr>
              <a:defRPr b="1" i="0"/>
            </a:lvl1pPr>
          </a:lstStyle>
          <a:p>
            <a:r>
              <a:rPr lang="en-US" dirty="0"/>
              <a:t>Click to edit Master title style</a:t>
            </a:r>
          </a:p>
        </p:txBody>
      </p:sp>
      <p:sp>
        <p:nvSpPr>
          <p:cNvPr id="7" name="Rectangle 6">
            <a:extLst>
              <a:ext uri="{FF2B5EF4-FFF2-40B4-BE49-F238E27FC236}">
                <a16:creationId xmlns:a16="http://schemas.microsoft.com/office/drawing/2014/main" id="{7A42F135-2E13-FB4F-919D-AB0A80D9D1C0}"/>
              </a:ext>
            </a:extLst>
          </p:cNvPr>
          <p:cNvSpPr/>
          <p:nvPr userDrawn="1"/>
        </p:nvSpPr>
        <p:spPr>
          <a:xfrm>
            <a:off x="344634" y="1221921"/>
            <a:ext cx="776575" cy="646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Tree>
    <p:extLst>
      <p:ext uri="{BB962C8B-B14F-4D97-AF65-F5344CB8AC3E}">
        <p14:creationId xmlns:p14="http://schemas.microsoft.com/office/powerpoint/2010/main" val="189978755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5/16/2025</a:t>
            </a:fld>
            <a:endParaRPr lang="en-US"/>
          </a:p>
        </p:txBody>
      </p:sp>
      <p:sp>
        <p:nvSpPr>
          <p:cNvPr id="4" name="Holder 4"/>
          <p:cNvSpPr>
            <a:spLocks noGrp="1"/>
          </p:cNvSpPr>
          <p:nvPr>
            <p:ph type="sldNum" sz="quarter" idx="7"/>
          </p:nvPr>
        </p:nvSpPr>
        <p:spPr/>
        <p:txBody>
          <a:bodyPr lIns="0" tIns="0" rIns="0" bIns="0"/>
          <a:lstStyle>
            <a:lvl1pPr>
              <a:defRPr sz="600" b="0" i="0">
                <a:solidFill>
                  <a:srgbClr val="C5DEF1"/>
                </a:solidFill>
                <a:latin typeface="Bahnschrift" panose="020B0502040204020203" pitchFamily="34" charset="0"/>
                <a:cs typeface="Bahnschrift" panose="020B0502040204020203" pitchFamily="34" charset="0"/>
              </a:defRPr>
            </a:lvl1pPr>
          </a:lstStyle>
          <a:p>
            <a:pPr marL="38100">
              <a:spcBef>
                <a:spcPts val="105"/>
              </a:spcBef>
            </a:pPr>
            <a:fld id="{81D60167-4931-47E6-BA6A-407CBD079E47}" type="slidenum">
              <a:rPr lang="en-US" spc="-50" smtClean="0"/>
              <a:pPr marL="38100">
                <a:spcBef>
                  <a:spcPts val="105"/>
                </a:spcBef>
              </a:pPr>
              <a:t>‹#›</a:t>
            </a:fld>
            <a:endParaRPr lang="en-US" spc="-5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w Photo 1">
    <p:spTree>
      <p:nvGrpSpPr>
        <p:cNvPr id="1" name=""/>
        <p:cNvGrpSpPr/>
        <p:nvPr/>
      </p:nvGrpSpPr>
      <p:grpSpPr>
        <a:xfrm>
          <a:off x="0" y="0"/>
          <a:ext cx="0" cy="0"/>
          <a:chOff x="0" y="0"/>
          <a:chExt cx="0" cy="0"/>
        </a:xfrm>
      </p:grpSpPr>
      <p:sp>
        <p:nvSpPr>
          <p:cNvPr id="7" name="Rectangle 6"/>
          <p:cNvSpPr/>
          <p:nvPr userDrawn="1"/>
        </p:nvSpPr>
        <p:spPr>
          <a:xfrm>
            <a:off x="0" y="1959429"/>
            <a:ext cx="12192000" cy="4913661"/>
          </a:xfrm>
          <a:prstGeom prst="rect">
            <a:avLst/>
          </a:prstGeom>
          <a:blipFill dpi="0" rotWithShape="1">
            <a:blip r:embed="rId2">
              <a:alphaModFix amt="90000"/>
            </a:blip>
            <a:srcRect/>
            <a:stretch>
              <a:fillRect t="-40399"/>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Bahnschrift" panose="020B0502040204020203" pitchFamily="34" charset="0"/>
            </a:endParaRPr>
          </a:p>
        </p:txBody>
      </p:sp>
      <p:sp>
        <p:nvSpPr>
          <p:cNvPr id="8" name="Title 1"/>
          <p:cNvSpPr>
            <a:spLocks noGrp="1"/>
          </p:cNvSpPr>
          <p:nvPr>
            <p:ph type="ctrTitle" hasCustomPrompt="1"/>
          </p:nvPr>
        </p:nvSpPr>
        <p:spPr>
          <a:xfrm>
            <a:off x="304800" y="5029201"/>
            <a:ext cx="6908800" cy="990599"/>
          </a:xfrm>
          <a:prstGeom prst="rect">
            <a:avLst/>
          </a:prstGeom>
        </p:spPr>
        <p:txBody>
          <a:bodyPr anchor="b" anchorCtr="0"/>
          <a:lstStyle>
            <a:lvl1pPr algn="l">
              <a:defRPr sz="2400" baseline="0">
                <a:solidFill>
                  <a:schemeClr val="bg1"/>
                </a:solidFill>
              </a:defRPr>
            </a:lvl1pPr>
          </a:lstStyle>
          <a:p>
            <a:r>
              <a:rPr lang="en-US" dirty="0"/>
              <a:t>Title Slide – With Photo</a:t>
            </a:r>
          </a:p>
        </p:txBody>
      </p:sp>
      <p:sp>
        <p:nvSpPr>
          <p:cNvPr id="10" name="Text Placeholder 5"/>
          <p:cNvSpPr>
            <a:spLocks noGrp="1"/>
          </p:cNvSpPr>
          <p:nvPr>
            <p:ph type="body" sz="quarter" idx="10" hasCustomPrompt="1"/>
          </p:nvPr>
        </p:nvSpPr>
        <p:spPr>
          <a:xfrm>
            <a:off x="304800" y="6080760"/>
            <a:ext cx="6908800" cy="381000"/>
          </a:xfrm>
          <a:prstGeom prst="rect">
            <a:avLst/>
          </a:prstGeom>
        </p:spPr>
        <p:txBody>
          <a:bodyPr>
            <a:noAutofit/>
          </a:bodyPr>
          <a:lstStyle>
            <a:lvl1pPr marL="0" indent="0">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 | Date</a:t>
            </a:r>
          </a:p>
        </p:txBody>
      </p:sp>
      <p:pic>
        <p:nvPicPr>
          <p:cNvPr id="12" name="image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43606" y="5163357"/>
            <a:ext cx="3336415" cy="1219201"/>
          </a:xfrm>
          <a:prstGeom prst="rect">
            <a:avLst/>
          </a:prstGeom>
          <a:ln w="12700">
            <a:miter lim="400000"/>
          </a:ln>
        </p:spPr>
      </p:pic>
      <p:sp>
        <p:nvSpPr>
          <p:cNvPr id="14" name="Text Placeholder 6"/>
          <p:cNvSpPr txBox="1">
            <a:spLocks/>
          </p:cNvSpPr>
          <p:nvPr userDrawn="1"/>
        </p:nvSpPr>
        <p:spPr>
          <a:xfrm>
            <a:off x="76200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Bahnschrift" panose="020B0502040204020203" pitchFamily="34" charset="0"/>
                <a:ea typeface="+mn-ea"/>
                <a:cs typeface="+mn-cs"/>
              </a:rPr>
              <a:t>©2025 ARTHUR J. GALLAGHER &amp; CO. </a:t>
            </a:r>
          </a:p>
        </p:txBody>
      </p:sp>
    </p:spTree>
    <p:extLst>
      <p:ext uri="{BB962C8B-B14F-4D97-AF65-F5344CB8AC3E}">
        <p14:creationId xmlns:p14="http://schemas.microsoft.com/office/powerpoint/2010/main" val="40350193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ver w Photo 2">
    <p:spTree>
      <p:nvGrpSpPr>
        <p:cNvPr id="1" name=""/>
        <p:cNvGrpSpPr/>
        <p:nvPr/>
      </p:nvGrpSpPr>
      <p:grpSpPr>
        <a:xfrm>
          <a:off x="0" y="0"/>
          <a:ext cx="0" cy="0"/>
          <a:chOff x="0" y="0"/>
          <a:chExt cx="0" cy="0"/>
        </a:xfrm>
      </p:grpSpPr>
      <p:sp>
        <p:nvSpPr>
          <p:cNvPr id="7" name="Rectangle 6"/>
          <p:cNvSpPr/>
          <p:nvPr userDrawn="1"/>
        </p:nvSpPr>
        <p:spPr>
          <a:xfrm>
            <a:off x="0" y="3616780"/>
            <a:ext cx="12192000" cy="3247115"/>
          </a:xfrm>
          <a:prstGeom prst="rect">
            <a:avLst/>
          </a:prstGeom>
          <a:blipFill>
            <a:blip r:embed="rId2">
              <a:alphaModFix amt="90000"/>
            </a:blip>
            <a:srcRect/>
            <a:stretch>
              <a:fillRect t="-111750"/>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Bahnschrift" panose="020B0502040204020203" pitchFamily="34" charset="0"/>
            </a:endParaRPr>
          </a:p>
        </p:txBody>
      </p:sp>
      <p:sp>
        <p:nvSpPr>
          <p:cNvPr id="2" name="Title 1"/>
          <p:cNvSpPr>
            <a:spLocks noGrp="1"/>
          </p:cNvSpPr>
          <p:nvPr>
            <p:ph type="ctrTitle" hasCustomPrompt="1"/>
          </p:nvPr>
        </p:nvSpPr>
        <p:spPr>
          <a:xfrm>
            <a:off x="304800" y="5288975"/>
            <a:ext cx="6339840" cy="1005840"/>
          </a:xfrm>
          <a:prstGeom prst="rect">
            <a:avLst/>
          </a:prstGeom>
        </p:spPr>
        <p:txBody>
          <a:bodyPr anchor="b" anchorCtr="0">
            <a:normAutofit/>
          </a:bodyPr>
          <a:lstStyle>
            <a:lvl1pPr algn="l">
              <a:lnSpc>
                <a:spcPts val="4300"/>
              </a:lnSpc>
              <a:spcBef>
                <a:spcPts val="0"/>
              </a:spcBef>
              <a:defRPr sz="2400" cap="none">
                <a:solidFill>
                  <a:schemeClr val="bg1"/>
                </a:solidFill>
              </a:defRPr>
            </a:lvl1pPr>
          </a:lstStyle>
          <a:p>
            <a:r>
              <a:rPr lang="en-US" dirty="0"/>
              <a:t>Title Slide</a:t>
            </a:r>
          </a:p>
        </p:txBody>
      </p:sp>
      <p:sp>
        <p:nvSpPr>
          <p:cNvPr id="3" name="Subtitle 2"/>
          <p:cNvSpPr>
            <a:spLocks noGrp="1"/>
          </p:cNvSpPr>
          <p:nvPr>
            <p:ph type="subTitle" idx="1" hasCustomPrompt="1"/>
          </p:nvPr>
        </p:nvSpPr>
        <p:spPr>
          <a:xfrm>
            <a:off x="304800" y="6340535"/>
            <a:ext cx="6339840" cy="386940"/>
          </a:xfrm>
          <a:prstGeom prst="rect">
            <a:avLst/>
          </a:prstGeom>
        </p:spPr>
        <p:txBody>
          <a:bodyPr>
            <a:noAutofit/>
          </a:bodyPr>
          <a:lstStyle>
            <a:lvl1pPr marL="0" indent="0" algn="l">
              <a:buNone/>
              <a:defRPr sz="1600"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  |  Date</a:t>
            </a:r>
          </a:p>
        </p:txBody>
      </p:sp>
      <p:sp>
        <p:nvSpPr>
          <p:cNvPr id="6" name="Text Placeholder 6"/>
          <p:cNvSpPr txBox="1">
            <a:spLocks/>
          </p:cNvSpPr>
          <p:nvPr userDrawn="1"/>
        </p:nvSpPr>
        <p:spPr>
          <a:xfrm>
            <a:off x="7620001" y="662940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Bahnschrift" panose="020B0502040204020203" pitchFamily="34" charset="0"/>
                <a:ea typeface="+mn-ea"/>
                <a:cs typeface="+mn-cs"/>
              </a:rPr>
              <a:t>©2025 ARTHUR J. GALLAGHER &amp; CO. </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39201" y="5706324"/>
            <a:ext cx="3535680" cy="875486"/>
          </a:xfrm>
          <a:prstGeom prst="rect">
            <a:avLst/>
          </a:prstGeom>
        </p:spPr>
      </p:pic>
    </p:spTree>
    <p:extLst>
      <p:ext uri="{BB962C8B-B14F-4D97-AF65-F5344CB8AC3E}">
        <p14:creationId xmlns:p14="http://schemas.microsoft.com/office/powerpoint/2010/main" val="42835922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ver w Photo 3">
    <p:spTree>
      <p:nvGrpSpPr>
        <p:cNvPr id="1" name=""/>
        <p:cNvGrpSpPr/>
        <p:nvPr/>
      </p:nvGrpSpPr>
      <p:grpSpPr>
        <a:xfrm>
          <a:off x="0" y="0"/>
          <a:ext cx="0" cy="0"/>
          <a:chOff x="0" y="0"/>
          <a:chExt cx="0" cy="0"/>
        </a:xfrm>
      </p:grpSpPr>
      <p:sp>
        <p:nvSpPr>
          <p:cNvPr id="8" name="Rectangle 7"/>
          <p:cNvSpPr>
            <a:spLocks noChangeAspect="1"/>
          </p:cNvSpPr>
          <p:nvPr userDrawn="1"/>
        </p:nvSpPr>
        <p:spPr>
          <a:xfrm>
            <a:off x="1" y="-10391"/>
            <a:ext cx="9122228" cy="6867144"/>
          </a:xfrm>
          <a:prstGeom prst="rect">
            <a:avLst/>
          </a:prstGeom>
          <a:blipFill>
            <a:blip r:embed="rId2">
              <a:alphaModFix amt="90000"/>
            </a:blip>
            <a:srcRect/>
            <a:stretch>
              <a:fillRect l="-22" r="-33775"/>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Bahnschrift" panose="020B0502040204020203" pitchFamily="34" charset="0"/>
            </a:endParaRPr>
          </a:p>
        </p:txBody>
      </p:sp>
      <p:sp>
        <p:nvSpPr>
          <p:cNvPr id="2" name="Title 1"/>
          <p:cNvSpPr>
            <a:spLocks noGrp="1"/>
          </p:cNvSpPr>
          <p:nvPr>
            <p:ph type="ctrTitle" hasCustomPrompt="1"/>
          </p:nvPr>
        </p:nvSpPr>
        <p:spPr>
          <a:xfrm>
            <a:off x="304800" y="1856454"/>
            <a:ext cx="3535680" cy="1428389"/>
          </a:xfrm>
          <a:prstGeom prst="rect">
            <a:avLst/>
          </a:prstGeom>
        </p:spPr>
        <p:txBody>
          <a:bodyPr anchor="b" anchorCtr="0">
            <a:normAutofit/>
          </a:bodyPr>
          <a:lstStyle>
            <a:lvl1pPr algn="l">
              <a:lnSpc>
                <a:spcPts val="4300"/>
              </a:lnSpc>
              <a:spcBef>
                <a:spcPts val="0"/>
              </a:spcBef>
              <a:defRPr sz="2400" cap="none" baseline="0">
                <a:solidFill>
                  <a:schemeClr val="bg1"/>
                </a:solidFill>
              </a:defRPr>
            </a:lvl1pPr>
          </a:lstStyle>
          <a:p>
            <a:r>
              <a:rPr lang="en-US" dirty="0"/>
              <a:t>Title Slide</a:t>
            </a:r>
          </a:p>
        </p:txBody>
      </p:sp>
      <p:sp>
        <p:nvSpPr>
          <p:cNvPr id="3" name="Subtitle 2"/>
          <p:cNvSpPr>
            <a:spLocks noGrp="1"/>
          </p:cNvSpPr>
          <p:nvPr>
            <p:ph type="subTitle" idx="1" hasCustomPrompt="1"/>
          </p:nvPr>
        </p:nvSpPr>
        <p:spPr>
          <a:xfrm>
            <a:off x="304800" y="3291840"/>
            <a:ext cx="3535680" cy="731520"/>
          </a:xfrm>
          <a:prstGeom prst="rect">
            <a:avLst/>
          </a:prstGeom>
        </p:spPr>
        <p:txBody>
          <a:bodyPr>
            <a:noAutofit/>
          </a:bodyPr>
          <a:lstStyle>
            <a:lvl1pPr marL="0" indent="0" algn="l">
              <a:buNone/>
              <a:defRPr sz="1600"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a:t>
            </a:r>
          </a:p>
          <a:p>
            <a:r>
              <a:rPr lang="en-US" dirty="0"/>
              <a:t>Date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467" y="5681225"/>
            <a:ext cx="3804795" cy="942122"/>
          </a:xfrm>
          <a:prstGeom prst="rect">
            <a:avLst/>
          </a:prstGeom>
        </p:spPr>
      </p:pic>
      <p:sp>
        <p:nvSpPr>
          <p:cNvPr id="10" name="Text Placeholder 6"/>
          <p:cNvSpPr txBox="1">
            <a:spLocks/>
          </p:cNvSpPr>
          <p:nvPr userDrawn="1"/>
        </p:nvSpPr>
        <p:spPr>
          <a:xfrm>
            <a:off x="3048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Bahnschrift" panose="020B0502040204020203" pitchFamily="34" charset="0"/>
                <a:ea typeface="+mn-ea"/>
                <a:cs typeface="+mn-cs"/>
              </a:rPr>
              <a:t>©2025 ARTHUR J. GALLAGHER &amp; CO. </a:t>
            </a:r>
          </a:p>
        </p:txBody>
      </p:sp>
    </p:spTree>
    <p:extLst>
      <p:ext uri="{BB962C8B-B14F-4D97-AF65-F5344CB8AC3E}">
        <p14:creationId xmlns:p14="http://schemas.microsoft.com/office/powerpoint/2010/main" val="36021049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ver Text Only">
    <p:spTree>
      <p:nvGrpSpPr>
        <p:cNvPr id="1" name=""/>
        <p:cNvGrpSpPr/>
        <p:nvPr/>
      </p:nvGrpSpPr>
      <p:grpSpPr>
        <a:xfrm>
          <a:off x="0" y="0"/>
          <a:ext cx="0" cy="0"/>
          <a:chOff x="0" y="0"/>
          <a:chExt cx="0" cy="0"/>
        </a:xfrm>
      </p:grpSpPr>
      <p:sp>
        <p:nvSpPr>
          <p:cNvPr id="9" name="Rectangle 8"/>
          <p:cNvSpPr/>
          <p:nvPr userDrawn="1"/>
        </p:nvSpPr>
        <p:spPr>
          <a:xfrm>
            <a:off x="0" y="1959429"/>
            <a:ext cx="12192000" cy="4913661"/>
          </a:xfrm>
          <a:prstGeom prst="rect">
            <a:avLst/>
          </a:prstGeom>
          <a:blipFill dpi="0" rotWithShape="1">
            <a:blip r:embed="rId2">
              <a:alphaModFix amt="90000"/>
            </a:blip>
            <a:srcRect/>
            <a:stretch>
              <a:fillRect t="-40399"/>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Bahnschrift" panose="020B0502040204020203" pitchFamily="34" charset="0"/>
            </a:endParaRPr>
          </a:p>
        </p:txBody>
      </p:sp>
      <p:sp>
        <p:nvSpPr>
          <p:cNvPr id="8" name="Title 1"/>
          <p:cNvSpPr>
            <a:spLocks noGrp="1"/>
          </p:cNvSpPr>
          <p:nvPr>
            <p:ph type="ctrTitle" hasCustomPrompt="1"/>
          </p:nvPr>
        </p:nvSpPr>
        <p:spPr>
          <a:xfrm>
            <a:off x="304800" y="457201"/>
            <a:ext cx="6908800" cy="990599"/>
          </a:xfrm>
          <a:prstGeom prst="rect">
            <a:avLst/>
          </a:prstGeom>
        </p:spPr>
        <p:txBody>
          <a:bodyPr anchor="b" anchorCtr="0"/>
          <a:lstStyle>
            <a:lvl1pPr algn="l">
              <a:defRPr sz="2400" baseline="0">
                <a:solidFill>
                  <a:schemeClr val="accent1"/>
                </a:solidFill>
              </a:defRPr>
            </a:lvl1pPr>
          </a:lstStyle>
          <a:p>
            <a:r>
              <a:rPr lang="en-US" dirty="0"/>
              <a:t>Title Slide – text only</a:t>
            </a:r>
          </a:p>
        </p:txBody>
      </p:sp>
      <p:sp>
        <p:nvSpPr>
          <p:cNvPr id="10" name="Text Placeholder 5"/>
          <p:cNvSpPr>
            <a:spLocks noGrp="1"/>
          </p:cNvSpPr>
          <p:nvPr>
            <p:ph type="body" sz="quarter" idx="10" hasCustomPrompt="1"/>
          </p:nvPr>
        </p:nvSpPr>
        <p:spPr>
          <a:xfrm>
            <a:off x="304800" y="1554480"/>
            <a:ext cx="6908800" cy="381000"/>
          </a:xfrm>
          <a:prstGeom prst="rect">
            <a:avLst/>
          </a:prstGeom>
        </p:spPr>
        <p:txBody>
          <a:bodyPr>
            <a:noAutofit/>
          </a:bodyPr>
          <a:lstStyle>
            <a:lvl1pPr marL="0" indent="0">
              <a:buNone/>
              <a:defRPr sz="16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 | Date</a:t>
            </a:r>
          </a:p>
        </p:txBody>
      </p:sp>
      <p:pic>
        <p:nvPicPr>
          <p:cNvPr id="12" name="image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43606" y="5163357"/>
            <a:ext cx="3336415" cy="1219201"/>
          </a:xfrm>
          <a:prstGeom prst="rect">
            <a:avLst/>
          </a:prstGeom>
          <a:ln w="12700">
            <a:miter lim="400000"/>
          </a:ln>
        </p:spPr>
      </p:pic>
      <p:sp>
        <p:nvSpPr>
          <p:cNvPr id="14" name="Text Placeholder 6"/>
          <p:cNvSpPr txBox="1">
            <a:spLocks/>
          </p:cNvSpPr>
          <p:nvPr userDrawn="1"/>
        </p:nvSpPr>
        <p:spPr>
          <a:xfrm>
            <a:off x="7620001" y="6583680"/>
            <a:ext cx="425488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Bahnschrift" panose="020B0502040204020203" pitchFamily="34" charset="0"/>
                <a:ea typeface="+mn-ea"/>
                <a:cs typeface="+mn-cs"/>
              </a:rPr>
              <a:t>©2025 ARTHUR J. GALLAGHER &amp; CO. </a:t>
            </a:r>
          </a:p>
        </p:txBody>
      </p:sp>
    </p:spTree>
    <p:extLst>
      <p:ext uri="{BB962C8B-B14F-4D97-AF65-F5344CB8AC3E}">
        <p14:creationId xmlns:p14="http://schemas.microsoft.com/office/powerpoint/2010/main" val="32467977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21" Type="http://schemas.openxmlformats.org/officeDocument/2006/relationships/slideLayout" Target="../slideLayouts/slideLayout26.xml"/><Relationship Id="rId34" Type="http://schemas.openxmlformats.org/officeDocument/2006/relationships/slideLayout" Target="../slideLayouts/slideLayout39.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29" Type="http://schemas.openxmlformats.org/officeDocument/2006/relationships/slideLayout" Target="../slideLayouts/slideLayout34.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theme" Target="../theme/theme2.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slideLayout" Target="../slideLayouts/slideLayout36.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slideLayout" Target="../slideLayouts/slideLayout40.xml"/><Relationship Id="rId8" Type="http://schemas.openxmlformats.org/officeDocument/2006/relationships/slideLayout" Target="../slideLayouts/slideLayout13.xml"/><Relationship Id="rId3"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9887580" y="218005"/>
            <a:ext cx="1985591" cy="237596"/>
          </a:xfrm>
          <a:prstGeom prst="rect">
            <a:avLst/>
          </a:prstGeom>
        </p:spPr>
      </p:pic>
      <p:pic>
        <p:nvPicPr>
          <p:cNvPr id="17" name="bg object 17"/>
          <p:cNvPicPr/>
          <p:nvPr/>
        </p:nvPicPr>
        <p:blipFill>
          <a:blip r:embed="rId8" cstate="print"/>
          <a:stretch>
            <a:fillRect/>
          </a:stretch>
        </p:blipFill>
        <p:spPr>
          <a:xfrm>
            <a:off x="0" y="5234937"/>
            <a:ext cx="12191999" cy="1623060"/>
          </a:xfrm>
          <a:prstGeom prst="rect">
            <a:avLst/>
          </a:prstGeom>
        </p:spPr>
      </p:pic>
      <p:sp>
        <p:nvSpPr>
          <p:cNvPr id="2" name="Holder 2"/>
          <p:cNvSpPr>
            <a:spLocks noGrp="1"/>
          </p:cNvSpPr>
          <p:nvPr>
            <p:ph type="title"/>
          </p:nvPr>
        </p:nvSpPr>
        <p:spPr>
          <a:xfrm>
            <a:off x="383540" y="340613"/>
            <a:ext cx="7388859" cy="492443"/>
          </a:xfrm>
          <a:prstGeom prst="rect">
            <a:avLst/>
          </a:prstGeom>
        </p:spPr>
        <p:txBody>
          <a:bodyPr wrap="square" lIns="0" tIns="0" rIns="0" bIns="0">
            <a:spAutoFit/>
          </a:bodyPr>
          <a:lstStyle>
            <a:lvl1pPr>
              <a:defRPr sz="3200" b="0" i="0">
                <a:solidFill>
                  <a:srgbClr val="1F5786"/>
                </a:solidFill>
                <a:latin typeface="Century Gothic"/>
                <a:cs typeface="Century Gothic"/>
              </a:defRPr>
            </a:lvl1pPr>
          </a:lstStyle>
          <a:p>
            <a:endParaRPr dirty="0"/>
          </a:p>
        </p:txBody>
      </p:sp>
      <p:sp>
        <p:nvSpPr>
          <p:cNvPr id="3" name="Holder 3"/>
          <p:cNvSpPr>
            <a:spLocks noGrp="1"/>
          </p:cNvSpPr>
          <p:nvPr>
            <p:ph type="body" idx="1"/>
          </p:nvPr>
        </p:nvSpPr>
        <p:spPr>
          <a:xfrm>
            <a:off x="1652397" y="1177289"/>
            <a:ext cx="9232900" cy="224472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5/16/2025</a:t>
            </a:fld>
            <a:endParaRPr lang="en-US"/>
          </a:p>
        </p:txBody>
      </p:sp>
      <p:sp>
        <p:nvSpPr>
          <p:cNvPr id="6" name="Holder 6"/>
          <p:cNvSpPr>
            <a:spLocks noGrp="1"/>
          </p:cNvSpPr>
          <p:nvPr>
            <p:ph type="sldNum" sz="quarter" idx="7"/>
          </p:nvPr>
        </p:nvSpPr>
        <p:spPr>
          <a:xfrm>
            <a:off x="358140" y="6615946"/>
            <a:ext cx="174625" cy="92333"/>
          </a:xfrm>
          <a:prstGeom prst="rect">
            <a:avLst/>
          </a:prstGeom>
        </p:spPr>
        <p:txBody>
          <a:bodyPr wrap="square" lIns="0" tIns="0" rIns="0" bIns="0">
            <a:spAutoFit/>
          </a:bodyPr>
          <a:lstStyle>
            <a:lvl1pPr>
              <a:defRPr sz="600" b="0" i="0">
                <a:solidFill>
                  <a:srgbClr val="C5DEF1"/>
                </a:solidFill>
                <a:latin typeface="Bahnschrift" panose="020B0502040204020203" pitchFamily="34" charset="0"/>
                <a:cs typeface="Bahnschrift" panose="020B0502040204020203" pitchFamily="34" charset="0"/>
              </a:defRPr>
            </a:lvl1pPr>
          </a:lstStyle>
          <a:p>
            <a:pPr marL="38100">
              <a:spcBef>
                <a:spcPts val="105"/>
              </a:spcBef>
            </a:pPr>
            <a:fld id="{81D60167-4931-47E6-BA6A-407CBD079E47}" type="slidenum">
              <a:rPr lang="en-US" spc="-50" smtClean="0"/>
              <a:pPr marL="38100">
                <a:spcBef>
                  <a:spcPts val="105"/>
                </a:spcBef>
              </a:pPr>
              <a:t>‹#›</a:t>
            </a:fld>
            <a:endParaRPr lang="en-US" spc="-5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Bahnschrift" panose="020B0502040204020203" pitchFamily="34" charset="0"/>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2880"/>
            <a:ext cx="7924800" cy="822960"/>
          </a:xfrm>
          <a:prstGeom prst="rect">
            <a:avLst/>
          </a:prstGeom>
        </p:spPr>
        <p:txBody>
          <a:bodyPr vert="horz" lIns="91440" tIns="45720" rIns="91440" bIns="45720" rtlCol="0" anchor="b" anchorCtr="0">
            <a:noAutofit/>
          </a:bodyPr>
          <a:lstStyle/>
          <a:p>
            <a:r>
              <a:rPr lang="en-US" dirty="0"/>
              <a:t>Click to edit Master title style</a:t>
            </a:r>
          </a:p>
        </p:txBody>
      </p:sp>
      <p:sp>
        <p:nvSpPr>
          <p:cNvPr id="3" name="Text Placeholder 2"/>
          <p:cNvSpPr>
            <a:spLocks noGrp="1"/>
          </p:cNvSpPr>
          <p:nvPr>
            <p:ph type="body" idx="1"/>
          </p:nvPr>
        </p:nvSpPr>
        <p:spPr>
          <a:xfrm>
            <a:off x="304800" y="1463040"/>
            <a:ext cx="10363200" cy="44805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marL="1255713" lvl="4" indent="-223838" algn="l" defTabSz="457200" rtl="0" eaLnBrk="1" latinLnBrk="0" hangingPunct="1">
              <a:spcBef>
                <a:spcPct val="20000"/>
              </a:spcBef>
              <a:buClr>
                <a:schemeClr val="accent2"/>
              </a:buClr>
              <a:buFont typeface="Arial"/>
              <a:buChar char="–"/>
            </a:pPr>
            <a:r>
              <a:rPr lang="en-US" dirty="0"/>
              <a:t>Fifth level</a:t>
            </a:r>
          </a:p>
        </p:txBody>
      </p:sp>
      <p:sp>
        <p:nvSpPr>
          <p:cNvPr id="10" name="TextBox 9"/>
          <p:cNvSpPr txBox="1"/>
          <p:nvPr userDrawn="1"/>
        </p:nvSpPr>
        <p:spPr>
          <a:xfrm>
            <a:off x="304799" y="6583680"/>
            <a:ext cx="692727" cy="184666"/>
          </a:xfrm>
          <a:prstGeom prst="rect">
            <a:avLst/>
          </a:prstGeom>
          <a:noFill/>
        </p:spPr>
        <p:txBody>
          <a:bodyPr wrap="square" rtlCol="0">
            <a:spAutoFit/>
          </a:bodyPr>
          <a:lstStyle/>
          <a:p>
            <a:fld id="{47A85379-F5D1-4B17-9A88-B6775F35A499}" type="slidenum">
              <a:rPr lang="en-US" sz="600" smtClean="0">
                <a:solidFill>
                  <a:schemeClr val="accent2">
                    <a:lumMod val="40000"/>
                    <a:lumOff val="60000"/>
                  </a:schemeClr>
                </a:solidFill>
                <a:latin typeface="Bahnschrift" panose="020B0502040204020203" pitchFamily="34" charset="0"/>
              </a:rPr>
              <a:t>‹#›</a:t>
            </a:fld>
            <a:endParaRPr lang="en-US" sz="600" dirty="0">
              <a:solidFill>
                <a:schemeClr val="accent2">
                  <a:lumMod val="40000"/>
                  <a:lumOff val="60000"/>
                </a:schemeClr>
              </a:solidFill>
              <a:latin typeface="Bahnschrift" panose="020B0502040204020203" pitchFamily="34" charset="0"/>
            </a:endParaRPr>
          </a:p>
        </p:txBody>
      </p:sp>
    </p:spTree>
    <p:extLst>
      <p:ext uri="{BB962C8B-B14F-4D97-AF65-F5344CB8AC3E}">
        <p14:creationId xmlns:p14="http://schemas.microsoft.com/office/powerpoint/2010/main" val="200731897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 id="2147483695" r:id="rId29"/>
    <p:sldLayoutId id="2147483696" r:id="rId30"/>
    <p:sldLayoutId id="2147483697" r:id="rId31"/>
    <p:sldLayoutId id="2147483698" r:id="rId32"/>
    <p:sldLayoutId id="2147483699" r:id="rId33"/>
    <p:sldLayoutId id="2147483700" r:id="rId34"/>
    <p:sldLayoutId id="2147483701" r:id="rId35"/>
    <p:sldLayoutId id="2147483702" r:id="rId36"/>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lgn="l" defTabSz="457200" rtl="0" eaLnBrk="1" latinLnBrk="0" hangingPunct="1">
        <a:spcBef>
          <a:spcPct val="0"/>
        </a:spcBef>
        <a:buNone/>
        <a:defRPr sz="2400" kern="1200">
          <a:solidFill>
            <a:schemeClr val="accent1"/>
          </a:solidFill>
          <a:latin typeface="Bahnschrift" panose="020B0502040204020203" pitchFamily="34" charset="0"/>
          <a:ea typeface="+mj-ea"/>
          <a:cs typeface="+mj-cs"/>
        </a:defRPr>
      </a:lvl1pPr>
    </p:titleStyle>
    <p:bodyStyle>
      <a:lvl1pPr marL="228600" indent="-228600" algn="l" defTabSz="457200" rtl="0" eaLnBrk="1" latinLnBrk="0" hangingPunct="1">
        <a:spcBef>
          <a:spcPts val="0"/>
        </a:spcBef>
        <a:spcAft>
          <a:spcPts val="900"/>
        </a:spcAft>
        <a:buClr>
          <a:schemeClr val="accent2"/>
        </a:buClr>
        <a:buFont typeface="Arial"/>
        <a:buChar char="•"/>
        <a:defRPr sz="1600" kern="1200">
          <a:solidFill>
            <a:schemeClr val="tx2"/>
          </a:solidFill>
          <a:latin typeface="Bahnschrift" panose="020B0502040204020203" pitchFamily="34" charset="0"/>
          <a:ea typeface="+mn-ea"/>
          <a:cs typeface="Times New Roman"/>
        </a:defRPr>
      </a:lvl1pPr>
      <a:lvl2pPr marL="461963" indent="-230188" algn="l" defTabSz="457200" rtl="0" eaLnBrk="1" latinLnBrk="0" hangingPunct="1">
        <a:spcBef>
          <a:spcPts val="0"/>
        </a:spcBef>
        <a:spcAft>
          <a:spcPts val="900"/>
        </a:spcAft>
        <a:buClr>
          <a:schemeClr val="accent2"/>
        </a:buClr>
        <a:buFont typeface="Arial"/>
        <a:buChar char="–"/>
        <a:defRPr sz="1400" kern="1200">
          <a:solidFill>
            <a:schemeClr val="tx2"/>
          </a:solidFill>
          <a:latin typeface="Bahnschrift" panose="020B0502040204020203" pitchFamily="34" charset="0"/>
          <a:ea typeface="+mn-ea"/>
          <a:cs typeface="Times New Roman"/>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300" kern="1200">
          <a:solidFill>
            <a:schemeClr val="tx2"/>
          </a:solidFill>
          <a:latin typeface="Bahnschrift" panose="020B0502040204020203" pitchFamily="34" charset="0"/>
          <a:ea typeface="+mn-ea"/>
          <a:cs typeface="Times New Roman"/>
        </a:defRPr>
      </a:lvl3pPr>
      <a:lvl4pPr marL="914400" indent="-223838" algn="l" defTabSz="457200" rtl="0" eaLnBrk="1" latinLnBrk="0" hangingPunct="1">
        <a:spcBef>
          <a:spcPts val="0"/>
        </a:spcBef>
        <a:spcAft>
          <a:spcPts val="900"/>
        </a:spcAft>
        <a:buClr>
          <a:schemeClr val="accent2"/>
        </a:buClr>
        <a:buFont typeface="Arial"/>
        <a:buChar char="–"/>
        <a:defRPr lang="en-US" sz="1300" kern="1200" dirty="0">
          <a:solidFill>
            <a:schemeClr val="tx2"/>
          </a:solidFill>
          <a:latin typeface="Bahnschrift" panose="020B0502040204020203" pitchFamily="34" charset="0"/>
          <a:ea typeface="+mn-ea"/>
          <a:cs typeface="Times New Roman"/>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300" kern="1200">
          <a:solidFill>
            <a:schemeClr val="tx2"/>
          </a:solidFill>
          <a:latin typeface="Bahnschrift" panose="020B0502040204020203" pitchFamily="34" charset="0"/>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4.jpg"/><Relationship Id="rId4" Type="http://schemas.openxmlformats.org/officeDocument/2006/relationships/hyperlink" Target="http://www.healthpartners.com/preferredrx"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healthpartners.com/pharmacy"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12.xml.rels><?xml version="1.0" encoding="UTF-8" standalone="yes"?>
<Relationships xmlns="http://schemas.openxmlformats.org/package/2006/relationships"><Relationship Id="rId3" Type="http://schemas.openxmlformats.org/officeDocument/2006/relationships/hyperlink" Target="http://www.healthpartners.com/pharmacy"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13.xml.rels><?xml version="1.0" encoding="UTF-8" standalone="yes"?>
<Relationships xmlns="http://schemas.openxmlformats.org/package/2006/relationships"><Relationship Id="rId3" Type="http://schemas.openxmlformats.org/officeDocument/2006/relationships/hyperlink" Target="http://www.healthpartners.com/mailorder"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21.xml"/><Relationship Id="rId5" Type="http://schemas.openxmlformats.org/officeDocument/2006/relationships/image" Target="../media/image62.png"/><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healthpartners.com/discount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4.xml.rels><?xml version="1.0" encoding="UTF-8" standalone="yes"?>
<Relationships xmlns="http://schemas.openxmlformats.org/package/2006/relationships"><Relationship Id="rId3" Type="http://schemas.openxmlformats.org/officeDocument/2006/relationships/hyperlink" Target="https://c2mb.ajg.com/sanb282"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healthpartners.com/openacces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www.healthpartners.com/achiev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8.xml"/><Relationship Id="rId16"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hyperlink" Target="http://www.healthpartners.com/" TargetMode="External"/><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383540" y="1015557"/>
            <a:ext cx="7395209" cy="1461939"/>
          </a:xfrm>
          <a:prstGeom prst="rect">
            <a:avLst/>
          </a:prstGeom>
        </p:spPr>
        <p:txBody>
          <a:bodyPr vert="horz" wrap="square" lIns="0" tIns="12065" rIns="0" bIns="0" rtlCol="0">
            <a:spAutoFit/>
          </a:bodyPr>
          <a:lstStyle/>
          <a:p>
            <a:pPr marL="12700" marR="5080">
              <a:lnSpc>
                <a:spcPct val="138900"/>
              </a:lnSpc>
              <a:spcBef>
                <a:spcPts val="95"/>
              </a:spcBef>
            </a:pPr>
            <a:r>
              <a:rPr lang="en-US" sz="3600" b="1" dirty="0">
                <a:solidFill>
                  <a:srgbClr val="00253D"/>
                </a:solidFill>
                <a:cs typeface="Century Gothic"/>
              </a:rPr>
              <a:t>St.</a:t>
            </a:r>
            <a:r>
              <a:rPr lang="en-US" sz="3600" b="1" spc="-25" dirty="0">
                <a:solidFill>
                  <a:srgbClr val="00253D"/>
                </a:solidFill>
                <a:cs typeface="Century Gothic"/>
              </a:rPr>
              <a:t> </a:t>
            </a:r>
            <a:r>
              <a:rPr lang="en-US" sz="3600" b="1" dirty="0">
                <a:solidFill>
                  <a:srgbClr val="00253D"/>
                </a:solidFill>
                <a:cs typeface="Century Gothic"/>
              </a:rPr>
              <a:t>Anthony</a:t>
            </a:r>
            <a:r>
              <a:rPr lang="en-US" sz="3600" b="1" spc="-25" dirty="0">
                <a:solidFill>
                  <a:srgbClr val="00253D"/>
                </a:solidFill>
                <a:cs typeface="Century Gothic"/>
              </a:rPr>
              <a:t> </a:t>
            </a:r>
            <a:r>
              <a:rPr lang="en-US" sz="3600" b="1" dirty="0">
                <a:solidFill>
                  <a:srgbClr val="00253D"/>
                </a:solidFill>
                <a:cs typeface="Century Gothic"/>
              </a:rPr>
              <a:t>New</a:t>
            </a:r>
            <a:r>
              <a:rPr lang="en-US" sz="3600" b="1" spc="-35" dirty="0">
                <a:solidFill>
                  <a:srgbClr val="00253D"/>
                </a:solidFill>
                <a:cs typeface="Century Gothic"/>
              </a:rPr>
              <a:t> </a:t>
            </a:r>
            <a:r>
              <a:rPr lang="en-US" sz="3600" b="1" dirty="0">
                <a:solidFill>
                  <a:srgbClr val="00253D"/>
                </a:solidFill>
                <a:cs typeface="Century Gothic"/>
              </a:rPr>
              <a:t>Brighton</a:t>
            </a:r>
            <a:r>
              <a:rPr lang="en-US" sz="3600" b="1" spc="-25" dirty="0">
                <a:solidFill>
                  <a:srgbClr val="00253D"/>
                </a:solidFill>
                <a:cs typeface="Century Gothic"/>
              </a:rPr>
              <a:t> </a:t>
            </a:r>
            <a:r>
              <a:rPr lang="en-US" sz="3600" b="1" spc="-10" dirty="0">
                <a:solidFill>
                  <a:srgbClr val="00253D"/>
                </a:solidFill>
                <a:cs typeface="Century Gothic"/>
              </a:rPr>
              <a:t>Schools </a:t>
            </a:r>
            <a:r>
              <a:rPr lang="en-US" sz="3600" b="1" dirty="0">
                <a:solidFill>
                  <a:srgbClr val="00253D"/>
                </a:solidFill>
                <a:cs typeface="Century Gothic"/>
              </a:rPr>
              <a:t>2025</a:t>
            </a:r>
            <a:r>
              <a:rPr lang="en-US" sz="3600" b="1" spc="-35" dirty="0">
                <a:solidFill>
                  <a:srgbClr val="00253D"/>
                </a:solidFill>
                <a:cs typeface="Century Gothic"/>
              </a:rPr>
              <a:t> </a:t>
            </a:r>
            <a:r>
              <a:rPr lang="en-US" sz="3600" b="1" dirty="0">
                <a:solidFill>
                  <a:srgbClr val="00253D"/>
                </a:solidFill>
                <a:cs typeface="Century Gothic"/>
              </a:rPr>
              <a:t>Open</a:t>
            </a:r>
            <a:r>
              <a:rPr lang="en-US" sz="3600" b="1" spc="-15" dirty="0">
                <a:solidFill>
                  <a:srgbClr val="00253D"/>
                </a:solidFill>
                <a:cs typeface="Century Gothic"/>
              </a:rPr>
              <a:t> </a:t>
            </a:r>
            <a:r>
              <a:rPr lang="en-US" sz="3600" b="1" spc="-10" dirty="0">
                <a:solidFill>
                  <a:srgbClr val="00253D"/>
                </a:solidFill>
                <a:cs typeface="Century Gothic"/>
              </a:rPr>
              <a:t>Enrollment</a:t>
            </a:r>
            <a:endParaRPr lang="en-US" sz="3600" dirty="0">
              <a:cs typeface="Century Gothic"/>
            </a:endParaRPr>
          </a:p>
        </p:txBody>
      </p:sp>
      <p:sp>
        <p:nvSpPr>
          <p:cNvPr id="4" name="object 4"/>
          <p:cNvSpPr txBox="1"/>
          <p:nvPr/>
        </p:nvSpPr>
        <p:spPr>
          <a:xfrm>
            <a:off x="10438638" y="6638807"/>
            <a:ext cx="1359535" cy="105798"/>
          </a:xfrm>
          <a:prstGeom prst="rect">
            <a:avLst/>
          </a:prstGeom>
        </p:spPr>
        <p:txBody>
          <a:bodyPr vert="horz" wrap="square" lIns="0" tIns="13335" rIns="0" bIns="0" rtlCol="0">
            <a:spAutoFit/>
          </a:bodyPr>
          <a:lstStyle/>
          <a:p>
            <a:pPr marL="12700">
              <a:lnSpc>
                <a:spcPct val="100000"/>
              </a:lnSpc>
              <a:spcBef>
                <a:spcPts val="105"/>
              </a:spcBef>
            </a:pPr>
            <a:r>
              <a:rPr lang="en-US" sz="600" dirty="0">
                <a:solidFill>
                  <a:srgbClr val="C5DEF1"/>
                </a:solidFill>
                <a:latin typeface="Bahnschrift" panose="020B0502040204020203" pitchFamily="34" charset="0"/>
                <a:cs typeface="Century Gothic"/>
              </a:rPr>
              <a:t>©2019</a:t>
            </a:r>
            <a:r>
              <a:rPr lang="en-US" sz="600" spc="10" dirty="0">
                <a:solidFill>
                  <a:srgbClr val="C5DEF1"/>
                </a:solidFill>
                <a:latin typeface="Bahnschrift" panose="020B0502040204020203" pitchFamily="34" charset="0"/>
                <a:cs typeface="Century Gothic"/>
              </a:rPr>
              <a:t> </a:t>
            </a:r>
            <a:r>
              <a:rPr lang="en-US" sz="600" spc="-10" dirty="0">
                <a:solidFill>
                  <a:srgbClr val="C5DEF1"/>
                </a:solidFill>
                <a:latin typeface="Bahnschrift" panose="020B0502040204020203" pitchFamily="34" charset="0"/>
                <a:cs typeface="Century Gothic"/>
              </a:rPr>
              <a:t>ARTHUR</a:t>
            </a:r>
            <a:r>
              <a:rPr lang="en-US" sz="600" dirty="0">
                <a:solidFill>
                  <a:srgbClr val="C5DEF1"/>
                </a:solidFill>
                <a:latin typeface="Bahnschrift" panose="020B0502040204020203" pitchFamily="34" charset="0"/>
                <a:cs typeface="Century Gothic"/>
              </a:rPr>
              <a:t> J. </a:t>
            </a:r>
            <a:r>
              <a:rPr lang="en-US" sz="600" spc="-10" dirty="0">
                <a:solidFill>
                  <a:srgbClr val="C5DEF1"/>
                </a:solidFill>
                <a:latin typeface="Bahnschrift" panose="020B0502040204020203" pitchFamily="34" charset="0"/>
                <a:cs typeface="Century Gothic"/>
              </a:rPr>
              <a:t>GALLAGHER</a:t>
            </a:r>
            <a:r>
              <a:rPr lang="en-US" sz="600" spc="35" dirty="0">
                <a:solidFill>
                  <a:srgbClr val="C5DEF1"/>
                </a:solidFill>
                <a:latin typeface="Bahnschrift" panose="020B0502040204020203" pitchFamily="34" charset="0"/>
                <a:cs typeface="Century Gothic"/>
              </a:rPr>
              <a:t> </a:t>
            </a:r>
            <a:r>
              <a:rPr lang="en-US" sz="600" dirty="0">
                <a:solidFill>
                  <a:srgbClr val="C5DEF1"/>
                </a:solidFill>
                <a:latin typeface="Bahnschrift" panose="020B0502040204020203" pitchFamily="34" charset="0"/>
                <a:cs typeface="Century Gothic"/>
              </a:rPr>
              <a:t>&amp;</a:t>
            </a:r>
            <a:r>
              <a:rPr lang="en-US" sz="600" spc="-10" dirty="0">
                <a:solidFill>
                  <a:srgbClr val="C5DEF1"/>
                </a:solidFill>
                <a:latin typeface="Bahnschrift" panose="020B0502040204020203" pitchFamily="34" charset="0"/>
                <a:cs typeface="Century Gothic"/>
              </a:rPr>
              <a:t> </a:t>
            </a:r>
            <a:r>
              <a:rPr lang="en-US" sz="600" spc="-25" dirty="0">
                <a:solidFill>
                  <a:srgbClr val="C5DEF1"/>
                </a:solidFill>
                <a:latin typeface="Bahnschrift" panose="020B0502040204020203" pitchFamily="34" charset="0"/>
                <a:cs typeface="Century Gothic"/>
              </a:rPr>
              <a:t>CO.</a:t>
            </a:r>
            <a:endParaRPr lang="en-US" sz="600" dirty="0">
              <a:latin typeface="Bahnschrift" panose="020B0502040204020203" pitchFamily="34" charset="0"/>
              <a:cs typeface="Century Gothic"/>
            </a:endParaRPr>
          </a:p>
        </p:txBody>
      </p:sp>
      <p:sp>
        <p:nvSpPr>
          <p:cNvPr id="3" name="object 3"/>
          <p:cNvSpPr txBox="1"/>
          <p:nvPr/>
        </p:nvSpPr>
        <p:spPr>
          <a:xfrm>
            <a:off x="383540" y="3081908"/>
            <a:ext cx="4900930" cy="330835"/>
          </a:xfrm>
          <a:prstGeom prst="rect">
            <a:avLst/>
          </a:prstGeom>
        </p:spPr>
        <p:txBody>
          <a:bodyPr vert="horz" wrap="square" lIns="0" tIns="13335" rIns="0" bIns="0" rtlCol="0">
            <a:spAutoFit/>
          </a:bodyPr>
          <a:lstStyle/>
          <a:p>
            <a:pPr marL="12700">
              <a:lnSpc>
                <a:spcPct val="100000"/>
              </a:lnSpc>
              <a:spcBef>
                <a:spcPts val="105"/>
              </a:spcBef>
            </a:pPr>
            <a:r>
              <a:rPr lang="en-US" sz="2000" dirty="0">
                <a:solidFill>
                  <a:srgbClr val="6EACDE"/>
                </a:solidFill>
                <a:latin typeface="Bahnschrift" panose="020B0502040204020203" pitchFamily="34" charset="0"/>
                <a:cs typeface="Century Gothic"/>
              </a:rPr>
              <a:t>Open</a:t>
            </a:r>
            <a:r>
              <a:rPr lang="en-US" sz="2000" spc="-35" dirty="0">
                <a:solidFill>
                  <a:srgbClr val="6EACDE"/>
                </a:solidFill>
                <a:latin typeface="Bahnschrift" panose="020B0502040204020203" pitchFamily="34" charset="0"/>
                <a:cs typeface="Century Gothic"/>
              </a:rPr>
              <a:t> </a:t>
            </a:r>
            <a:r>
              <a:rPr lang="en-US" sz="2000" dirty="0">
                <a:solidFill>
                  <a:srgbClr val="6EACDE"/>
                </a:solidFill>
                <a:latin typeface="Bahnschrift" panose="020B0502040204020203" pitchFamily="34" charset="0"/>
                <a:cs typeface="Century Gothic"/>
              </a:rPr>
              <a:t>Enrollment</a:t>
            </a:r>
            <a:r>
              <a:rPr lang="en-US" sz="2000" spc="-40" dirty="0">
                <a:solidFill>
                  <a:srgbClr val="6EACDE"/>
                </a:solidFill>
                <a:latin typeface="Bahnschrift" panose="020B0502040204020203" pitchFamily="34" charset="0"/>
                <a:cs typeface="Century Gothic"/>
              </a:rPr>
              <a:t> </a:t>
            </a:r>
            <a:r>
              <a:rPr lang="en-US" sz="2000" dirty="0">
                <a:solidFill>
                  <a:srgbClr val="6EACDE"/>
                </a:solidFill>
                <a:latin typeface="Bahnschrift" panose="020B0502040204020203" pitchFamily="34" charset="0"/>
                <a:cs typeface="Century Gothic"/>
              </a:rPr>
              <a:t>–</a:t>
            </a:r>
            <a:r>
              <a:rPr lang="en-US" sz="2000" spc="-25" dirty="0">
                <a:solidFill>
                  <a:srgbClr val="6EACDE"/>
                </a:solidFill>
                <a:latin typeface="Bahnschrift" panose="020B0502040204020203" pitchFamily="34" charset="0"/>
                <a:cs typeface="Century Gothic"/>
              </a:rPr>
              <a:t> </a:t>
            </a:r>
            <a:r>
              <a:rPr lang="en-US" sz="2000" dirty="0">
                <a:solidFill>
                  <a:srgbClr val="6EACDE"/>
                </a:solidFill>
                <a:latin typeface="Bahnschrift" panose="020B0502040204020203" pitchFamily="34" charset="0"/>
              </a:rPr>
              <a:t>May 14th – May 29th</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45A47409-A674-3A59-B60A-1529DF33440B}"/>
              </a:ext>
            </a:extLst>
          </p:cNvPr>
          <p:cNvPicPr>
            <a:picLocks noChangeAspect="1"/>
          </p:cNvPicPr>
          <p:nvPr/>
        </p:nvPicPr>
        <p:blipFill>
          <a:blip r:embed="rId3"/>
          <a:stretch>
            <a:fillRect/>
          </a:stretch>
        </p:blipFill>
        <p:spPr>
          <a:xfrm>
            <a:off x="403008" y="1694052"/>
            <a:ext cx="8160493" cy="4667094"/>
          </a:xfrm>
          <a:prstGeom prst="rect">
            <a:avLst/>
          </a:prstGeom>
        </p:spPr>
      </p:pic>
      <p:sp>
        <p:nvSpPr>
          <p:cNvPr id="3" name="object 3"/>
          <p:cNvSpPr txBox="1">
            <a:spLocks noGrp="1"/>
          </p:cNvSpPr>
          <p:nvPr>
            <p:ph type="title"/>
          </p:nvPr>
        </p:nvSpPr>
        <p:spPr>
          <a:prstGeom prst="rect">
            <a:avLst/>
          </a:prstGeom>
        </p:spPr>
        <p:txBody>
          <a:bodyPr vert="horz" wrap="square" lIns="0" tIns="123571" rIns="0" bIns="0" rtlCol="0">
            <a:spAutoFit/>
          </a:bodyPr>
          <a:lstStyle/>
          <a:p>
            <a:pPr marL="12700">
              <a:lnSpc>
                <a:spcPct val="100000"/>
              </a:lnSpc>
              <a:spcBef>
                <a:spcPts val="105"/>
              </a:spcBef>
            </a:pPr>
            <a:r>
              <a:rPr dirty="0"/>
              <a:t>Prescription</a:t>
            </a:r>
            <a:r>
              <a:rPr spc="-60" dirty="0"/>
              <a:t> </a:t>
            </a:r>
            <a:r>
              <a:rPr spc="-10" dirty="0"/>
              <a:t>Drugs</a:t>
            </a:r>
          </a:p>
        </p:txBody>
      </p:sp>
      <p:sp>
        <p:nvSpPr>
          <p:cNvPr id="4" name="object 4"/>
          <p:cNvSpPr txBox="1"/>
          <p:nvPr/>
        </p:nvSpPr>
        <p:spPr>
          <a:xfrm>
            <a:off x="383540" y="1034541"/>
            <a:ext cx="10403205" cy="636270"/>
          </a:xfrm>
          <a:prstGeom prst="rect">
            <a:avLst/>
          </a:prstGeom>
        </p:spPr>
        <p:txBody>
          <a:bodyPr vert="horz" wrap="square" lIns="0" tIns="13335" rIns="0" bIns="0" rtlCol="0">
            <a:spAutoFit/>
          </a:bodyPr>
          <a:lstStyle/>
          <a:p>
            <a:pPr marL="12700">
              <a:lnSpc>
                <a:spcPct val="100000"/>
              </a:lnSpc>
              <a:spcBef>
                <a:spcPts val="105"/>
              </a:spcBef>
            </a:pPr>
            <a:r>
              <a:rPr lang="en-US" sz="2000" b="1" dirty="0">
                <a:solidFill>
                  <a:srgbClr val="1F5786"/>
                </a:solidFill>
                <a:latin typeface="Bahnschrift" panose="020B0502040204020203" pitchFamily="34" charset="0"/>
                <a:cs typeface="Century Gothic"/>
              </a:rPr>
              <a:t>Check</a:t>
            </a:r>
            <a:r>
              <a:rPr lang="en-US" sz="2000" b="1" spc="-45" dirty="0">
                <a:solidFill>
                  <a:srgbClr val="1F5786"/>
                </a:solidFill>
                <a:latin typeface="Bahnschrift" panose="020B0502040204020203" pitchFamily="34" charset="0"/>
                <a:cs typeface="Century Gothic"/>
              </a:rPr>
              <a:t> </a:t>
            </a:r>
            <a:r>
              <a:rPr lang="en-US" sz="2000" b="1" dirty="0">
                <a:solidFill>
                  <a:srgbClr val="1F5786"/>
                </a:solidFill>
                <a:latin typeface="Bahnschrift" panose="020B0502040204020203" pitchFamily="34" charset="0"/>
                <a:cs typeface="Century Gothic"/>
              </a:rPr>
              <a:t>your</a:t>
            </a:r>
            <a:r>
              <a:rPr lang="en-US" sz="2000" b="1" spc="-20" dirty="0">
                <a:solidFill>
                  <a:srgbClr val="1F5786"/>
                </a:solidFill>
                <a:latin typeface="Bahnschrift" panose="020B0502040204020203" pitchFamily="34" charset="0"/>
                <a:cs typeface="Century Gothic"/>
              </a:rPr>
              <a:t> </a:t>
            </a:r>
            <a:r>
              <a:rPr lang="en-US" sz="2000" b="1" dirty="0">
                <a:solidFill>
                  <a:srgbClr val="1F5786"/>
                </a:solidFill>
                <a:latin typeface="Bahnschrift" panose="020B0502040204020203" pitchFamily="34" charset="0"/>
                <a:cs typeface="Century Gothic"/>
              </a:rPr>
              <a:t>formulary</a:t>
            </a:r>
            <a:r>
              <a:rPr lang="en-US" sz="2000" b="1" spc="-45" dirty="0">
                <a:solidFill>
                  <a:srgbClr val="1F5786"/>
                </a:solidFill>
                <a:latin typeface="Bahnschrift" panose="020B0502040204020203" pitchFamily="34" charset="0"/>
                <a:cs typeface="Century Gothic"/>
              </a:rPr>
              <a:t> </a:t>
            </a:r>
            <a:r>
              <a:rPr lang="en-US" sz="2000" b="1" dirty="0">
                <a:solidFill>
                  <a:srgbClr val="1F5786"/>
                </a:solidFill>
                <a:latin typeface="Bahnschrift" panose="020B0502040204020203" pitchFamily="34" charset="0"/>
                <a:cs typeface="Century Gothic"/>
              </a:rPr>
              <a:t>to</a:t>
            </a:r>
            <a:r>
              <a:rPr lang="en-US" sz="2000" b="1" spc="-25" dirty="0">
                <a:solidFill>
                  <a:srgbClr val="1F5786"/>
                </a:solidFill>
                <a:latin typeface="Bahnschrift" panose="020B0502040204020203" pitchFamily="34" charset="0"/>
                <a:cs typeface="Century Gothic"/>
              </a:rPr>
              <a:t> </a:t>
            </a:r>
            <a:r>
              <a:rPr lang="en-US" sz="2000" b="1" dirty="0">
                <a:solidFill>
                  <a:srgbClr val="1F5786"/>
                </a:solidFill>
                <a:latin typeface="Bahnschrift" panose="020B0502040204020203" pitchFamily="34" charset="0"/>
                <a:cs typeface="Century Gothic"/>
              </a:rPr>
              <a:t>understand</a:t>
            </a:r>
            <a:r>
              <a:rPr lang="en-US" sz="2000" b="1" spc="-10" dirty="0">
                <a:solidFill>
                  <a:srgbClr val="1F5786"/>
                </a:solidFill>
                <a:latin typeface="Bahnschrift" panose="020B0502040204020203" pitchFamily="34" charset="0"/>
                <a:cs typeface="Century Gothic"/>
              </a:rPr>
              <a:t> </a:t>
            </a:r>
            <a:r>
              <a:rPr lang="en-US" sz="2000" b="1" dirty="0">
                <a:solidFill>
                  <a:srgbClr val="1F5786"/>
                </a:solidFill>
                <a:latin typeface="Bahnschrift" panose="020B0502040204020203" pitchFamily="34" charset="0"/>
                <a:cs typeface="Century Gothic"/>
              </a:rPr>
              <a:t>your</a:t>
            </a:r>
            <a:r>
              <a:rPr lang="en-US" sz="2000" b="1" spc="-35" dirty="0">
                <a:solidFill>
                  <a:srgbClr val="1F5786"/>
                </a:solidFill>
                <a:latin typeface="Bahnschrift" panose="020B0502040204020203" pitchFamily="34" charset="0"/>
                <a:cs typeface="Century Gothic"/>
              </a:rPr>
              <a:t> </a:t>
            </a:r>
            <a:r>
              <a:rPr lang="en-US" sz="2000" b="1" dirty="0">
                <a:solidFill>
                  <a:srgbClr val="1F5786"/>
                </a:solidFill>
                <a:latin typeface="Bahnschrift" panose="020B0502040204020203" pitchFamily="34" charset="0"/>
                <a:cs typeface="Century Gothic"/>
              </a:rPr>
              <a:t>costs</a:t>
            </a:r>
            <a:r>
              <a:rPr lang="en-US" sz="2000" b="1" spc="-50" dirty="0">
                <a:solidFill>
                  <a:srgbClr val="1F5786"/>
                </a:solidFill>
                <a:latin typeface="Bahnschrift" panose="020B0502040204020203" pitchFamily="34" charset="0"/>
                <a:cs typeface="Century Gothic"/>
              </a:rPr>
              <a:t> </a:t>
            </a:r>
            <a:r>
              <a:rPr lang="en-US" sz="2000" b="1" dirty="0">
                <a:solidFill>
                  <a:srgbClr val="1F5786"/>
                </a:solidFill>
                <a:latin typeface="Bahnschrift" panose="020B0502040204020203" pitchFamily="34" charset="0"/>
                <a:cs typeface="Century Gothic"/>
              </a:rPr>
              <a:t>and</a:t>
            </a:r>
            <a:r>
              <a:rPr lang="en-US" sz="2000" b="1" spc="-15" dirty="0">
                <a:solidFill>
                  <a:srgbClr val="1F5786"/>
                </a:solidFill>
                <a:latin typeface="Bahnschrift" panose="020B0502040204020203" pitchFamily="34" charset="0"/>
                <a:cs typeface="Century Gothic"/>
              </a:rPr>
              <a:t> </a:t>
            </a:r>
            <a:r>
              <a:rPr lang="en-US" sz="2000" b="1" dirty="0">
                <a:solidFill>
                  <a:srgbClr val="1F5786"/>
                </a:solidFill>
                <a:latin typeface="Bahnschrift" panose="020B0502040204020203" pitchFamily="34" charset="0"/>
                <a:cs typeface="Century Gothic"/>
              </a:rPr>
              <a:t>get</a:t>
            </a:r>
            <a:r>
              <a:rPr lang="en-US" sz="2000" b="1" spc="-35" dirty="0">
                <a:solidFill>
                  <a:srgbClr val="1F5786"/>
                </a:solidFill>
                <a:latin typeface="Bahnschrift" panose="020B0502040204020203" pitchFamily="34" charset="0"/>
                <a:cs typeface="Century Gothic"/>
              </a:rPr>
              <a:t> </a:t>
            </a:r>
            <a:r>
              <a:rPr lang="en-US" sz="2000" b="1" dirty="0">
                <a:solidFill>
                  <a:srgbClr val="1F5786"/>
                </a:solidFill>
                <a:latin typeface="Bahnschrift" panose="020B0502040204020203" pitchFamily="34" charset="0"/>
                <a:cs typeface="Century Gothic"/>
              </a:rPr>
              <a:t>support</a:t>
            </a:r>
            <a:r>
              <a:rPr lang="en-US" sz="2000" b="1" spc="-20" dirty="0">
                <a:solidFill>
                  <a:srgbClr val="1F5786"/>
                </a:solidFill>
                <a:latin typeface="Bahnschrift" panose="020B0502040204020203" pitchFamily="34" charset="0"/>
                <a:cs typeface="Century Gothic"/>
              </a:rPr>
              <a:t> </a:t>
            </a:r>
            <a:r>
              <a:rPr lang="en-US" sz="2000" b="1" dirty="0">
                <a:solidFill>
                  <a:srgbClr val="1F5786"/>
                </a:solidFill>
                <a:latin typeface="Bahnschrift" panose="020B0502040204020203" pitchFamily="34" charset="0"/>
                <a:cs typeface="Century Gothic"/>
              </a:rPr>
              <a:t>if</a:t>
            </a:r>
            <a:r>
              <a:rPr lang="en-US" sz="2000" b="1" spc="-20" dirty="0">
                <a:solidFill>
                  <a:srgbClr val="1F5786"/>
                </a:solidFill>
                <a:latin typeface="Bahnschrift" panose="020B0502040204020203" pitchFamily="34" charset="0"/>
                <a:cs typeface="Century Gothic"/>
              </a:rPr>
              <a:t> </a:t>
            </a:r>
            <a:r>
              <a:rPr lang="en-US" sz="2000" b="1" dirty="0">
                <a:solidFill>
                  <a:srgbClr val="1F5786"/>
                </a:solidFill>
                <a:latin typeface="Bahnschrift" panose="020B0502040204020203" pitchFamily="34" charset="0"/>
                <a:cs typeface="Century Gothic"/>
              </a:rPr>
              <a:t>your</a:t>
            </a:r>
            <a:r>
              <a:rPr lang="en-US" sz="2000" b="1" spc="-25" dirty="0">
                <a:solidFill>
                  <a:srgbClr val="1F5786"/>
                </a:solidFill>
                <a:latin typeface="Bahnschrift" panose="020B0502040204020203" pitchFamily="34" charset="0"/>
                <a:cs typeface="Century Gothic"/>
              </a:rPr>
              <a:t> </a:t>
            </a:r>
            <a:r>
              <a:rPr lang="en-US" sz="2000" b="1" dirty="0">
                <a:solidFill>
                  <a:srgbClr val="1F5786"/>
                </a:solidFill>
                <a:latin typeface="Bahnschrift" panose="020B0502040204020203" pitchFamily="34" charset="0"/>
                <a:cs typeface="Century Gothic"/>
              </a:rPr>
              <a:t>medicine</a:t>
            </a:r>
            <a:r>
              <a:rPr lang="en-US" sz="2000" b="1" spc="-65" dirty="0">
                <a:solidFill>
                  <a:srgbClr val="1F5786"/>
                </a:solidFill>
                <a:latin typeface="Bahnschrift" panose="020B0502040204020203" pitchFamily="34" charset="0"/>
                <a:cs typeface="Century Gothic"/>
              </a:rPr>
              <a:t> </a:t>
            </a:r>
            <a:r>
              <a:rPr lang="en-US" sz="2000" b="1" spc="-10" dirty="0">
                <a:solidFill>
                  <a:srgbClr val="1F5786"/>
                </a:solidFill>
                <a:latin typeface="Bahnschrift" panose="020B0502040204020203" pitchFamily="34" charset="0"/>
                <a:cs typeface="Century Gothic"/>
              </a:rPr>
              <a:t>isn’t</a:t>
            </a:r>
            <a:endParaRPr lang="en-US" sz="2000" dirty="0">
              <a:latin typeface="Bahnschrift" panose="020B0502040204020203" pitchFamily="34" charset="0"/>
              <a:cs typeface="Century Gothic"/>
            </a:endParaRPr>
          </a:p>
          <a:p>
            <a:pPr marL="12700">
              <a:lnSpc>
                <a:spcPct val="100000"/>
              </a:lnSpc>
            </a:pPr>
            <a:r>
              <a:rPr lang="en-US" sz="2000" b="1" dirty="0">
                <a:solidFill>
                  <a:srgbClr val="1F5786"/>
                </a:solidFill>
                <a:latin typeface="Bahnschrift" panose="020B0502040204020203" pitchFamily="34" charset="0"/>
                <a:cs typeface="Century Gothic"/>
              </a:rPr>
              <a:t>working</a:t>
            </a:r>
            <a:r>
              <a:rPr lang="en-US" sz="2000" b="1" spc="-50" dirty="0">
                <a:solidFill>
                  <a:srgbClr val="1F5786"/>
                </a:solidFill>
                <a:latin typeface="Bahnschrift" panose="020B0502040204020203" pitchFamily="34" charset="0"/>
                <a:cs typeface="Century Gothic"/>
              </a:rPr>
              <a:t> </a:t>
            </a:r>
            <a:r>
              <a:rPr lang="en-US" sz="2000" b="1" dirty="0">
                <a:solidFill>
                  <a:srgbClr val="1F5786"/>
                </a:solidFill>
                <a:latin typeface="Bahnschrift" panose="020B0502040204020203" pitchFamily="34" charset="0"/>
                <a:cs typeface="Century Gothic"/>
              </a:rPr>
              <a:t>for</a:t>
            </a:r>
            <a:r>
              <a:rPr lang="en-US" sz="2000" b="1" spc="-25" dirty="0">
                <a:solidFill>
                  <a:srgbClr val="1F5786"/>
                </a:solidFill>
                <a:latin typeface="Bahnschrift" panose="020B0502040204020203" pitchFamily="34" charset="0"/>
                <a:cs typeface="Century Gothic"/>
              </a:rPr>
              <a:t> </a:t>
            </a:r>
            <a:r>
              <a:rPr lang="en-US" sz="2000" b="1" spc="-20" dirty="0">
                <a:solidFill>
                  <a:srgbClr val="1F5786"/>
                </a:solidFill>
                <a:latin typeface="Bahnschrift" panose="020B0502040204020203" pitchFamily="34" charset="0"/>
                <a:cs typeface="Century Gothic"/>
              </a:rPr>
              <a:t>you.</a:t>
            </a:r>
            <a:endParaRPr lang="en-US" sz="2000" dirty="0">
              <a:latin typeface="Bahnschrift" panose="020B0502040204020203" pitchFamily="34" charset="0"/>
              <a:cs typeface="Century Gothic"/>
            </a:endParaRPr>
          </a:p>
        </p:txBody>
      </p:sp>
      <p:sp>
        <p:nvSpPr>
          <p:cNvPr id="5" name="object 5"/>
          <p:cNvSpPr txBox="1"/>
          <p:nvPr/>
        </p:nvSpPr>
        <p:spPr>
          <a:xfrm>
            <a:off x="417982" y="5897981"/>
            <a:ext cx="3913504" cy="289823"/>
          </a:xfrm>
          <a:prstGeom prst="rect">
            <a:avLst/>
          </a:prstGeom>
        </p:spPr>
        <p:txBody>
          <a:bodyPr vert="horz" wrap="square" lIns="0" tIns="12700" rIns="0" bIns="0" rtlCol="0">
            <a:spAutoFit/>
          </a:bodyPr>
          <a:lstStyle/>
          <a:p>
            <a:pPr marL="12700">
              <a:lnSpc>
                <a:spcPct val="100000"/>
              </a:lnSpc>
              <a:spcBef>
                <a:spcPts val="100"/>
              </a:spcBef>
            </a:pPr>
            <a:r>
              <a:rPr lang="en-US" b="1" spc="-10" dirty="0">
                <a:solidFill>
                  <a:srgbClr val="85898E"/>
                </a:solidFill>
                <a:latin typeface="Bahnschrift" panose="020B0502040204020203" pitchFamily="34" charset="0"/>
                <a:cs typeface="Century Gothic"/>
                <a:hlinkClick r:id="rId4"/>
              </a:rPr>
              <a:t>healthpartners.com/preferredrx</a:t>
            </a:r>
            <a:endParaRPr lang="en-US" dirty="0">
              <a:latin typeface="Bahnschrift" panose="020B0502040204020203" pitchFamily="34" charset="0"/>
              <a:cs typeface="Century Gothic"/>
            </a:endParaRPr>
          </a:p>
        </p:txBody>
      </p:sp>
      <p:grpSp>
        <p:nvGrpSpPr>
          <p:cNvPr id="6" name="object 6"/>
          <p:cNvGrpSpPr/>
          <p:nvPr/>
        </p:nvGrpSpPr>
        <p:grpSpPr>
          <a:xfrm>
            <a:off x="304800" y="1941179"/>
            <a:ext cx="11151235" cy="4336415"/>
            <a:chOff x="304800" y="1941179"/>
            <a:chExt cx="11151235" cy="4336415"/>
          </a:xfrm>
        </p:grpSpPr>
        <p:sp>
          <p:nvSpPr>
            <p:cNvPr id="7" name="object 7"/>
            <p:cNvSpPr/>
            <p:nvPr/>
          </p:nvSpPr>
          <p:spPr>
            <a:xfrm>
              <a:off x="304800" y="5867400"/>
              <a:ext cx="45720" cy="410209"/>
            </a:xfrm>
            <a:custGeom>
              <a:avLst/>
              <a:gdLst/>
              <a:ahLst/>
              <a:cxnLst/>
              <a:rect l="l" t="t" r="r" b="b"/>
              <a:pathLst>
                <a:path w="45720" h="410210">
                  <a:moveTo>
                    <a:pt x="45720" y="0"/>
                  </a:moveTo>
                  <a:lnTo>
                    <a:pt x="0" y="0"/>
                  </a:lnTo>
                  <a:lnTo>
                    <a:pt x="0" y="409956"/>
                  </a:lnTo>
                  <a:lnTo>
                    <a:pt x="45720" y="409956"/>
                  </a:lnTo>
                  <a:lnTo>
                    <a:pt x="45720" y="0"/>
                  </a:lnTo>
                  <a:close/>
                </a:path>
              </a:pathLst>
            </a:custGeom>
            <a:solidFill>
              <a:srgbClr val="6EACDE"/>
            </a:solidFill>
          </p:spPr>
          <p:txBody>
            <a:bodyPr wrap="square" lIns="0" tIns="0" rIns="0" bIns="0" rtlCol="0"/>
            <a:lstStyle/>
            <a:p>
              <a:endParaRPr/>
            </a:p>
          </p:txBody>
        </p:sp>
        <p:sp>
          <p:nvSpPr>
            <p:cNvPr id="8" name="object 8"/>
            <p:cNvSpPr/>
            <p:nvPr/>
          </p:nvSpPr>
          <p:spPr>
            <a:xfrm>
              <a:off x="9130284" y="1999517"/>
              <a:ext cx="986790" cy="978535"/>
            </a:xfrm>
            <a:custGeom>
              <a:avLst/>
              <a:gdLst/>
              <a:ahLst/>
              <a:cxnLst/>
              <a:rect l="l" t="t" r="r" b="b"/>
              <a:pathLst>
                <a:path w="986790" h="978535">
                  <a:moveTo>
                    <a:pt x="576621" y="0"/>
                  </a:moveTo>
                  <a:lnTo>
                    <a:pt x="409726" y="0"/>
                  </a:lnTo>
                  <a:lnTo>
                    <a:pt x="354662" y="12261"/>
                  </a:lnTo>
                  <a:lnTo>
                    <a:pt x="311612" y="27002"/>
                  </a:lnTo>
                  <a:lnTo>
                    <a:pt x="270462" y="45494"/>
                  </a:lnTo>
                  <a:lnTo>
                    <a:pt x="231420" y="67531"/>
                  </a:lnTo>
                  <a:lnTo>
                    <a:pt x="194692" y="92907"/>
                  </a:lnTo>
                  <a:lnTo>
                    <a:pt x="160483" y="121417"/>
                  </a:lnTo>
                  <a:lnTo>
                    <a:pt x="129000" y="152854"/>
                  </a:lnTo>
                  <a:lnTo>
                    <a:pt x="100449" y="187013"/>
                  </a:lnTo>
                  <a:lnTo>
                    <a:pt x="75036" y="223688"/>
                  </a:lnTo>
                  <a:lnTo>
                    <a:pt x="52967" y="262674"/>
                  </a:lnTo>
                  <a:lnTo>
                    <a:pt x="34448" y="303764"/>
                  </a:lnTo>
                  <a:lnTo>
                    <a:pt x="19686" y="346752"/>
                  </a:lnTo>
                  <a:lnTo>
                    <a:pt x="8887" y="391433"/>
                  </a:lnTo>
                  <a:lnTo>
                    <a:pt x="2256" y="437600"/>
                  </a:lnTo>
                  <a:lnTo>
                    <a:pt x="0" y="485049"/>
                  </a:lnTo>
                  <a:lnTo>
                    <a:pt x="2256" y="532506"/>
                  </a:lnTo>
                  <a:lnTo>
                    <a:pt x="8887" y="578697"/>
                  </a:lnTo>
                  <a:lnTo>
                    <a:pt x="19686" y="623414"/>
                  </a:lnTo>
                  <a:lnTo>
                    <a:pt x="34449" y="666450"/>
                  </a:lnTo>
                  <a:lnTo>
                    <a:pt x="52967" y="707596"/>
                  </a:lnTo>
                  <a:lnTo>
                    <a:pt x="75036" y="746645"/>
                  </a:lnTo>
                  <a:lnTo>
                    <a:pt x="100449" y="783388"/>
                  </a:lnTo>
                  <a:lnTo>
                    <a:pt x="129000" y="817619"/>
                  </a:lnTo>
                  <a:lnTo>
                    <a:pt x="160484" y="849129"/>
                  </a:lnTo>
                  <a:lnTo>
                    <a:pt x="194692" y="877711"/>
                  </a:lnTo>
                  <a:lnTo>
                    <a:pt x="231421" y="903155"/>
                  </a:lnTo>
                  <a:lnTo>
                    <a:pt x="270463" y="925256"/>
                  </a:lnTo>
                  <a:lnTo>
                    <a:pt x="311612" y="943804"/>
                  </a:lnTo>
                  <a:lnTo>
                    <a:pt x="354663" y="958592"/>
                  </a:lnTo>
                  <a:lnTo>
                    <a:pt x="399408" y="969413"/>
                  </a:lnTo>
                  <a:lnTo>
                    <a:pt x="445643" y="976057"/>
                  </a:lnTo>
                  <a:lnTo>
                    <a:pt x="493161" y="978319"/>
                  </a:lnTo>
                  <a:lnTo>
                    <a:pt x="540686" y="976058"/>
                  </a:lnTo>
                  <a:lnTo>
                    <a:pt x="586944" y="969413"/>
                  </a:lnTo>
                  <a:lnTo>
                    <a:pt x="631726" y="958593"/>
                  </a:lnTo>
                  <a:lnTo>
                    <a:pt x="674824" y="943804"/>
                  </a:lnTo>
                  <a:lnTo>
                    <a:pt x="716030" y="925256"/>
                  </a:lnTo>
                  <a:lnTo>
                    <a:pt x="755136" y="903156"/>
                  </a:lnTo>
                  <a:lnTo>
                    <a:pt x="791933" y="877711"/>
                  </a:lnTo>
                  <a:lnTo>
                    <a:pt x="826213" y="849129"/>
                  </a:lnTo>
                  <a:lnTo>
                    <a:pt x="857768" y="817620"/>
                  </a:lnTo>
                  <a:lnTo>
                    <a:pt x="886391" y="783389"/>
                  </a:lnTo>
                  <a:lnTo>
                    <a:pt x="911873" y="746645"/>
                  </a:lnTo>
                  <a:lnTo>
                    <a:pt x="934005" y="707596"/>
                  </a:lnTo>
                  <a:lnTo>
                    <a:pt x="952580" y="666450"/>
                  </a:lnTo>
                  <a:lnTo>
                    <a:pt x="967390" y="623414"/>
                  </a:lnTo>
                  <a:lnTo>
                    <a:pt x="978226" y="578697"/>
                  </a:lnTo>
                  <a:lnTo>
                    <a:pt x="984880" y="532506"/>
                  </a:lnTo>
                  <a:lnTo>
                    <a:pt x="986321" y="502299"/>
                  </a:lnTo>
                  <a:lnTo>
                    <a:pt x="986321" y="467803"/>
                  </a:lnTo>
                  <a:lnTo>
                    <a:pt x="978226" y="391433"/>
                  </a:lnTo>
                  <a:lnTo>
                    <a:pt x="967390" y="346752"/>
                  </a:lnTo>
                  <a:lnTo>
                    <a:pt x="952580" y="303764"/>
                  </a:lnTo>
                  <a:lnTo>
                    <a:pt x="934005" y="262674"/>
                  </a:lnTo>
                  <a:lnTo>
                    <a:pt x="911872" y="223689"/>
                  </a:lnTo>
                  <a:lnTo>
                    <a:pt x="886391" y="187014"/>
                  </a:lnTo>
                  <a:lnTo>
                    <a:pt x="857768" y="152854"/>
                  </a:lnTo>
                  <a:lnTo>
                    <a:pt x="826212" y="121417"/>
                  </a:lnTo>
                  <a:lnTo>
                    <a:pt x="791932" y="92907"/>
                  </a:lnTo>
                  <a:lnTo>
                    <a:pt x="755135" y="67531"/>
                  </a:lnTo>
                  <a:lnTo>
                    <a:pt x="716030" y="45494"/>
                  </a:lnTo>
                  <a:lnTo>
                    <a:pt x="674824" y="27002"/>
                  </a:lnTo>
                  <a:lnTo>
                    <a:pt x="631726" y="12261"/>
                  </a:lnTo>
                  <a:lnTo>
                    <a:pt x="586944" y="1477"/>
                  </a:lnTo>
                  <a:lnTo>
                    <a:pt x="576621" y="0"/>
                  </a:lnTo>
                  <a:close/>
                </a:path>
              </a:pathLst>
            </a:custGeom>
            <a:solidFill>
              <a:srgbClr val="85B948"/>
            </a:solidFill>
          </p:spPr>
          <p:txBody>
            <a:bodyPr wrap="square" lIns="0" tIns="0" rIns="0" bIns="0" rtlCol="0"/>
            <a:lstStyle/>
            <a:p>
              <a:endParaRPr/>
            </a:p>
          </p:txBody>
        </p:sp>
        <p:sp>
          <p:nvSpPr>
            <p:cNvPr id="9" name="object 9"/>
            <p:cNvSpPr/>
            <p:nvPr/>
          </p:nvSpPr>
          <p:spPr>
            <a:xfrm>
              <a:off x="9498299" y="2342344"/>
              <a:ext cx="250825" cy="284480"/>
            </a:xfrm>
            <a:custGeom>
              <a:avLst/>
              <a:gdLst/>
              <a:ahLst/>
              <a:cxnLst/>
              <a:rect l="l" t="t" r="r" b="b"/>
              <a:pathLst>
                <a:path w="250825" h="284480">
                  <a:moveTo>
                    <a:pt x="141616" y="0"/>
                  </a:moveTo>
                  <a:lnTo>
                    <a:pt x="95587" y="7050"/>
                  </a:lnTo>
                  <a:lnTo>
                    <a:pt x="56553" y="26807"/>
                  </a:lnTo>
                  <a:lnTo>
                    <a:pt x="26373" y="57179"/>
                  </a:lnTo>
                  <a:lnTo>
                    <a:pt x="6902" y="96074"/>
                  </a:lnTo>
                  <a:lnTo>
                    <a:pt x="0" y="141400"/>
                  </a:lnTo>
                  <a:lnTo>
                    <a:pt x="6751" y="187212"/>
                  </a:lnTo>
                  <a:lnTo>
                    <a:pt x="25951" y="226554"/>
                  </a:lnTo>
                  <a:lnTo>
                    <a:pt x="56020" y="257294"/>
                  </a:lnTo>
                  <a:lnTo>
                    <a:pt x="95376" y="277301"/>
                  </a:lnTo>
                  <a:lnTo>
                    <a:pt x="142439" y="284444"/>
                  </a:lnTo>
                  <a:lnTo>
                    <a:pt x="188813" y="277508"/>
                  </a:lnTo>
                  <a:lnTo>
                    <a:pt x="222606" y="262248"/>
                  </a:lnTo>
                  <a:lnTo>
                    <a:pt x="243278" y="246989"/>
                  </a:lnTo>
                  <a:lnTo>
                    <a:pt x="250289" y="240053"/>
                  </a:lnTo>
                  <a:lnTo>
                    <a:pt x="223941" y="203881"/>
                  </a:lnTo>
                  <a:lnTo>
                    <a:pt x="218178" y="209276"/>
                  </a:lnTo>
                  <a:lnTo>
                    <a:pt x="201918" y="221145"/>
                  </a:lnTo>
                  <a:lnTo>
                    <a:pt x="176706" y="233015"/>
                  </a:lnTo>
                  <a:lnTo>
                    <a:pt x="144085" y="238410"/>
                  </a:lnTo>
                  <a:lnTo>
                    <a:pt x="105362" y="230407"/>
                  </a:lnTo>
                  <a:lnTo>
                    <a:pt x="76366" y="208918"/>
                  </a:lnTo>
                  <a:lnTo>
                    <a:pt x="58176" y="177716"/>
                  </a:lnTo>
                  <a:lnTo>
                    <a:pt x="51872" y="140578"/>
                  </a:lnTo>
                  <a:lnTo>
                    <a:pt x="58060" y="103953"/>
                  </a:lnTo>
                  <a:lnTo>
                    <a:pt x="76057" y="73881"/>
                  </a:lnTo>
                  <a:lnTo>
                    <a:pt x="105015" y="53522"/>
                  </a:lnTo>
                  <a:lnTo>
                    <a:pt x="144085" y="46033"/>
                  </a:lnTo>
                  <a:lnTo>
                    <a:pt x="174198" y="50530"/>
                  </a:lnTo>
                  <a:lnTo>
                    <a:pt x="197906" y="60421"/>
                  </a:lnTo>
                  <a:lnTo>
                    <a:pt x="213433" y="70313"/>
                  </a:lnTo>
                  <a:lnTo>
                    <a:pt x="219003" y="74809"/>
                  </a:lnTo>
                  <a:lnTo>
                    <a:pt x="242882" y="37815"/>
                  </a:lnTo>
                  <a:lnTo>
                    <a:pt x="236437" y="31906"/>
                  </a:lnTo>
                  <a:lnTo>
                    <a:pt x="217257" y="18907"/>
                  </a:lnTo>
                  <a:lnTo>
                    <a:pt x="185572" y="5908"/>
                  </a:lnTo>
                  <a:lnTo>
                    <a:pt x="141616" y="0"/>
                  </a:lnTo>
                  <a:close/>
                </a:path>
              </a:pathLst>
            </a:custGeom>
            <a:solidFill>
              <a:srgbClr val="FFFFFF"/>
            </a:solidFill>
          </p:spPr>
          <p:txBody>
            <a:bodyPr wrap="square" lIns="0" tIns="0" rIns="0" bIns="0" rtlCol="0"/>
            <a:lstStyle/>
            <a:p>
              <a:endParaRPr/>
            </a:p>
          </p:txBody>
        </p:sp>
        <p:sp>
          <p:nvSpPr>
            <p:cNvPr id="10" name="object 10"/>
            <p:cNvSpPr/>
            <p:nvPr/>
          </p:nvSpPr>
          <p:spPr>
            <a:xfrm>
              <a:off x="9130283" y="3535648"/>
              <a:ext cx="988060" cy="981710"/>
            </a:xfrm>
            <a:custGeom>
              <a:avLst/>
              <a:gdLst/>
              <a:ahLst/>
              <a:cxnLst/>
              <a:rect l="l" t="t" r="r" b="b"/>
              <a:pathLst>
                <a:path w="988059" h="981710">
                  <a:moveTo>
                    <a:pt x="577528" y="0"/>
                  </a:moveTo>
                  <a:lnTo>
                    <a:pt x="410371" y="0"/>
                  </a:lnTo>
                  <a:lnTo>
                    <a:pt x="355220" y="12300"/>
                  </a:lnTo>
                  <a:lnTo>
                    <a:pt x="312102" y="27087"/>
                  </a:lnTo>
                  <a:lnTo>
                    <a:pt x="270888" y="45637"/>
                  </a:lnTo>
                  <a:lnTo>
                    <a:pt x="231784" y="67744"/>
                  </a:lnTo>
                  <a:lnTo>
                    <a:pt x="194998" y="93200"/>
                  </a:lnTo>
                  <a:lnTo>
                    <a:pt x="160736" y="121800"/>
                  </a:lnTo>
                  <a:lnTo>
                    <a:pt x="129203" y="153336"/>
                  </a:lnTo>
                  <a:lnTo>
                    <a:pt x="100607" y="187603"/>
                  </a:lnTo>
                  <a:lnTo>
                    <a:pt x="75154" y="224394"/>
                  </a:lnTo>
                  <a:lnTo>
                    <a:pt x="53050" y="263502"/>
                  </a:lnTo>
                  <a:lnTo>
                    <a:pt x="34503" y="304721"/>
                  </a:lnTo>
                  <a:lnTo>
                    <a:pt x="19717" y="347845"/>
                  </a:lnTo>
                  <a:lnTo>
                    <a:pt x="8900" y="392667"/>
                  </a:lnTo>
                  <a:lnTo>
                    <a:pt x="2259" y="438980"/>
                  </a:lnTo>
                  <a:lnTo>
                    <a:pt x="0" y="486578"/>
                  </a:lnTo>
                  <a:lnTo>
                    <a:pt x="2259" y="534185"/>
                  </a:lnTo>
                  <a:lnTo>
                    <a:pt x="8901" y="580522"/>
                  </a:lnTo>
                  <a:lnTo>
                    <a:pt x="19717" y="625380"/>
                  </a:lnTo>
                  <a:lnTo>
                    <a:pt x="34503" y="668551"/>
                  </a:lnTo>
                  <a:lnTo>
                    <a:pt x="53051" y="709827"/>
                  </a:lnTo>
                  <a:lnTo>
                    <a:pt x="75154" y="748999"/>
                  </a:lnTo>
                  <a:lnTo>
                    <a:pt x="100607" y="785859"/>
                  </a:lnTo>
                  <a:lnTo>
                    <a:pt x="129203" y="820197"/>
                  </a:lnTo>
                  <a:lnTo>
                    <a:pt x="160736" y="851807"/>
                  </a:lnTo>
                  <a:lnTo>
                    <a:pt x="194999" y="880478"/>
                  </a:lnTo>
                  <a:lnTo>
                    <a:pt x="231785" y="906003"/>
                  </a:lnTo>
                  <a:lnTo>
                    <a:pt x="270888" y="928173"/>
                  </a:lnTo>
                  <a:lnTo>
                    <a:pt x="312103" y="946780"/>
                  </a:lnTo>
                  <a:lnTo>
                    <a:pt x="355221" y="961615"/>
                  </a:lnTo>
                  <a:lnTo>
                    <a:pt x="400037" y="972470"/>
                  </a:lnTo>
                  <a:lnTo>
                    <a:pt x="446345" y="979135"/>
                  </a:lnTo>
                  <a:lnTo>
                    <a:pt x="493937" y="981403"/>
                  </a:lnTo>
                  <a:lnTo>
                    <a:pt x="541537" y="979135"/>
                  </a:lnTo>
                  <a:lnTo>
                    <a:pt x="587868" y="972470"/>
                  </a:lnTo>
                  <a:lnTo>
                    <a:pt x="632721" y="961615"/>
                  </a:lnTo>
                  <a:lnTo>
                    <a:pt x="675887" y="946780"/>
                  </a:lnTo>
                  <a:lnTo>
                    <a:pt x="717157" y="928174"/>
                  </a:lnTo>
                  <a:lnTo>
                    <a:pt x="756324" y="906003"/>
                  </a:lnTo>
                  <a:lnTo>
                    <a:pt x="793179" y="880478"/>
                  </a:lnTo>
                  <a:lnTo>
                    <a:pt x="827513" y="851807"/>
                  </a:lnTo>
                  <a:lnTo>
                    <a:pt x="859119" y="820198"/>
                  </a:lnTo>
                  <a:lnTo>
                    <a:pt x="887786" y="785859"/>
                  </a:lnTo>
                  <a:lnTo>
                    <a:pt x="913308" y="748999"/>
                  </a:lnTo>
                  <a:lnTo>
                    <a:pt x="935475" y="709827"/>
                  </a:lnTo>
                  <a:lnTo>
                    <a:pt x="954079" y="668551"/>
                  </a:lnTo>
                  <a:lnTo>
                    <a:pt x="968912" y="625380"/>
                  </a:lnTo>
                  <a:lnTo>
                    <a:pt x="979765" y="580522"/>
                  </a:lnTo>
                  <a:lnTo>
                    <a:pt x="986430" y="534185"/>
                  </a:lnTo>
                  <a:lnTo>
                    <a:pt x="987874" y="503882"/>
                  </a:lnTo>
                  <a:lnTo>
                    <a:pt x="987874" y="469278"/>
                  </a:lnTo>
                  <a:lnTo>
                    <a:pt x="979765" y="392667"/>
                  </a:lnTo>
                  <a:lnTo>
                    <a:pt x="968912" y="347845"/>
                  </a:lnTo>
                  <a:lnTo>
                    <a:pt x="954079" y="304722"/>
                  </a:lnTo>
                  <a:lnTo>
                    <a:pt x="935475" y="263502"/>
                  </a:lnTo>
                  <a:lnTo>
                    <a:pt x="913308" y="224394"/>
                  </a:lnTo>
                  <a:lnTo>
                    <a:pt x="887786" y="187603"/>
                  </a:lnTo>
                  <a:lnTo>
                    <a:pt x="859118" y="153336"/>
                  </a:lnTo>
                  <a:lnTo>
                    <a:pt x="827513" y="121800"/>
                  </a:lnTo>
                  <a:lnTo>
                    <a:pt x="793178" y="93200"/>
                  </a:lnTo>
                  <a:lnTo>
                    <a:pt x="756324" y="67744"/>
                  </a:lnTo>
                  <a:lnTo>
                    <a:pt x="717157" y="45637"/>
                  </a:lnTo>
                  <a:lnTo>
                    <a:pt x="675886" y="27087"/>
                  </a:lnTo>
                  <a:lnTo>
                    <a:pt x="632720" y="12300"/>
                  </a:lnTo>
                  <a:lnTo>
                    <a:pt x="587868" y="1482"/>
                  </a:lnTo>
                  <a:lnTo>
                    <a:pt x="577528" y="0"/>
                  </a:lnTo>
                  <a:close/>
                </a:path>
              </a:pathLst>
            </a:custGeom>
            <a:solidFill>
              <a:srgbClr val="AC3E41"/>
            </a:solidFill>
          </p:spPr>
          <p:txBody>
            <a:bodyPr wrap="square" lIns="0" tIns="0" rIns="0" bIns="0" rtlCol="0"/>
            <a:lstStyle/>
            <a:p>
              <a:endParaRPr/>
            </a:p>
          </p:txBody>
        </p:sp>
        <p:sp>
          <p:nvSpPr>
            <p:cNvPr id="11" name="object 11"/>
            <p:cNvSpPr/>
            <p:nvPr/>
          </p:nvSpPr>
          <p:spPr>
            <a:xfrm>
              <a:off x="9397441" y="3884510"/>
              <a:ext cx="454025" cy="276225"/>
            </a:xfrm>
            <a:custGeom>
              <a:avLst/>
              <a:gdLst/>
              <a:ahLst/>
              <a:cxnLst/>
              <a:rect l="l" t="t" r="r" b="b"/>
              <a:pathLst>
                <a:path w="454025" h="276225">
                  <a:moveTo>
                    <a:pt x="225120" y="0"/>
                  </a:moveTo>
                  <a:lnTo>
                    <a:pt x="175653" y="0"/>
                  </a:lnTo>
                  <a:lnTo>
                    <a:pt x="175653" y="159169"/>
                  </a:lnTo>
                  <a:lnTo>
                    <a:pt x="176034" y="172821"/>
                  </a:lnTo>
                  <a:lnTo>
                    <a:pt x="176885" y="186791"/>
                  </a:lnTo>
                  <a:lnTo>
                    <a:pt x="178130" y="202044"/>
                  </a:lnTo>
                  <a:lnTo>
                    <a:pt x="177304" y="202044"/>
                  </a:lnTo>
                  <a:lnTo>
                    <a:pt x="169875" y="186486"/>
                  </a:lnTo>
                  <a:lnTo>
                    <a:pt x="162687" y="172478"/>
                  </a:lnTo>
                  <a:lnTo>
                    <a:pt x="155028" y="159169"/>
                  </a:lnTo>
                  <a:lnTo>
                    <a:pt x="50317" y="0"/>
                  </a:lnTo>
                  <a:lnTo>
                    <a:pt x="0" y="0"/>
                  </a:lnTo>
                  <a:lnTo>
                    <a:pt x="0" y="275450"/>
                  </a:lnTo>
                  <a:lnTo>
                    <a:pt x="50317" y="275450"/>
                  </a:lnTo>
                  <a:lnTo>
                    <a:pt x="50317" y="117106"/>
                  </a:lnTo>
                  <a:lnTo>
                    <a:pt x="49923" y="103441"/>
                  </a:lnTo>
                  <a:lnTo>
                    <a:pt x="49072" y="89471"/>
                  </a:lnTo>
                  <a:lnTo>
                    <a:pt x="47840" y="74218"/>
                  </a:lnTo>
                  <a:lnTo>
                    <a:pt x="48666" y="74218"/>
                  </a:lnTo>
                  <a:lnTo>
                    <a:pt x="56083" y="89471"/>
                  </a:lnTo>
                  <a:lnTo>
                    <a:pt x="63271" y="103441"/>
                  </a:lnTo>
                  <a:lnTo>
                    <a:pt x="70916" y="117106"/>
                  </a:lnTo>
                  <a:lnTo>
                    <a:pt x="175653" y="275450"/>
                  </a:lnTo>
                  <a:lnTo>
                    <a:pt x="225120" y="275450"/>
                  </a:lnTo>
                  <a:lnTo>
                    <a:pt x="225120" y="0"/>
                  </a:lnTo>
                  <a:close/>
                </a:path>
                <a:path w="454025" h="276225">
                  <a:moveTo>
                    <a:pt x="453542" y="127"/>
                  </a:moveTo>
                  <a:lnTo>
                    <a:pt x="295211" y="127"/>
                  </a:lnTo>
                  <a:lnTo>
                    <a:pt x="295211" y="43319"/>
                  </a:lnTo>
                  <a:lnTo>
                    <a:pt x="295211" y="120789"/>
                  </a:lnTo>
                  <a:lnTo>
                    <a:pt x="295211" y="163969"/>
                  </a:lnTo>
                  <a:lnTo>
                    <a:pt x="295211" y="275742"/>
                  </a:lnTo>
                  <a:lnTo>
                    <a:pt x="345516" y="275742"/>
                  </a:lnTo>
                  <a:lnTo>
                    <a:pt x="345516" y="163969"/>
                  </a:lnTo>
                  <a:lnTo>
                    <a:pt x="436219" y="163969"/>
                  </a:lnTo>
                  <a:lnTo>
                    <a:pt x="436219" y="120789"/>
                  </a:lnTo>
                  <a:lnTo>
                    <a:pt x="345516" y="120789"/>
                  </a:lnTo>
                  <a:lnTo>
                    <a:pt x="345516" y="43319"/>
                  </a:lnTo>
                  <a:lnTo>
                    <a:pt x="453542" y="43319"/>
                  </a:lnTo>
                  <a:lnTo>
                    <a:pt x="453542" y="127"/>
                  </a:lnTo>
                  <a:close/>
                </a:path>
              </a:pathLst>
            </a:custGeom>
            <a:solidFill>
              <a:srgbClr val="FFFFFF"/>
            </a:solidFill>
          </p:spPr>
          <p:txBody>
            <a:bodyPr wrap="square" lIns="0" tIns="0" rIns="0" bIns="0" rtlCol="0"/>
            <a:lstStyle/>
            <a:p>
              <a:endParaRPr/>
            </a:p>
          </p:txBody>
        </p:sp>
        <p:sp>
          <p:nvSpPr>
            <p:cNvPr id="12" name="object 12"/>
            <p:cNvSpPr/>
            <p:nvPr/>
          </p:nvSpPr>
          <p:spPr>
            <a:xfrm>
              <a:off x="10407395" y="3537172"/>
              <a:ext cx="988060" cy="981710"/>
            </a:xfrm>
            <a:custGeom>
              <a:avLst/>
              <a:gdLst/>
              <a:ahLst/>
              <a:cxnLst/>
              <a:rect l="l" t="t" r="r" b="b"/>
              <a:pathLst>
                <a:path w="988059" h="981710">
                  <a:moveTo>
                    <a:pt x="577529" y="0"/>
                  </a:moveTo>
                  <a:lnTo>
                    <a:pt x="410371" y="0"/>
                  </a:lnTo>
                  <a:lnTo>
                    <a:pt x="355221" y="12300"/>
                  </a:lnTo>
                  <a:lnTo>
                    <a:pt x="312102" y="27087"/>
                  </a:lnTo>
                  <a:lnTo>
                    <a:pt x="270888" y="45637"/>
                  </a:lnTo>
                  <a:lnTo>
                    <a:pt x="231785" y="67744"/>
                  </a:lnTo>
                  <a:lnTo>
                    <a:pt x="194999" y="93200"/>
                  </a:lnTo>
                  <a:lnTo>
                    <a:pt x="160736" y="121800"/>
                  </a:lnTo>
                  <a:lnTo>
                    <a:pt x="129203" y="153336"/>
                  </a:lnTo>
                  <a:lnTo>
                    <a:pt x="100607" y="187603"/>
                  </a:lnTo>
                  <a:lnTo>
                    <a:pt x="75154" y="224394"/>
                  </a:lnTo>
                  <a:lnTo>
                    <a:pt x="53050" y="263502"/>
                  </a:lnTo>
                  <a:lnTo>
                    <a:pt x="34503" y="304721"/>
                  </a:lnTo>
                  <a:lnTo>
                    <a:pt x="19717" y="347845"/>
                  </a:lnTo>
                  <a:lnTo>
                    <a:pt x="8901" y="392667"/>
                  </a:lnTo>
                  <a:lnTo>
                    <a:pt x="2259" y="438980"/>
                  </a:lnTo>
                  <a:lnTo>
                    <a:pt x="0" y="486578"/>
                  </a:lnTo>
                  <a:lnTo>
                    <a:pt x="2259" y="534185"/>
                  </a:lnTo>
                  <a:lnTo>
                    <a:pt x="8901" y="580522"/>
                  </a:lnTo>
                  <a:lnTo>
                    <a:pt x="19717" y="625380"/>
                  </a:lnTo>
                  <a:lnTo>
                    <a:pt x="34503" y="668551"/>
                  </a:lnTo>
                  <a:lnTo>
                    <a:pt x="53050" y="709827"/>
                  </a:lnTo>
                  <a:lnTo>
                    <a:pt x="75154" y="748999"/>
                  </a:lnTo>
                  <a:lnTo>
                    <a:pt x="100607" y="785859"/>
                  </a:lnTo>
                  <a:lnTo>
                    <a:pt x="129203" y="820197"/>
                  </a:lnTo>
                  <a:lnTo>
                    <a:pt x="160736" y="851807"/>
                  </a:lnTo>
                  <a:lnTo>
                    <a:pt x="194999" y="880478"/>
                  </a:lnTo>
                  <a:lnTo>
                    <a:pt x="231785" y="906003"/>
                  </a:lnTo>
                  <a:lnTo>
                    <a:pt x="270888" y="928173"/>
                  </a:lnTo>
                  <a:lnTo>
                    <a:pt x="312102" y="946780"/>
                  </a:lnTo>
                  <a:lnTo>
                    <a:pt x="355221" y="961615"/>
                  </a:lnTo>
                  <a:lnTo>
                    <a:pt x="400037" y="972470"/>
                  </a:lnTo>
                  <a:lnTo>
                    <a:pt x="446344" y="979135"/>
                  </a:lnTo>
                  <a:lnTo>
                    <a:pt x="493937" y="981403"/>
                  </a:lnTo>
                  <a:lnTo>
                    <a:pt x="541537" y="979135"/>
                  </a:lnTo>
                  <a:lnTo>
                    <a:pt x="587868" y="972470"/>
                  </a:lnTo>
                  <a:lnTo>
                    <a:pt x="632720" y="961615"/>
                  </a:lnTo>
                  <a:lnTo>
                    <a:pt x="675886" y="946780"/>
                  </a:lnTo>
                  <a:lnTo>
                    <a:pt x="717157" y="928174"/>
                  </a:lnTo>
                  <a:lnTo>
                    <a:pt x="756324" y="906003"/>
                  </a:lnTo>
                  <a:lnTo>
                    <a:pt x="793179" y="880478"/>
                  </a:lnTo>
                  <a:lnTo>
                    <a:pt x="827513" y="851807"/>
                  </a:lnTo>
                  <a:lnTo>
                    <a:pt x="859118" y="820198"/>
                  </a:lnTo>
                  <a:lnTo>
                    <a:pt x="887786" y="785859"/>
                  </a:lnTo>
                  <a:lnTo>
                    <a:pt x="913308" y="748999"/>
                  </a:lnTo>
                  <a:lnTo>
                    <a:pt x="935475" y="709827"/>
                  </a:lnTo>
                  <a:lnTo>
                    <a:pt x="954079" y="668551"/>
                  </a:lnTo>
                  <a:lnTo>
                    <a:pt x="968912" y="625380"/>
                  </a:lnTo>
                  <a:lnTo>
                    <a:pt x="979765" y="580522"/>
                  </a:lnTo>
                  <a:lnTo>
                    <a:pt x="986430" y="534185"/>
                  </a:lnTo>
                  <a:lnTo>
                    <a:pt x="987874" y="503882"/>
                  </a:lnTo>
                  <a:lnTo>
                    <a:pt x="987874" y="469278"/>
                  </a:lnTo>
                  <a:lnTo>
                    <a:pt x="979765" y="392667"/>
                  </a:lnTo>
                  <a:lnTo>
                    <a:pt x="968912" y="347845"/>
                  </a:lnTo>
                  <a:lnTo>
                    <a:pt x="954079" y="304722"/>
                  </a:lnTo>
                  <a:lnTo>
                    <a:pt x="935475" y="263502"/>
                  </a:lnTo>
                  <a:lnTo>
                    <a:pt x="913308" y="224394"/>
                  </a:lnTo>
                  <a:lnTo>
                    <a:pt x="887786" y="187603"/>
                  </a:lnTo>
                  <a:lnTo>
                    <a:pt x="859118" y="153336"/>
                  </a:lnTo>
                  <a:lnTo>
                    <a:pt x="827513" y="121800"/>
                  </a:lnTo>
                  <a:lnTo>
                    <a:pt x="793179" y="93200"/>
                  </a:lnTo>
                  <a:lnTo>
                    <a:pt x="756324" y="67744"/>
                  </a:lnTo>
                  <a:lnTo>
                    <a:pt x="717157" y="45637"/>
                  </a:lnTo>
                  <a:lnTo>
                    <a:pt x="675886" y="27087"/>
                  </a:lnTo>
                  <a:lnTo>
                    <a:pt x="632720" y="12300"/>
                  </a:lnTo>
                  <a:lnTo>
                    <a:pt x="587868" y="1482"/>
                  </a:lnTo>
                  <a:lnTo>
                    <a:pt x="577529" y="0"/>
                  </a:lnTo>
                  <a:close/>
                </a:path>
              </a:pathLst>
            </a:custGeom>
            <a:solidFill>
              <a:srgbClr val="666666"/>
            </a:solidFill>
          </p:spPr>
          <p:txBody>
            <a:bodyPr wrap="square" lIns="0" tIns="0" rIns="0" bIns="0" rtlCol="0"/>
            <a:lstStyle/>
            <a:p>
              <a:endParaRPr/>
            </a:p>
          </p:txBody>
        </p:sp>
        <p:sp>
          <p:nvSpPr>
            <p:cNvPr id="13" name="object 13"/>
            <p:cNvSpPr/>
            <p:nvPr/>
          </p:nvSpPr>
          <p:spPr>
            <a:xfrm>
              <a:off x="10638282" y="3881081"/>
              <a:ext cx="526415" cy="285750"/>
            </a:xfrm>
            <a:custGeom>
              <a:avLst/>
              <a:gdLst/>
              <a:ahLst/>
              <a:cxnLst/>
              <a:rect l="l" t="t" r="r" b="b"/>
              <a:pathLst>
                <a:path w="526415" h="285750">
                  <a:moveTo>
                    <a:pt x="225120" y="4953"/>
                  </a:moveTo>
                  <a:lnTo>
                    <a:pt x="174802" y="4953"/>
                  </a:lnTo>
                  <a:lnTo>
                    <a:pt x="174802" y="164122"/>
                  </a:lnTo>
                  <a:lnTo>
                    <a:pt x="175323" y="177774"/>
                  </a:lnTo>
                  <a:lnTo>
                    <a:pt x="176466" y="191744"/>
                  </a:lnTo>
                  <a:lnTo>
                    <a:pt x="178117" y="206997"/>
                  </a:lnTo>
                  <a:lnTo>
                    <a:pt x="177279" y="206997"/>
                  </a:lnTo>
                  <a:lnTo>
                    <a:pt x="169760" y="191439"/>
                  </a:lnTo>
                  <a:lnTo>
                    <a:pt x="162331" y="177431"/>
                  </a:lnTo>
                  <a:lnTo>
                    <a:pt x="154203" y="164122"/>
                  </a:lnTo>
                  <a:lnTo>
                    <a:pt x="49479" y="4953"/>
                  </a:lnTo>
                  <a:lnTo>
                    <a:pt x="0" y="4953"/>
                  </a:lnTo>
                  <a:lnTo>
                    <a:pt x="0" y="280403"/>
                  </a:lnTo>
                  <a:lnTo>
                    <a:pt x="49479" y="280403"/>
                  </a:lnTo>
                  <a:lnTo>
                    <a:pt x="49479" y="122059"/>
                  </a:lnTo>
                  <a:lnTo>
                    <a:pt x="49085" y="108394"/>
                  </a:lnTo>
                  <a:lnTo>
                    <a:pt x="48234" y="94424"/>
                  </a:lnTo>
                  <a:lnTo>
                    <a:pt x="46990" y="79171"/>
                  </a:lnTo>
                  <a:lnTo>
                    <a:pt x="47828" y="79171"/>
                  </a:lnTo>
                  <a:lnTo>
                    <a:pt x="55346" y="94424"/>
                  </a:lnTo>
                  <a:lnTo>
                    <a:pt x="62788" y="108394"/>
                  </a:lnTo>
                  <a:lnTo>
                    <a:pt x="70904" y="122059"/>
                  </a:lnTo>
                  <a:lnTo>
                    <a:pt x="174802" y="280403"/>
                  </a:lnTo>
                  <a:lnTo>
                    <a:pt x="225120" y="280403"/>
                  </a:lnTo>
                  <a:lnTo>
                    <a:pt x="225120" y="4953"/>
                  </a:lnTo>
                  <a:close/>
                </a:path>
                <a:path w="526415" h="285750">
                  <a:moveTo>
                    <a:pt x="526097" y="240817"/>
                  </a:moveTo>
                  <a:lnTo>
                    <a:pt x="499706" y="204533"/>
                  </a:lnTo>
                  <a:lnTo>
                    <a:pt x="493928" y="209943"/>
                  </a:lnTo>
                  <a:lnTo>
                    <a:pt x="477647" y="221843"/>
                  </a:lnTo>
                  <a:lnTo>
                    <a:pt x="452399" y="233756"/>
                  </a:lnTo>
                  <a:lnTo>
                    <a:pt x="419722" y="239166"/>
                  </a:lnTo>
                  <a:lnTo>
                    <a:pt x="381292" y="231140"/>
                  </a:lnTo>
                  <a:lnTo>
                    <a:pt x="352209" y="209588"/>
                  </a:lnTo>
                  <a:lnTo>
                    <a:pt x="333794" y="178282"/>
                  </a:lnTo>
                  <a:lnTo>
                    <a:pt x="327367" y="141020"/>
                  </a:lnTo>
                  <a:lnTo>
                    <a:pt x="333565" y="104292"/>
                  </a:lnTo>
                  <a:lnTo>
                    <a:pt x="351586" y="74117"/>
                  </a:lnTo>
                  <a:lnTo>
                    <a:pt x="380593" y="53695"/>
                  </a:lnTo>
                  <a:lnTo>
                    <a:pt x="419722" y="46189"/>
                  </a:lnTo>
                  <a:lnTo>
                    <a:pt x="449884" y="50698"/>
                  </a:lnTo>
                  <a:lnTo>
                    <a:pt x="473621" y="60617"/>
                  </a:lnTo>
                  <a:lnTo>
                    <a:pt x="489178" y="70535"/>
                  </a:lnTo>
                  <a:lnTo>
                    <a:pt x="494753" y="75044"/>
                  </a:lnTo>
                  <a:lnTo>
                    <a:pt x="518668" y="37934"/>
                  </a:lnTo>
                  <a:lnTo>
                    <a:pt x="512330" y="32016"/>
                  </a:lnTo>
                  <a:lnTo>
                    <a:pt x="493318" y="18973"/>
                  </a:lnTo>
                  <a:lnTo>
                    <a:pt x="461619" y="5930"/>
                  </a:lnTo>
                  <a:lnTo>
                    <a:pt x="417245" y="0"/>
                  </a:lnTo>
                  <a:lnTo>
                    <a:pt x="371462" y="7073"/>
                  </a:lnTo>
                  <a:lnTo>
                    <a:pt x="332409" y="26898"/>
                  </a:lnTo>
                  <a:lnTo>
                    <a:pt x="302056" y="57365"/>
                  </a:lnTo>
                  <a:lnTo>
                    <a:pt x="282397" y="96380"/>
                  </a:lnTo>
                  <a:lnTo>
                    <a:pt x="275412" y="141846"/>
                  </a:lnTo>
                  <a:lnTo>
                    <a:pt x="282168" y="187807"/>
                  </a:lnTo>
                  <a:lnTo>
                    <a:pt x="301396" y="227279"/>
                  </a:lnTo>
                  <a:lnTo>
                    <a:pt x="331520" y="258114"/>
                  </a:lnTo>
                  <a:lnTo>
                    <a:pt x="370941" y="278180"/>
                  </a:lnTo>
                  <a:lnTo>
                    <a:pt x="418071" y="285343"/>
                  </a:lnTo>
                  <a:lnTo>
                    <a:pt x="464515" y="278384"/>
                  </a:lnTo>
                  <a:lnTo>
                    <a:pt x="498360" y="263080"/>
                  </a:lnTo>
                  <a:lnTo>
                    <a:pt x="519074" y="247777"/>
                  </a:lnTo>
                  <a:lnTo>
                    <a:pt x="526097" y="240817"/>
                  </a:lnTo>
                  <a:close/>
                </a:path>
              </a:pathLst>
            </a:custGeom>
            <a:solidFill>
              <a:srgbClr val="FFFFFF"/>
            </a:solidFill>
          </p:spPr>
          <p:txBody>
            <a:bodyPr wrap="square" lIns="0" tIns="0" rIns="0" bIns="0" rtlCol="0"/>
            <a:lstStyle/>
            <a:p>
              <a:endParaRPr/>
            </a:p>
          </p:txBody>
        </p:sp>
        <p:pic>
          <p:nvPicPr>
            <p:cNvPr id="14" name="object 14"/>
            <p:cNvPicPr/>
            <p:nvPr/>
          </p:nvPicPr>
          <p:blipFill>
            <a:blip r:embed="rId5" cstate="print"/>
            <a:stretch>
              <a:fillRect/>
            </a:stretch>
          </p:blipFill>
          <p:spPr>
            <a:xfrm>
              <a:off x="10334602" y="1941179"/>
              <a:ext cx="1121335" cy="1120536"/>
            </a:xfrm>
            <a:prstGeom prst="rect">
              <a:avLst/>
            </a:prstGeom>
          </p:spPr>
        </p:pic>
      </p:grpSp>
      <p:sp>
        <p:nvSpPr>
          <p:cNvPr id="15" name="object 15"/>
          <p:cNvSpPr txBox="1"/>
          <p:nvPr/>
        </p:nvSpPr>
        <p:spPr>
          <a:xfrm>
            <a:off x="10479405" y="4678426"/>
            <a:ext cx="856615" cy="513080"/>
          </a:xfrm>
          <a:prstGeom prst="rect">
            <a:avLst/>
          </a:prstGeom>
        </p:spPr>
        <p:txBody>
          <a:bodyPr vert="horz" wrap="square" lIns="0" tIns="12065" rIns="0" bIns="0" rtlCol="0">
            <a:spAutoFit/>
          </a:bodyPr>
          <a:lstStyle/>
          <a:p>
            <a:pPr algn="ctr">
              <a:lnSpc>
                <a:spcPct val="100000"/>
              </a:lnSpc>
              <a:spcBef>
                <a:spcPts val="95"/>
              </a:spcBef>
            </a:pPr>
            <a:r>
              <a:rPr lang="en-US" sz="1600" b="1" spc="-25" dirty="0">
                <a:latin typeface="Bahnschrift" panose="020B0502040204020203" pitchFamily="34" charset="0"/>
                <a:cs typeface="Century Gothic"/>
              </a:rPr>
              <a:t>Not</a:t>
            </a:r>
            <a:endParaRPr lang="en-US" sz="1600" dirty="0">
              <a:latin typeface="Bahnschrift" panose="020B0502040204020203" pitchFamily="34" charset="0"/>
              <a:cs typeface="Century Gothic"/>
            </a:endParaRPr>
          </a:p>
          <a:p>
            <a:pPr algn="ctr">
              <a:lnSpc>
                <a:spcPct val="100000"/>
              </a:lnSpc>
            </a:pPr>
            <a:r>
              <a:rPr lang="en-US" sz="1600" b="1" spc="-10" dirty="0">
                <a:latin typeface="Bahnschrift" panose="020B0502040204020203" pitchFamily="34" charset="0"/>
                <a:cs typeface="Century Gothic"/>
              </a:rPr>
              <a:t>covered</a:t>
            </a:r>
            <a:endParaRPr lang="en-US" sz="1600" dirty="0">
              <a:latin typeface="Bahnschrift" panose="020B0502040204020203" pitchFamily="34" charset="0"/>
              <a:cs typeface="Century Gothic"/>
            </a:endParaRPr>
          </a:p>
        </p:txBody>
      </p:sp>
      <p:sp>
        <p:nvSpPr>
          <p:cNvPr id="16" name="object 16"/>
          <p:cNvSpPr txBox="1"/>
          <p:nvPr/>
        </p:nvSpPr>
        <p:spPr>
          <a:xfrm>
            <a:off x="9008491" y="4555363"/>
            <a:ext cx="1233805" cy="756920"/>
          </a:xfrm>
          <a:prstGeom prst="rect">
            <a:avLst/>
          </a:prstGeom>
        </p:spPr>
        <p:txBody>
          <a:bodyPr vert="horz" wrap="square" lIns="0" tIns="12065" rIns="0" bIns="0" rtlCol="0">
            <a:spAutoFit/>
          </a:bodyPr>
          <a:lstStyle/>
          <a:p>
            <a:pPr marL="12700" marR="5080" indent="-635" algn="ctr">
              <a:lnSpc>
                <a:spcPct val="100000"/>
              </a:lnSpc>
              <a:spcBef>
                <a:spcPts val="95"/>
              </a:spcBef>
            </a:pPr>
            <a:r>
              <a:rPr lang="en-US" sz="1600" b="1" dirty="0">
                <a:latin typeface="Bahnschrift" panose="020B0502040204020203" pitchFamily="34" charset="0"/>
                <a:cs typeface="Century Gothic"/>
              </a:rPr>
              <a:t>Might</a:t>
            </a:r>
            <a:r>
              <a:rPr lang="en-US" sz="1600" b="1" spc="-40" dirty="0">
                <a:latin typeface="Bahnschrift" panose="020B0502040204020203" pitchFamily="34" charset="0"/>
                <a:cs typeface="Century Gothic"/>
              </a:rPr>
              <a:t> </a:t>
            </a:r>
            <a:r>
              <a:rPr lang="en-US" sz="1600" b="1" spc="-25" dirty="0">
                <a:latin typeface="Bahnschrift" panose="020B0502040204020203" pitchFamily="34" charset="0"/>
                <a:cs typeface="Century Gothic"/>
              </a:rPr>
              <a:t>be </a:t>
            </a:r>
            <a:r>
              <a:rPr lang="en-US" sz="1600" b="1" dirty="0">
                <a:latin typeface="Bahnschrift" panose="020B0502040204020203" pitchFamily="34" charset="0"/>
                <a:cs typeface="Century Gothic"/>
              </a:rPr>
              <a:t>covered</a:t>
            </a:r>
            <a:r>
              <a:rPr lang="en-US" sz="1600" b="1" spc="-80" dirty="0">
                <a:latin typeface="Bahnschrift" panose="020B0502040204020203" pitchFamily="34" charset="0"/>
                <a:cs typeface="Century Gothic"/>
              </a:rPr>
              <a:t> </a:t>
            </a:r>
            <a:r>
              <a:rPr lang="en-US" sz="1600" b="1" spc="-25" dirty="0">
                <a:latin typeface="Bahnschrift" panose="020B0502040204020203" pitchFamily="34" charset="0"/>
                <a:cs typeface="Century Gothic"/>
              </a:rPr>
              <a:t>but </a:t>
            </a:r>
            <a:r>
              <a:rPr lang="en-US" sz="1600" b="1" dirty="0">
                <a:latin typeface="Bahnschrift" panose="020B0502040204020203" pitchFamily="34" charset="0"/>
                <a:cs typeface="Century Gothic"/>
              </a:rPr>
              <a:t>costs</a:t>
            </a:r>
            <a:r>
              <a:rPr lang="en-US" sz="1600" b="1" spc="5" dirty="0">
                <a:latin typeface="Bahnschrift" panose="020B0502040204020203" pitchFamily="34" charset="0"/>
                <a:cs typeface="Century Gothic"/>
              </a:rPr>
              <a:t> </a:t>
            </a:r>
            <a:r>
              <a:rPr lang="en-US" sz="1600" b="1" spc="-20" dirty="0">
                <a:latin typeface="Bahnschrift" panose="020B0502040204020203" pitchFamily="34" charset="0"/>
                <a:cs typeface="Century Gothic"/>
              </a:rPr>
              <a:t>more</a:t>
            </a:r>
            <a:endParaRPr lang="en-US" sz="1600" dirty="0">
              <a:latin typeface="Bahnschrift" panose="020B0502040204020203" pitchFamily="34" charset="0"/>
              <a:cs typeface="Century Gothic"/>
            </a:endParaRPr>
          </a:p>
        </p:txBody>
      </p:sp>
      <p:sp>
        <p:nvSpPr>
          <p:cNvPr id="17" name="object 17"/>
          <p:cNvSpPr txBox="1"/>
          <p:nvPr/>
        </p:nvSpPr>
        <p:spPr>
          <a:xfrm>
            <a:off x="9181592" y="3090798"/>
            <a:ext cx="884555" cy="258404"/>
          </a:xfrm>
          <a:prstGeom prst="rect">
            <a:avLst/>
          </a:prstGeom>
        </p:spPr>
        <p:txBody>
          <a:bodyPr vert="horz" wrap="square" lIns="0" tIns="12065" rIns="0" bIns="0" rtlCol="0">
            <a:spAutoFit/>
          </a:bodyPr>
          <a:lstStyle/>
          <a:p>
            <a:pPr marL="12700">
              <a:lnSpc>
                <a:spcPct val="100000"/>
              </a:lnSpc>
              <a:spcBef>
                <a:spcPts val="95"/>
              </a:spcBef>
            </a:pPr>
            <a:r>
              <a:rPr lang="en-US" sz="1600" b="1" spc="-10" dirty="0">
                <a:latin typeface="Bahnschrift" panose="020B0502040204020203" pitchFamily="34" charset="0"/>
                <a:cs typeface="Century Gothic"/>
              </a:rPr>
              <a:t>Covered</a:t>
            </a:r>
            <a:endParaRPr lang="en-US" sz="1600" dirty="0">
              <a:latin typeface="Bahnschrift" panose="020B0502040204020203" pitchFamily="34" charset="0"/>
              <a:cs typeface="Century Gothic"/>
            </a:endParaRPr>
          </a:p>
        </p:txBody>
      </p:sp>
      <p:sp>
        <p:nvSpPr>
          <p:cNvPr id="18" name="object 18"/>
          <p:cNvSpPr txBox="1"/>
          <p:nvPr/>
        </p:nvSpPr>
        <p:spPr>
          <a:xfrm>
            <a:off x="10447401" y="3090798"/>
            <a:ext cx="996315" cy="258404"/>
          </a:xfrm>
          <a:prstGeom prst="rect">
            <a:avLst/>
          </a:prstGeom>
        </p:spPr>
        <p:txBody>
          <a:bodyPr vert="horz" wrap="square" lIns="0" tIns="12065" rIns="0" bIns="0" rtlCol="0">
            <a:spAutoFit/>
          </a:bodyPr>
          <a:lstStyle/>
          <a:p>
            <a:pPr marL="12700">
              <a:lnSpc>
                <a:spcPct val="100000"/>
              </a:lnSpc>
              <a:spcBef>
                <a:spcPts val="95"/>
              </a:spcBef>
            </a:pPr>
            <a:r>
              <a:rPr lang="en-US" sz="1600" b="1" spc="-10" dirty="0">
                <a:latin typeface="Bahnschrift" panose="020B0502040204020203" pitchFamily="34" charset="0"/>
                <a:cs typeface="Century Gothic"/>
              </a:rPr>
              <a:t>Formulary</a:t>
            </a:r>
            <a:endParaRPr lang="en-US" sz="1600" dirty="0">
              <a:latin typeface="Bahnschrift" panose="020B0502040204020203" pitchFamily="34" charset="0"/>
              <a:cs typeface="Century Gothic"/>
            </a:endParaRPr>
          </a:p>
        </p:txBody>
      </p:sp>
      <p:sp>
        <p:nvSpPr>
          <p:cNvPr id="19" name="object 19"/>
          <p:cNvSpPr/>
          <p:nvPr/>
        </p:nvSpPr>
        <p:spPr>
          <a:xfrm>
            <a:off x="2039647" y="1879303"/>
            <a:ext cx="354965" cy="434975"/>
          </a:xfrm>
          <a:custGeom>
            <a:avLst/>
            <a:gdLst/>
            <a:ahLst/>
            <a:cxnLst/>
            <a:rect l="l" t="t" r="r" b="b"/>
            <a:pathLst>
              <a:path w="354964" h="434975">
                <a:moveTo>
                  <a:pt x="18415" y="351789"/>
                </a:moveTo>
                <a:lnTo>
                  <a:pt x="0" y="434975"/>
                </a:lnTo>
                <a:lnTo>
                  <a:pt x="77597" y="399669"/>
                </a:lnTo>
                <a:lnTo>
                  <a:pt x="67550" y="391541"/>
                </a:lnTo>
                <a:lnTo>
                  <a:pt x="47371" y="391541"/>
                </a:lnTo>
                <a:lnTo>
                  <a:pt x="32512" y="379602"/>
                </a:lnTo>
                <a:lnTo>
                  <a:pt x="40543" y="369691"/>
                </a:lnTo>
                <a:lnTo>
                  <a:pt x="18415" y="351789"/>
                </a:lnTo>
                <a:close/>
              </a:path>
              <a:path w="354964" h="434975">
                <a:moveTo>
                  <a:pt x="40543" y="369691"/>
                </a:moveTo>
                <a:lnTo>
                  <a:pt x="32512" y="379602"/>
                </a:lnTo>
                <a:lnTo>
                  <a:pt x="47371" y="391541"/>
                </a:lnTo>
                <a:lnTo>
                  <a:pt x="55361" y="381680"/>
                </a:lnTo>
                <a:lnTo>
                  <a:pt x="40543" y="369691"/>
                </a:lnTo>
                <a:close/>
              </a:path>
              <a:path w="354964" h="434975">
                <a:moveTo>
                  <a:pt x="55361" y="381680"/>
                </a:moveTo>
                <a:lnTo>
                  <a:pt x="47371" y="391541"/>
                </a:lnTo>
                <a:lnTo>
                  <a:pt x="67550" y="391541"/>
                </a:lnTo>
                <a:lnTo>
                  <a:pt x="55361" y="381680"/>
                </a:lnTo>
                <a:close/>
              </a:path>
              <a:path w="354964" h="434975">
                <a:moveTo>
                  <a:pt x="340106" y="0"/>
                </a:moveTo>
                <a:lnTo>
                  <a:pt x="40543" y="369691"/>
                </a:lnTo>
                <a:lnTo>
                  <a:pt x="55361" y="381680"/>
                </a:lnTo>
                <a:lnTo>
                  <a:pt x="354964" y="11937"/>
                </a:lnTo>
                <a:lnTo>
                  <a:pt x="340106" y="0"/>
                </a:lnTo>
                <a:close/>
              </a:path>
            </a:pathLst>
          </a:custGeom>
          <a:solidFill>
            <a:srgbClr val="FF0000"/>
          </a:solidFill>
        </p:spPr>
        <p:txBody>
          <a:bodyPr wrap="square" lIns="0" tIns="0" rIns="0" bIns="0" rtlCol="0"/>
          <a:lstStyle/>
          <a:p>
            <a:endParaRPr/>
          </a:p>
        </p:txBody>
      </p:sp>
      <p:sp>
        <p:nvSpPr>
          <p:cNvPr id="20" name="object 20"/>
          <p:cNvSpPr txBox="1"/>
          <p:nvPr/>
        </p:nvSpPr>
        <p:spPr>
          <a:xfrm>
            <a:off x="10438638" y="6361146"/>
            <a:ext cx="1359535" cy="396875"/>
          </a:xfrm>
          <a:prstGeom prst="rect">
            <a:avLst/>
          </a:prstGeom>
        </p:spPr>
        <p:txBody>
          <a:bodyPr vert="horz" wrap="square" lIns="0" tIns="12700" rIns="0" bIns="0" rtlCol="0">
            <a:spAutoFit/>
          </a:bodyPr>
          <a:lstStyle/>
          <a:p>
            <a:pPr marR="66040" algn="r">
              <a:lnSpc>
                <a:spcPct val="100000"/>
              </a:lnSpc>
              <a:spcBef>
                <a:spcPts val="100"/>
              </a:spcBef>
            </a:pPr>
            <a:fld id="{81D60167-4931-47E6-BA6A-407CBD079E47}" type="slidenum">
              <a:rPr lang="en-US" sz="1000" spc="-25" dirty="0">
                <a:solidFill>
                  <a:srgbClr val="7E7E7E"/>
                </a:solidFill>
                <a:latin typeface="Bahnschrift" panose="020B0502040204020203" pitchFamily="34" charset="0"/>
                <a:cs typeface="Century Gothic"/>
              </a:rPr>
              <a:t>10</a:t>
            </a:fld>
            <a:endParaRPr lang="en-US" sz="1000" dirty="0">
              <a:latin typeface="Bahnschrift" panose="020B0502040204020203" pitchFamily="34" charset="0"/>
              <a:cs typeface="Century Gothic"/>
            </a:endParaRPr>
          </a:p>
          <a:p>
            <a:pPr marL="12700">
              <a:lnSpc>
                <a:spcPct val="100000"/>
              </a:lnSpc>
              <a:spcBef>
                <a:spcPts val="990"/>
              </a:spcBef>
            </a:pPr>
            <a:r>
              <a:rPr lang="en-US" sz="600" dirty="0">
                <a:solidFill>
                  <a:srgbClr val="C5DEF1"/>
                </a:solidFill>
                <a:latin typeface="Bahnschrift" panose="020B0502040204020203" pitchFamily="34" charset="0"/>
                <a:cs typeface="Century Gothic"/>
              </a:rPr>
              <a:t>©2019</a:t>
            </a:r>
            <a:r>
              <a:rPr lang="en-US" sz="600" spc="10" dirty="0">
                <a:solidFill>
                  <a:srgbClr val="C5DEF1"/>
                </a:solidFill>
                <a:latin typeface="Bahnschrift" panose="020B0502040204020203" pitchFamily="34" charset="0"/>
                <a:cs typeface="Century Gothic"/>
              </a:rPr>
              <a:t> </a:t>
            </a:r>
            <a:r>
              <a:rPr lang="en-US" sz="600" spc="-10" dirty="0">
                <a:solidFill>
                  <a:srgbClr val="C5DEF1"/>
                </a:solidFill>
                <a:latin typeface="Bahnschrift" panose="020B0502040204020203" pitchFamily="34" charset="0"/>
                <a:cs typeface="Century Gothic"/>
              </a:rPr>
              <a:t>ARTHUR</a:t>
            </a:r>
            <a:r>
              <a:rPr lang="en-US" sz="600" dirty="0">
                <a:solidFill>
                  <a:srgbClr val="C5DEF1"/>
                </a:solidFill>
                <a:latin typeface="Bahnschrift" panose="020B0502040204020203" pitchFamily="34" charset="0"/>
                <a:cs typeface="Century Gothic"/>
              </a:rPr>
              <a:t> J. </a:t>
            </a:r>
            <a:r>
              <a:rPr lang="en-US" sz="600" spc="-10" dirty="0">
                <a:solidFill>
                  <a:srgbClr val="C5DEF1"/>
                </a:solidFill>
                <a:latin typeface="Bahnschrift" panose="020B0502040204020203" pitchFamily="34" charset="0"/>
                <a:cs typeface="Century Gothic"/>
              </a:rPr>
              <a:t>GALLAGHER</a:t>
            </a:r>
            <a:r>
              <a:rPr lang="en-US" sz="600" spc="35" dirty="0">
                <a:solidFill>
                  <a:srgbClr val="C5DEF1"/>
                </a:solidFill>
                <a:latin typeface="Bahnschrift" panose="020B0502040204020203" pitchFamily="34" charset="0"/>
                <a:cs typeface="Century Gothic"/>
              </a:rPr>
              <a:t> </a:t>
            </a:r>
            <a:r>
              <a:rPr lang="en-US" sz="600" dirty="0">
                <a:solidFill>
                  <a:srgbClr val="C5DEF1"/>
                </a:solidFill>
                <a:latin typeface="Bahnschrift" panose="020B0502040204020203" pitchFamily="34" charset="0"/>
                <a:cs typeface="Century Gothic"/>
              </a:rPr>
              <a:t>&amp;</a:t>
            </a:r>
            <a:r>
              <a:rPr lang="en-US" sz="600" spc="-10" dirty="0">
                <a:solidFill>
                  <a:srgbClr val="C5DEF1"/>
                </a:solidFill>
                <a:latin typeface="Bahnschrift" panose="020B0502040204020203" pitchFamily="34" charset="0"/>
                <a:cs typeface="Century Gothic"/>
              </a:rPr>
              <a:t> </a:t>
            </a:r>
            <a:r>
              <a:rPr lang="en-US" sz="600" spc="-25" dirty="0">
                <a:solidFill>
                  <a:srgbClr val="C5DEF1"/>
                </a:solidFill>
                <a:latin typeface="Bahnschrift" panose="020B0502040204020203" pitchFamily="34" charset="0"/>
                <a:cs typeface="Century Gothic"/>
              </a:rPr>
              <a:t>CO.</a:t>
            </a:r>
            <a:endParaRPr lang="en-US" sz="600" dirty="0">
              <a:latin typeface="Bahnschrift" panose="020B0502040204020203" pitchFamily="34" charset="0"/>
              <a:cs typeface="Century Gothic"/>
            </a:endParaRPr>
          </a:p>
        </p:txBody>
      </p:sp>
      <p:sp>
        <p:nvSpPr>
          <p:cNvPr id="21" name="object 21"/>
          <p:cNvSpPr txBox="1">
            <a:spLocks noGrp="1"/>
          </p:cNvSpPr>
          <p:nvPr>
            <p:ph type="sldNum" sz="quarter" idx="7"/>
          </p:nvPr>
        </p:nvSpPr>
        <p:spPr>
          <a:prstGeom prst="rect">
            <a:avLst/>
          </a:prstGeom>
        </p:spPr>
        <p:txBody>
          <a:bodyPr vert="horz" wrap="square" lIns="0" tIns="13335" rIns="0" bIns="0" rtlCol="0">
            <a:spAutoFit/>
          </a:bodyPr>
          <a:lstStyle/>
          <a:p>
            <a:pPr marL="38100">
              <a:lnSpc>
                <a:spcPct val="100000"/>
              </a:lnSpc>
              <a:spcBef>
                <a:spcPts val="105"/>
              </a:spcBef>
            </a:pPr>
            <a:fld id="{81D60167-4931-47E6-BA6A-407CBD079E47}" type="slidenum">
              <a:rPr spc="-25" dirty="0"/>
              <a:t>10</a:t>
            </a:fld>
            <a:endParaRPr spc="-25"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3571" rIns="0" bIns="0" rtlCol="0">
            <a:spAutoFit/>
          </a:bodyPr>
          <a:lstStyle/>
          <a:p>
            <a:pPr marL="12700">
              <a:lnSpc>
                <a:spcPct val="100000"/>
              </a:lnSpc>
              <a:spcBef>
                <a:spcPts val="105"/>
              </a:spcBef>
            </a:pPr>
            <a:r>
              <a:rPr dirty="0"/>
              <a:t>Prescription</a:t>
            </a:r>
            <a:r>
              <a:rPr spc="-60" dirty="0"/>
              <a:t> </a:t>
            </a:r>
            <a:r>
              <a:rPr spc="-10" dirty="0"/>
              <a:t>Drugs</a:t>
            </a:r>
          </a:p>
        </p:txBody>
      </p:sp>
      <p:sp>
        <p:nvSpPr>
          <p:cNvPr id="3" name="object 3"/>
          <p:cNvSpPr txBox="1"/>
          <p:nvPr/>
        </p:nvSpPr>
        <p:spPr>
          <a:xfrm>
            <a:off x="383540" y="1065403"/>
            <a:ext cx="4942840" cy="4511491"/>
          </a:xfrm>
          <a:prstGeom prst="rect">
            <a:avLst/>
          </a:prstGeom>
        </p:spPr>
        <p:txBody>
          <a:bodyPr vert="horz" wrap="square" lIns="0" tIns="12700" rIns="0" bIns="0" rtlCol="0">
            <a:spAutoFit/>
          </a:bodyPr>
          <a:lstStyle/>
          <a:p>
            <a:pPr marL="12700">
              <a:lnSpc>
                <a:spcPct val="100000"/>
              </a:lnSpc>
              <a:spcBef>
                <a:spcPts val="100"/>
              </a:spcBef>
            </a:pPr>
            <a:r>
              <a:rPr lang="en-US" sz="2400" dirty="0">
                <a:solidFill>
                  <a:srgbClr val="6EACDE"/>
                </a:solidFill>
                <a:latin typeface="Bahnschrift" panose="020B0502040204020203" pitchFamily="34" charset="0"/>
                <a:cs typeface="Century Gothic"/>
              </a:rPr>
              <a:t>Rx</a:t>
            </a:r>
            <a:r>
              <a:rPr lang="en-US" sz="2400" spc="-60" dirty="0">
                <a:solidFill>
                  <a:srgbClr val="6EACDE"/>
                </a:solidFill>
                <a:latin typeface="Bahnschrift" panose="020B0502040204020203" pitchFamily="34" charset="0"/>
                <a:cs typeface="Century Gothic"/>
              </a:rPr>
              <a:t> </a:t>
            </a:r>
            <a:r>
              <a:rPr lang="en-US" sz="2400" dirty="0">
                <a:solidFill>
                  <a:srgbClr val="6EACDE"/>
                </a:solidFill>
                <a:latin typeface="Bahnschrift" panose="020B0502040204020203" pitchFamily="34" charset="0"/>
                <a:cs typeface="Century Gothic"/>
              </a:rPr>
              <a:t>Shopping</a:t>
            </a:r>
            <a:r>
              <a:rPr lang="en-US" sz="2400" spc="-85" dirty="0">
                <a:solidFill>
                  <a:srgbClr val="6EACDE"/>
                </a:solidFill>
                <a:latin typeface="Bahnschrift" panose="020B0502040204020203" pitchFamily="34" charset="0"/>
                <a:cs typeface="Century Gothic"/>
              </a:rPr>
              <a:t> </a:t>
            </a:r>
            <a:r>
              <a:rPr lang="en-US" sz="2400" spc="-20" dirty="0">
                <a:solidFill>
                  <a:srgbClr val="6EACDE"/>
                </a:solidFill>
                <a:latin typeface="Bahnschrift" panose="020B0502040204020203" pitchFamily="34" charset="0"/>
                <a:cs typeface="Century Gothic"/>
              </a:rPr>
              <a:t>Tool</a:t>
            </a:r>
            <a:endParaRPr lang="en-US" sz="2400" dirty="0">
              <a:latin typeface="Bahnschrift" panose="020B0502040204020203" pitchFamily="34" charset="0"/>
              <a:cs typeface="Century Gothic"/>
            </a:endParaRPr>
          </a:p>
          <a:p>
            <a:pPr marL="12700">
              <a:lnSpc>
                <a:spcPts val="2395"/>
              </a:lnSpc>
              <a:spcBef>
                <a:spcPts val="1780"/>
              </a:spcBef>
            </a:pPr>
            <a:r>
              <a:rPr lang="en-US" sz="2000" b="1" dirty="0">
                <a:solidFill>
                  <a:srgbClr val="1F5786"/>
                </a:solidFill>
                <a:latin typeface="Bahnschrift" panose="020B0502040204020203" pitchFamily="34" charset="0"/>
                <a:cs typeface="Century Gothic"/>
              </a:rPr>
              <a:t>Search</a:t>
            </a:r>
            <a:r>
              <a:rPr lang="en-US" sz="2000" b="1" spc="-35" dirty="0">
                <a:solidFill>
                  <a:srgbClr val="1F5786"/>
                </a:solidFill>
                <a:latin typeface="Bahnschrift" panose="020B0502040204020203" pitchFamily="34" charset="0"/>
                <a:cs typeface="Century Gothic"/>
              </a:rPr>
              <a:t> </a:t>
            </a:r>
            <a:r>
              <a:rPr lang="en-US" sz="2000" b="1" dirty="0">
                <a:solidFill>
                  <a:srgbClr val="1F5786"/>
                </a:solidFill>
                <a:latin typeface="Bahnschrift" panose="020B0502040204020203" pitchFamily="34" charset="0"/>
                <a:cs typeface="Century Gothic"/>
              </a:rPr>
              <a:t>for</a:t>
            </a:r>
            <a:r>
              <a:rPr lang="en-US" sz="2000" b="1" spc="-25" dirty="0">
                <a:solidFill>
                  <a:srgbClr val="1F5786"/>
                </a:solidFill>
                <a:latin typeface="Bahnschrift" panose="020B0502040204020203" pitchFamily="34" charset="0"/>
                <a:cs typeface="Century Gothic"/>
              </a:rPr>
              <a:t> </a:t>
            </a:r>
            <a:r>
              <a:rPr lang="en-US" sz="2000" b="1" dirty="0">
                <a:solidFill>
                  <a:srgbClr val="1F5786"/>
                </a:solidFill>
                <a:latin typeface="Bahnschrift" panose="020B0502040204020203" pitchFamily="34" charset="0"/>
                <a:cs typeface="Century Gothic"/>
              </a:rPr>
              <a:t>the</a:t>
            </a:r>
            <a:r>
              <a:rPr lang="en-US" sz="2000" b="1" spc="-10" dirty="0">
                <a:solidFill>
                  <a:srgbClr val="1F5786"/>
                </a:solidFill>
                <a:latin typeface="Bahnschrift" panose="020B0502040204020203" pitchFamily="34" charset="0"/>
                <a:cs typeface="Century Gothic"/>
              </a:rPr>
              <a:t> </a:t>
            </a:r>
            <a:r>
              <a:rPr lang="en-US" sz="2000" b="1" dirty="0">
                <a:solidFill>
                  <a:srgbClr val="1F5786"/>
                </a:solidFill>
                <a:latin typeface="Bahnschrift" panose="020B0502040204020203" pitchFamily="34" charset="0"/>
                <a:cs typeface="Century Gothic"/>
              </a:rPr>
              <a:t>lowest</a:t>
            </a:r>
            <a:r>
              <a:rPr lang="en-US" sz="2000" b="1" spc="-40" dirty="0">
                <a:solidFill>
                  <a:srgbClr val="1F5786"/>
                </a:solidFill>
                <a:latin typeface="Bahnschrift" panose="020B0502040204020203" pitchFamily="34" charset="0"/>
                <a:cs typeface="Century Gothic"/>
              </a:rPr>
              <a:t> </a:t>
            </a:r>
            <a:r>
              <a:rPr lang="en-US" sz="2000" b="1" spc="-20" dirty="0">
                <a:solidFill>
                  <a:srgbClr val="1F5786"/>
                </a:solidFill>
                <a:latin typeface="Bahnschrift" panose="020B0502040204020203" pitchFamily="34" charset="0"/>
                <a:cs typeface="Century Gothic"/>
              </a:rPr>
              <a:t>cost</a:t>
            </a:r>
            <a:endParaRPr lang="en-US" sz="2000" dirty="0">
              <a:latin typeface="Bahnschrift" panose="020B0502040204020203" pitchFamily="34" charset="0"/>
              <a:cs typeface="Century Gothic"/>
            </a:endParaRPr>
          </a:p>
          <a:p>
            <a:pPr marL="286385" indent="-273685">
              <a:lnSpc>
                <a:spcPts val="2395"/>
              </a:lnSpc>
              <a:buClr>
                <a:srgbClr val="00416B"/>
              </a:buClr>
              <a:buFont typeface="Wingdings"/>
              <a:buChar char=""/>
              <a:tabLst>
                <a:tab pos="286385" algn="l"/>
              </a:tabLst>
            </a:pPr>
            <a:r>
              <a:rPr lang="en-US" sz="2000" dirty="0">
                <a:solidFill>
                  <a:srgbClr val="1F5786"/>
                </a:solidFill>
                <a:latin typeface="Bahnschrift" panose="020B0502040204020203" pitchFamily="34" charset="0"/>
                <a:cs typeface="Century Gothic"/>
              </a:rPr>
              <a:t>Find</a:t>
            </a:r>
            <a:r>
              <a:rPr lang="en-US" sz="2000" spc="-2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the</a:t>
            </a:r>
            <a:r>
              <a:rPr lang="en-US" sz="2000" spc="-4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lowest</a:t>
            </a:r>
            <a:r>
              <a:rPr lang="en-US" sz="2000" spc="-4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cost</a:t>
            </a:r>
            <a:r>
              <a:rPr lang="en-US" sz="2000" spc="-2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for</a:t>
            </a:r>
            <a:r>
              <a:rPr lang="en-US" sz="2000" spc="-1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your</a:t>
            </a:r>
            <a:r>
              <a:rPr lang="en-US" sz="2000" spc="-30" dirty="0">
                <a:solidFill>
                  <a:srgbClr val="1F5786"/>
                </a:solidFill>
                <a:latin typeface="Bahnschrift" panose="020B0502040204020203" pitchFamily="34" charset="0"/>
                <a:cs typeface="Century Gothic"/>
              </a:rPr>
              <a:t> </a:t>
            </a:r>
            <a:r>
              <a:rPr lang="en-US" sz="2000" spc="-10" dirty="0">
                <a:solidFill>
                  <a:srgbClr val="1F5786"/>
                </a:solidFill>
                <a:latin typeface="Bahnschrift" panose="020B0502040204020203" pitchFamily="34" charset="0"/>
                <a:cs typeface="Century Gothic"/>
              </a:rPr>
              <a:t>medicine</a:t>
            </a:r>
            <a:endParaRPr lang="en-US" sz="2000" dirty="0">
              <a:latin typeface="Bahnschrift" panose="020B0502040204020203" pitchFamily="34" charset="0"/>
              <a:cs typeface="Century Gothic"/>
            </a:endParaRPr>
          </a:p>
          <a:p>
            <a:pPr marL="286385" marR="143510" indent="-274320">
              <a:lnSpc>
                <a:spcPct val="100000"/>
              </a:lnSpc>
              <a:spcBef>
                <a:spcPts val="900"/>
              </a:spcBef>
              <a:buClr>
                <a:srgbClr val="00416B"/>
              </a:buClr>
              <a:buFont typeface="Wingdings"/>
              <a:buChar char=""/>
              <a:tabLst>
                <a:tab pos="286385" algn="l"/>
              </a:tabLst>
            </a:pPr>
            <a:r>
              <a:rPr lang="en-US" sz="2000" dirty="0">
                <a:solidFill>
                  <a:srgbClr val="1F5786"/>
                </a:solidFill>
                <a:latin typeface="Bahnschrift" panose="020B0502040204020203" pitchFamily="34" charset="0"/>
                <a:cs typeface="Century Gothic"/>
              </a:rPr>
              <a:t>Compare</a:t>
            </a:r>
            <a:r>
              <a:rPr lang="en-US" sz="2000" spc="-5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prices</a:t>
            </a:r>
            <a:r>
              <a:rPr lang="en-US" sz="2000" spc="-3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at</a:t>
            </a:r>
            <a:r>
              <a:rPr lang="en-US" sz="2000" spc="-3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pharmacies</a:t>
            </a:r>
            <a:r>
              <a:rPr lang="en-US" sz="2000" spc="-50" dirty="0">
                <a:solidFill>
                  <a:srgbClr val="1F5786"/>
                </a:solidFill>
                <a:latin typeface="Bahnschrift" panose="020B0502040204020203" pitchFamily="34" charset="0"/>
                <a:cs typeface="Century Gothic"/>
              </a:rPr>
              <a:t> </a:t>
            </a:r>
            <a:r>
              <a:rPr lang="en-US" sz="2000" spc="-20" dirty="0">
                <a:solidFill>
                  <a:srgbClr val="1F5786"/>
                </a:solidFill>
                <a:latin typeface="Bahnschrift" panose="020B0502040204020203" pitchFamily="34" charset="0"/>
                <a:cs typeface="Century Gothic"/>
              </a:rPr>
              <a:t>near </a:t>
            </a:r>
            <a:r>
              <a:rPr lang="en-US" sz="2000" spc="-25" dirty="0">
                <a:solidFill>
                  <a:srgbClr val="1F5786"/>
                </a:solidFill>
                <a:latin typeface="Bahnschrift" panose="020B0502040204020203" pitchFamily="34" charset="0"/>
                <a:cs typeface="Century Gothic"/>
              </a:rPr>
              <a:t>you</a:t>
            </a:r>
            <a:endParaRPr lang="en-US" sz="2000" dirty="0">
              <a:latin typeface="Bahnschrift" panose="020B0502040204020203" pitchFamily="34" charset="0"/>
              <a:cs typeface="Century Gothic"/>
            </a:endParaRPr>
          </a:p>
          <a:p>
            <a:pPr marL="286385" marR="463550" indent="-274320">
              <a:lnSpc>
                <a:spcPct val="100000"/>
              </a:lnSpc>
              <a:spcBef>
                <a:spcPts val="900"/>
              </a:spcBef>
              <a:buClr>
                <a:srgbClr val="00416B"/>
              </a:buClr>
              <a:buFont typeface="Wingdings"/>
              <a:buChar char=""/>
              <a:tabLst>
                <a:tab pos="286385" algn="l"/>
              </a:tabLst>
            </a:pPr>
            <a:r>
              <a:rPr lang="en-US" sz="2000" dirty="0">
                <a:solidFill>
                  <a:srgbClr val="1F5786"/>
                </a:solidFill>
                <a:latin typeface="Bahnschrift" panose="020B0502040204020203" pitchFamily="34" charset="0"/>
                <a:cs typeface="Century Gothic"/>
              </a:rPr>
              <a:t>Transfer</a:t>
            </a:r>
            <a:r>
              <a:rPr lang="en-US" sz="2000" spc="-3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prescriptions</a:t>
            </a:r>
            <a:r>
              <a:rPr lang="en-US" sz="2000" spc="-4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to</a:t>
            </a:r>
            <a:r>
              <a:rPr lang="en-US" sz="2000" spc="-3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the</a:t>
            </a:r>
            <a:r>
              <a:rPr lang="en-US" sz="2000" spc="-40" dirty="0">
                <a:solidFill>
                  <a:srgbClr val="1F5786"/>
                </a:solidFill>
                <a:latin typeface="Bahnschrift" panose="020B0502040204020203" pitchFamily="34" charset="0"/>
                <a:cs typeface="Century Gothic"/>
              </a:rPr>
              <a:t> </a:t>
            </a:r>
            <a:r>
              <a:rPr lang="en-US" sz="2000" spc="-10" dirty="0">
                <a:solidFill>
                  <a:srgbClr val="1F5786"/>
                </a:solidFill>
                <a:latin typeface="Bahnschrift" panose="020B0502040204020203" pitchFamily="34" charset="0"/>
                <a:cs typeface="Century Gothic"/>
              </a:rPr>
              <a:t>lowest </a:t>
            </a:r>
            <a:r>
              <a:rPr lang="en-US" sz="2000" dirty="0">
                <a:solidFill>
                  <a:srgbClr val="1F5786"/>
                </a:solidFill>
                <a:latin typeface="Bahnschrift" panose="020B0502040204020203" pitchFamily="34" charset="0"/>
                <a:cs typeface="Century Gothic"/>
              </a:rPr>
              <a:t>cost</a:t>
            </a:r>
            <a:r>
              <a:rPr lang="en-US" sz="2000" spc="-15" dirty="0">
                <a:solidFill>
                  <a:srgbClr val="1F5786"/>
                </a:solidFill>
                <a:latin typeface="Bahnschrift" panose="020B0502040204020203" pitchFamily="34" charset="0"/>
                <a:cs typeface="Century Gothic"/>
              </a:rPr>
              <a:t> </a:t>
            </a:r>
            <a:r>
              <a:rPr lang="en-US" sz="2000" spc="-10" dirty="0">
                <a:solidFill>
                  <a:srgbClr val="1F5786"/>
                </a:solidFill>
                <a:latin typeface="Bahnschrift" panose="020B0502040204020203" pitchFamily="34" charset="0"/>
                <a:cs typeface="Century Gothic"/>
              </a:rPr>
              <a:t>pharmacy</a:t>
            </a:r>
            <a:endParaRPr lang="en-US" sz="2000" dirty="0">
              <a:latin typeface="Bahnschrift" panose="020B0502040204020203" pitchFamily="34" charset="0"/>
              <a:cs typeface="Century Gothic"/>
            </a:endParaRPr>
          </a:p>
          <a:p>
            <a:pPr marL="286385" indent="-273685">
              <a:lnSpc>
                <a:spcPct val="100000"/>
              </a:lnSpc>
              <a:spcBef>
                <a:spcPts val="900"/>
              </a:spcBef>
              <a:buClr>
                <a:srgbClr val="00416B"/>
              </a:buClr>
              <a:buFont typeface="Wingdings"/>
              <a:buChar char=""/>
              <a:tabLst>
                <a:tab pos="286385" algn="l"/>
              </a:tabLst>
            </a:pPr>
            <a:r>
              <a:rPr lang="en-US" sz="2000" dirty="0">
                <a:solidFill>
                  <a:srgbClr val="1F5786"/>
                </a:solidFill>
                <a:latin typeface="Bahnschrift" panose="020B0502040204020203" pitchFamily="34" charset="0"/>
                <a:cs typeface="Century Gothic"/>
              </a:rPr>
              <a:t>Know</a:t>
            </a:r>
            <a:r>
              <a:rPr lang="en-US" sz="2000" spc="-2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if</a:t>
            </a:r>
            <a:r>
              <a:rPr lang="en-US" sz="2000" spc="-2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you</a:t>
            </a:r>
            <a:r>
              <a:rPr lang="en-US" sz="2000" spc="-2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have</a:t>
            </a:r>
            <a:r>
              <a:rPr lang="en-US" sz="2000" spc="-5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available</a:t>
            </a:r>
            <a:r>
              <a:rPr lang="en-US" sz="2000" spc="-65" dirty="0">
                <a:solidFill>
                  <a:srgbClr val="1F5786"/>
                </a:solidFill>
                <a:latin typeface="Bahnschrift" panose="020B0502040204020203" pitchFamily="34" charset="0"/>
                <a:cs typeface="Century Gothic"/>
              </a:rPr>
              <a:t> </a:t>
            </a:r>
            <a:r>
              <a:rPr lang="en-US" sz="2000" spc="-10" dirty="0">
                <a:solidFill>
                  <a:srgbClr val="1F5786"/>
                </a:solidFill>
                <a:latin typeface="Bahnschrift" panose="020B0502040204020203" pitchFamily="34" charset="0"/>
                <a:cs typeface="Century Gothic"/>
              </a:rPr>
              <a:t>refills</a:t>
            </a:r>
            <a:endParaRPr lang="en-US" sz="2000" dirty="0">
              <a:latin typeface="Bahnschrift" panose="020B0502040204020203" pitchFamily="34" charset="0"/>
              <a:cs typeface="Century Gothic"/>
            </a:endParaRPr>
          </a:p>
          <a:p>
            <a:pPr marL="286385" marR="228600" indent="-274320">
              <a:lnSpc>
                <a:spcPct val="100000"/>
              </a:lnSpc>
              <a:spcBef>
                <a:spcPts val="905"/>
              </a:spcBef>
              <a:buClr>
                <a:srgbClr val="00416B"/>
              </a:buClr>
              <a:buFont typeface="Wingdings"/>
              <a:buChar char=""/>
              <a:tabLst>
                <a:tab pos="286385" algn="l"/>
              </a:tabLst>
            </a:pPr>
            <a:r>
              <a:rPr lang="en-US" sz="2000" dirty="0">
                <a:solidFill>
                  <a:srgbClr val="1F5786"/>
                </a:solidFill>
                <a:latin typeface="Bahnschrift" panose="020B0502040204020203" pitchFamily="34" charset="0"/>
                <a:cs typeface="Century Gothic"/>
              </a:rPr>
              <a:t>See</a:t>
            </a:r>
            <a:r>
              <a:rPr lang="en-US" sz="2000" spc="-2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if</a:t>
            </a:r>
            <a:r>
              <a:rPr lang="en-US" sz="2000" spc="-2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you</a:t>
            </a:r>
            <a:r>
              <a:rPr lang="en-US" sz="2000" spc="-1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have</a:t>
            </a:r>
            <a:r>
              <a:rPr lang="en-US" sz="2000" spc="-4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a</a:t>
            </a:r>
            <a:r>
              <a:rPr lang="en-US" sz="2000" spc="-1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prior</a:t>
            </a:r>
            <a:r>
              <a:rPr lang="en-US" sz="2000" spc="-20" dirty="0">
                <a:solidFill>
                  <a:srgbClr val="1F5786"/>
                </a:solidFill>
                <a:latin typeface="Bahnschrift" panose="020B0502040204020203" pitchFamily="34" charset="0"/>
                <a:cs typeface="Century Gothic"/>
              </a:rPr>
              <a:t> </a:t>
            </a:r>
            <a:r>
              <a:rPr lang="en-US" sz="2000" spc="-10" dirty="0">
                <a:solidFill>
                  <a:srgbClr val="1F5786"/>
                </a:solidFill>
                <a:latin typeface="Bahnschrift" panose="020B0502040204020203" pitchFamily="34" charset="0"/>
                <a:cs typeface="Century Gothic"/>
              </a:rPr>
              <a:t>authorization </a:t>
            </a:r>
            <a:r>
              <a:rPr lang="en-US" sz="2000" dirty="0">
                <a:solidFill>
                  <a:srgbClr val="1F5786"/>
                </a:solidFill>
                <a:latin typeface="Bahnschrift" panose="020B0502040204020203" pitchFamily="34" charset="0"/>
                <a:cs typeface="Century Gothic"/>
              </a:rPr>
              <a:t>and</a:t>
            </a:r>
            <a:r>
              <a:rPr lang="en-US" sz="2000" spc="-2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when</a:t>
            </a:r>
            <a:r>
              <a:rPr lang="en-US" sz="2000" spc="-2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it</a:t>
            </a:r>
            <a:r>
              <a:rPr lang="en-US" sz="2000" spc="-25" dirty="0">
                <a:solidFill>
                  <a:srgbClr val="1F5786"/>
                </a:solidFill>
                <a:latin typeface="Bahnschrift" panose="020B0502040204020203" pitchFamily="34" charset="0"/>
                <a:cs typeface="Century Gothic"/>
              </a:rPr>
              <a:t> </a:t>
            </a:r>
            <a:r>
              <a:rPr lang="en-US" sz="2000" spc="-10" dirty="0">
                <a:solidFill>
                  <a:srgbClr val="1F5786"/>
                </a:solidFill>
                <a:latin typeface="Bahnschrift" panose="020B0502040204020203" pitchFamily="34" charset="0"/>
                <a:cs typeface="Century Gothic"/>
              </a:rPr>
              <a:t>expires</a:t>
            </a:r>
            <a:endParaRPr lang="en-US" sz="2000" dirty="0">
              <a:latin typeface="Bahnschrift" panose="020B0502040204020203" pitchFamily="34" charset="0"/>
              <a:cs typeface="Century Gothic"/>
            </a:endParaRPr>
          </a:p>
          <a:p>
            <a:pPr>
              <a:lnSpc>
                <a:spcPct val="100000"/>
              </a:lnSpc>
            </a:pPr>
            <a:endParaRPr lang="en-US" sz="2000" dirty="0">
              <a:latin typeface="Bahnschrift" panose="020B0502040204020203" pitchFamily="34" charset="0"/>
              <a:cs typeface="Century Gothic"/>
            </a:endParaRPr>
          </a:p>
          <a:p>
            <a:pPr>
              <a:lnSpc>
                <a:spcPct val="100000"/>
              </a:lnSpc>
              <a:spcBef>
                <a:spcPts val="445"/>
              </a:spcBef>
            </a:pPr>
            <a:endParaRPr lang="en-US" sz="2000" dirty="0">
              <a:latin typeface="Bahnschrift" panose="020B0502040204020203" pitchFamily="34" charset="0"/>
              <a:cs typeface="Century Gothic"/>
            </a:endParaRPr>
          </a:p>
          <a:p>
            <a:pPr marL="46990">
              <a:lnSpc>
                <a:spcPct val="100000"/>
              </a:lnSpc>
            </a:pPr>
            <a:r>
              <a:rPr lang="en-US" sz="2000" b="1" spc="-10" dirty="0">
                <a:solidFill>
                  <a:srgbClr val="85898E"/>
                </a:solidFill>
                <a:latin typeface="Bahnschrift" panose="020B0502040204020203" pitchFamily="34" charset="0"/>
                <a:cs typeface="Century Gothic"/>
                <a:hlinkClick r:id="rId3"/>
              </a:rPr>
              <a:t>healthpartners.com/pharmacy</a:t>
            </a:r>
            <a:endParaRPr lang="en-US" sz="2000" dirty="0">
              <a:latin typeface="Bahnschrift" panose="020B0502040204020203" pitchFamily="34" charset="0"/>
              <a:cs typeface="Century Gothic"/>
            </a:endParaRPr>
          </a:p>
        </p:txBody>
      </p:sp>
      <p:grpSp>
        <p:nvGrpSpPr>
          <p:cNvPr id="4" name="object 4"/>
          <p:cNvGrpSpPr/>
          <p:nvPr/>
        </p:nvGrpSpPr>
        <p:grpSpPr>
          <a:xfrm>
            <a:off x="304800" y="1525524"/>
            <a:ext cx="11378183" cy="4065016"/>
            <a:chOff x="304800" y="1525524"/>
            <a:chExt cx="11378183" cy="4065016"/>
          </a:xfrm>
        </p:grpSpPr>
        <p:sp>
          <p:nvSpPr>
            <p:cNvPr id="5" name="object 5"/>
            <p:cNvSpPr/>
            <p:nvPr/>
          </p:nvSpPr>
          <p:spPr>
            <a:xfrm>
              <a:off x="304800" y="5181600"/>
              <a:ext cx="45720" cy="408940"/>
            </a:xfrm>
            <a:custGeom>
              <a:avLst/>
              <a:gdLst/>
              <a:ahLst/>
              <a:cxnLst/>
              <a:rect l="l" t="t" r="r" b="b"/>
              <a:pathLst>
                <a:path w="45720" h="408939">
                  <a:moveTo>
                    <a:pt x="45720" y="0"/>
                  </a:moveTo>
                  <a:lnTo>
                    <a:pt x="0" y="0"/>
                  </a:lnTo>
                  <a:lnTo>
                    <a:pt x="0" y="408431"/>
                  </a:lnTo>
                  <a:lnTo>
                    <a:pt x="45720" y="408431"/>
                  </a:lnTo>
                  <a:lnTo>
                    <a:pt x="45720" y="0"/>
                  </a:lnTo>
                  <a:close/>
                </a:path>
              </a:pathLst>
            </a:custGeom>
            <a:solidFill>
              <a:srgbClr val="6EACDE"/>
            </a:solidFill>
          </p:spPr>
          <p:txBody>
            <a:bodyPr wrap="square" lIns="0" tIns="0" rIns="0" bIns="0" rtlCol="0"/>
            <a:lstStyle/>
            <a:p>
              <a:endParaRPr/>
            </a:p>
          </p:txBody>
        </p:sp>
        <p:pic>
          <p:nvPicPr>
            <p:cNvPr id="6" name="object 6"/>
            <p:cNvPicPr/>
            <p:nvPr/>
          </p:nvPicPr>
          <p:blipFill>
            <a:blip r:embed="rId4" cstate="print"/>
            <a:stretch>
              <a:fillRect/>
            </a:stretch>
          </p:blipFill>
          <p:spPr>
            <a:xfrm>
              <a:off x="5547359" y="1525524"/>
              <a:ext cx="6135624" cy="4052316"/>
            </a:xfrm>
            <a:prstGeom prst="rect">
              <a:avLst/>
            </a:prstGeom>
          </p:spPr>
        </p:pic>
      </p:grpSp>
      <p:sp>
        <p:nvSpPr>
          <p:cNvPr id="7" name="object 7"/>
          <p:cNvSpPr txBox="1"/>
          <p:nvPr/>
        </p:nvSpPr>
        <p:spPr>
          <a:xfrm>
            <a:off x="10438638" y="6361146"/>
            <a:ext cx="1359535" cy="396875"/>
          </a:xfrm>
          <a:prstGeom prst="rect">
            <a:avLst/>
          </a:prstGeom>
        </p:spPr>
        <p:txBody>
          <a:bodyPr vert="horz" wrap="square" lIns="0" tIns="12700" rIns="0" bIns="0" rtlCol="0">
            <a:spAutoFit/>
          </a:bodyPr>
          <a:lstStyle/>
          <a:p>
            <a:pPr marR="66040" algn="r">
              <a:lnSpc>
                <a:spcPct val="100000"/>
              </a:lnSpc>
              <a:spcBef>
                <a:spcPts val="100"/>
              </a:spcBef>
            </a:pPr>
            <a:fld id="{81D60167-4931-47E6-BA6A-407CBD079E47}" type="slidenum">
              <a:rPr lang="en-US" sz="1000" spc="-25" dirty="0">
                <a:solidFill>
                  <a:srgbClr val="7E7E7E"/>
                </a:solidFill>
                <a:latin typeface="Bahnschrift" panose="020B0502040204020203" pitchFamily="34" charset="0"/>
                <a:cs typeface="Century Gothic"/>
              </a:rPr>
              <a:t>11</a:t>
            </a:fld>
            <a:endParaRPr lang="en-US" sz="1000" dirty="0">
              <a:latin typeface="Bahnschrift" panose="020B0502040204020203" pitchFamily="34" charset="0"/>
              <a:cs typeface="Century Gothic"/>
            </a:endParaRPr>
          </a:p>
          <a:p>
            <a:pPr marL="12700">
              <a:lnSpc>
                <a:spcPct val="100000"/>
              </a:lnSpc>
              <a:spcBef>
                <a:spcPts val="990"/>
              </a:spcBef>
            </a:pPr>
            <a:r>
              <a:rPr lang="en-US" sz="600" dirty="0">
                <a:solidFill>
                  <a:srgbClr val="C5DEF1"/>
                </a:solidFill>
                <a:latin typeface="Bahnschrift" panose="020B0502040204020203" pitchFamily="34" charset="0"/>
                <a:cs typeface="Century Gothic"/>
              </a:rPr>
              <a:t>©2019</a:t>
            </a:r>
            <a:r>
              <a:rPr lang="en-US" sz="600" spc="10" dirty="0">
                <a:solidFill>
                  <a:srgbClr val="C5DEF1"/>
                </a:solidFill>
                <a:latin typeface="Bahnschrift" panose="020B0502040204020203" pitchFamily="34" charset="0"/>
                <a:cs typeface="Century Gothic"/>
              </a:rPr>
              <a:t> </a:t>
            </a:r>
            <a:r>
              <a:rPr lang="en-US" sz="600" spc="-10" dirty="0">
                <a:solidFill>
                  <a:srgbClr val="C5DEF1"/>
                </a:solidFill>
                <a:latin typeface="Bahnschrift" panose="020B0502040204020203" pitchFamily="34" charset="0"/>
                <a:cs typeface="Century Gothic"/>
              </a:rPr>
              <a:t>ARTHUR</a:t>
            </a:r>
            <a:r>
              <a:rPr lang="en-US" sz="600" dirty="0">
                <a:solidFill>
                  <a:srgbClr val="C5DEF1"/>
                </a:solidFill>
                <a:latin typeface="Bahnschrift" panose="020B0502040204020203" pitchFamily="34" charset="0"/>
                <a:cs typeface="Century Gothic"/>
              </a:rPr>
              <a:t> J. </a:t>
            </a:r>
            <a:r>
              <a:rPr lang="en-US" sz="600" spc="-10" dirty="0">
                <a:solidFill>
                  <a:srgbClr val="C5DEF1"/>
                </a:solidFill>
                <a:latin typeface="Bahnschrift" panose="020B0502040204020203" pitchFamily="34" charset="0"/>
                <a:cs typeface="Century Gothic"/>
              </a:rPr>
              <a:t>GALLAGHER</a:t>
            </a:r>
            <a:r>
              <a:rPr lang="en-US" sz="600" spc="35" dirty="0">
                <a:solidFill>
                  <a:srgbClr val="C5DEF1"/>
                </a:solidFill>
                <a:latin typeface="Bahnschrift" panose="020B0502040204020203" pitchFamily="34" charset="0"/>
                <a:cs typeface="Century Gothic"/>
              </a:rPr>
              <a:t> </a:t>
            </a:r>
            <a:r>
              <a:rPr lang="en-US" sz="600" dirty="0">
                <a:solidFill>
                  <a:srgbClr val="C5DEF1"/>
                </a:solidFill>
                <a:latin typeface="Bahnschrift" panose="020B0502040204020203" pitchFamily="34" charset="0"/>
                <a:cs typeface="Century Gothic"/>
              </a:rPr>
              <a:t>&amp;</a:t>
            </a:r>
            <a:r>
              <a:rPr lang="en-US" sz="600" spc="-10" dirty="0">
                <a:solidFill>
                  <a:srgbClr val="C5DEF1"/>
                </a:solidFill>
                <a:latin typeface="Bahnschrift" panose="020B0502040204020203" pitchFamily="34" charset="0"/>
                <a:cs typeface="Century Gothic"/>
              </a:rPr>
              <a:t> </a:t>
            </a:r>
            <a:r>
              <a:rPr lang="en-US" sz="600" spc="-25" dirty="0">
                <a:solidFill>
                  <a:srgbClr val="C5DEF1"/>
                </a:solidFill>
                <a:latin typeface="Bahnschrift" panose="020B0502040204020203" pitchFamily="34" charset="0"/>
                <a:cs typeface="Century Gothic"/>
              </a:rPr>
              <a:t>CO.</a:t>
            </a:r>
            <a:endParaRPr lang="en-US" sz="600" dirty="0">
              <a:latin typeface="Bahnschrift" panose="020B0502040204020203" pitchFamily="34" charset="0"/>
              <a:cs typeface="Century Gothic"/>
            </a:endParaRPr>
          </a:p>
        </p:txBody>
      </p:sp>
      <p:sp>
        <p:nvSpPr>
          <p:cNvPr id="8" name="object 8"/>
          <p:cNvSpPr txBox="1">
            <a:spLocks noGrp="1"/>
          </p:cNvSpPr>
          <p:nvPr>
            <p:ph type="sldNum" sz="quarter" idx="7"/>
          </p:nvPr>
        </p:nvSpPr>
        <p:spPr>
          <a:prstGeom prst="rect">
            <a:avLst/>
          </a:prstGeom>
        </p:spPr>
        <p:txBody>
          <a:bodyPr vert="horz" wrap="square" lIns="0" tIns="13335" rIns="0" bIns="0" rtlCol="0">
            <a:spAutoFit/>
          </a:bodyPr>
          <a:lstStyle/>
          <a:p>
            <a:pPr marL="38100">
              <a:lnSpc>
                <a:spcPct val="100000"/>
              </a:lnSpc>
              <a:spcBef>
                <a:spcPts val="105"/>
              </a:spcBef>
            </a:pPr>
            <a:fld id="{81D60167-4931-47E6-BA6A-407CBD079E47}" type="slidenum">
              <a:rPr spc="-25" dirty="0"/>
              <a:t>11</a:t>
            </a:fld>
            <a:endParaRPr spc="-25"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3571" rIns="0" bIns="0" rtlCol="0">
            <a:spAutoFit/>
          </a:bodyPr>
          <a:lstStyle/>
          <a:p>
            <a:pPr marL="12700">
              <a:lnSpc>
                <a:spcPct val="100000"/>
              </a:lnSpc>
              <a:spcBef>
                <a:spcPts val="105"/>
              </a:spcBef>
            </a:pPr>
            <a:r>
              <a:rPr dirty="0"/>
              <a:t>Prescription</a:t>
            </a:r>
            <a:r>
              <a:rPr spc="-60" dirty="0"/>
              <a:t> </a:t>
            </a:r>
            <a:r>
              <a:rPr spc="-10" dirty="0"/>
              <a:t>Drugs</a:t>
            </a:r>
          </a:p>
        </p:txBody>
      </p:sp>
      <p:sp>
        <p:nvSpPr>
          <p:cNvPr id="3" name="object 3"/>
          <p:cNvSpPr txBox="1"/>
          <p:nvPr/>
        </p:nvSpPr>
        <p:spPr>
          <a:xfrm>
            <a:off x="383540" y="1065403"/>
            <a:ext cx="4455795" cy="3398520"/>
          </a:xfrm>
          <a:prstGeom prst="rect">
            <a:avLst/>
          </a:prstGeom>
        </p:spPr>
        <p:txBody>
          <a:bodyPr vert="horz" wrap="square" lIns="0" tIns="12700" rIns="0" bIns="0" rtlCol="0">
            <a:spAutoFit/>
          </a:bodyPr>
          <a:lstStyle/>
          <a:p>
            <a:pPr marL="12700">
              <a:lnSpc>
                <a:spcPct val="100000"/>
              </a:lnSpc>
              <a:spcBef>
                <a:spcPts val="100"/>
              </a:spcBef>
            </a:pPr>
            <a:r>
              <a:rPr lang="en-US" sz="2400" dirty="0">
                <a:solidFill>
                  <a:srgbClr val="6EACDE"/>
                </a:solidFill>
                <a:latin typeface="Bahnschrift" panose="020B0502040204020203" pitchFamily="34" charset="0"/>
                <a:cs typeface="Century Gothic"/>
              </a:rPr>
              <a:t>Rx</a:t>
            </a:r>
            <a:r>
              <a:rPr lang="en-US" sz="2400" spc="-60" dirty="0">
                <a:solidFill>
                  <a:srgbClr val="6EACDE"/>
                </a:solidFill>
                <a:latin typeface="Bahnschrift" panose="020B0502040204020203" pitchFamily="34" charset="0"/>
                <a:cs typeface="Century Gothic"/>
              </a:rPr>
              <a:t> </a:t>
            </a:r>
            <a:r>
              <a:rPr lang="en-US" sz="2400" dirty="0">
                <a:solidFill>
                  <a:srgbClr val="6EACDE"/>
                </a:solidFill>
                <a:latin typeface="Bahnschrift" panose="020B0502040204020203" pitchFamily="34" charset="0"/>
                <a:cs typeface="Century Gothic"/>
              </a:rPr>
              <a:t>Shopping</a:t>
            </a:r>
            <a:r>
              <a:rPr lang="en-US" sz="2400" spc="-85" dirty="0">
                <a:solidFill>
                  <a:srgbClr val="6EACDE"/>
                </a:solidFill>
                <a:latin typeface="Bahnschrift" panose="020B0502040204020203" pitchFamily="34" charset="0"/>
                <a:cs typeface="Century Gothic"/>
              </a:rPr>
              <a:t> </a:t>
            </a:r>
            <a:r>
              <a:rPr lang="en-US" sz="2400" spc="-20" dirty="0">
                <a:solidFill>
                  <a:srgbClr val="6EACDE"/>
                </a:solidFill>
                <a:latin typeface="Bahnschrift" panose="020B0502040204020203" pitchFamily="34" charset="0"/>
                <a:cs typeface="Century Gothic"/>
              </a:rPr>
              <a:t>Tool</a:t>
            </a:r>
            <a:endParaRPr lang="en-US" sz="2400" dirty="0">
              <a:latin typeface="Bahnschrift" panose="020B0502040204020203" pitchFamily="34" charset="0"/>
              <a:cs typeface="Century Gothic"/>
            </a:endParaRPr>
          </a:p>
          <a:p>
            <a:pPr marL="12700">
              <a:lnSpc>
                <a:spcPts val="2395"/>
              </a:lnSpc>
              <a:spcBef>
                <a:spcPts val="1780"/>
              </a:spcBef>
            </a:pPr>
            <a:r>
              <a:rPr lang="en-US" sz="2000" b="1" dirty="0">
                <a:solidFill>
                  <a:srgbClr val="1F5786"/>
                </a:solidFill>
                <a:latin typeface="Bahnschrift" panose="020B0502040204020203" pitchFamily="34" charset="0"/>
                <a:cs typeface="Century Gothic"/>
              </a:rPr>
              <a:t>Suggested</a:t>
            </a:r>
            <a:r>
              <a:rPr lang="en-US" sz="2000" b="1" spc="-70" dirty="0">
                <a:solidFill>
                  <a:srgbClr val="1F5786"/>
                </a:solidFill>
                <a:latin typeface="Bahnschrift" panose="020B0502040204020203" pitchFamily="34" charset="0"/>
                <a:cs typeface="Century Gothic"/>
              </a:rPr>
              <a:t> </a:t>
            </a:r>
            <a:r>
              <a:rPr lang="en-US" sz="2000" b="1" dirty="0">
                <a:solidFill>
                  <a:srgbClr val="1F5786"/>
                </a:solidFill>
                <a:latin typeface="Bahnschrift" panose="020B0502040204020203" pitchFamily="34" charset="0"/>
                <a:cs typeface="Century Gothic"/>
              </a:rPr>
              <a:t>savings</a:t>
            </a:r>
            <a:r>
              <a:rPr lang="en-US" sz="2000" b="1" spc="-50" dirty="0">
                <a:solidFill>
                  <a:srgbClr val="1F5786"/>
                </a:solidFill>
                <a:latin typeface="Bahnschrift" panose="020B0502040204020203" pitchFamily="34" charset="0"/>
                <a:cs typeface="Century Gothic"/>
              </a:rPr>
              <a:t> </a:t>
            </a:r>
            <a:r>
              <a:rPr lang="en-US" sz="2000" b="1" spc="-10" dirty="0">
                <a:solidFill>
                  <a:srgbClr val="1F5786"/>
                </a:solidFill>
                <a:latin typeface="Bahnschrift" panose="020B0502040204020203" pitchFamily="34" charset="0"/>
                <a:cs typeface="Century Gothic"/>
              </a:rPr>
              <a:t>opportunities</a:t>
            </a:r>
            <a:endParaRPr lang="en-US" sz="2000" dirty="0">
              <a:latin typeface="Bahnschrift" panose="020B0502040204020203" pitchFamily="34" charset="0"/>
              <a:cs typeface="Century Gothic"/>
            </a:endParaRPr>
          </a:p>
          <a:p>
            <a:pPr marL="286385" marR="401955" indent="-274320">
              <a:lnSpc>
                <a:spcPts val="2400"/>
              </a:lnSpc>
              <a:spcBef>
                <a:spcPts val="75"/>
              </a:spcBef>
              <a:buClr>
                <a:srgbClr val="00416B"/>
              </a:buClr>
              <a:buFont typeface="Wingdings"/>
              <a:buChar char=""/>
              <a:tabLst>
                <a:tab pos="286385" algn="l"/>
              </a:tabLst>
            </a:pPr>
            <a:r>
              <a:rPr lang="en-US" sz="2000" dirty="0">
                <a:solidFill>
                  <a:srgbClr val="1F5786"/>
                </a:solidFill>
                <a:latin typeface="Bahnschrift" panose="020B0502040204020203" pitchFamily="34" charset="0"/>
                <a:cs typeface="Century Gothic"/>
              </a:rPr>
              <a:t>Switching</a:t>
            </a:r>
            <a:r>
              <a:rPr lang="en-US" sz="2000" spc="-3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between</a:t>
            </a:r>
            <a:r>
              <a:rPr lang="en-US" sz="2000" spc="-6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brand</a:t>
            </a:r>
            <a:r>
              <a:rPr lang="en-US" sz="2000" spc="-40" dirty="0">
                <a:solidFill>
                  <a:srgbClr val="1F5786"/>
                </a:solidFill>
                <a:latin typeface="Bahnschrift" panose="020B0502040204020203" pitchFamily="34" charset="0"/>
                <a:cs typeface="Century Gothic"/>
              </a:rPr>
              <a:t> </a:t>
            </a:r>
            <a:r>
              <a:rPr lang="en-US" sz="2000" spc="-25" dirty="0">
                <a:solidFill>
                  <a:srgbClr val="1F5786"/>
                </a:solidFill>
                <a:latin typeface="Bahnschrift" panose="020B0502040204020203" pitchFamily="34" charset="0"/>
                <a:cs typeface="Century Gothic"/>
              </a:rPr>
              <a:t>and </a:t>
            </a:r>
            <a:r>
              <a:rPr lang="en-US" sz="2000" spc="-10" dirty="0">
                <a:solidFill>
                  <a:srgbClr val="1F5786"/>
                </a:solidFill>
                <a:latin typeface="Bahnschrift" panose="020B0502040204020203" pitchFamily="34" charset="0"/>
                <a:cs typeface="Century Gothic"/>
              </a:rPr>
              <a:t>generic</a:t>
            </a:r>
            <a:endParaRPr lang="en-US" sz="2000" dirty="0">
              <a:latin typeface="Bahnschrift" panose="020B0502040204020203" pitchFamily="34" charset="0"/>
              <a:cs typeface="Century Gothic"/>
            </a:endParaRPr>
          </a:p>
          <a:p>
            <a:pPr marL="286385" marR="5080" indent="-274320">
              <a:lnSpc>
                <a:spcPct val="100000"/>
              </a:lnSpc>
              <a:spcBef>
                <a:spcPts val="819"/>
              </a:spcBef>
              <a:buClr>
                <a:srgbClr val="00416B"/>
              </a:buClr>
              <a:buFont typeface="Wingdings"/>
              <a:buChar char=""/>
              <a:tabLst>
                <a:tab pos="286385" algn="l"/>
              </a:tabLst>
            </a:pPr>
            <a:r>
              <a:rPr lang="en-US" sz="2000" dirty="0">
                <a:solidFill>
                  <a:srgbClr val="1F5786"/>
                </a:solidFill>
                <a:latin typeface="Bahnschrift" panose="020B0502040204020203" pitchFamily="34" charset="0"/>
                <a:cs typeface="Century Gothic"/>
              </a:rPr>
              <a:t>Changing</a:t>
            </a:r>
            <a:r>
              <a:rPr lang="en-US" sz="2000" spc="-2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day</a:t>
            </a:r>
            <a:r>
              <a:rPr lang="en-US" sz="2000" spc="-1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supply</a:t>
            </a:r>
            <a:r>
              <a:rPr lang="en-US" sz="2000" spc="-5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or</a:t>
            </a:r>
            <a:r>
              <a:rPr lang="en-US" sz="2000" spc="-15" dirty="0">
                <a:solidFill>
                  <a:srgbClr val="1F5786"/>
                </a:solidFill>
                <a:latin typeface="Bahnschrift" panose="020B0502040204020203" pitchFamily="34" charset="0"/>
                <a:cs typeface="Century Gothic"/>
              </a:rPr>
              <a:t> </a:t>
            </a:r>
            <a:r>
              <a:rPr lang="en-US" sz="2000" spc="-10" dirty="0">
                <a:solidFill>
                  <a:srgbClr val="1F5786"/>
                </a:solidFill>
                <a:latin typeface="Bahnschrift" panose="020B0502040204020203" pitchFamily="34" charset="0"/>
                <a:cs typeface="Century Gothic"/>
              </a:rPr>
              <a:t>between </a:t>
            </a:r>
            <a:r>
              <a:rPr lang="en-US" sz="2000" dirty="0">
                <a:solidFill>
                  <a:srgbClr val="1F5786"/>
                </a:solidFill>
                <a:latin typeface="Bahnschrift" panose="020B0502040204020203" pitchFamily="34" charset="0"/>
                <a:cs typeface="Century Gothic"/>
              </a:rPr>
              <a:t>retail/mail</a:t>
            </a:r>
            <a:r>
              <a:rPr lang="en-US" sz="2000" spc="-75" dirty="0">
                <a:solidFill>
                  <a:srgbClr val="1F5786"/>
                </a:solidFill>
                <a:latin typeface="Bahnschrift" panose="020B0502040204020203" pitchFamily="34" charset="0"/>
                <a:cs typeface="Century Gothic"/>
              </a:rPr>
              <a:t> </a:t>
            </a:r>
            <a:r>
              <a:rPr lang="en-US" sz="2000" spc="-10" dirty="0">
                <a:solidFill>
                  <a:srgbClr val="1F5786"/>
                </a:solidFill>
                <a:latin typeface="Bahnschrift" panose="020B0502040204020203" pitchFamily="34" charset="0"/>
                <a:cs typeface="Century Gothic"/>
              </a:rPr>
              <a:t>order</a:t>
            </a:r>
            <a:endParaRPr lang="en-US" sz="2000" dirty="0">
              <a:latin typeface="Bahnschrift" panose="020B0502040204020203" pitchFamily="34" charset="0"/>
              <a:cs typeface="Century Gothic"/>
            </a:endParaRPr>
          </a:p>
          <a:p>
            <a:pPr marL="286385" marR="165735" indent="-274320">
              <a:lnSpc>
                <a:spcPct val="100000"/>
              </a:lnSpc>
              <a:spcBef>
                <a:spcPts val="905"/>
              </a:spcBef>
              <a:buClr>
                <a:srgbClr val="00416B"/>
              </a:buClr>
              <a:buFont typeface="Wingdings"/>
              <a:buChar char=""/>
              <a:tabLst>
                <a:tab pos="286385" algn="l"/>
              </a:tabLst>
            </a:pPr>
            <a:r>
              <a:rPr lang="en-US" sz="2000" dirty="0">
                <a:solidFill>
                  <a:srgbClr val="1F5786"/>
                </a:solidFill>
                <a:latin typeface="Bahnschrift" panose="020B0502040204020203" pitchFamily="34" charset="0"/>
                <a:cs typeface="Century Gothic"/>
              </a:rPr>
              <a:t>Review</a:t>
            </a:r>
            <a:r>
              <a:rPr lang="en-US" sz="2000" spc="-4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the</a:t>
            </a:r>
            <a:r>
              <a:rPr lang="en-US" sz="2000" spc="-3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drug</a:t>
            </a:r>
            <a:r>
              <a:rPr lang="en-US" sz="2000" spc="-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list</a:t>
            </a:r>
            <a:r>
              <a:rPr lang="en-US" sz="2000" spc="-3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to</a:t>
            </a:r>
            <a:r>
              <a:rPr lang="en-US" sz="2000" spc="-4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see</a:t>
            </a:r>
            <a:r>
              <a:rPr lang="en-US" sz="2000" spc="-30" dirty="0">
                <a:solidFill>
                  <a:srgbClr val="1F5786"/>
                </a:solidFill>
                <a:latin typeface="Bahnschrift" panose="020B0502040204020203" pitchFamily="34" charset="0"/>
                <a:cs typeface="Century Gothic"/>
              </a:rPr>
              <a:t> </a:t>
            </a:r>
            <a:r>
              <a:rPr lang="en-US" sz="2000" spc="-10" dirty="0">
                <a:solidFill>
                  <a:srgbClr val="1F5786"/>
                </a:solidFill>
                <a:latin typeface="Bahnschrift" panose="020B0502040204020203" pitchFamily="34" charset="0"/>
                <a:cs typeface="Century Gothic"/>
              </a:rPr>
              <a:t>similar </a:t>
            </a:r>
            <a:r>
              <a:rPr lang="en-US" sz="2000" dirty="0">
                <a:solidFill>
                  <a:srgbClr val="1F5786"/>
                </a:solidFill>
                <a:latin typeface="Bahnschrift" panose="020B0502040204020203" pitchFamily="34" charset="0"/>
                <a:cs typeface="Century Gothic"/>
              </a:rPr>
              <a:t>drugs</a:t>
            </a:r>
            <a:r>
              <a:rPr lang="en-US" sz="2000" spc="-1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that</a:t>
            </a:r>
            <a:r>
              <a:rPr lang="en-US" sz="2000" spc="-5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may</a:t>
            </a:r>
            <a:r>
              <a:rPr lang="en-US" sz="2000" spc="-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help</a:t>
            </a:r>
            <a:r>
              <a:rPr lang="en-US" sz="2000" spc="-30" dirty="0">
                <a:solidFill>
                  <a:srgbClr val="1F5786"/>
                </a:solidFill>
                <a:latin typeface="Bahnschrift" panose="020B0502040204020203" pitchFamily="34" charset="0"/>
                <a:cs typeface="Century Gothic"/>
              </a:rPr>
              <a:t> </a:t>
            </a:r>
            <a:r>
              <a:rPr lang="en-US" sz="2000" spc="-25" dirty="0">
                <a:solidFill>
                  <a:srgbClr val="1F5786"/>
                </a:solidFill>
                <a:latin typeface="Bahnschrift" panose="020B0502040204020203" pitchFamily="34" charset="0"/>
                <a:cs typeface="Century Gothic"/>
              </a:rPr>
              <a:t>you</a:t>
            </a:r>
            <a:endParaRPr lang="en-US" sz="2000" dirty="0">
              <a:latin typeface="Bahnschrift" panose="020B0502040204020203" pitchFamily="34" charset="0"/>
              <a:cs typeface="Century Gothic"/>
            </a:endParaRPr>
          </a:p>
          <a:p>
            <a:pPr marL="286385" indent="-273685">
              <a:lnSpc>
                <a:spcPct val="100000"/>
              </a:lnSpc>
              <a:spcBef>
                <a:spcPts val="900"/>
              </a:spcBef>
              <a:buClr>
                <a:srgbClr val="00416B"/>
              </a:buClr>
              <a:buFont typeface="Wingdings"/>
              <a:buChar char=""/>
              <a:tabLst>
                <a:tab pos="286385" algn="l"/>
              </a:tabLst>
            </a:pPr>
            <a:r>
              <a:rPr lang="en-US" sz="2000" dirty="0">
                <a:solidFill>
                  <a:srgbClr val="1F5786"/>
                </a:solidFill>
                <a:latin typeface="Bahnschrift" panose="020B0502040204020203" pitchFamily="34" charset="0"/>
                <a:cs typeface="Century Gothic"/>
              </a:rPr>
              <a:t>Alternative</a:t>
            </a:r>
            <a:r>
              <a:rPr lang="en-US" sz="2000" spc="-75" dirty="0">
                <a:solidFill>
                  <a:srgbClr val="1F5786"/>
                </a:solidFill>
                <a:latin typeface="Bahnschrift" panose="020B0502040204020203" pitchFamily="34" charset="0"/>
                <a:cs typeface="Century Gothic"/>
              </a:rPr>
              <a:t> </a:t>
            </a:r>
            <a:r>
              <a:rPr lang="en-US" sz="2000" spc="-10" dirty="0">
                <a:solidFill>
                  <a:srgbClr val="1F5786"/>
                </a:solidFill>
                <a:latin typeface="Bahnschrift" panose="020B0502040204020203" pitchFamily="34" charset="0"/>
                <a:cs typeface="Century Gothic"/>
              </a:rPr>
              <a:t>dosage</a:t>
            </a:r>
            <a:endParaRPr lang="en-US" sz="2000" dirty="0">
              <a:latin typeface="Bahnschrift" panose="020B0502040204020203" pitchFamily="34" charset="0"/>
              <a:cs typeface="Century Gothic"/>
            </a:endParaRPr>
          </a:p>
        </p:txBody>
      </p:sp>
      <p:sp>
        <p:nvSpPr>
          <p:cNvPr id="4" name="object 4"/>
          <p:cNvSpPr txBox="1"/>
          <p:nvPr/>
        </p:nvSpPr>
        <p:spPr>
          <a:xfrm>
            <a:off x="417982" y="5536184"/>
            <a:ext cx="3839210" cy="330835"/>
          </a:xfrm>
          <a:prstGeom prst="rect">
            <a:avLst/>
          </a:prstGeom>
        </p:spPr>
        <p:txBody>
          <a:bodyPr vert="horz" wrap="square" lIns="0" tIns="12700" rIns="0" bIns="0" rtlCol="0">
            <a:spAutoFit/>
          </a:bodyPr>
          <a:lstStyle/>
          <a:p>
            <a:pPr marL="12700">
              <a:lnSpc>
                <a:spcPct val="100000"/>
              </a:lnSpc>
              <a:spcBef>
                <a:spcPts val="100"/>
              </a:spcBef>
            </a:pPr>
            <a:r>
              <a:rPr lang="en-US" sz="2000" b="1" spc="-10" dirty="0">
                <a:solidFill>
                  <a:srgbClr val="85898E"/>
                </a:solidFill>
                <a:latin typeface="Bahnschrift" panose="020B0502040204020203" pitchFamily="34" charset="0"/>
                <a:cs typeface="Century Gothic"/>
                <a:hlinkClick r:id="rId3"/>
              </a:rPr>
              <a:t>healthpartners.com/pharmacy </a:t>
            </a:r>
            <a:endParaRPr lang="en-US" sz="2000" dirty="0">
              <a:latin typeface="Bahnschrift" panose="020B0502040204020203" pitchFamily="34" charset="0"/>
              <a:cs typeface="Century Gothic"/>
            </a:endParaRPr>
          </a:p>
        </p:txBody>
      </p:sp>
      <p:grpSp>
        <p:nvGrpSpPr>
          <p:cNvPr id="5" name="object 5"/>
          <p:cNvGrpSpPr/>
          <p:nvPr/>
        </p:nvGrpSpPr>
        <p:grpSpPr>
          <a:xfrm>
            <a:off x="304800" y="693419"/>
            <a:ext cx="11102340" cy="5946775"/>
            <a:chOff x="304800" y="693419"/>
            <a:chExt cx="11102340" cy="5946775"/>
          </a:xfrm>
        </p:grpSpPr>
        <p:sp>
          <p:nvSpPr>
            <p:cNvPr id="6" name="object 6"/>
            <p:cNvSpPr/>
            <p:nvPr/>
          </p:nvSpPr>
          <p:spPr>
            <a:xfrm>
              <a:off x="304800" y="5506211"/>
              <a:ext cx="45720" cy="408940"/>
            </a:xfrm>
            <a:custGeom>
              <a:avLst/>
              <a:gdLst/>
              <a:ahLst/>
              <a:cxnLst/>
              <a:rect l="l" t="t" r="r" b="b"/>
              <a:pathLst>
                <a:path w="45720" h="408939">
                  <a:moveTo>
                    <a:pt x="45720" y="0"/>
                  </a:moveTo>
                  <a:lnTo>
                    <a:pt x="0" y="0"/>
                  </a:lnTo>
                  <a:lnTo>
                    <a:pt x="0" y="408431"/>
                  </a:lnTo>
                  <a:lnTo>
                    <a:pt x="45720" y="408431"/>
                  </a:lnTo>
                  <a:lnTo>
                    <a:pt x="45720" y="0"/>
                  </a:lnTo>
                  <a:close/>
                </a:path>
              </a:pathLst>
            </a:custGeom>
            <a:solidFill>
              <a:srgbClr val="6EACDE"/>
            </a:solidFill>
          </p:spPr>
          <p:txBody>
            <a:bodyPr wrap="square" lIns="0" tIns="0" rIns="0" bIns="0" rtlCol="0"/>
            <a:lstStyle/>
            <a:p>
              <a:endParaRPr/>
            </a:p>
          </p:txBody>
        </p:sp>
        <p:pic>
          <p:nvPicPr>
            <p:cNvPr id="7" name="object 7"/>
            <p:cNvPicPr/>
            <p:nvPr/>
          </p:nvPicPr>
          <p:blipFill>
            <a:blip r:embed="rId4" cstate="print"/>
            <a:stretch>
              <a:fillRect/>
            </a:stretch>
          </p:blipFill>
          <p:spPr>
            <a:xfrm>
              <a:off x="5364479" y="693419"/>
              <a:ext cx="6042660" cy="5946648"/>
            </a:xfrm>
            <a:prstGeom prst="rect">
              <a:avLst/>
            </a:prstGeom>
          </p:spPr>
        </p:pic>
      </p:grpSp>
      <p:sp>
        <p:nvSpPr>
          <p:cNvPr id="8" name="object 8"/>
          <p:cNvSpPr txBox="1"/>
          <p:nvPr/>
        </p:nvSpPr>
        <p:spPr>
          <a:xfrm>
            <a:off x="10438638" y="6361146"/>
            <a:ext cx="1359535" cy="396875"/>
          </a:xfrm>
          <a:prstGeom prst="rect">
            <a:avLst/>
          </a:prstGeom>
        </p:spPr>
        <p:txBody>
          <a:bodyPr vert="horz" wrap="square" lIns="0" tIns="12700" rIns="0" bIns="0" rtlCol="0">
            <a:spAutoFit/>
          </a:bodyPr>
          <a:lstStyle/>
          <a:p>
            <a:pPr marR="66040" algn="r">
              <a:lnSpc>
                <a:spcPct val="100000"/>
              </a:lnSpc>
              <a:spcBef>
                <a:spcPts val="100"/>
              </a:spcBef>
            </a:pPr>
            <a:fld id="{81D60167-4931-47E6-BA6A-407CBD079E47}" type="slidenum">
              <a:rPr lang="en-US" sz="1000" spc="-25" dirty="0">
                <a:solidFill>
                  <a:srgbClr val="7E7E7E"/>
                </a:solidFill>
                <a:latin typeface="Bahnschrift" panose="020B0502040204020203" pitchFamily="34" charset="0"/>
                <a:cs typeface="Century Gothic"/>
              </a:rPr>
              <a:t>12</a:t>
            </a:fld>
            <a:endParaRPr lang="en-US" sz="1000" dirty="0">
              <a:latin typeface="Bahnschrift" panose="020B0502040204020203" pitchFamily="34" charset="0"/>
              <a:cs typeface="Century Gothic"/>
            </a:endParaRPr>
          </a:p>
          <a:p>
            <a:pPr marL="12700">
              <a:lnSpc>
                <a:spcPct val="100000"/>
              </a:lnSpc>
              <a:spcBef>
                <a:spcPts val="990"/>
              </a:spcBef>
            </a:pPr>
            <a:r>
              <a:rPr lang="en-US" sz="600" dirty="0">
                <a:solidFill>
                  <a:srgbClr val="C5DEF1"/>
                </a:solidFill>
                <a:latin typeface="Bahnschrift" panose="020B0502040204020203" pitchFamily="34" charset="0"/>
                <a:cs typeface="Century Gothic"/>
              </a:rPr>
              <a:t>©2019</a:t>
            </a:r>
            <a:r>
              <a:rPr lang="en-US" sz="600" spc="10" dirty="0">
                <a:solidFill>
                  <a:srgbClr val="C5DEF1"/>
                </a:solidFill>
                <a:latin typeface="Bahnschrift" panose="020B0502040204020203" pitchFamily="34" charset="0"/>
                <a:cs typeface="Century Gothic"/>
              </a:rPr>
              <a:t> </a:t>
            </a:r>
            <a:r>
              <a:rPr lang="en-US" sz="600" spc="-10" dirty="0">
                <a:solidFill>
                  <a:srgbClr val="C5DEF1"/>
                </a:solidFill>
                <a:latin typeface="Bahnschrift" panose="020B0502040204020203" pitchFamily="34" charset="0"/>
                <a:cs typeface="Century Gothic"/>
              </a:rPr>
              <a:t>ARTHUR</a:t>
            </a:r>
            <a:r>
              <a:rPr lang="en-US" sz="600" dirty="0">
                <a:solidFill>
                  <a:srgbClr val="C5DEF1"/>
                </a:solidFill>
                <a:latin typeface="Bahnschrift" panose="020B0502040204020203" pitchFamily="34" charset="0"/>
                <a:cs typeface="Century Gothic"/>
              </a:rPr>
              <a:t> J. </a:t>
            </a:r>
            <a:r>
              <a:rPr lang="en-US" sz="600" spc="-10" dirty="0">
                <a:solidFill>
                  <a:srgbClr val="C5DEF1"/>
                </a:solidFill>
                <a:latin typeface="Bahnschrift" panose="020B0502040204020203" pitchFamily="34" charset="0"/>
                <a:cs typeface="Century Gothic"/>
              </a:rPr>
              <a:t>GALLAGHER</a:t>
            </a:r>
            <a:r>
              <a:rPr lang="en-US" sz="600" spc="35" dirty="0">
                <a:solidFill>
                  <a:srgbClr val="C5DEF1"/>
                </a:solidFill>
                <a:latin typeface="Bahnschrift" panose="020B0502040204020203" pitchFamily="34" charset="0"/>
                <a:cs typeface="Century Gothic"/>
              </a:rPr>
              <a:t> </a:t>
            </a:r>
            <a:r>
              <a:rPr lang="en-US" sz="600" dirty="0">
                <a:solidFill>
                  <a:srgbClr val="C5DEF1"/>
                </a:solidFill>
                <a:latin typeface="Bahnschrift" panose="020B0502040204020203" pitchFamily="34" charset="0"/>
                <a:cs typeface="Century Gothic"/>
              </a:rPr>
              <a:t>&amp;</a:t>
            </a:r>
            <a:r>
              <a:rPr lang="en-US" sz="600" spc="-10" dirty="0">
                <a:solidFill>
                  <a:srgbClr val="C5DEF1"/>
                </a:solidFill>
                <a:latin typeface="Bahnschrift" panose="020B0502040204020203" pitchFamily="34" charset="0"/>
                <a:cs typeface="Century Gothic"/>
              </a:rPr>
              <a:t> </a:t>
            </a:r>
            <a:r>
              <a:rPr lang="en-US" sz="600" spc="-25" dirty="0">
                <a:solidFill>
                  <a:srgbClr val="C5DEF1"/>
                </a:solidFill>
                <a:latin typeface="Bahnschrift" panose="020B0502040204020203" pitchFamily="34" charset="0"/>
                <a:cs typeface="Century Gothic"/>
              </a:rPr>
              <a:t>CO.</a:t>
            </a:r>
            <a:endParaRPr lang="en-US" sz="600" dirty="0">
              <a:latin typeface="Bahnschrift" panose="020B0502040204020203" pitchFamily="34" charset="0"/>
              <a:cs typeface="Century Gothic"/>
            </a:endParaRPr>
          </a:p>
        </p:txBody>
      </p:sp>
      <p:sp>
        <p:nvSpPr>
          <p:cNvPr id="9" name="object 9"/>
          <p:cNvSpPr txBox="1">
            <a:spLocks noGrp="1"/>
          </p:cNvSpPr>
          <p:nvPr>
            <p:ph type="sldNum" sz="quarter" idx="7"/>
          </p:nvPr>
        </p:nvSpPr>
        <p:spPr>
          <a:prstGeom prst="rect">
            <a:avLst/>
          </a:prstGeom>
        </p:spPr>
        <p:txBody>
          <a:bodyPr vert="horz" wrap="square" lIns="0" tIns="13335" rIns="0" bIns="0" rtlCol="0">
            <a:spAutoFit/>
          </a:bodyPr>
          <a:lstStyle/>
          <a:p>
            <a:pPr marL="38100">
              <a:lnSpc>
                <a:spcPct val="100000"/>
              </a:lnSpc>
              <a:spcBef>
                <a:spcPts val="105"/>
              </a:spcBef>
            </a:pPr>
            <a:fld id="{81D60167-4931-47E6-BA6A-407CBD079E47}" type="slidenum">
              <a:rPr spc="-25" dirty="0"/>
              <a:t>12</a:t>
            </a:fld>
            <a:endParaRPr spc="-25"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3571" rIns="0" bIns="0" rtlCol="0">
            <a:spAutoFit/>
          </a:bodyPr>
          <a:lstStyle/>
          <a:p>
            <a:pPr marL="12700">
              <a:lnSpc>
                <a:spcPct val="100000"/>
              </a:lnSpc>
              <a:spcBef>
                <a:spcPts val="105"/>
              </a:spcBef>
            </a:pPr>
            <a:r>
              <a:rPr dirty="0"/>
              <a:t>Prescription</a:t>
            </a:r>
            <a:r>
              <a:rPr spc="-60" dirty="0"/>
              <a:t> </a:t>
            </a:r>
            <a:r>
              <a:rPr spc="-10" dirty="0"/>
              <a:t>Drugs</a:t>
            </a:r>
          </a:p>
        </p:txBody>
      </p:sp>
      <p:sp>
        <p:nvSpPr>
          <p:cNvPr id="3" name="object 3"/>
          <p:cNvSpPr txBox="1"/>
          <p:nvPr/>
        </p:nvSpPr>
        <p:spPr>
          <a:xfrm>
            <a:off x="383540" y="1065403"/>
            <a:ext cx="5318760" cy="1226185"/>
          </a:xfrm>
          <a:prstGeom prst="rect">
            <a:avLst/>
          </a:prstGeom>
        </p:spPr>
        <p:txBody>
          <a:bodyPr vert="horz" wrap="square" lIns="0" tIns="12700" rIns="0" bIns="0" rtlCol="0">
            <a:spAutoFit/>
          </a:bodyPr>
          <a:lstStyle/>
          <a:p>
            <a:pPr marL="12700">
              <a:lnSpc>
                <a:spcPct val="100000"/>
              </a:lnSpc>
              <a:spcBef>
                <a:spcPts val="100"/>
              </a:spcBef>
            </a:pPr>
            <a:r>
              <a:rPr lang="en-US" sz="2400" spc="-10" dirty="0">
                <a:solidFill>
                  <a:srgbClr val="6EACDE"/>
                </a:solidFill>
                <a:latin typeface="Bahnschrift" panose="020B0502040204020203" pitchFamily="34" charset="0"/>
                <a:cs typeface="Century Gothic"/>
              </a:rPr>
              <a:t>Mail-</a:t>
            </a:r>
            <a:r>
              <a:rPr lang="en-US" sz="2400" dirty="0">
                <a:solidFill>
                  <a:srgbClr val="6EACDE"/>
                </a:solidFill>
                <a:latin typeface="Bahnschrift" panose="020B0502040204020203" pitchFamily="34" charset="0"/>
                <a:cs typeface="Century Gothic"/>
              </a:rPr>
              <a:t>Order</a:t>
            </a:r>
            <a:r>
              <a:rPr lang="en-US" sz="2400" spc="-50" dirty="0">
                <a:solidFill>
                  <a:srgbClr val="6EACDE"/>
                </a:solidFill>
                <a:latin typeface="Bahnschrift" panose="020B0502040204020203" pitchFamily="34" charset="0"/>
                <a:cs typeface="Century Gothic"/>
              </a:rPr>
              <a:t> </a:t>
            </a:r>
            <a:r>
              <a:rPr lang="en-US" sz="2400" dirty="0">
                <a:solidFill>
                  <a:srgbClr val="6EACDE"/>
                </a:solidFill>
                <a:latin typeface="Bahnschrift" panose="020B0502040204020203" pitchFamily="34" charset="0"/>
                <a:cs typeface="Century Gothic"/>
              </a:rPr>
              <a:t>Pharmacy</a:t>
            </a:r>
            <a:r>
              <a:rPr lang="en-US" sz="2400" spc="-65" dirty="0">
                <a:solidFill>
                  <a:srgbClr val="6EACDE"/>
                </a:solidFill>
                <a:latin typeface="Bahnschrift" panose="020B0502040204020203" pitchFamily="34" charset="0"/>
                <a:cs typeface="Century Gothic"/>
              </a:rPr>
              <a:t> </a:t>
            </a:r>
            <a:r>
              <a:rPr lang="en-US" sz="2400" dirty="0">
                <a:solidFill>
                  <a:srgbClr val="6EACDE"/>
                </a:solidFill>
                <a:latin typeface="Bahnschrift" panose="020B0502040204020203" pitchFamily="34" charset="0"/>
                <a:cs typeface="Century Gothic"/>
              </a:rPr>
              <a:t>–</a:t>
            </a:r>
            <a:r>
              <a:rPr lang="en-US" sz="2400" spc="-25" dirty="0">
                <a:solidFill>
                  <a:srgbClr val="6EACDE"/>
                </a:solidFill>
                <a:latin typeface="Bahnschrift" panose="020B0502040204020203" pitchFamily="34" charset="0"/>
                <a:cs typeface="Century Gothic"/>
              </a:rPr>
              <a:t> </a:t>
            </a:r>
            <a:r>
              <a:rPr lang="en-US" sz="2400" dirty="0">
                <a:solidFill>
                  <a:srgbClr val="6EACDE"/>
                </a:solidFill>
                <a:latin typeface="Bahnschrift" panose="020B0502040204020203" pitchFamily="34" charset="0"/>
                <a:cs typeface="Century Gothic"/>
              </a:rPr>
              <a:t>WellDyne</a:t>
            </a:r>
            <a:r>
              <a:rPr lang="en-US" sz="2400" spc="-15" dirty="0">
                <a:solidFill>
                  <a:srgbClr val="6EACDE"/>
                </a:solidFill>
                <a:latin typeface="Bahnschrift" panose="020B0502040204020203" pitchFamily="34" charset="0"/>
                <a:cs typeface="Century Gothic"/>
              </a:rPr>
              <a:t> </a:t>
            </a:r>
            <a:r>
              <a:rPr lang="en-US" sz="2400" spc="-25" dirty="0">
                <a:solidFill>
                  <a:srgbClr val="6EACDE"/>
                </a:solidFill>
                <a:latin typeface="Bahnschrift" panose="020B0502040204020203" pitchFamily="34" charset="0"/>
                <a:cs typeface="Century Gothic"/>
              </a:rPr>
              <a:t>Rx</a:t>
            </a:r>
            <a:endParaRPr lang="en-US" sz="2400" dirty="0">
              <a:latin typeface="Bahnschrift" panose="020B0502040204020203" pitchFamily="34" charset="0"/>
              <a:cs typeface="Century Gothic"/>
            </a:endParaRPr>
          </a:p>
          <a:p>
            <a:pPr marL="12700">
              <a:lnSpc>
                <a:spcPts val="2395"/>
              </a:lnSpc>
              <a:spcBef>
                <a:spcPts val="1780"/>
              </a:spcBef>
            </a:pPr>
            <a:r>
              <a:rPr lang="en-US" sz="2000" b="1" dirty="0">
                <a:solidFill>
                  <a:srgbClr val="1F5786"/>
                </a:solidFill>
                <a:latin typeface="Bahnschrift" panose="020B0502040204020203" pitchFamily="34" charset="0"/>
                <a:cs typeface="Century Gothic"/>
              </a:rPr>
              <a:t>Five</a:t>
            </a:r>
            <a:r>
              <a:rPr lang="en-US" sz="2000" b="1" spc="-35" dirty="0">
                <a:solidFill>
                  <a:srgbClr val="1F5786"/>
                </a:solidFill>
                <a:latin typeface="Bahnschrift" panose="020B0502040204020203" pitchFamily="34" charset="0"/>
                <a:cs typeface="Century Gothic"/>
              </a:rPr>
              <a:t> </a:t>
            </a:r>
            <a:r>
              <a:rPr lang="en-US" sz="2000" b="1" dirty="0">
                <a:solidFill>
                  <a:srgbClr val="1F5786"/>
                </a:solidFill>
                <a:latin typeface="Bahnschrift" panose="020B0502040204020203" pitchFamily="34" charset="0"/>
                <a:cs typeface="Century Gothic"/>
              </a:rPr>
              <a:t>great</a:t>
            </a:r>
            <a:r>
              <a:rPr lang="en-US" sz="2000" b="1" spc="-25" dirty="0">
                <a:solidFill>
                  <a:srgbClr val="1F5786"/>
                </a:solidFill>
                <a:latin typeface="Bahnschrift" panose="020B0502040204020203" pitchFamily="34" charset="0"/>
                <a:cs typeface="Century Gothic"/>
              </a:rPr>
              <a:t> </a:t>
            </a:r>
            <a:r>
              <a:rPr lang="en-US" sz="2000" b="1" dirty="0">
                <a:solidFill>
                  <a:srgbClr val="1F5786"/>
                </a:solidFill>
                <a:latin typeface="Bahnschrift" panose="020B0502040204020203" pitchFamily="34" charset="0"/>
                <a:cs typeface="Century Gothic"/>
              </a:rPr>
              <a:t>things</a:t>
            </a:r>
            <a:r>
              <a:rPr lang="en-US" sz="2000" b="1" spc="-30" dirty="0">
                <a:solidFill>
                  <a:srgbClr val="1F5786"/>
                </a:solidFill>
                <a:latin typeface="Bahnschrift" panose="020B0502040204020203" pitchFamily="34" charset="0"/>
                <a:cs typeface="Century Gothic"/>
              </a:rPr>
              <a:t> </a:t>
            </a:r>
            <a:r>
              <a:rPr lang="en-US" sz="2000" b="1" dirty="0">
                <a:solidFill>
                  <a:srgbClr val="1F5786"/>
                </a:solidFill>
                <a:latin typeface="Bahnschrift" panose="020B0502040204020203" pitchFamily="34" charset="0"/>
                <a:cs typeface="Century Gothic"/>
              </a:rPr>
              <a:t>about</a:t>
            </a:r>
            <a:r>
              <a:rPr lang="en-US" sz="2000" b="1" spc="-20" dirty="0">
                <a:solidFill>
                  <a:srgbClr val="1F5786"/>
                </a:solidFill>
                <a:latin typeface="Bahnschrift" panose="020B0502040204020203" pitchFamily="34" charset="0"/>
                <a:cs typeface="Century Gothic"/>
              </a:rPr>
              <a:t> </a:t>
            </a:r>
            <a:r>
              <a:rPr lang="en-US" sz="2000" b="1" dirty="0">
                <a:solidFill>
                  <a:srgbClr val="1F5786"/>
                </a:solidFill>
                <a:latin typeface="Bahnschrift" panose="020B0502040204020203" pitchFamily="34" charset="0"/>
                <a:cs typeface="Century Gothic"/>
              </a:rPr>
              <a:t>mail</a:t>
            </a:r>
            <a:r>
              <a:rPr lang="en-US" sz="2000" b="1" spc="-45" dirty="0">
                <a:solidFill>
                  <a:srgbClr val="1F5786"/>
                </a:solidFill>
                <a:latin typeface="Bahnschrift" panose="020B0502040204020203" pitchFamily="34" charset="0"/>
                <a:cs typeface="Century Gothic"/>
              </a:rPr>
              <a:t> </a:t>
            </a:r>
            <a:r>
              <a:rPr lang="en-US" sz="2000" b="1" spc="-10" dirty="0">
                <a:solidFill>
                  <a:srgbClr val="1F5786"/>
                </a:solidFill>
                <a:latin typeface="Bahnschrift" panose="020B0502040204020203" pitchFamily="34" charset="0"/>
                <a:cs typeface="Century Gothic"/>
              </a:rPr>
              <a:t>order:</a:t>
            </a:r>
            <a:endParaRPr lang="en-US" sz="2000" dirty="0">
              <a:latin typeface="Bahnschrift" panose="020B0502040204020203" pitchFamily="34" charset="0"/>
              <a:cs typeface="Century Gothic"/>
            </a:endParaRPr>
          </a:p>
          <a:p>
            <a:pPr marL="12700">
              <a:lnSpc>
                <a:spcPts val="2395"/>
              </a:lnSpc>
              <a:tabLst>
                <a:tab pos="469265" algn="l"/>
              </a:tabLst>
            </a:pPr>
            <a:r>
              <a:rPr lang="en-US" sz="2000" spc="-25" dirty="0">
                <a:solidFill>
                  <a:srgbClr val="00416B"/>
                </a:solidFill>
                <a:latin typeface="Bahnschrift" panose="020B0502040204020203" pitchFamily="34" charset="0"/>
                <a:cs typeface="Century Gothic"/>
              </a:rPr>
              <a:t>1.</a:t>
            </a:r>
            <a:r>
              <a:rPr lang="en-US" sz="2000" dirty="0">
                <a:solidFill>
                  <a:srgbClr val="00416B"/>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You’ll</a:t>
            </a:r>
            <a:r>
              <a:rPr lang="en-US" sz="2000" spc="-6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never</a:t>
            </a:r>
            <a:r>
              <a:rPr lang="en-US" sz="2000" spc="-4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pay</a:t>
            </a:r>
            <a:r>
              <a:rPr lang="en-US" sz="2000" spc="-2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for</a:t>
            </a:r>
            <a:r>
              <a:rPr lang="en-US" sz="2000" spc="-1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standard</a:t>
            </a:r>
            <a:r>
              <a:rPr lang="en-US" sz="2000" spc="-50" dirty="0">
                <a:solidFill>
                  <a:srgbClr val="1F5786"/>
                </a:solidFill>
                <a:latin typeface="Bahnschrift" panose="020B0502040204020203" pitchFamily="34" charset="0"/>
                <a:cs typeface="Century Gothic"/>
              </a:rPr>
              <a:t> </a:t>
            </a:r>
            <a:r>
              <a:rPr lang="en-US" sz="2000" spc="-10" dirty="0">
                <a:solidFill>
                  <a:srgbClr val="1F5786"/>
                </a:solidFill>
                <a:latin typeface="Bahnschrift" panose="020B0502040204020203" pitchFamily="34" charset="0"/>
                <a:cs typeface="Century Gothic"/>
              </a:rPr>
              <a:t>shipping.</a:t>
            </a:r>
            <a:endParaRPr lang="en-US" sz="2000" dirty="0">
              <a:latin typeface="Bahnschrift" panose="020B0502040204020203" pitchFamily="34" charset="0"/>
              <a:cs typeface="Century Gothic"/>
            </a:endParaRPr>
          </a:p>
        </p:txBody>
      </p:sp>
      <p:sp>
        <p:nvSpPr>
          <p:cNvPr id="4" name="object 4"/>
          <p:cNvSpPr txBox="1"/>
          <p:nvPr/>
        </p:nvSpPr>
        <p:spPr>
          <a:xfrm>
            <a:off x="383540" y="2379726"/>
            <a:ext cx="6330950" cy="2807970"/>
          </a:xfrm>
          <a:prstGeom prst="rect">
            <a:avLst/>
          </a:prstGeom>
        </p:spPr>
        <p:txBody>
          <a:bodyPr vert="horz" wrap="square" lIns="0" tIns="13335" rIns="0" bIns="0" rtlCol="0">
            <a:spAutoFit/>
          </a:bodyPr>
          <a:lstStyle/>
          <a:p>
            <a:pPr marL="469900" marR="5080" indent="-457200">
              <a:lnSpc>
                <a:spcPct val="100000"/>
              </a:lnSpc>
              <a:spcBef>
                <a:spcPts val="105"/>
              </a:spcBef>
              <a:buClr>
                <a:srgbClr val="00416B"/>
              </a:buClr>
              <a:buAutoNum type="arabicPeriod" startAt="2"/>
              <a:tabLst>
                <a:tab pos="469900" algn="l"/>
              </a:tabLst>
            </a:pPr>
            <a:r>
              <a:rPr lang="en-US" sz="2000" dirty="0">
                <a:solidFill>
                  <a:srgbClr val="1F5786"/>
                </a:solidFill>
                <a:latin typeface="Bahnschrift" panose="020B0502040204020203" pitchFamily="34" charset="0"/>
                <a:cs typeface="Century Gothic"/>
              </a:rPr>
              <a:t>Refilling</a:t>
            </a:r>
            <a:r>
              <a:rPr lang="en-US" sz="2000" spc="-6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your</a:t>
            </a:r>
            <a:r>
              <a:rPr lang="en-US" sz="2000" spc="-3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medicine</a:t>
            </a:r>
            <a:r>
              <a:rPr lang="en-US" sz="2000" spc="-4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online</a:t>
            </a:r>
            <a:r>
              <a:rPr lang="en-US" sz="2000" spc="-3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or</a:t>
            </a:r>
            <a:r>
              <a:rPr lang="en-US" sz="2000" spc="-3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with</a:t>
            </a:r>
            <a:r>
              <a:rPr lang="en-US" sz="2000" spc="-5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our</a:t>
            </a:r>
            <a:r>
              <a:rPr lang="en-US" sz="2000" spc="-50" dirty="0">
                <a:solidFill>
                  <a:srgbClr val="1F5786"/>
                </a:solidFill>
                <a:latin typeface="Bahnschrift" panose="020B0502040204020203" pitchFamily="34" charset="0"/>
                <a:cs typeface="Century Gothic"/>
              </a:rPr>
              <a:t> </a:t>
            </a:r>
            <a:r>
              <a:rPr lang="en-US" sz="2000" spc="-10" dirty="0">
                <a:solidFill>
                  <a:srgbClr val="1F5786"/>
                </a:solidFill>
                <a:latin typeface="Bahnschrift" panose="020B0502040204020203" pitchFamily="34" charset="0"/>
                <a:cs typeface="Century Gothic"/>
              </a:rPr>
              <a:t>mobile </a:t>
            </a:r>
            <a:r>
              <a:rPr lang="en-US" sz="2000" dirty="0">
                <a:solidFill>
                  <a:srgbClr val="1F5786"/>
                </a:solidFill>
                <a:latin typeface="Bahnschrift" panose="020B0502040204020203" pitchFamily="34" charset="0"/>
                <a:cs typeface="Century Gothic"/>
              </a:rPr>
              <a:t>app</a:t>
            </a:r>
            <a:r>
              <a:rPr lang="en-US" sz="2000" spc="-3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is</a:t>
            </a:r>
            <a:r>
              <a:rPr lang="en-US" sz="2000" spc="-5" dirty="0">
                <a:solidFill>
                  <a:srgbClr val="1F5786"/>
                </a:solidFill>
                <a:latin typeface="Bahnschrift" panose="020B0502040204020203" pitchFamily="34" charset="0"/>
                <a:cs typeface="Century Gothic"/>
              </a:rPr>
              <a:t> </a:t>
            </a:r>
            <a:r>
              <a:rPr lang="en-US" sz="2000" spc="-20" dirty="0">
                <a:solidFill>
                  <a:srgbClr val="1F5786"/>
                </a:solidFill>
                <a:latin typeface="Bahnschrift" panose="020B0502040204020203" pitchFamily="34" charset="0"/>
                <a:cs typeface="Century Gothic"/>
              </a:rPr>
              <a:t>easy.</a:t>
            </a:r>
            <a:endParaRPr lang="en-US" sz="2000" dirty="0">
              <a:latin typeface="Bahnschrift" panose="020B0502040204020203" pitchFamily="34" charset="0"/>
              <a:cs typeface="Century Gothic"/>
            </a:endParaRPr>
          </a:p>
          <a:p>
            <a:pPr marL="469900" marR="375285" indent="-457200">
              <a:lnSpc>
                <a:spcPct val="100000"/>
              </a:lnSpc>
              <a:spcBef>
                <a:spcPts val="900"/>
              </a:spcBef>
              <a:buClr>
                <a:srgbClr val="00416B"/>
              </a:buClr>
              <a:buAutoNum type="arabicPeriod" startAt="2"/>
              <a:tabLst>
                <a:tab pos="469900" algn="l"/>
              </a:tabLst>
            </a:pPr>
            <a:r>
              <a:rPr lang="en-US" sz="2000" dirty="0">
                <a:solidFill>
                  <a:srgbClr val="1F5786"/>
                </a:solidFill>
                <a:latin typeface="Bahnschrift" panose="020B0502040204020203" pitchFamily="34" charset="0"/>
                <a:cs typeface="Century Gothic"/>
              </a:rPr>
              <a:t>All</a:t>
            </a:r>
            <a:r>
              <a:rPr lang="en-US" sz="2000" spc="-3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orders</a:t>
            </a:r>
            <a:r>
              <a:rPr lang="en-US" sz="2000" spc="-1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are</a:t>
            </a:r>
            <a:r>
              <a:rPr lang="en-US" sz="2000" spc="-2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sent</a:t>
            </a:r>
            <a:r>
              <a:rPr lang="en-US" sz="2000" spc="-3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in</a:t>
            </a:r>
            <a:r>
              <a:rPr lang="en-US" sz="2000" spc="-1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a</a:t>
            </a:r>
            <a:r>
              <a:rPr lang="en-US" sz="2000" spc="-1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tamper</a:t>
            </a:r>
            <a:r>
              <a:rPr lang="en-US" sz="2000" spc="-5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resistant,</a:t>
            </a:r>
            <a:r>
              <a:rPr lang="en-US" sz="2000" spc="-50" dirty="0">
                <a:solidFill>
                  <a:srgbClr val="1F5786"/>
                </a:solidFill>
                <a:latin typeface="Bahnschrift" panose="020B0502040204020203" pitchFamily="34" charset="0"/>
                <a:cs typeface="Century Gothic"/>
              </a:rPr>
              <a:t> </a:t>
            </a:r>
            <a:r>
              <a:rPr lang="en-US" sz="2000" spc="-10" dirty="0">
                <a:solidFill>
                  <a:srgbClr val="1F5786"/>
                </a:solidFill>
                <a:latin typeface="Bahnschrift" panose="020B0502040204020203" pitchFamily="34" charset="0"/>
                <a:cs typeface="Century Gothic"/>
              </a:rPr>
              <a:t>plain </a:t>
            </a:r>
            <a:r>
              <a:rPr lang="en-US" sz="2000" dirty="0">
                <a:solidFill>
                  <a:srgbClr val="1F5786"/>
                </a:solidFill>
                <a:latin typeface="Bahnschrift" panose="020B0502040204020203" pitchFamily="34" charset="0"/>
                <a:cs typeface="Century Gothic"/>
              </a:rPr>
              <a:t>package</a:t>
            </a:r>
            <a:r>
              <a:rPr lang="en-US" sz="2000" spc="-3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to</a:t>
            </a:r>
            <a:r>
              <a:rPr lang="en-US" sz="2000" spc="-3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make</a:t>
            </a:r>
            <a:r>
              <a:rPr lang="en-US" sz="2000" spc="-2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it</a:t>
            </a:r>
            <a:r>
              <a:rPr lang="en-US" sz="2000" spc="-2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more</a:t>
            </a:r>
            <a:r>
              <a:rPr lang="en-US" sz="2000" spc="-15" dirty="0">
                <a:solidFill>
                  <a:srgbClr val="1F5786"/>
                </a:solidFill>
                <a:latin typeface="Bahnschrift" panose="020B0502040204020203" pitchFamily="34" charset="0"/>
                <a:cs typeface="Century Gothic"/>
              </a:rPr>
              <a:t> </a:t>
            </a:r>
            <a:r>
              <a:rPr lang="en-US" sz="2000" spc="-10" dirty="0">
                <a:solidFill>
                  <a:srgbClr val="1F5786"/>
                </a:solidFill>
                <a:latin typeface="Bahnschrift" panose="020B0502040204020203" pitchFamily="34" charset="0"/>
                <a:cs typeface="Century Gothic"/>
              </a:rPr>
              <a:t>private.</a:t>
            </a:r>
            <a:endParaRPr lang="en-US" sz="2000" dirty="0">
              <a:latin typeface="Bahnschrift" panose="020B0502040204020203" pitchFamily="34" charset="0"/>
              <a:cs typeface="Century Gothic"/>
            </a:endParaRPr>
          </a:p>
          <a:p>
            <a:pPr marL="469265" indent="-456565">
              <a:lnSpc>
                <a:spcPct val="100000"/>
              </a:lnSpc>
              <a:spcBef>
                <a:spcPts val="900"/>
              </a:spcBef>
              <a:buClr>
                <a:srgbClr val="00416B"/>
              </a:buClr>
              <a:buAutoNum type="arabicPeriod" startAt="2"/>
              <a:tabLst>
                <a:tab pos="469265" algn="l"/>
              </a:tabLst>
            </a:pPr>
            <a:r>
              <a:rPr lang="en-US" sz="2000" dirty="0">
                <a:solidFill>
                  <a:srgbClr val="1F5786"/>
                </a:solidFill>
                <a:latin typeface="Bahnschrift" panose="020B0502040204020203" pitchFamily="34" charset="0"/>
                <a:cs typeface="Century Gothic"/>
              </a:rPr>
              <a:t>Safety</a:t>
            </a:r>
            <a:r>
              <a:rPr lang="en-US" sz="2000" spc="-4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is</a:t>
            </a:r>
            <a:r>
              <a:rPr lang="en-US" sz="2000" spc="-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important</a:t>
            </a:r>
            <a:r>
              <a:rPr lang="en-US" sz="2000" spc="-4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to</a:t>
            </a:r>
            <a:r>
              <a:rPr lang="en-US" sz="2000" spc="-2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us.</a:t>
            </a:r>
            <a:r>
              <a:rPr lang="en-US" sz="2000" spc="-4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You’ll</a:t>
            </a:r>
            <a:r>
              <a:rPr lang="en-US" sz="2000" spc="-5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get</a:t>
            </a:r>
            <a:r>
              <a:rPr lang="en-US" sz="2000" spc="-2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the</a:t>
            </a:r>
            <a:r>
              <a:rPr lang="en-US" sz="2000" spc="-35" dirty="0">
                <a:solidFill>
                  <a:srgbClr val="1F5786"/>
                </a:solidFill>
                <a:latin typeface="Bahnschrift" panose="020B0502040204020203" pitchFamily="34" charset="0"/>
                <a:cs typeface="Century Gothic"/>
              </a:rPr>
              <a:t> </a:t>
            </a:r>
            <a:r>
              <a:rPr lang="en-US" sz="2000" spc="-20" dirty="0">
                <a:solidFill>
                  <a:srgbClr val="1F5786"/>
                </a:solidFill>
                <a:latin typeface="Bahnschrift" panose="020B0502040204020203" pitchFamily="34" charset="0"/>
                <a:cs typeface="Century Gothic"/>
              </a:rPr>
              <a:t>best</a:t>
            </a:r>
            <a:endParaRPr lang="en-US" sz="2000" dirty="0">
              <a:latin typeface="Bahnschrift" panose="020B0502040204020203" pitchFamily="34" charset="0"/>
              <a:cs typeface="Century Gothic"/>
            </a:endParaRPr>
          </a:p>
          <a:p>
            <a:pPr marL="469900">
              <a:lnSpc>
                <a:spcPct val="100000"/>
              </a:lnSpc>
            </a:pPr>
            <a:r>
              <a:rPr lang="en-US" sz="2000" dirty="0">
                <a:solidFill>
                  <a:srgbClr val="1F5786"/>
                </a:solidFill>
                <a:latin typeface="Bahnschrift" panose="020B0502040204020203" pitchFamily="34" charset="0"/>
                <a:cs typeface="Century Gothic"/>
              </a:rPr>
              <a:t>quality</a:t>
            </a:r>
            <a:r>
              <a:rPr lang="en-US" sz="2000" spc="-70" dirty="0">
                <a:solidFill>
                  <a:srgbClr val="1F5786"/>
                </a:solidFill>
                <a:latin typeface="Bahnschrift" panose="020B0502040204020203" pitchFamily="34" charset="0"/>
                <a:cs typeface="Century Gothic"/>
              </a:rPr>
              <a:t> </a:t>
            </a:r>
            <a:r>
              <a:rPr lang="en-US" sz="2000" spc="-10" dirty="0">
                <a:solidFill>
                  <a:srgbClr val="1F5786"/>
                </a:solidFill>
                <a:latin typeface="Bahnschrift" panose="020B0502040204020203" pitchFamily="34" charset="0"/>
                <a:cs typeface="Century Gothic"/>
              </a:rPr>
              <a:t>medicine.</a:t>
            </a:r>
            <a:endParaRPr lang="en-US" sz="2000" dirty="0">
              <a:latin typeface="Bahnschrift" panose="020B0502040204020203" pitchFamily="34" charset="0"/>
              <a:cs typeface="Century Gothic"/>
            </a:endParaRPr>
          </a:p>
          <a:p>
            <a:pPr marL="469900" marR="90170" indent="-457200">
              <a:lnSpc>
                <a:spcPct val="100000"/>
              </a:lnSpc>
              <a:spcBef>
                <a:spcPts val="900"/>
              </a:spcBef>
              <a:buClr>
                <a:srgbClr val="00416B"/>
              </a:buClr>
              <a:buAutoNum type="arabicPeriod" startAt="5"/>
              <a:tabLst>
                <a:tab pos="469900" algn="l"/>
              </a:tabLst>
            </a:pPr>
            <a:r>
              <a:rPr lang="en-US" sz="2000" dirty="0">
                <a:solidFill>
                  <a:srgbClr val="1F5786"/>
                </a:solidFill>
                <a:latin typeface="Bahnschrift" panose="020B0502040204020203" pitchFamily="34" charset="0"/>
                <a:cs typeface="Century Gothic"/>
              </a:rPr>
              <a:t>You'll</a:t>
            </a:r>
            <a:r>
              <a:rPr lang="en-US" sz="2000" spc="-6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get</a:t>
            </a:r>
            <a:r>
              <a:rPr lang="en-US" sz="2000" spc="-4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your</a:t>
            </a:r>
            <a:r>
              <a:rPr lang="en-US" sz="2000" spc="-2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medicine</a:t>
            </a:r>
            <a:r>
              <a:rPr lang="en-US" sz="2000" spc="-4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delivered</a:t>
            </a:r>
            <a:r>
              <a:rPr lang="en-US" sz="2000" spc="-6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within</a:t>
            </a:r>
            <a:r>
              <a:rPr lang="en-US" sz="2000" spc="-55" dirty="0">
                <a:solidFill>
                  <a:srgbClr val="1F5786"/>
                </a:solidFill>
                <a:latin typeface="Bahnschrift" panose="020B0502040204020203" pitchFamily="34" charset="0"/>
                <a:cs typeface="Century Gothic"/>
              </a:rPr>
              <a:t> </a:t>
            </a:r>
            <a:r>
              <a:rPr lang="en-US" sz="2000" spc="-10" dirty="0">
                <a:solidFill>
                  <a:srgbClr val="1F5786"/>
                </a:solidFill>
                <a:latin typeface="Bahnschrift" panose="020B0502040204020203" pitchFamily="34" charset="0"/>
                <a:cs typeface="Century Gothic"/>
              </a:rPr>
              <a:t>seven </a:t>
            </a:r>
            <a:r>
              <a:rPr lang="en-US" sz="2000" dirty="0">
                <a:solidFill>
                  <a:srgbClr val="1F5786"/>
                </a:solidFill>
                <a:latin typeface="Bahnschrift" panose="020B0502040204020203" pitchFamily="34" charset="0"/>
                <a:cs typeface="Century Gothic"/>
              </a:rPr>
              <a:t>to</a:t>
            </a:r>
            <a:r>
              <a:rPr lang="en-US" sz="2000" spc="-4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ten</a:t>
            </a:r>
            <a:r>
              <a:rPr lang="en-US" sz="2000" spc="-35" dirty="0">
                <a:solidFill>
                  <a:srgbClr val="1F5786"/>
                </a:solidFill>
                <a:latin typeface="Bahnschrift" panose="020B0502040204020203" pitchFamily="34" charset="0"/>
                <a:cs typeface="Century Gothic"/>
              </a:rPr>
              <a:t> </a:t>
            </a:r>
            <a:r>
              <a:rPr lang="en-US" sz="2000" spc="-10" dirty="0">
                <a:solidFill>
                  <a:srgbClr val="1F5786"/>
                </a:solidFill>
                <a:latin typeface="Bahnschrift" panose="020B0502040204020203" pitchFamily="34" charset="0"/>
                <a:cs typeface="Century Gothic"/>
              </a:rPr>
              <a:t>days.</a:t>
            </a:r>
            <a:endParaRPr lang="en-US" sz="2000" dirty="0">
              <a:latin typeface="Bahnschrift" panose="020B0502040204020203" pitchFamily="34" charset="0"/>
              <a:cs typeface="Century Gothic"/>
            </a:endParaRPr>
          </a:p>
        </p:txBody>
      </p:sp>
      <p:sp>
        <p:nvSpPr>
          <p:cNvPr id="5" name="object 5"/>
          <p:cNvSpPr txBox="1"/>
          <p:nvPr/>
        </p:nvSpPr>
        <p:spPr>
          <a:xfrm>
            <a:off x="417982" y="5536184"/>
            <a:ext cx="3733800" cy="330835"/>
          </a:xfrm>
          <a:prstGeom prst="rect">
            <a:avLst/>
          </a:prstGeom>
        </p:spPr>
        <p:txBody>
          <a:bodyPr vert="horz" wrap="square" lIns="0" tIns="12700" rIns="0" bIns="0" rtlCol="0">
            <a:spAutoFit/>
          </a:bodyPr>
          <a:lstStyle/>
          <a:p>
            <a:pPr marL="12700">
              <a:lnSpc>
                <a:spcPct val="100000"/>
              </a:lnSpc>
              <a:spcBef>
                <a:spcPts val="100"/>
              </a:spcBef>
            </a:pPr>
            <a:r>
              <a:rPr lang="en-US" sz="2000" b="1" spc="-10" dirty="0">
                <a:solidFill>
                  <a:srgbClr val="85898E"/>
                </a:solidFill>
                <a:latin typeface="Bahnschrift" panose="020B0502040204020203" pitchFamily="34" charset="0"/>
                <a:cs typeface="Century Gothic"/>
                <a:hlinkClick r:id="rId3"/>
              </a:rPr>
              <a:t>healthpartners.com/</a:t>
            </a:r>
            <a:r>
              <a:rPr lang="en-US" sz="2000" b="1" spc="-10" dirty="0" err="1">
                <a:solidFill>
                  <a:srgbClr val="85898E"/>
                </a:solidFill>
                <a:latin typeface="Bahnschrift" panose="020B0502040204020203" pitchFamily="34" charset="0"/>
                <a:cs typeface="Century Gothic"/>
                <a:hlinkClick r:id="rId3"/>
              </a:rPr>
              <a:t>mailorder</a:t>
            </a:r>
            <a:endParaRPr lang="en-US" sz="2000" dirty="0">
              <a:latin typeface="Bahnschrift" panose="020B0502040204020203" pitchFamily="34" charset="0"/>
              <a:cs typeface="Century Gothic"/>
            </a:endParaRPr>
          </a:p>
        </p:txBody>
      </p:sp>
      <p:sp>
        <p:nvSpPr>
          <p:cNvPr id="6" name="object 6"/>
          <p:cNvSpPr/>
          <p:nvPr/>
        </p:nvSpPr>
        <p:spPr>
          <a:xfrm>
            <a:off x="304800" y="5506211"/>
            <a:ext cx="45720" cy="408940"/>
          </a:xfrm>
          <a:custGeom>
            <a:avLst/>
            <a:gdLst/>
            <a:ahLst/>
            <a:cxnLst/>
            <a:rect l="l" t="t" r="r" b="b"/>
            <a:pathLst>
              <a:path w="45720" h="408939">
                <a:moveTo>
                  <a:pt x="45720" y="0"/>
                </a:moveTo>
                <a:lnTo>
                  <a:pt x="0" y="0"/>
                </a:lnTo>
                <a:lnTo>
                  <a:pt x="0" y="408431"/>
                </a:lnTo>
                <a:lnTo>
                  <a:pt x="45720" y="408431"/>
                </a:lnTo>
                <a:lnTo>
                  <a:pt x="45720" y="0"/>
                </a:lnTo>
                <a:close/>
              </a:path>
            </a:pathLst>
          </a:custGeom>
          <a:solidFill>
            <a:srgbClr val="6EACDE"/>
          </a:solidFill>
        </p:spPr>
        <p:txBody>
          <a:bodyPr wrap="square" lIns="0" tIns="0" rIns="0" bIns="0" rtlCol="0"/>
          <a:lstStyle/>
          <a:p>
            <a:endParaRPr/>
          </a:p>
        </p:txBody>
      </p:sp>
      <p:grpSp>
        <p:nvGrpSpPr>
          <p:cNvPr id="7" name="object 7"/>
          <p:cNvGrpSpPr/>
          <p:nvPr/>
        </p:nvGrpSpPr>
        <p:grpSpPr>
          <a:xfrm>
            <a:off x="7623027" y="1618467"/>
            <a:ext cx="3366557" cy="3311693"/>
            <a:chOff x="7623027" y="1618467"/>
            <a:chExt cx="3366557" cy="3311693"/>
          </a:xfrm>
        </p:grpSpPr>
        <p:pic>
          <p:nvPicPr>
            <p:cNvPr id="8" name="object 8"/>
            <p:cNvPicPr/>
            <p:nvPr/>
          </p:nvPicPr>
          <p:blipFill>
            <a:blip r:embed="rId4" cstate="print"/>
            <a:stretch>
              <a:fillRect/>
            </a:stretch>
          </p:blipFill>
          <p:spPr>
            <a:xfrm>
              <a:off x="7623027" y="1618467"/>
              <a:ext cx="3366557" cy="3311693"/>
            </a:xfrm>
            <a:prstGeom prst="rect">
              <a:avLst/>
            </a:prstGeom>
          </p:spPr>
        </p:pic>
        <p:pic>
          <p:nvPicPr>
            <p:cNvPr id="9" name="object 9"/>
            <p:cNvPicPr/>
            <p:nvPr/>
          </p:nvPicPr>
          <p:blipFill>
            <a:blip r:embed="rId5" cstate="print"/>
            <a:stretch>
              <a:fillRect/>
            </a:stretch>
          </p:blipFill>
          <p:spPr>
            <a:xfrm>
              <a:off x="7962900" y="2142743"/>
              <a:ext cx="2764536" cy="2343911"/>
            </a:xfrm>
            <a:prstGeom prst="rect">
              <a:avLst/>
            </a:prstGeom>
          </p:spPr>
        </p:pic>
        <p:pic>
          <p:nvPicPr>
            <p:cNvPr id="10" name="object 10"/>
            <p:cNvPicPr/>
            <p:nvPr/>
          </p:nvPicPr>
          <p:blipFill>
            <a:blip r:embed="rId6" cstate="print"/>
            <a:stretch>
              <a:fillRect/>
            </a:stretch>
          </p:blipFill>
          <p:spPr>
            <a:xfrm>
              <a:off x="7661148" y="1633727"/>
              <a:ext cx="3294887" cy="3240024"/>
            </a:xfrm>
            <a:prstGeom prst="rect">
              <a:avLst/>
            </a:prstGeom>
          </p:spPr>
        </p:pic>
        <p:sp>
          <p:nvSpPr>
            <p:cNvPr id="11" name="object 11"/>
            <p:cNvSpPr/>
            <p:nvPr/>
          </p:nvSpPr>
          <p:spPr>
            <a:xfrm>
              <a:off x="7661148" y="1633727"/>
              <a:ext cx="3295015" cy="3240405"/>
            </a:xfrm>
            <a:custGeom>
              <a:avLst/>
              <a:gdLst/>
              <a:ahLst/>
              <a:cxnLst/>
              <a:rect l="l" t="t" r="r" b="b"/>
              <a:pathLst>
                <a:path w="3295015" h="3240404">
                  <a:moveTo>
                    <a:pt x="0" y="1620012"/>
                  </a:moveTo>
                  <a:lnTo>
                    <a:pt x="702" y="1572246"/>
                  </a:lnTo>
                  <a:lnTo>
                    <a:pt x="2796" y="1524823"/>
                  </a:lnTo>
                  <a:lnTo>
                    <a:pt x="6263" y="1477762"/>
                  </a:lnTo>
                  <a:lnTo>
                    <a:pt x="11083" y="1431083"/>
                  </a:lnTo>
                  <a:lnTo>
                    <a:pt x="17238" y="1384803"/>
                  </a:lnTo>
                  <a:lnTo>
                    <a:pt x="24707" y="1338943"/>
                  </a:lnTo>
                  <a:lnTo>
                    <a:pt x="33471" y="1293521"/>
                  </a:lnTo>
                  <a:lnTo>
                    <a:pt x="43511" y="1248555"/>
                  </a:lnTo>
                  <a:lnTo>
                    <a:pt x="54808" y="1204066"/>
                  </a:lnTo>
                  <a:lnTo>
                    <a:pt x="67343" y="1160072"/>
                  </a:lnTo>
                  <a:lnTo>
                    <a:pt x="81095" y="1116592"/>
                  </a:lnTo>
                  <a:lnTo>
                    <a:pt x="96046" y="1073645"/>
                  </a:lnTo>
                  <a:lnTo>
                    <a:pt x="112177" y="1031251"/>
                  </a:lnTo>
                  <a:lnTo>
                    <a:pt x="129468" y="989427"/>
                  </a:lnTo>
                  <a:lnTo>
                    <a:pt x="147900" y="948193"/>
                  </a:lnTo>
                  <a:lnTo>
                    <a:pt x="167453" y="907568"/>
                  </a:lnTo>
                  <a:lnTo>
                    <a:pt x="188108" y="867571"/>
                  </a:lnTo>
                  <a:lnTo>
                    <a:pt x="209846" y="828222"/>
                  </a:lnTo>
                  <a:lnTo>
                    <a:pt x="232648" y="789538"/>
                  </a:lnTo>
                  <a:lnTo>
                    <a:pt x="256494" y="751539"/>
                  </a:lnTo>
                  <a:lnTo>
                    <a:pt x="281365" y="714244"/>
                  </a:lnTo>
                  <a:lnTo>
                    <a:pt x="307241" y="677672"/>
                  </a:lnTo>
                  <a:lnTo>
                    <a:pt x="334104" y="641843"/>
                  </a:lnTo>
                  <a:lnTo>
                    <a:pt x="361934" y="606774"/>
                  </a:lnTo>
                  <a:lnTo>
                    <a:pt x="390711" y="572485"/>
                  </a:lnTo>
                  <a:lnTo>
                    <a:pt x="420417" y="538995"/>
                  </a:lnTo>
                  <a:lnTo>
                    <a:pt x="451032" y="506323"/>
                  </a:lnTo>
                  <a:lnTo>
                    <a:pt x="482536" y="474487"/>
                  </a:lnTo>
                  <a:lnTo>
                    <a:pt x="514911" y="443508"/>
                  </a:lnTo>
                  <a:lnTo>
                    <a:pt x="548137" y="413404"/>
                  </a:lnTo>
                  <a:lnTo>
                    <a:pt x="582194" y="384193"/>
                  </a:lnTo>
                  <a:lnTo>
                    <a:pt x="617064" y="355896"/>
                  </a:lnTo>
                  <a:lnTo>
                    <a:pt x="652727" y="328530"/>
                  </a:lnTo>
                  <a:lnTo>
                    <a:pt x="689164" y="302115"/>
                  </a:lnTo>
                  <a:lnTo>
                    <a:pt x="726355" y="276670"/>
                  </a:lnTo>
                  <a:lnTo>
                    <a:pt x="764282" y="252214"/>
                  </a:lnTo>
                  <a:lnTo>
                    <a:pt x="802924" y="228766"/>
                  </a:lnTo>
                  <a:lnTo>
                    <a:pt x="842263" y="206344"/>
                  </a:lnTo>
                  <a:lnTo>
                    <a:pt x="882279" y="184969"/>
                  </a:lnTo>
                  <a:lnTo>
                    <a:pt x="922953" y="164658"/>
                  </a:lnTo>
                  <a:lnTo>
                    <a:pt x="964265" y="145431"/>
                  </a:lnTo>
                  <a:lnTo>
                    <a:pt x="1006197" y="127307"/>
                  </a:lnTo>
                  <a:lnTo>
                    <a:pt x="1048728" y="110305"/>
                  </a:lnTo>
                  <a:lnTo>
                    <a:pt x="1091841" y="94443"/>
                  </a:lnTo>
                  <a:lnTo>
                    <a:pt x="1135514" y="79741"/>
                  </a:lnTo>
                  <a:lnTo>
                    <a:pt x="1179730" y="66218"/>
                  </a:lnTo>
                  <a:lnTo>
                    <a:pt x="1224468" y="53893"/>
                  </a:lnTo>
                  <a:lnTo>
                    <a:pt x="1269709" y="42785"/>
                  </a:lnTo>
                  <a:lnTo>
                    <a:pt x="1315435" y="32912"/>
                  </a:lnTo>
                  <a:lnTo>
                    <a:pt x="1361625" y="24294"/>
                  </a:lnTo>
                  <a:lnTo>
                    <a:pt x="1408261" y="16950"/>
                  </a:lnTo>
                  <a:lnTo>
                    <a:pt x="1455322" y="10898"/>
                  </a:lnTo>
                  <a:lnTo>
                    <a:pt x="1502791" y="6159"/>
                  </a:lnTo>
                  <a:lnTo>
                    <a:pt x="1550647" y="2750"/>
                  </a:lnTo>
                  <a:lnTo>
                    <a:pt x="1598871" y="690"/>
                  </a:lnTo>
                  <a:lnTo>
                    <a:pt x="1647444" y="0"/>
                  </a:lnTo>
                  <a:lnTo>
                    <a:pt x="1696016" y="690"/>
                  </a:lnTo>
                  <a:lnTo>
                    <a:pt x="1744240" y="2750"/>
                  </a:lnTo>
                  <a:lnTo>
                    <a:pt x="1792096" y="6159"/>
                  </a:lnTo>
                  <a:lnTo>
                    <a:pt x="1839565" y="10898"/>
                  </a:lnTo>
                  <a:lnTo>
                    <a:pt x="1886626" y="16950"/>
                  </a:lnTo>
                  <a:lnTo>
                    <a:pt x="1933262" y="24294"/>
                  </a:lnTo>
                  <a:lnTo>
                    <a:pt x="1979452" y="32912"/>
                  </a:lnTo>
                  <a:lnTo>
                    <a:pt x="2025178" y="42785"/>
                  </a:lnTo>
                  <a:lnTo>
                    <a:pt x="2070419" y="53893"/>
                  </a:lnTo>
                  <a:lnTo>
                    <a:pt x="2115157" y="66218"/>
                  </a:lnTo>
                  <a:lnTo>
                    <a:pt x="2159373" y="79741"/>
                  </a:lnTo>
                  <a:lnTo>
                    <a:pt x="2203046" y="94443"/>
                  </a:lnTo>
                  <a:lnTo>
                    <a:pt x="2246159" y="110305"/>
                  </a:lnTo>
                  <a:lnTo>
                    <a:pt x="2288690" y="127307"/>
                  </a:lnTo>
                  <a:lnTo>
                    <a:pt x="2330622" y="145431"/>
                  </a:lnTo>
                  <a:lnTo>
                    <a:pt x="2371934" y="164658"/>
                  </a:lnTo>
                  <a:lnTo>
                    <a:pt x="2412608" y="184969"/>
                  </a:lnTo>
                  <a:lnTo>
                    <a:pt x="2452624" y="206344"/>
                  </a:lnTo>
                  <a:lnTo>
                    <a:pt x="2491963" y="228766"/>
                  </a:lnTo>
                  <a:lnTo>
                    <a:pt x="2530605" y="252214"/>
                  </a:lnTo>
                  <a:lnTo>
                    <a:pt x="2568532" y="276670"/>
                  </a:lnTo>
                  <a:lnTo>
                    <a:pt x="2605723" y="302115"/>
                  </a:lnTo>
                  <a:lnTo>
                    <a:pt x="2642160" y="328530"/>
                  </a:lnTo>
                  <a:lnTo>
                    <a:pt x="2677823" y="355896"/>
                  </a:lnTo>
                  <a:lnTo>
                    <a:pt x="2712693" y="384193"/>
                  </a:lnTo>
                  <a:lnTo>
                    <a:pt x="2746750" y="413404"/>
                  </a:lnTo>
                  <a:lnTo>
                    <a:pt x="2779976" y="443508"/>
                  </a:lnTo>
                  <a:lnTo>
                    <a:pt x="2812351" y="474487"/>
                  </a:lnTo>
                  <a:lnTo>
                    <a:pt x="2843855" y="506323"/>
                  </a:lnTo>
                  <a:lnTo>
                    <a:pt x="2874470" y="538995"/>
                  </a:lnTo>
                  <a:lnTo>
                    <a:pt x="2904176" y="572485"/>
                  </a:lnTo>
                  <a:lnTo>
                    <a:pt x="2932953" y="606774"/>
                  </a:lnTo>
                  <a:lnTo>
                    <a:pt x="2960783" y="641843"/>
                  </a:lnTo>
                  <a:lnTo>
                    <a:pt x="2987646" y="677672"/>
                  </a:lnTo>
                  <a:lnTo>
                    <a:pt x="3013522" y="714244"/>
                  </a:lnTo>
                  <a:lnTo>
                    <a:pt x="3038393" y="751539"/>
                  </a:lnTo>
                  <a:lnTo>
                    <a:pt x="3062239" y="789538"/>
                  </a:lnTo>
                  <a:lnTo>
                    <a:pt x="3085041" y="828222"/>
                  </a:lnTo>
                  <a:lnTo>
                    <a:pt x="3106779" y="867571"/>
                  </a:lnTo>
                  <a:lnTo>
                    <a:pt x="3127434" y="907568"/>
                  </a:lnTo>
                  <a:lnTo>
                    <a:pt x="3146987" y="948193"/>
                  </a:lnTo>
                  <a:lnTo>
                    <a:pt x="3165419" y="989427"/>
                  </a:lnTo>
                  <a:lnTo>
                    <a:pt x="3182710" y="1031251"/>
                  </a:lnTo>
                  <a:lnTo>
                    <a:pt x="3198841" y="1073645"/>
                  </a:lnTo>
                  <a:lnTo>
                    <a:pt x="3213792" y="1116592"/>
                  </a:lnTo>
                  <a:lnTo>
                    <a:pt x="3227544" y="1160072"/>
                  </a:lnTo>
                  <a:lnTo>
                    <a:pt x="3240079" y="1204066"/>
                  </a:lnTo>
                  <a:lnTo>
                    <a:pt x="3251376" y="1248555"/>
                  </a:lnTo>
                  <a:lnTo>
                    <a:pt x="3261416" y="1293521"/>
                  </a:lnTo>
                  <a:lnTo>
                    <a:pt x="3270180" y="1338943"/>
                  </a:lnTo>
                  <a:lnTo>
                    <a:pt x="3277649" y="1384803"/>
                  </a:lnTo>
                  <a:lnTo>
                    <a:pt x="3283804" y="1431083"/>
                  </a:lnTo>
                  <a:lnTo>
                    <a:pt x="3288624" y="1477762"/>
                  </a:lnTo>
                  <a:lnTo>
                    <a:pt x="3292091" y="1524823"/>
                  </a:lnTo>
                  <a:lnTo>
                    <a:pt x="3294185" y="1572246"/>
                  </a:lnTo>
                  <a:lnTo>
                    <a:pt x="3294887" y="1620012"/>
                  </a:lnTo>
                  <a:lnTo>
                    <a:pt x="3294185" y="1667777"/>
                  </a:lnTo>
                  <a:lnTo>
                    <a:pt x="3292091" y="1715200"/>
                  </a:lnTo>
                  <a:lnTo>
                    <a:pt x="3288624" y="1762261"/>
                  </a:lnTo>
                  <a:lnTo>
                    <a:pt x="3283804" y="1808940"/>
                  </a:lnTo>
                  <a:lnTo>
                    <a:pt x="3277649" y="1855220"/>
                  </a:lnTo>
                  <a:lnTo>
                    <a:pt x="3270180" y="1901080"/>
                  </a:lnTo>
                  <a:lnTo>
                    <a:pt x="3261416" y="1946502"/>
                  </a:lnTo>
                  <a:lnTo>
                    <a:pt x="3251376" y="1991468"/>
                  </a:lnTo>
                  <a:lnTo>
                    <a:pt x="3240079" y="2035957"/>
                  </a:lnTo>
                  <a:lnTo>
                    <a:pt x="3227544" y="2079951"/>
                  </a:lnTo>
                  <a:lnTo>
                    <a:pt x="3213792" y="2123431"/>
                  </a:lnTo>
                  <a:lnTo>
                    <a:pt x="3198841" y="2166378"/>
                  </a:lnTo>
                  <a:lnTo>
                    <a:pt x="3182710" y="2208772"/>
                  </a:lnTo>
                  <a:lnTo>
                    <a:pt x="3165419" y="2250596"/>
                  </a:lnTo>
                  <a:lnTo>
                    <a:pt x="3146987" y="2291830"/>
                  </a:lnTo>
                  <a:lnTo>
                    <a:pt x="3127434" y="2332455"/>
                  </a:lnTo>
                  <a:lnTo>
                    <a:pt x="3106779" y="2372452"/>
                  </a:lnTo>
                  <a:lnTo>
                    <a:pt x="3085041" y="2411801"/>
                  </a:lnTo>
                  <a:lnTo>
                    <a:pt x="3062239" y="2450485"/>
                  </a:lnTo>
                  <a:lnTo>
                    <a:pt x="3038393" y="2488484"/>
                  </a:lnTo>
                  <a:lnTo>
                    <a:pt x="3013522" y="2525779"/>
                  </a:lnTo>
                  <a:lnTo>
                    <a:pt x="2987646" y="2562351"/>
                  </a:lnTo>
                  <a:lnTo>
                    <a:pt x="2960783" y="2598180"/>
                  </a:lnTo>
                  <a:lnTo>
                    <a:pt x="2932953" y="2633249"/>
                  </a:lnTo>
                  <a:lnTo>
                    <a:pt x="2904176" y="2667538"/>
                  </a:lnTo>
                  <a:lnTo>
                    <a:pt x="2874470" y="2701028"/>
                  </a:lnTo>
                  <a:lnTo>
                    <a:pt x="2843855" y="2733700"/>
                  </a:lnTo>
                  <a:lnTo>
                    <a:pt x="2812351" y="2765536"/>
                  </a:lnTo>
                  <a:lnTo>
                    <a:pt x="2779976" y="2796515"/>
                  </a:lnTo>
                  <a:lnTo>
                    <a:pt x="2746750" y="2826619"/>
                  </a:lnTo>
                  <a:lnTo>
                    <a:pt x="2712693" y="2855830"/>
                  </a:lnTo>
                  <a:lnTo>
                    <a:pt x="2677823" y="2884127"/>
                  </a:lnTo>
                  <a:lnTo>
                    <a:pt x="2642160" y="2911493"/>
                  </a:lnTo>
                  <a:lnTo>
                    <a:pt x="2605723" y="2937908"/>
                  </a:lnTo>
                  <a:lnTo>
                    <a:pt x="2568532" y="2963353"/>
                  </a:lnTo>
                  <a:lnTo>
                    <a:pt x="2530605" y="2987809"/>
                  </a:lnTo>
                  <a:lnTo>
                    <a:pt x="2491963" y="3011257"/>
                  </a:lnTo>
                  <a:lnTo>
                    <a:pt x="2452624" y="3033679"/>
                  </a:lnTo>
                  <a:lnTo>
                    <a:pt x="2412608" y="3055054"/>
                  </a:lnTo>
                  <a:lnTo>
                    <a:pt x="2371934" y="3075365"/>
                  </a:lnTo>
                  <a:lnTo>
                    <a:pt x="2330622" y="3094592"/>
                  </a:lnTo>
                  <a:lnTo>
                    <a:pt x="2288690" y="3112716"/>
                  </a:lnTo>
                  <a:lnTo>
                    <a:pt x="2246159" y="3129718"/>
                  </a:lnTo>
                  <a:lnTo>
                    <a:pt x="2203046" y="3145580"/>
                  </a:lnTo>
                  <a:lnTo>
                    <a:pt x="2159373" y="3160282"/>
                  </a:lnTo>
                  <a:lnTo>
                    <a:pt x="2115157" y="3173805"/>
                  </a:lnTo>
                  <a:lnTo>
                    <a:pt x="2070419" y="3186130"/>
                  </a:lnTo>
                  <a:lnTo>
                    <a:pt x="2025178" y="3197238"/>
                  </a:lnTo>
                  <a:lnTo>
                    <a:pt x="1979452" y="3207111"/>
                  </a:lnTo>
                  <a:lnTo>
                    <a:pt x="1933262" y="3215729"/>
                  </a:lnTo>
                  <a:lnTo>
                    <a:pt x="1886626" y="3223073"/>
                  </a:lnTo>
                  <a:lnTo>
                    <a:pt x="1839565" y="3229125"/>
                  </a:lnTo>
                  <a:lnTo>
                    <a:pt x="1792096" y="3233864"/>
                  </a:lnTo>
                  <a:lnTo>
                    <a:pt x="1744240" y="3237273"/>
                  </a:lnTo>
                  <a:lnTo>
                    <a:pt x="1696016" y="3239333"/>
                  </a:lnTo>
                  <a:lnTo>
                    <a:pt x="1647444" y="3240024"/>
                  </a:lnTo>
                  <a:lnTo>
                    <a:pt x="1598871" y="3239333"/>
                  </a:lnTo>
                  <a:lnTo>
                    <a:pt x="1550647" y="3237273"/>
                  </a:lnTo>
                  <a:lnTo>
                    <a:pt x="1502791" y="3233864"/>
                  </a:lnTo>
                  <a:lnTo>
                    <a:pt x="1455322" y="3229125"/>
                  </a:lnTo>
                  <a:lnTo>
                    <a:pt x="1408261" y="3223073"/>
                  </a:lnTo>
                  <a:lnTo>
                    <a:pt x="1361625" y="3215729"/>
                  </a:lnTo>
                  <a:lnTo>
                    <a:pt x="1315435" y="3207111"/>
                  </a:lnTo>
                  <a:lnTo>
                    <a:pt x="1269709" y="3197238"/>
                  </a:lnTo>
                  <a:lnTo>
                    <a:pt x="1224468" y="3186130"/>
                  </a:lnTo>
                  <a:lnTo>
                    <a:pt x="1179730" y="3173805"/>
                  </a:lnTo>
                  <a:lnTo>
                    <a:pt x="1135514" y="3160282"/>
                  </a:lnTo>
                  <a:lnTo>
                    <a:pt x="1091841" y="3145580"/>
                  </a:lnTo>
                  <a:lnTo>
                    <a:pt x="1048728" y="3129718"/>
                  </a:lnTo>
                  <a:lnTo>
                    <a:pt x="1006197" y="3112716"/>
                  </a:lnTo>
                  <a:lnTo>
                    <a:pt x="964265" y="3094592"/>
                  </a:lnTo>
                  <a:lnTo>
                    <a:pt x="922953" y="3075365"/>
                  </a:lnTo>
                  <a:lnTo>
                    <a:pt x="882279" y="3055054"/>
                  </a:lnTo>
                  <a:lnTo>
                    <a:pt x="842263" y="3033679"/>
                  </a:lnTo>
                  <a:lnTo>
                    <a:pt x="802924" y="3011257"/>
                  </a:lnTo>
                  <a:lnTo>
                    <a:pt x="764282" y="2987809"/>
                  </a:lnTo>
                  <a:lnTo>
                    <a:pt x="726355" y="2963353"/>
                  </a:lnTo>
                  <a:lnTo>
                    <a:pt x="689164" y="2937908"/>
                  </a:lnTo>
                  <a:lnTo>
                    <a:pt x="652727" y="2911493"/>
                  </a:lnTo>
                  <a:lnTo>
                    <a:pt x="617064" y="2884127"/>
                  </a:lnTo>
                  <a:lnTo>
                    <a:pt x="582194" y="2855830"/>
                  </a:lnTo>
                  <a:lnTo>
                    <a:pt x="548137" y="2826619"/>
                  </a:lnTo>
                  <a:lnTo>
                    <a:pt x="514911" y="2796515"/>
                  </a:lnTo>
                  <a:lnTo>
                    <a:pt x="482536" y="2765536"/>
                  </a:lnTo>
                  <a:lnTo>
                    <a:pt x="451032" y="2733700"/>
                  </a:lnTo>
                  <a:lnTo>
                    <a:pt x="420417" y="2701028"/>
                  </a:lnTo>
                  <a:lnTo>
                    <a:pt x="390711" y="2667538"/>
                  </a:lnTo>
                  <a:lnTo>
                    <a:pt x="361934" y="2633249"/>
                  </a:lnTo>
                  <a:lnTo>
                    <a:pt x="334104" y="2598180"/>
                  </a:lnTo>
                  <a:lnTo>
                    <a:pt x="307241" y="2562351"/>
                  </a:lnTo>
                  <a:lnTo>
                    <a:pt x="281365" y="2525779"/>
                  </a:lnTo>
                  <a:lnTo>
                    <a:pt x="256494" y="2488484"/>
                  </a:lnTo>
                  <a:lnTo>
                    <a:pt x="232648" y="2450485"/>
                  </a:lnTo>
                  <a:lnTo>
                    <a:pt x="209846" y="2411801"/>
                  </a:lnTo>
                  <a:lnTo>
                    <a:pt x="188108" y="2372452"/>
                  </a:lnTo>
                  <a:lnTo>
                    <a:pt x="167453" y="2332455"/>
                  </a:lnTo>
                  <a:lnTo>
                    <a:pt x="147900" y="2291830"/>
                  </a:lnTo>
                  <a:lnTo>
                    <a:pt x="129468" y="2250596"/>
                  </a:lnTo>
                  <a:lnTo>
                    <a:pt x="112177" y="2208772"/>
                  </a:lnTo>
                  <a:lnTo>
                    <a:pt x="96046" y="2166378"/>
                  </a:lnTo>
                  <a:lnTo>
                    <a:pt x="81095" y="2123431"/>
                  </a:lnTo>
                  <a:lnTo>
                    <a:pt x="67343" y="2079951"/>
                  </a:lnTo>
                  <a:lnTo>
                    <a:pt x="54808" y="2035957"/>
                  </a:lnTo>
                  <a:lnTo>
                    <a:pt x="43511" y="1991468"/>
                  </a:lnTo>
                  <a:lnTo>
                    <a:pt x="33471" y="1946502"/>
                  </a:lnTo>
                  <a:lnTo>
                    <a:pt x="24707" y="1901080"/>
                  </a:lnTo>
                  <a:lnTo>
                    <a:pt x="17238" y="1855220"/>
                  </a:lnTo>
                  <a:lnTo>
                    <a:pt x="11083" y="1808940"/>
                  </a:lnTo>
                  <a:lnTo>
                    <a:pt x="6263" y="1762261"/>
                  </a:lnTo>
                  <a:lnTo>
                    <a:pt x="2796" y="1715200"/>
                  </a:lnTo>
                  <a:lnTo>
                    <a:pt x="702" y="1667777"/>
                  </a:lnTo>
                  <a:lnTo>
                    <a:pt x="0" y="1620012"/>
                  </a:lnTo>
                  <a:close/>
                </a:path>
              </a:pathLst>
            </a:custGeom>
            <a:ln w="9524">
              <a:solidFill>
                <a:srgbClr val="DF7936"/>
              </a:solidFill>
            </a:ln>
          </p:spPr>
          <p:txBody>
            <a:bodyPr wrap="square" lIns="0" tIns="0" rIns="0" bIns="0" rtlCol="0"/>
            <a:lstStyle/>
            <a:p>
              <a:endParaRPr sz="2800"/>
            </a:p>
          </p:txBody>
        </p:sp>
      </p:grpSp>
      <p:sp>
        <p:nvSpPr>
          <p:cNvPr id="12" name="object 12"/>
          <p:cNvSpPr txBox="1"/>
          <p:nvPr/>
        </p:nvSpPr>
        <p:spPr>
          <a:xfrm>
            <a:off x="8023160" y="2047319"/>
            <a:ext cx="2566290" cy="2412840"/>
          </a:xfrm>
          <a:prstGeom prst="rect">
            <a:avLst/>
          </a:prstGeom>
        </p:spPr>
        <p:txBody>
          <a:bodyPr vert="horz" wrap="square" lIns="0" tIns="12065" rIns="0" bIns="0" rtlCol="0">
            <a:spAutoFit/>
          </a:bodyPr>
          <a:lstStyle/>
          <a:p>
            <a:pPr marL="12065" marR="5080" indent="2540" algn="ctr">
              <a:lnSpc>
                <a:spcPct val="100000"/>
              </a:lnSpc>
              <a:spcBef>
                <a:spcPts val="95"/>
              </a:spcBef>
            </a:pPr>
            <a:r>
              <a:rPr lang="en-US" sz="2600" dirty="0">
                <a:solidFill>
                  <a:srgbClr val="FFFFFF"/>
                </a:solidFill>
                <a:latin typeface="Bahnschrift" panose="020B0502040204020203" pitchFamily="34" charset="0"/>
                <a:cs typeface="Century Gothic"/>
              </a:rPr>
              <a:t>Getting</a:t>
            </a:r>
            <a:r>
              <a:rPr lang="en-US" sz="2600" spc="-30" dirty="0">
                <a:solidFill>
                  <a:srgbClr val="FFFFFF"/>
                </a:solidFill>
                <a:latin typeface="Bahnschrift" panose="020B0502040204020203" pitchFamily="34" charset="0"/>
                <a:cs typeface="Century Gothic"/>
              </a:rPr>
              <a:t> </a:t>
            </a:r>
            <a:r>
              <a:rPr lang="en-US" sz="2600" spc="-20" dirty="0">
                <a:solidFill>
                  <a:srgbClr val="FFFFFF"/>
                </a:solidFill>
                <a:latin typeface="Bahnschrift" panose="020B0502040204020203" pitchFamily="34" charset="0"/>
                <a:cs typeface="Century Gothic"/>
              </a:rPr>
              <a:t>your </a:t>
            </a:r>
            <a:r>
              <a:rPr lang="en-US" sz="2600" spc="-10" dirty="0">
                <a:solidFill>
                  <a:srgbClr val="FFFFFF"/>
                </a:solidFill>
                <a:latin typeface="Bahnschrift" panose="020B0502040204020203" pitchFamily="34" charset="0"/>
                <a:cs typeface="Century Gothic"/>
              </a:rPr>
              <a:t>medicine </a:t>
            </a:r>
            <a:r>
              <a:rPr lang="en-US" sz="2600" dirty="0">
                <a:solidFill>
                  <a:srgbClr val="FFFFFF"/>
                </a:solidFill>
                <a:latin typeface="Bahnschrift" panose="020B0502040204020203" pitchFamily="34" charset="0"/>
                <a:cs typeface="Century Gothic"/>
              </a:rPr>
              <a:t>through</a:t>
            </a:r>
            <a:r>
              <a:rPr lang="en-US" sz="2600" spc="-5" dirty="0">
                <a:solidFill>
                  <a:srgbClr val="FFFFFF"/>
                </a:solidFill>
                <a:latin typeface="Bahnschrift" panose="020B0502040204020203" pitchFamily="34" charset="0"/>
                <a:cs typeface="Century Gothic"/>
              </a:rPr>
              <a:t> </a:t>
            </a:r>
            <a:r>
              <a:rPr lang="en-US" sz="2600" spc="-20" dirty="0">
                <a:solidFill>
                  <a:srgbClr val="FFFFFF"/>
                </a:solidFill>
                <a:latin typeface="Bahnschrift" panose="020B0502040204020203" pitchFamily="34" charset="0"/>
                <a:cs typeface="Century Gothic"/>
              </a:rPr>
              <a:t>mail </a:t>
            </a:r>
            <a:r>
              <a:rPr lang="en-US" sz="2600" dirty="0">
                <a:solidFill>
                  <a:srgbClr val="FFFFFF"/>
                </a:solidFill>
                <a:latin typeface="Bahnschrift" panose="020B0502040204020203" pitchFamily="34" charset="0"/>
                <a:cs typeface="Century Gothic"/>
              </a:rPr>
              <a:t>order</a:t>
            </a:r>
            <a:r>
              <a:rPr lang="en-US" sz="2600" spc="-40" dirty="0">
                <a:solidFill>
                  <a:srgbClr val="FFFFFF"/>
                </a:solidFill>
                <a:latin typeface="Bahnschrift" panose="020B0502040204020203" pitchFamily="34" charset="0"/>
                <a:cs typeface="Century Gothic"/>
              </a:rPr>
              <a:t> </a:t>
            </a:r>
            <a:r>
              <a:rPr lang="en-US" sz="2600" dirty="0">
                <a:solidFill>
                  <a:srgbClr val="FFFFFF"/>
                </a:solidFill>
                <a:latin typeface="Bahnschrift" panose="020B0502040204020203" pitchFamily="34" charset="0"/>
                <a:cs typeface="Century Gothic"/>
              </a:rPr>
              <a:t>often</a:t>
            </a:r>
            <a:r>
              <a:rPr lang="en-US" sz="2600" spc="-50" dirty="0">
                <a:solidFill>
                  <a:srgbClr val="FFFFFF"/>
                </a:solidFill>
                <a:latin typeface="Bahnschrift" panose="020B0502040204020203" pitchFamily="34" charset="0"/>
                <a:cs typeface="Century Gothic"/>
              </a:rPr>
              <a:t> </a:t>
            </a:r>
            <a:r>
              <a:rPr lang="en-US" sz="2600" spc="-20" dirty="0">
                <a:solidFill>
                  <a:srgbClr val="FFFFFF"/>
                </a:solidFill>
                <a:latin typeface="Bahnschrift" panose="020B0502040204020203" pitchFamily="34" charset="0"/>
                <a:cs typeface="Century Gothic"/>
              </a:rPr>
              <a:t>costs </a:t>
            </a:r>
            <a:r>
              <a:rPr lang="en-US" sz="2600" dirty="0">
                <a:solidFill>
                  <a:srgbClr val="FFFFFF"/>
                </a:solidFill>
                <a:latin typeface="Bahnschrift" panose="020B0502040204020203" pitchFamily="34" charset="0"/>
                <a:cs typeface="Century Gothic"/>
              </a:rPr>
              <a:t>less</a:t>
            </a:r>
            <a:r>
              <a:rPr lang="en-US" sz="2600" spc="-20" dirty="0">
                <a:solidFill>
                  <a:srgbClr val="FFFFFF"/>
                </a:solidFill>
                <a:latin typeface="Bahnschrift" panose="020B0502040204020203" pitchFamily="34" charset="0"/>
                <a:cs typeface="Century Gothic"/>
              </a:rPr>
              <a:t> </a:t>
            </a:r>
            <a:r>
              <a:rPr lang="en-US" sz="2600" dirty="0">
                <a:solidFill>
                  <a:srgbClr val="FFFFFF"/>
                </a:solidFill>
                <a:latin typeface="Bahnschrift" panose="020B0502040204020203" pitchFamily="34" charset="0"/>
                <a:cs typeface="Century Gothic"/>
              </a:rPr>
              <a:t>than</a:t>
            </a:r>
            <a:r>
              <a:rPr lang="en-US" sz="2600" spc="-30" dirty="0">
                <a:solidFill>
                  <a:srgbClr val="FFFFFF"/>
                </a:solidFill>
                <a:latin typeface="Bahnschrift" panose="020B0502040204020203" pitchFamily="34" charset="0"/>
                <a:cs typeface="Century Gothic"/>
              </a:rPr>
              <a:t> </a:t>
            </a:r>
            <a:r>
              <a:rPr lang="en-US" sz="2600" spc="-10" dirty="0">
                <a:solidFill>
                  <a:srgbClr val="FFFFFF"/>
                </a:solidFill>
                <a:latin typeface="Bahnschrift" panose="020B0502040204020203" pitchFamily="34" charset="0"/>
                <a:cs typeface="Century Gothic"/>
              </a:rPr>
              <a:t>retail pharmacies.</a:t>
            </a:r>
            <a:endParaRPr lang="en-US" sz="2600" dirty="0">
              <a:latin typeface="Bahnschrift" panose="020B0502040204020203" pitchFamily="34" charset="0"/>
              <a:cs typeface="Century Gothic"/>
            </a:endParaRPr>
          </a:p>
        </p:txBody>
      </p:sp>
      <p:sp>
        <p:nvSpPr>
          <p:cNvPr id="13" name="object 13"/>
          <p:cNvSpPr txBox="1"/>
          <p:nvPr/>
        </p:nvSpPr>
        <p:spPr>
          <a:xfrm>
            <a:off x="10438638" y="6361146"/>
            <a:ext cx="1359535" cy="396875"/>
          </a:xfrm>
          <a:prstGeom prst="rect">
            <a:avLst/>
          </a:prstGeom>
        </p:spPr>
        <p:txBody>
          <a:bodyPr vert="horz" wrap="square" lIns="0" tIns="12700" rIns="0" bIns="0" rtlCol="0">
            <a:spAutoFit/>
          </a:bodyPr>
          <a:lstStyle/>
          <a:p>
            <a:pPr marR="66040" algn="r">
              <a:lnSpc>
                <a:spcPct val="100000"/>
              </a:lnSpc>
              <a:spcBef>
                <a:spcPts val="100"/>
              </a:spcBef>
            </a:pPr>
            <a:fld id="{81D60167-4931-47E6-BA6A-407CBD079E47}" type="slidenum">
              <a:rPr lang="en-US" sz="1000" spc="-25" dirty="0">
                <a:solidFill>
                  <a:srgbClr val="7E7E7E"/>
                </a:solidFill>
                <a:latin typeface="Bahnschrift" panose="020B0502040204020203" pitchFamily="34" charset="0"/>
                <a:cs typeface="Century Gothic"/>
              </a:rPr>
              <a:t>13</a:t>
            </a:fld>
            <a:endParaRPr lang="en-US" sz="1000" dirty="0">
              <a:latin typeface="Bahnschrift" panose="020B0502040204020203" pitchFamily="34" charset="0"/>
              <a:cs typeface="Century Gothic"/>
            </a:endParaRPr>
          </a:p>
          <a:p>
            <a:pPr marL="12700">
              <a:lnSpc>
                <a:spcPct val="100000"/>
              </a:lnSpc>
              <a:spcBef>
                <a:spcPts val="990"/>
              </a:spcBef>
            </a:pPr>
            <a:r>
              <a:rPr lang="en-US" sz="600" dirty="0">
                <a:solidFill>
                  <a:srgbClr val="C5DEF1"/>
                </a:solidFill>
                <a:latin typeface="Bahnschrift" panose="020B0502040204020203" pitchFamily="34" charset="0"/>
                <a:cs typeface="Century Gothic"/>
              </a:rPr>
              <a:t>©2019</a:t>
            </a:r>
            <a:r>
              <a:rPr lang="en-US" sz="600" spc="10" dirty="0">
                <a:solidFill>
                  <a:srgbClr val="C5DEF1"/>
                </a:solidFill>
                <a:latin typeface="Bahnschrift" panose="020B0502040204020203" pitchFamily="34" charset="0"/>
                <a:cs typeface="Century Gothic"/>
              </a:rPr>
              <a:t> </a:t>
            </a:r>
            <a:r>
              <a:rPr lang="en-US" sz="600" spc="-10" dirty="0">
                <a:solidFill>
                  <a:srgbClr val="C5DEF1"/>
                </a:solidFill>
                <a:latin typeface="Bahnschrift" panose="020B0502040204020203" pitchFamily="34" charset="0"/>
                <a:cs typeface="Century Gothic"/>
              </a:rPr>
              <a:t>ARTHUR</a:t>
            </a:r>
            <a:r>
              <a:rPr lang="en-US" sz="600" dirty="0">
                <a:solidFill>
                  <a:srgbClr val="C5DEF1"/>
                </a:solidFill>
                <a:latin typeface="Bahnschrift" panose="020B0502040204020203" pitchFamily="34" charset="0"/>
                <a:cs typeface="Century Gothic"/>
              </a:rPr>
              <a:t> J. </a:t>
            </a:r>
            <a:r>
              <a:rPr lang="en-US" sz="600" spc="-10" dirty="0">
                <a:solidFill>
                  <a:srgbClr val="C5DEF1"/>
                </a:solidFill>
                <a:latin typeface="Bahnschrift" panose="020B0502040204020203" pitchFamily="34" charset="0"/>
                <a:cs typeface="Century Gothic"/>
              </a:rPr>
              <a:t>GALLAGHER</a:t>
            </a:r>
            <a:r>
              <a:rPr lang="en-US" sz="600" spc="35" dirty="0">
                <a:solidFill>
                  <a:srgbClr val="C5DEF1"/>
                </a:solidFill>
                <a:latin typeface="Bahnschrift" panose="020B0502040204020203" pitchFamily="34" charset="0"/>
                <a:cs typeface="Century Gothic"/>
              </a:rPr>
              <a:t> </a:t>
            </a:r>
            <a:r>
              <a:rPr lang="en-US" sz="600" dirty="0">
                <a:solidFill>
                  <a:srgbClr val="C5DEF1"/>
                </a:solidFill>
                <a:latin typeface="Bahnschrift" panose="020B0502040204020203" pitchFamily="34" charset="0"/>
                <a:cs typeface="Century Gothic"/>
              </a:rPr>
              <a:t>&amp;</a:t>
            </a:r>
            <a:r>
              <a:rPr lang="en-US" sz="600" spc="-10" dirty="0">
                <a:solidFill>
                  <a:srgbClr val="C5DEF1"/>
                </a:solidFill>
                <a:latin typeface="Bahnschrift" panose="020B0502040204020203" pitchFamily="34" charset="0"/>
                <a:cs typeface="Century Gothic"/>
              </a:rPr>
              <a:t> </a:t>
            </a:r>
            <a:r>
              <a:rPr lang="en-US" sz="600" spc="-25" dirty="0">
                <a:solidFill>
                  <a:srgbClr val="C5DEF1"/>
                </a:solidFill>
                <a:latin typeface="Bahnschrift" panose="020B0502040204020203" pitchFamily="34" charset="0"/>
                <a:cs typeface="Century Gothic"/>
              </a:rPr>
              <a:t>CO.</a:t>
            </a:r>
            <a:endParaRPr lang="en-US" sz="600" dirty="0">
              <a:latin typeface="Bahnschrift" panose="020B0502040204020203" pitchFamily="34" charset="0"/>
              <a:cs typeface="Century Gothic"/>
            </a:endParaRPr>
          </a:p>
        </p:txBody>
      </p:sp>
      <p:sp>
        <p:nvSpPr>
          <p:cNvPr id="14" name="object 14"/>
          <p:cNvSpPr txBox="1">
            <a:spLocks noGrp="1"/>
          </p:cNvSpPr>
          <p:nvPr>
            <p:ph type="sldNum" sz="quarter" idx="7"/>
          </p:nvPr>
        </p:nvSpPr>
        <p:spPr>
          <a:prstGeom prst="rect">
            <a:avLst/>
          </a:prstGeom>
        </p:spPr>
        <p:txBody>
          <a:bodyPr vert="horz" wrap="square" lIns="0" tIns="13335" rIns="0" bIns="0" rtlCol="0">
            <a:spAutoFit/>
          </a:bodyPr>
          <a:lstStyle/>
          <a:p>
            <a:pPr marL="38100">
              <a:lnSpc>
                <a:spcPct val="100000"/>
              </a:lnSpc>
              <a:spcBef>
                <a:spcPts val="105"/>
              </a:spcBef>
            </a:pPr>
            <a:fld id="{81D60167-4931-47E6-BA6A-407CBD079E47}" type="slidenum">
              <a:rPr spc="-25" dirty="0"/>
              <a:t>13</a:t>
            </a:fld>
            <a:endParaRPr spc="-25"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noAutofit/>
          </a:bodyPr>
          <a:lstStyle/>
          <a:p>
            <a:r>
              <a:rPr lang="en-US" altLang="en-US" sz="3200" dirty="0">
                <a:solidFill>
                  <a:srgbClr val="1F5786"/>
                </a:solidFill>
              </a:rPr>
              <a:t>Virtual Care – Cost Savings!</a:t>
            </a:r>
          </a:p>
        </p:txBody>
      </p:sp>
      <p:sp>
        <p:nvSpPr>
          <p:cNvPr id="5" name="Text Placeholder 4"/>
          <p:cNvSpPr>
            <a:spLocks noGrp="1"/>
          </p:cNvSpPr>
          <p:nvPr>
            <p:ph type="body" sz="quarter" idx="13"/>
          </p:nvPr>
        </p:nvSpPr>
        <p:spPr>
          <a:xfrm>
            <a:off x="304800" y="1068627"/>
            <a:ext cx="10363200" cy="411480"/>
          </a:xfrm>
        </p:spPr>
        <p:txBody>
          <a:bodyPr/>
          <a:lstStyle/>
          <a:p>
            <a:r>
              <a:rPr lang="en-US" sz="2400" b="0" dirty="0"/>
              <a:t>3 Options</a:t>
            </a:r>
          </a:p>
        </p:txBody>
      </p:sp>
      <p:pic>
        <p:nvPicPr>
          <p:cNvPr id="6" name="Picture 5">
            <a:extLst>
              <a:ext uri="{FF2B5EF4-FFF2-40B4-BE49-F238E27FC236}">
                <a16:creationId xmlns:a16="http://schemas.microsoft.com/office/drawing/2014/main" id="{041C3C2D-646C-DB4D-63FD-DB802B5091CF}"/>
              </a:ext>
            </a:extLst>
          </p:cNvPr>
          <p:cNvPicPr>
            <a:picLocks noChangeAspect="1"/>
          </p:cNvPicPr>
          <p:nvPr/>
        </p:nvPicPr>
        <p:blipFill>
          <a:blip r:embed="rId3"/>
          <a:stretch>
            <a:fillRect/>
          </a:stretch>
        </p:blipFill>
        <p:spPr>
          <a:xfrm>
            <a:off x="4395476" y="1609961"/>
            <a:ext cx="2752480" cy="894556"/>
          </a:xfrm>
          <a:prstGeom prst="rect">
            <a:avLst/>
          </a:prstGeom>
        </p:spPr>
      </p:pic>
      <p:pic>
        <p:nvPicPr>
          <p:cNvPr id="7" name="Picture 6">
            <a:extLst>
              <a:ext uri="{FF2B5EF4-FFF2-40B4-BE49-F238E27FC236}">
                <a16:creationId xmlns:a16="http://schemas.microsoft.com/office/drawing/2014/main" id="{86643D6A-9DC0-91AD-B269-77C202F3A493}"/>
              </a:ext>
            </a:extLst>
          </p:cNvPr>
          <p:cNvPicPr>
            <a:picLocks noChangeAspect="1"/>
          </p:cNvPicPr>
          <p:nvPr/>
        </p:nvPicPr>
        <p:blipFill>
          <a:blip r:embed="rId4"/>
          <a:stretch>
            <a:fillRect/>
          </a:stretch>
        </p:blipFill>
        <p:spPr>
          <a:xfrm>
            <a:off x="8792260" y="1640155"/>
            <a:ext cx="2118567" cy="941585"/>
          </a:xfrm>
          <a:prstGeom prst="rect">
            <a:avLst/>
          </a:prstGeom>
        </p:spPr>
      </p:pic>
      <p:pic>
        <p:nvPicPr>
          <p:cNvPr id="8" name="Picture 7">
            <a:extLst>
              <a:ext uri="{FF2B5EF4-FFF2-40B4-BE49-F238E27FC236}">
                <a16:creationId xmlns:a16="http://schemas.microsoft.com/office/drawing/2014/main" id="{570BDBC2-0BC7-5D44-8329-58C0C4EF98DD}"/>
              </a:ext>
            </a:extLst>
          </p:cNvPr>
          <p:cNvPicPr>
            <a:picLocks noChangeAspect="1"/>
          </p:cNvPicPr>
          <p:nvPr/>
        </p:nvPicPr>
        <p:blipFill>
          <a:blip r:embed="rId5"/>
          <a:stretch>
            <a:fillRect/>
          </a:stretch>
        </p:blipFill>
        <p:spPr>
          <a:xfrm>
            <a:off x="480432" y="1722167"/>
            <a:ext cx="2422912" cy="787139"/>
          </a:xfrm>
          <a:prstGeom prst="rect">
            <a:avLst/>
          </a:prstGeom>
          <a:noFill/>
        </p:spPr>
      </p:pic>
      <p:sp>
        <p:nvSpPr>
          <p:cNvPr id="9" name="Rectangle: Rounded Corners 8">
            <a:extLst>
              <a:ext uri="{FF2B5EF4-FFF2-40B4-BE49-F238E27FC236}">
                <a16:creationId xmlns:a16="http://schemas.microsoft.com/office/drawing/2014/main" id="{E2CA4CF0-BCF9-046D-A234-34614A54CFB6}"/>
              </a:ext>
            </a:extLst>
          </p:cNvPr>
          <p:cNvSpPr/>
          <p:nvPr/>
        </p:nvSpPr>
        <p:spPr>
          <a:xfrm>
            <a:off x="358388" y="1594906"/>
            <a:ext cx="2667000" cy="1020762"/>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6C5AC72A-822D-C681-AE6E-56DAC2A11D3F}"/>
              </a:ext>
            </a:extLst>
          </p:cNvPr>
          <p:cNvSpPr/>
          <p:nvPr/>
        </p:nvSpPr>
        <p:spPr>
          <a:xfrm>
            <a:off x="4471676" y="1590117"/>
            <a:ext cx="2667000" cy="1020762"/>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Rectangle: Rounded Corners 10">
            <a:extLst>
              <a:ext uri="{FF2B5EF4-FFF2-40B4-BE49-F238E27FC236}">
                <a16:creationId xmlns:a16="http://schemas.microsoft.com/office/drawing/2014/main" id="{9ED6E25B-5C78-ED9E-C040-D86EF826010A}"/>
              </a:ext>
            </a:extLst>
          </p:cNvPr>
          <p:cNvSpPr/>
          <p:nvPr/>
        </p:nvSpPr>
        <p:spPr>
          <a:xfrm>
            <a:off x="8518044" y="1590117"/>
            <a:ext cx="2667000" cy="1020762"/>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TextBox 11">
            <a:extLst>
              <a:ext uri="{FF2B5EF4-FFF2-40B4-BE49-F238E27FC236}">
                <a16:creationId xmlns:a16="http://schemas.microsoft.com/office/drawing/2014/main" id="{BEBB44FB-4DDD-8CEB-ABB3-592D1E7ABF2E}"/>
              </a:ext>
            </a:extLst>
          </p:cNvPr>
          <p:cNvSpPr txBox="1"/>
          <p:nvPr/>
        </p:nvSpPr>
        <p:spPr>
          <a:xfrm>
            <a:off x="358387" y="2909877"/>
            <a:ext cx="3905963" cy="313932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6FACDE">
                    <a:lumMod val="50000"/>
                  </a:srgbClr>
                </a:solidFill>
                <a:effectLst/>
                <a:uLnTx/>
                <a:uFillTx/>
                <a:latin typeface="Bahnschrift" panose="020B0502040204020203" pitchFamily="34" charset="0"/>
                <a:ea typeface="+mn-ea"/>
                <a:cs typeface="+mn-cs"/>
              </a:rPr>
              <a:t>Answer a few questions anytime, anywhere.</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6FACDE">
                    <a:lumMod val="50000"/>
                  </a:srgbClr>
                </a:solidFill>
                <a:effectLst/>
                <a:uLnTx/>
                <a:uFillTx/>
                <a:latin typeface="Bahnschrift" panose="020B0502040204020203" pitchFamily="34" charset="0"/>
                <a:ea typeface="+mn-ea"/>
                <a:cs typeface="+mn-cs"/>
              </a:rPr>
              <a:t>Treatment plan and prescription in about one hour.</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6FACDE">
                    <a:lumMod val="50000"/>
                  </a:srgbClr>
                </a:solidFill>
                <a:effectLst/>
                <a:uLnTx/>
                <a:uFillTx/>
                <a:latin typeface="Bahnschrift" panose="020B0502040204020203" pitchFamily="34" charset="0"/>
                <a:ea typeface="+mn-ea"/>
                <a:cs typeface="+mn-cs"/>
              </a:rPr>
              <a:t>More than 60 common conditions.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6FACDE">
                    <a:lumMod val="50000"/>
                  </a:srgbClr>
                </a:solidFill>
                <a:effectLst/>
                <a:uLnTx/>
                <a:uFillTx/>
                <a:latin typeface="Bahnschrift" panose="020B0502040204020203" pitchFamily="34" charset="0"/>
                <a:ea typeface="+mn-ea"/>
                <a:cs typeface="+mn-cs"/>
              </a:rPr>
              <a:t>You’re only charged if </a:t>
            </a:r>
            <a:r>
              <a:rPr kumimoji="0" lang="en-US" sz="1800" b="0" i="0" u="none" strike="noStrike" kern="1200" cap="none" spc="0" normalizeH="0" baseline="0" noProof="0" dirty="0" err="1">
                <a:ln>
                  <a:noFill/>
                </a:ln>
                <a:solidFill>
                  <a:srgbClr val="6FACDE">
                    <a:lumMod val="50000"/>
                  </a:srgbClr>
                </a:solidFill>
                <a:effectLst/>
                <a:uLnTx/>
                <a:uFillTx/>
                <a:latin typeface="Bahnschrift" panose="020B0502040204020203" pitchFamily="34" charset="0"/>
                <a:ea typeface="+mn-ea"/>
                <a:cs typeface="+mn-cs"/>
              </a:rPr>
              <a:t>Virtuwell</a:t>
            </a:r>
            <a:r>
              <a:rPr kumimoji="0" lang="en-US" sz="1800" b="0" i="0" u="none" strike="noStrike" kern="1200" cap="none" spc="0" normalizeH="0" baseline="0" noProof="0" dirty="0">
                <a:ln>
                  <a:noFill/>
                </a:ln>
                <a:solidFill>
                  <a:srgbClr val="6FACDE">
                    <a:lumMod val="50000"/>
                  </a:srgbClr>
                </a:solidFill>
                <a:effectLst/>
                <a:uLnTx/>
                <a:uFillTx/>
                <a:latin typeface="Bahnschrift" panose="020B0502040204020203" pitchFamily="34" charset="0"/>
                <a:ea typeface="+mn-ea"/>
                <a:cs typeface="+mn-cs"/>
              </a:rPr>
              <a:t>® can treat you, plus unlimited follow-up calls are free. </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6FACDE">
                    <a:lumMod val="50000"/>
                  </a:srgbClr>
                </a:solidFill>
                <a:effectLst/>
                <a:uLnTx/>
                <a:uFillTx/>
                <a:latin typeface="Bahnschrift" panose="020B0502040204020203" pitchFamily="34" charset="0"/>
                <a:ea typeface="+mn-ea"/>
                <a:cs typeface="+mn-cs"/>
              </a:rPr>
              <a:t>Available during regular clinic hours</a:t>
            </a:r>
          </a:p>
        </p:txBody>
      </p:sp>
      <p:sp>
        <p:nvSpPr>
          <p:cNvPr id="13" name="TextBox 12">
            <a:extLst>
              <a:ext uri="{FF2B5EF4-FFF2-40B4-BE49-F238E27FC236}">
                <a16:creationId xmlns:a16="http://schemas.microsoft.com/office/drawing/2014/main" id="{DA9CEAEA-06D8-1632-79AF-E09BD1038371}"/>
              </a:ext>
            </a:extLst>
          </p:cNvPr>
          <p:cNvSpPr txBox="1"/>
          <p:nvPr/>
        </p:nvSpPr>
        <p:spPr>
          <a:xfrm>
            <a:off x="4264350" y="2913447"/>
            <a:ext cx="3946796" cy="258532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6FACDE">
                    <a:lumMod val="50000"/>
                  </a:srgbClr>
                </a:solidFill>
                <a:effectLst/>
                <a:uLnTx/>
                <a:uFillTx/>
                <a:latin typeface="Bahnschrift" panose="020B0502040204020203" pitchFamily="34" charset="0"/>
                <a:ea typeface="+mn-ea"/>
                <a:cs typeface="+mn-cs"/>
              </a:rPr>
              <a:t>Video chat with MD</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6FACDE">
                    <a:lumMod val="50000"/>
                  </a:srgbClr>
                </a:solidFill>
                <a:effectLst/>
                <a:uLnTx/>
                <a:uFillTx/>
                <a:latin typeface="Bahnschrift" panose="020B0502040204020203" pitchFamily="34" charset="0"/>
                <a:ea typeface="+mn-ea"/>
                <a:cs typeface="+mn-cs"/>
              </a:rPr>
              <a:t>Convenient, quick and affordable.</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6FACDE">
                    <a:lumMod val="50000"/>
                  </a:srgbClr>
                </a:solidFill>
                <a:effectLst/>
                <a:uLnTx/>
                <a:uFillTx/>
                <a:latin typeface="Bahnschrift" panose="020B0502040204020203" pitchFamily="34" charset="0"/>
                <a:ea typeface="+mn-ea"/>
                <a:cs typeface="+mn-cs"/>
              </a:rPr>
              <a:t>Assessment, diagnosis and prescriptions when necessary.</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6FACDE">
                    <a:lumMod val="50000"/>
                  </a:srgbClr>
                </a:solidFill>
                <a:effectLst/>
                <a:uLnTx/>
                <a:uFillTx/>
                <a:latin typeface="Bahnschrift" panose="020B0502040204020203" pitchFamily="34" charset="0"/>
                <a:ea typeface="+mn-ea"/>
                <a:cs typeface="+mn-cs"/>
              </a:rPr>
              <a:t>10 to 15-minute visit to treat conditions like colds, the flu and allergies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6FACDE">
                    <a:lumMod val="50000"/>
                  </a:srgbClr>
                </a:solidFill>
                <a:effectLst/>
                <a:uLnTx/>
                <a:uFillTx/>
                <a:latin typeface="Bahnschrift" panose="020B0502040204020203" pitchFamily="34" charset="0"/>
                <a:ea typeface="+mn-ea"/>
                <a:cs typeface="+mn-cs"/>
              </a:rPr>
              <a:t>Mental health visits available!</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srgbClr val="6FACDE">
                    <a:lumMod val="50000"/>
                  </a:srgbClr>
                </a:solidFill>
                <a:effectLst/>
                <a:uLnTx/>
                <a:uFillTx/>
                <a:latin typeface="Bahnschrift" panose="020B0502040204020203" pitchFamily="34" charset="0"/>
                <a:ea typeface="+mn-ea"/>
                <a:cs typeface="+mn-cs"/>
              </a:rPr>
              <a:t>Available 24/7/365</a:t>
            </a:r>
          </a:p>
        </p:txBody>
      </p:sp>
      <p:sp>
        <p:nvSpPr>
          <p:cNvPr id="14" name="TextBox 13">
            <a:extLst>
              <a:ext uri="{FF2B5EF4-FFF2-40B4-BE49-F238E27FC236}">
                <a16:creationId xmlns:a16="http://schemas.microsoft.com/office/drawing/2014/main" id="{EA41A0A3-2A4E-C43D-ACE4-3B3081DA88EA}"/>
              </a:ext>
            </a:extLst>
          </p:cNvPr>
          <p:cNvSpPr txBox="1"/>
          <p:nvPr/>
        </p:nvSpPr>
        <p:spPr>
          <a:xfrm>
            <a:off x="8211146" y="2934227"/>
            <a:ext cx="3727329" cy="1754326"/>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6FACDE">
                    <a:lumMod val="50000"/>
                  </a:srgbClr>
                </a:solidFill>
                <a:effectLst/>
                <a:uLnTx/>
                <a:uFillTx/>
                <a:latin typeface="Bahnschrift" panose="020B0502040204020203" pitchFamily="34" charset="0"/>
                <a:ea typeface="+mn-ea"/>
                <a:cs typeface="+mn-cs"/>
              </a:rPr>
              <a:t>Fill out a brief medical history</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6FACDE">
                    <a:lumMod val="50000"/>
                  </a:srgbClr>
                </a:solidFill>
                <a:effectLst/>
                <a:uLnTx/>
                <a:uFillTx/>
                <a:latin typeface="Bahnschrift" panose="020B0502040204020203" pitchFamily="34" charset="0"/>
                <a:ea typeface="+mn-ea"/>
                <a:cs typeface="+mn-cs"/>
              </a:rPr>
              <a:t>Connect with medical experts by phone, video or mobile app</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6FACDE">
                    <a:lumMod val="50000"/>
                  </a:srgbClr>
                </a:solidFill>
                <a:effectLst/>
                <a:uLnTx/>
                <a:uFillTx/>
                <a:latin typeface="Bahnschrift" panose="020B0502040204020203" pitchFamily="34" charset="0"/>
                <a:ea typeface="+mn-ea"/>
                <a:cs typeface="+mn-cs"/>
              </a:rPr>
              <a:t>Can treatment many common medical conditions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srgbClr val="6FACDE">
                    <a:lumMod val="50000"/>
                  </a:srgbClr>
                </a:solidFill>
                <a:effectLst/>
                <a:uLnTx/>
                <a:uFillTx/>
                <a:latin typeface="Bahnschrift" panose="020B0502040204020203" pitchFamily="34" charset="0"/>
                <a:ea typeface="+mn-ea"/>
                <a:cs typeface="+mn-cs"/>
              </a:rPr>
              <a:t>Available 24/7/365</a:t>
            </a:r>
          </a:p>
        </p:txBody>
      </p:sp>
      <p:sp>
        <p:nvSpPr>
          <p:cNvPr id="2" name="object 13">
            <a:extLst>
              <a:ext uri="{FF2B5EF4-FFF2-40B4-BE49-F238E27FC236}">
                <a16:creationId xmlns:a16="http://schemas.microsoft.com/office/drawing/2014/main" id="{655F3B59-0F37-AB1A-1F15-FF740AEE890E}"/>
              </a:ext>
            </a:extLst>
          </p:cNvPr>
          <p:cNvSpPr txBox="1"/>
          <p:nvPr/>
        </p:nvSpPr>
        <p:spPr>
          <a:xfrm>
            <a:off x="10438638" y="6361146"/>
            <a:ext cx="1359535" cy="396875"/>
          </a:xfrm>
          <a:prstGeom prst="rect">
            <a:avLst/>
          </a:prstGeom>
        </p:spPr>
        <p:txBody>
          <a:bodyPr vert="horz" wrap="square" lIns="0" tIns="12700" rIns="0" bIns="0" rtlCol="0">
            <a:spAutoFit/>
          </a:bodyPr>
          <a:lstStyle/>
          <a:p>
            <a:pPr marR="66040" algn="r">
              <a:lnSpc>
                <a:spcPct val="100000"/>
              </a:lnSpc>
              <a:spcBef>
                <a:spcPts val="100"/>
              </a:spcBef>
            </a:pPr>
            <a:fld id="{81D60167-4931-47E6-BA6A-407CBD079E47}" type="slidenum">
              <a:rPr sz="1000" spc="-25" dirty="0">
                <a:solidFill>
                  <a:srgbClr val="7E7E7E"/>
                </a:solidFill>
                <a:latin typeface="Bahnschrift" panose="020B0502040204020203" pitchFamily="34" charset="0"/>
                <a:cs typeface="Century Gothic"/>
              </a:rPr>
              <a:t>14</a:t>
            </a:fld>
            <a:endParaRPr sz="1000" dirty="0">
              <a:latin typeface="Bahnschrift" panose="020B0502040204020203" pitchFamily="34" charset="0"/>
              <a:cs typeface="Century Gothic"/>
            </a:endParaRPr>
          </a:p>
          <a:p>
            <a:pPr marL="12700">
              <a:lnSpc>
                <a:spcPct val="100000"/>
              </a:lnSpc>
              <a:spcBef>
                <a:spcPts val="990"/>
              </a:spcBef>
            </a:pPr>
            <a:r>
              <a:rPr sz="600" dirty="0">
                <a:solidFill>
                  <a:srgbClr val="C5DEF1"/>
                </a:solidFill>
                <a:latin typeface="Bahnschrift" panose="020B0502040204020203" pitchFamily="34" charset="0"/>
                <a:cs typeface="Century Gothic"/>
              </a:rPr>
              <a:t>©2019</a:t>
            </a:r>
            <a:r>
              <a:rPr sz="600" spc="10" dirty="0">
                <a:solidFill>
                  <a:srgbClr val="C5DEF1"/>
                </a:solidFill>
                <a:latin typeface="Bahnschrift" panose="020B0502040204020203" pitchFamily="34" charset="0"/>
                <a:cs typeface="Century Gothic"/>
              </a:rPr>
              <a:t> </a:t>
            </a:r>
            <a:r>
              <a:rPr sz="600" spc="-10" dirty="0">
                <a:solidFill>
                  <a:srgbClr val="C5DEF1"/>
                </a:solidFill>
                <a:latin typeface="Bahnschrift" panose="020B0502040204020203" pitchFamily="34" charset="0"/>
                <a:cs typeface="Century Gothic"/>
              </a:rPr>
              <a:t>ARTHUR</a:t>
            </a:r>
            <a:r>
              <a:rPr sz="600" dirty="0">
                <a:solidFill>
                  <a:srgbClr val="C5DEF1"/>
                </a:solidFill>
                <a:latin typeface="Bahnschrift" panose="020B0502040204020203" pitchFamily="34" charset="0"/>
                <a:cs typeface="Century Gothic"/>
              </a:rPr>
              <a:t> J. </a:t>
            </a:r>
            <a:r>
              <a:rPr sz="600" spc="-10" dirty="0">
                <a:solidFill>
                  <a:srgbClr val="C5DEF1"/>
                </a:solidFill>
                <a:latin typeface="Bahnschrift" panose="020B0502040204020203" pitchFamily="34" charset="0"/>
                <a:cs typeface="Century Gothic"/>
              </a:rPr>
              <a:t>GALLAGHER</a:t>
            </a:r>
            <a:r>
              <a:rPr sz="600" spc="35" dirty="0">
                <a:solidFill>
                  <a:srgbClr val="C5DEF1"/>
                </a:solidFill>
                <a:latin typeface="Bahnschrift" panose="020B0502040204020203" pitchFamily="34" charset="0"/>
                <a:cs typeface="Century Gothic"/>
              </a:rPr>
              <a:t> </a:t>
            </a:r>
            <a:r>
              <a:rPr sz="600" dirty="0">
                <a:solidFill>
                  <a:srgbClr val="C5DEF1"/>
                </a:solidFill>
                <a:latin typeface="Bahnschrift" panose="020B0502040204020203" pitchFamily="34" charset="0"/>
                <a:cs typeface="Century Gothic"/>
              </a:rPr>
              <a:t>&amp;</a:t>
            </a:r>
            <a:r>
              <a:rPr sz="600" spc="-10" dirty="0">
                <a:solidFill>
                  <a:srgbClr val="C5DEF1"/>
                </a:solidFill>
                <a:latin typeface="Bahnschrift" panose="020B0502040204020203" pitchFamily="34" charset="0"/>
                <a:cs typeface="Century Gothic"/>
              </a:rPr>
              <a:t> </a:t>
            </a:r>
            <a:r>
              <a:rPr sz="600" spc="-25" dirty="0">
                <a:solidFill>
                  <a:srgbClr val="C5DEF1"/>
                </a:solidFill>
                <a:latin typeface="Bahnschrift" panose="020B0502040204020203" pitchFamily="34" charset="0"/>
                <a:cs typeface="Century Gothic"/>
              </a:rPr>
              <a:t>CO.</a:t>
            </a:r>
            <a:endParaRPr sz="600" dirty="0">
              <a:latin typeface="Bahnschrift" panose="020B0502040204020203" pitchFamily="34" charset="0"/>
              <a:cs typeface="Century Gothic"/>
            </a:endParaRPr>
          </a:p>
        </p:txBody>
      </p:sp>
    </p:spTree>
    <p:extLst>
      <p:ext uri="{BB962C8B-B14F-4D97-AF65-F5344CB8AC3E}">
        <p14:creationId xmlns:p14="http://schemas.microsoft.com/office/powerpoint/2010/main" val="166848162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3571" rIns="0" bIns="0" rtlCol="0">
            <a:spAutoFit/>
          </a:bodyPr>
          <a:lstStyle/>
          <a:p>
            <a:pPr marL="12700">
              <a:lnSpc>
                <a:spcPct val="100000"/>
              </a:lnSpc>
              <a:spcBef>
                <a:spcPts val="105"/>
              </a:spcBef>
            </a:pPr>
            <a:r>
              <a:rPr dirty="0"/>
              <a:t>Access</a:t>
            </a:r>
            <a:r>
              <a:rPr spc="-45" dirty="0"/>
              <a:t> </a:t>
            </a:r>
            <a:r>
              <a:rPr dirty="0"/>
              <a:t>of</a:t>
            </a:r>
            <a:r>
              <a:rPr spc="5" dirty="0"/>
              <a:t> </a:t>
            </a:r>
            <a:r>
              <a:rPr spc="-20" dirty="0"/>
              <a:t>Care</a:t>
            </a:r>
          </a:p>
        </p:txBody>
      </p:sp>
      <p:sp>
        <p:nvSpPr>
          <p:cNvPr id="8" name="object 8"/>
          <p:cNvSpPr txBox="1">
            <a:spLocks noGrp="1"/>
          </p:cNvSpPr>
          <p:nvPr>
            <p:ph type="sldNum" sz="quarter" idx="7"/>
          </p:nvPr>
        </p:nvSpPr>
        <p:spPr>
          <a:prstGeom prst="rect">
            <a:avLst/>
          </a:prstGeom>
        </p:spPr>
        <p:txBody>
          <a:bodyPr vert="horz" wrap="square" lIns="0" tIns="13335" rIns="0" bIns="0" rtlCol="0">
            <a:spAutoFit/>
          </a:bodyPr>
          <a:lstStyle/>
          <a:p>
            <a:pPr marL="38100">
              <a:lnSpc>
                <a:spcPct val="100000"/>
              </a:lnSpc>
              <a:spcBef>
                <a:spcPts val="105"/>
              </a:spcBef>
            </a:pPr>
            <a:fld id="{81D60167-4931-47E6-BA6A-407CBD079E47}" type="slidenum">
              <a:rPr spc="-25" dirty="0"/>
              <a:t>15</a:t>
            </a:fld>
            <a:endParaRPr spc="-25" dirty="0"/>
          </a:p>
        </p:txBody>
      </p:sp>
      <p:sp>
        <p:nvSpPr>
          <p:cNvPr id="9" name="object 9"/>
          <p:cNvSpPr txBox="1"/>
          <p:nvPr/>
        </p:nvSpPr>
        <p:spPr>
          <a:xfrm>
            <a:off x="10438638" y="6638807"/>
            <a:ext cx="1359535" cy="105798"/>
          </a:xfrm>
          <a:prstGeom prst="rect">
            <a:avLst/>
          </a:prstGeom>
        </p:spPr>
        <p:txBody>
          <a:bodyPr vert="horz" wrap="square" lIns="0" tIns="13335" rIns="0" bIns="0" rtlCol="0">
            <a:spAutoFit/>
          </a:bodyPr>
          <a:lstStyle/>
          <a:p>
            <a:pPr marL="12700">
              <a:lnSpc>
                <a:spcPct val="100000"/>
              </a:lnSpc>
              <a:spcBef>
                <a:spcPts val="105"/>
              </a:spcBef>
            </a:pPr>
            <a:r>
              <a:rPr lang="en-US" sz="600" dirty="0">
                <a:solidFill>
                  <a:srgbClr val="C5DEF1"/>
                </a:solidFill>
                <a:latin typeface="Bahnschrift" panose="020B0502040204020203" pitchFamily="34" charset="0"/>
                <a:cs typeface="Century Gothic"/>
              </a:rPr>
              <a:t>©2019</a:t>
            </a:r>
            <a:r>
              <a:rPr lang="en-US" sz="600" spc="10" dirty="0">
                <a:solidFill>
                  <a:srgbClr val="C5DEF1"/>
                </a:solidFill>
                <a:latin typeface="Bahnschrift" panose="020B0502040204020203" pitchFamily="34" charset="0"/>
                <a:cs typeface="Century Gothic"/>
              </a:rPr>
              <a:t> </a:t>
            </a:r>
            <a:r>
              <a:rPr lang="en-US" sz="600" spc="-10" dirty="0">
                <a:solidFill>
                  <a:srgbClr val="C5DEF1"/>
                </a:solidFill>
                <a:latin typeface="Bahnschrift" panose="020B0502040204020203" pitchFamily="34" charset="0"/>
                <a:cs typeface="Century Gothic"/>
              </a:rPr>
              <a:t>ARTHUR</a:t>
            </a:r>
            <a:r>
              <a:rPr lang="en-US" sz="600" dirty="0">
                <a:solidFill>
                  <a:srgbClr val="C5DEF1"/>
                </a:solidFill>
                <a:latin typeface="Bahnschrift" panose="020B0502040204020203" pitchFamily="34" charset="0"/>
                <a:cs typeface="Century Gothic"/>
              </a:rPr>
              <a:t> J. </a:t>
            </a:r>
            <a:r>
              <a:rPr lang="en-US" sz="600" spc="-10" dirty="0">
                <a:solidFill>
                  <a:srgbClr val="C5DEF1"/>
                </a:solidFill>
                <a:latin typeface="Bahnschrift" panose="020B0502040204020203" pitchFamily="34" charset="0"/>
                <a:cs typeface="Century Gothic"/>
              </a:rPr>
              <a:t>GALLAGHER</a:t>
            </a:r>
            <a:r>
              <a:rPr lang="en-US" sz="600" spc="35" dirty="0">
                <a:solidFill>
                  <a:srgbClr val="C5DEF1"/>
                </a:solidFill>
                <a:latin typeface="Bahnschrift" panose="020B0502040204020203" pitchFamily="34" charset="0"/>
                <a:cs typeface="Century Gothic"/>
              </a:rPr>
              <a:t> </a:t>
            </a:r>
            <a:r>
              <a:rPr lang="en-US" sz="600" dirty="0">
                <a:solidFill>
                  <a:srgbClr val="C5DEF1"/>
                </a:solidFill>
                <a:latin typeface="Bahnschrift" panose="020B0502040204020203" pitchFamily="34" charset="0"/>
                <a:cs typeface="Century Gothic"/>
              </a:rPr>
              <a:t>&amp;</a:t>
            </a:r>
            <a:r>
              <a:rPr lang="en-US" sz="600" spc="-10" dirty="0">
                <a:solidFill>
                  <a:srgbClr val="C5DEF1"/>
                </a:solidFill>
                <a:latin typeface="Bahnschrift" panose="020B0502040204020203" pitchFamily="34" charset="0"/>
                <a:cs typeface="Century Gothic"/>
              </a:rPr>
              <a:t> </a:t>
            </a:r>
            <a:r>
              <a:rPr lang="en-US" sz="600" spc="-25" dirty="0">
                <a:solidFill>
                  <a:srgbClr val="C5DEF1"/>
                </a:solidFill>
                <a:latin typeface="Bahnschrift" panose="020B0502040204020203" pitchFamily="34" charset="0"/>
                <a:cs typeface="Century Gothic"/>
              </a:rPr>
              <a:t>CO.</a:t>
            </a:r>
            <a:endParaRPr lang="en-US" sz="600" dirty="0">
              <a:latin typeface="Bahnschrift" panose="020B0502040204020203" pitchFamily="34" charset="0"/>
              <a:cs typeface="Century Gothic"/>
            </a:endParaRPr>
          </a:p>
        </p:txBody>
      </p:sp>
      <p:sp>
        <p:nvSpPr>
          <p:cNvPr id="3" name="object 3"/>
          <p:cNvSpPr txBox="1"/>
          <p:nvPr/>
        </p:nvSpPr>
        <p:spPr>
          <a:xfrm>
            <a:off x="383540" y="1263141"/>
            <a:ext cx="1717039" cy="330835"/>
          </a:xfrm>
          <a:prstGeom prst="rect">
            <a:avLst/>
          </a:prstGeom>
        </p:spPr>
        <p:txBody>
          <a:bodyPr vert="horz" wrap="square" lIns="0" tIns="13335" rIns="0" bIns="0" rtlCol="0">
            <a:spAutoFit/>
          </a:bodyPr>
          <a:lstStyle/>
          <a:p>
            <a:pPr marL="12700">
              <a:lnSpc>
                <a:spcPct val="100000"/>
              </a:lnSpc>
              <a:spcBef>
                <a:spcPts val="105"/>
              </a:spcBef>
            </a:pPr>
            <a:r>
              <a:rPr lang="en-US" sz="2000" b="1" dirty="0">
                <a:solidFill>
                  <a:srgbClr val="6EACDE"/>
                </a:solidFill>
                <a:latin typeface="Bahnschrift" panose="020B0502040204020203" pitchFamily="34" charset="0"/>
                <a:cs typeface="Century Gothic"/>
              </a:rPr>
              <a:t>Average</a:t>
            </a:r>
            <a:r>
              <a:rPr lang="en-US" sz="2000" b="1" spc="-50" dirty="0">
                <a:solidFill>
                  <a:srgbClr val="6EACDE"/>
                </a:solidFill>
                <a:latin typeface="Bahnschrift" panose="020B0502040204020203" pitchFamily="34" charset="0"/>
                <a:cs typeface="Century Gothic"/>
              </a:rPr>
              <a:t> </a:t>
            </a:r>
            <a:r>
              <a:rPr lang="en-US" sz="2000" b="1" spc="-20" dirty="0">
                <a:solidFill>
                  <a:srgbClr val="6EACDE"/>
                </a:solidFill>
                <a:latin typeface="Bahnschrift" panose="020B0502040204020203" pitchFamily="34" charset="0"/>
                <a:cs typeface="Century Gothic"/>
              </a:rPr>
              <a:t>Cost</a:t>
            </a:r>
            <a:endParaRPr lang="en-US" sz="2000" dirty="0">
              <a:latin typeface="Bahnschrift" panose="020B0502040204020203" pitchFamily="34" charset="0"/>
              <a:cs typeface="Century Gothic"/>
            </a:endParaRPr>
          </a:p>
        </p:txBody>
      </p:sp>
      <p:sp>
        <p:nvSpPr>
          <p:cNvPr id="4" name="object 4"/>
          <p:cNvSpPr txBox="1"/>
          <p:nvPr/>
        </p:nvSpPr>
        <p:spPr>
          <a:xfrm>
            <a:off x="11571223" y="6361887"/>
            <a:ext cx="165735" cy="166071"/>
          </a:xfrm>
          <a:prstGeom prst="rect">
            <a:avLst/>
          </a:prstGeom>
        </p:spPr>
        <p:txBody>
          <a:bodyPr vert="horz" wrap="square" lIns="0" tIns="12065" rIns="0" bIns="0" rtlCol="0">
            <a:spAutoFit/>
          </a:bodyPr>
          <a:lstStyle/>
          <a:p>
            <a:pPr marL="12700">
              <a:lnSpc>
                <a:spcPct val="100000"/>
              </a:lnSpc>
              <a:spcBef>
                <a:spcPts val="95"/>
              </a:spcBef>
            </a:pPr>
            <a:r>
              <a:rPr lang="en-US" sz="1000" spc="-25" dirty="0">
                <a:solidFill>
                  <a:srgbClr val="7E7E7E"/>
                </a:solidFill>
                <a:latin typeface="Bahnschrift" panose="020B0502040204020203" pitchFamily="34" charset="0"/>
                <a:cs typeface="Century Gothic"/>
              </a:rPr>
              <a:t>18</a:t>
            </a:r>
            <a:endParaRPr lang="en-US" sz="1000" dirty="0">
              <a:latin typeface="Bahnschrift" panose="020B0502040204020203" pitchFamily="34" charset="0"/>
              <a:cs typeface="Century Gothic"/>
            </a:endParaRPr>
          </a:p>
        </p:txBody>
      </p:sp>
      <p:sp>
        <p:nvSpPr>
          <p:cNvPr id="5" name="object 5"/>
          <p:cNvSpPr txBox="1"/>
          <p:nvPr/>
        </p:nvSpPr>
        <p:spPr>
          <a:xfrm>
            <a:off x="8073897" y="4578172"/>
            <a:ext cx="3497325" cy="258404"/>
          </a:xfrm>
          <a:prstGeom prst="rect">
            <a:avLst/>
          </a:prstGeom>
        </p:spPr>
        <p:txBody>
          <a:bodyPr vert="horz" wrap="square" lIns="0" tIns="12065" rIns="0" bIns="0" rtlCol="0">
            <a:spAutoFit/>
          </a:bodyPr>
          <a:lstStyle/>
          <a:p>
            <a:pPr marL="12700" algn="r">
              <a:lnSpc>
                <a:spcPct val="100000"/>
              </a:lnSpc>
              <a:spcBef>
                <a:spcPts val="95"/>
              </a:spcBef>
            </a:pPr>
            <a:r>
              <a:rPr lang="en-US" sz="1600" spc="-10" dirty="0">
                <a:latin typeface="Bahnschrift" panose="020B0502040204020203" pitchFamily="34" charset="0"/>
                <a:cs typeface="Century Gothic"/>
              </a:rPr>
              <a:t>*HealthPartners; Sept</a:t>
            </a:r>
            <a:r>
              <a:rPr lang="en-US" sz="1600" dirty="0">
                <a:latin typeface="Bahnschrift" panose="020B0502040204020203" pitchFamily="34" charset="0"/>
                <a:cs typeface="Century Gothic"/>
              </a:rPr>
              <a:t> </a:t>
            </a:r>
            <a:r>
              <a:rPr lang="en-US" sz="1600" spc="-20" dirty="0">
                <a:latin typeface="Bahnschrift" panose="020B0502040204020203" pitchFamily="34" charset="0"/>
                <a:cs typeface="Century Gothic"/>
              </a:rPr>
              <a:t>2024</a:t>
            </a:r>
            <a:endParaRPr lang="en-US" sz="1600" dirty="0">
              <a:latin typeface="Bahnschrift" panose="020B0502040204020203" pitchFamily="34" charset="0"/>
              <a:cs typeface="Century Gothic"/>
            </a:endParaRPr>
          </a:p>
        </p:txBody>
      </p:sp>
      <p:graphicFrame>
        <p:nvGraphicFramePr>
          <p:cNvPr id="7" name="object 7"/>
          <p:cNvGraphicFramePr>
            <a:graphicFrameLocks noGrp="1"/>
          </p:cNvGraphicFramePr>
          <p:nvPr>
            <p:extLst>
              <p:ext uri="{D42A27DB-BD31-4B8C-83A1-F6EECF244321}">
                <p14:modId xmlns:p14="http://schemas.microsoft.com/office/powerpoint/2010/main" val="549828423"/>
              </p:ext>
            </p:extLst>
          </p:nvPr>
        </p:nvGraphicFramePr>
        <p:xfrm>
          <a:off x="532765" y="1868170"/>
          <a:ext cx="11038457" cy="2673985"/>
        </p:xfrm>
        <a:graphic>
          <a:graphicData uri="http://schemas.openxmlformats.org/drawingml/2006/table">
            <a:tbl>
              <a:tblPr firstRow="1" bandRow="1">
                <a:tableStyleId>{2D5ABB26-0587-4C30-8999-92F81FD0307C}</a:tableStyleId>
              </a:tblPr>
              <a:tblGrid>
                <a:gridCol w="2144848">
                  <a:extLst>
                    <a:ext uri="{9D8B030D-6E8A-4147-A177-3AD203B41FA5}">
                      <a16:colId xmlns:a16="http://schemas.microsoft.com/office/drawing/2014/main" val="20000"/>
                    </a:ext>
                  </a:extLst>
                </a:gridCol>
                <a:gridCol w="1830630">
                  <a:extLst>
                    <a:ext uri="{9D8B030D-6E8A-4147-A177-3AD203B41FA5}">
                      <a16:colId xmlns:a16="http://schemas.microsoft.com/office/drawing/2014/main" val="2189976607"/>
                    </a:ext>
                  </a:extLst>
                </a:gridCol>
                <a:gridCol w="1830630">
                  <a:extLst>
                    <a:ext uri="{9D8B030D-6E8A-4147-A177-3AD203B41FA5}">
                      <a16:colId xmlns:a16="http://schemas.microsoft.com/office/drawing/2014/main" val="20001"/>
                    </a:ext>
                  </a:extLst>
                </a:gridCol>
                <a:gridCol w="1677922">
                  <a:extLst>
                    <a:ext uri="{9D8B030D-6E8A-4147-A177-3AD203B41FA5}">
                      <a16:colId xmlns:a16="http://schemas.microsoft.com/office/drawing/2014/main" val="20002"/>
                    </a:ext>
                  </a:extLst>
                </a:gridCol>
                <a:gridCol w="1812405">
                  <a:extLst>
                    <a:ext uri="{9D8B030D-6E8A-4147-A177-3AD203B41FA5}">
                      <a16:colId xmlns:a16="http://schemas.microsoft.com/office/drawing/2014/main" val="20003"/>
                    </a:ext>
                  </a:extLst>
                </a:gridCol>
                <a:gridCol w="1742022">
                  <a:extLst>
                    <a:ext uri="{9D8B030D-6E8A-4147-A177-3AD203B41FA5}">
                      <a16:colId xmlns:a16="http://schemas.microsoft.com/office/drawing/2014/main" val="20004"/>
                    </a:ext>
                  </a:extLst>
                </a:gridCol>
              </a:tblGrid>
              <a:tr h="565785">
                <a:tc gridSpan="6">
                  <a:txBody>
                    <a:bodyPr/>
                    <a:lstStyle/>
                    <a:p>
                      <a:pPr algn="ctr">
                        <a:lnSpc>
                          <a:spcPct val="100000"/>
                        </a:lnSpc>
                        <a:spcBef>
                          <a:spcPts val="500"/>
                        </a:spcBef>
                      </a:pPr>
                      <a:r>
                        <a:rPr sz="2400" b="1" dirty="0">
                          <a:solidFill>
                            <a:srgbClr val="FFFFFF"/>
                          </a:solidFill>
                          <a:latin typeface="Bahnschrift" panose="020B0502040204020203" pitchFamily="34" charset="0"/>
                          <a:cs typeface="Century Gothic"/>
                        </a:rPr>
                        <a:t>Average</a:t>
                      </a:r>
                      <a:r>
                        <a:rPr sz="2400" b="1" spc="-70" dirty="0">
                          <a:solidFill>
                            <a:srgbClr val="FFFFFF"/>
                          </a:solidFill>
                          <a:latin typeface="Bahnschrift" panose="020B0502040204020203" pitchFamily="34" charset="0"/>
                          <a:cs typeface="Century Gothic"/>
                        </a:rPr>
                        <a:t> </a:t>
                      </a:r>
                      <a:r>
                        <a:rPr sz="2400" b="1" dirty="0">
                          <a:solidFill>
                            <a:srgbClr val="FFFFFF"/>
                          </a:solidFill>
                          <a:latin typeface="Bahnschrift" panose="020B0502040204020203" pitchFamily="34" charset="0"/>
                          <a:cs typeface="Century Gothic"/>
                        </a:rPr>
                        <a:t>Cost</a:t>
                      </a:r>
                      <a:r>
                        <a:rPr sz="2400" b="1" spc="-75" dirty="0">
                          <a:solidFill>
                            <a:srgbClr val="FFFFFF"/>
                          </a:solidFill>
                          <a:latin typeface="Bahnschrift" panose="020B0502040204020203" pitchFamily="34" charset="0"/>
                          <a:cs typeface="Century Gothic"/>
                        </a:rPr>
                        <a:t> </a:t>
                      </a:r>
                      <a:r>
                        <a:rPr sz="2400" b="1" dirty="0">
                          <a:solidFill>
                            <a:srgbClr val="FFFFFF"/>
                          </a:solidFill>
                          <a:latin typeface="Bahnschrift" panose="020B0502040204020203" pitchFamily="34" charset="0"/>
                          <a:cs typeface="Century Gothic"/>
                        </a:rPr>
                        <a:t>of</a:t>
                      </a:r>
                      <a:r>
                        <a:rPr sz="2400" b="1" spc="-80" dirty="0">
                          <a:solidFill>
                            <a:srgbClr val="FFFFFF"/>
                          </a:solidFill>
                          <a:latin typeface="Bahnschrift" panose="020B0502040204020203" pitchFamily="34" charset="0"/>
                          <a:cs typeface="Century Gothic"/>
                        </a:rPr>
                        <a:t> </a:t>
                      </a:r>
                      <a:r>
                        <a:rPr sz="2400" b="1" spc="-10" dirty="0">
                          <a:solidFill>
                            <a:srgbClr val="FFFFFF"/>
                          </a:solidFill>
                          <a:latin typeface="Bahnschrift" panose="020B0502040204020203" pitchFamily="34" charset="0"/>
                          <a:cs typeface="Century Gothic"/>
                        </a:rPr>
                        <a:t>Care*</a:t>
                      </a:r>
                      <a:endParaRPr sz="2400" dirty="0">
                        <a:latin typeface="Bahnschrift" panose="020B0502040204020203" pitchFamily="34" charset="0"/>
                        <a:cs typeface="Century Gothic"/>
                      </a:endParaRPr>
                    </a:p>
                  </a:txBody>
                  <a:tcPr marL="0" marR="0" marT="635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253D"/>
                    </a:solidFill>
                  </a:tcPr>
                </a:tc>
                <a:tc hMerge="1">
                  <a:txBody>
                    <a:bodyPr/>
                    <a:lstStyle/>
                    <a:p>
                      <a:endParaRPr lang="en-US"/>
                    </a:p>
                  </a:txBody>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976630">
                <a:tc>
                  <a:txBody>
                    <a:bodyPr/>
                    <a:lstStyle/>
                    <a:p>
                      <a:pPr marL="91440">
                        <a:lnSpc>
                          <a:spcPct val="100000"/>
                        </a:lnSpc>
                        <a:spcBef>
                          <a:spcPts val="2475"/>
                        </a:spcBef>
                      </a:pPr>
                      <a:r>
                        <a:rPr sz="2200" b="0" spc="-10" dirty="0">
                          <a:latin typeface="Bahnschrift" panose="020B0502040204020203" pitchFamily="34" charset="0"/>
                          <a:cs typeface="Century Gothic"/>
                        </a:rPr>
                        <a:t>Diagnosis</a:t>
                      </a:r>
                      <a:endParaRPr sz="2200" b="0" dirty="0">
                        <a:latin typeface="Bahnschrift" panose="020B0502040204020203" pitchFamily="34" charset="0"/>
                        <a:cs typeface="Century Gothic"/>
                      </a:endParaRPr>
                    </a:p>
                  </a:txBody>
                  <a:tcPr marL="0" marR="0" marT="31432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DCE"/>
                    </a:solidFill>
                  </a:tcPr>
                </a:tc>
                <a:tc>
                  <a:txBody>
                    <a:bodyPr/>
                    <a:lstStyle/>
                    <a:p>
                      <a:pPr marL="1270" algn="ctr">
                        <a:lnSpc>
                          <a:spcPct val="100000"/>
                        </a:lnSpc>
                        <a:spcBef>
                          <a:spcPts val="5"/>
                        </a:spcBef>
                      </a:pPr>
                      <a:r>
                        <a:rPr lang="en-US" sz="2200" b="0" dirty="0" err="1">
                          <a:latin typeface="Bahnschrift" panose="020B0502040204020203" pitchFamily="34" charset="0"/>
                          <a:cs typeface="Century Gothic"/>
                        </a:rPr>
                        <a:t>Nurseline</a:t>
                      </a:r>
                      <a:endParaRPr sz="2200" b="0" dirty="0">
                        <a:latin typeface="Bahnschrift" panose="020B0502040204020203" pitchFamily="34" charset="0"/>
                        <a:cs typeface="Century Gothic"/>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CDCE"/>
                    </a:solidFill>
                  </a:tcPr>
                </a:tc>
                <a:tc>
                  <a:txBody>
                    <a:bodyPr/>
                    <a:lstStyle/>
                    <a:p>
                      <a:pPr marL="1270" algn="ctr">
                        <a:lnSpc>
                          <a:spcPct val="100000"/>
                        </a:lnSpc>
                        <a:spcBef>
                          <a:spcPts val="1155"/>
                        </a:spcBef>
                      </a:pPr>
                      <a:r>
                        <a:rPr sz="2200" b="0" dirty="0">
                          <a:latin typeface="Bahnschrift" panose="020B0502040204020203" pitchFamily="34" charset="0"/>
                          <a:cs typeface="Century Gothic"/>
                        </a:rPr>
                        <a:t>Virtuwell</a:t>
                      </a:r>
                      <a:r>
                        <a:rPr sz="2200" b="0" spc="-45" dirty="0">
                          <a:latin typeface="Bahnschrift" panose="020B0502040204020203" pitchFamily="34" charset="0"/>
                          <a:cs typeface="Century Gothic"/>
                        </a:rPr>
                        <a:t> </a:t>
                      </a:r>
                      <a:r>
                        <a:rPr sz="2200" b="0" spc="-50" dirty="0">
                          <a:latin typeface="Bahnschrift" panose="020B0502040204020203" pitchFamily="34" charset="0"/>
                          <a:cs typeface="Century Gothic"/>
                        </a:rPr>
                        <a:t>/</a:t>
                      </a:r>
                      <a:endParaRPr sz="2200" b="0" dirty="0">
                        <a:latin typeface="Bahnschrift" panose="020B0502040204020203" pitchFamily="34" charset="0"/>
                        <a:cs typeface="Century Gothic"/>
                      </a:endParaRPr>
                    </a:p>
                    <a:p>
                      <a:pPr marL="1270" algn="ctr">
                        <a:lnSpc>
                          <a:spcPct val="100000"/>
                        </a:lnSpc>
                        <a:spcBef>
                          <a:spcPts val="5"/>
                        </a:spcBef>
                      </a:pPr>
                      <a:r>
                        <a:rPr sz="2200" b="0" spc="-25" dirty="0">
                          <a:latin typeface="Bahnschrift" panose="020B0502040204020203" pitchFamily="34" charset="0"/>
                          <a:cs typeface="Century Gothic"/>
                        </a:rPr>
                        <a:t>DoD</a:t>
                      </a:r>
                      <a:r>
                        <a:rPr lang="en-US" sz="2200" b="0" spc="-25" dirty="0">
                          <a:latin typeface="Bahnschrift" panose="020B0502040204020203" pitchFamily="34" charset="0"/>
                          <a:cs typeface="Century Gothic"/>
                        </a:rPr>
                        <a:t> / Teladoc</a:t>
                      </a:r>
                      <a:endParaRPr sz="2200" b="0" dirty="0">
                        <a:latin typeface="Bahnschrift" panose="020B0502040204020203" pitchFamily="34" charset="0"/>
                        <a:cs typeface="Century Gothic"/>
                      </a:endParaRPr>
                    </a:p>
                  </a:txBody>
                  <a:tcPr marL="0" marR="0" marT="0" marB="0" anchor="ctr">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DCE"/>
                    </a:solidFill>
                  </a:tcPr>
                </a:tc>
                <a:tc>
                  <a:txBody>
                    <a:bodyPr/>
                    <a:lstStyle/>
                    <a:p>
                      <a:pPr algn="ctr">
                        <a:lnSpc>
                          <a:spcPct val="100000"/>
                        </a:lnSpc>
                        <a:spcBef>
                          <a:spcPts val="2475"/>
                        </a:spcBef>
                      </a:pPr>
                      <a:r>
                        <a:rPr sz="2200" b="0" dirty="0">
                          <a:latin typeface="Bahnschrift" panose="020B0502040204020203" pitchFamily="34" charset="0"/>
                          <a:cs typeface="Century Gothic"/>
                        </a:rPr>
                        <a:t>Office</a:t>
                      </a:r>
                      <a:r>
                        <a:rPr sz="2200" b="0" spc="-15" dirty="0">
                          <a:latin typeface="Bahnschrift" panose="020B0502040204020203" pitchFamily="34" charset="0"/>
                          <a:cs typeface="Century Gothic"/>
                        </a:rPr>
                        <a:t> </a:t>
                      </a:r>
                      <a:r>
                        <a:rPr sz="2200" b="0" spc="-20" dirty="0">
                          <a:latin typeface="Bahnschrift" panose="020B0502040204020203" pitchFamily="34" charset="0"/>
                          <a:cs typeface="Century Gothic"/>
                        </a:rPr>
                        <a:t>Visit</a:t>
                      </a:r>
                      <a:endParaRPr sz="2200" b="0" dirty="0">
                        <a:latin typeface="Bahnschrift" panose="020B0502040204020203" pitchFamily="34" charset="0"/>
                        <a:cs typeface="Century Gothic"/>
                      </a:endParaRPr>
                    </a:p>
                  </a:txBody>
                  <a:tcPr marL="0" marR="0" marT="0" marB="0" anchor="ctr">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DCE"/>
                    </a:solidFill>
                  </a:tcPr>
                </a:tc>
                <a:tc>
                  <a:txBody>
                    <a:bodyPr/>
                    <a:lstStyle/>
                    <a:p>
                      <a:pPr algn="ctr">
                        <a:lnSpc>
                          <a:spcPct val="100000"/>
                        </a:lnSpc>
                        <a:spcBef>
                          <a:spcPts val="1155"/>
                        </a:spcBef>
                      </a:pPr>
                      <a:r>
                        <a:rPr sz="2200" b="0" spc="-10" dirty="0">
                          <a:latin typeface="Bahnschrift" panose="020B0502040204020203" pitchFamily="34" charset="0"/>
                          <a:cs typeface="Century Gothic"/>
                        </a:rPr>
                        <a:t>Urgent</a:t>
                      </a:r>
                      <a:endParaRPr sz="2200" b="0" dirty="0">
                        <a:latin typeface="Bahnschrift" panose="020B0502040204020203" pitchFamily="34" charset="0"/>
                        <a:cs typeface="Century Gothic"/>
                      </a:endParaRPr>
                    </a:p>
                    <a:p>
                      <a:pPr algn="ctr">
                        <a:lnSpc>
                          <a:spcPct val="100000"/>
                        </a:lnSpc>
                        <a:spcBef>
                          <a:spcPts val="5"/>
                        </a:spcBef>
                      </a:pPr>
                      <a:r>
                        <a:rPr sz="2200" b="0" dirty="0">
                          <a:latin typeface="Bahnschrift" panose="020B0502040204020203" pitchFamily="34" charset="0"/>
                          <a:cs typeface="Century Gothic"/>
                        </a:rPr>
                        <a:t>Care</a:t>
                      </a:r>
                      <a:r>
                        <a:rPr sz="2200" b="0" spc="-60" dirty="0">
                          <a:latin typeface="Bahnschrift" panose="020B0502040204020203" pitchFamily="34" charset="0"/>
                          <a:cs typeface="Century Gothic"/>
                        </a:rPr>
                        <a:t> </a:t>
                      </a:r>
                      <a:r>
                        <a:rPr sz="2200" b="0" spc="-20" dirty="0">
                          <a:latin typeface="Bahnschrift" panose="020B0502040204020203" pitchFamily="34" charset="0"/>
                          <a:cs typeface="Century Gothic"/>
                        </a:rPr>
                        <a:t>Visit</a:t>
                      </a:r>
                      <a:endParaRPr sz="2200" b="0" dirty="0">
                        <a:latin typeface="Bahnschrift" panose="020B0502040204020203" pitchFamily="34" charset="0"/>
                        <a:cs typeface="Century Gothic"/>
                      </a:endParaRPr>
                    </a:p>
                  </a:txBody>
                  <a:tcPr marL="0" marR="0" marT="0" marB="0" anchor="ctr">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DCE"/>
                    </a:solidFill>
                  </a:tcPr>
                </a:tc>
                <a:tc>
                  <a:txBody>
                    <a:bodyPr/>
                    <a:lstStyle/>
                    <a:p>
                      <a:pPr marL="1905" algn="ctr">
                        <a:lnSpc>
                          <a:spcPct val="100000"/>
                        </a:lnSpc>
                        <a:spcBef>
                          <a:spcPts val="1155"/>
                        </a:spcBef>
                      </a:pPr>
                      <a:r>
                        <a:rPr sz="2200" b="0" spc="-10" dirty="0">
                          <a:latin typeface="Bahnschrift" panose="020B0502040204020203" pitchFamily="34" charset="0"/>
                          <a:cs typeface="Century Gothic"/>
                        </a:rPr>
                        <a:t>Emergency</a:t>
                      </a:r>
                      <a:endParaRPr sz="2200" b="0" dirty="0">
                        <a:latin typeface="Bahnschrift" panose="020B0502040204020203" pitchFamily="34" charset="0"/>
                        <a:cs typeface="Century Gothic"/>
                      </a:endParaRPr>
                    </a:p>
                    <a:p>
                      <a:pPr algn="ctr">
                        <a:lnSpc>
                          <a:spcPct val="100000"/>
                        </a:lnSpc>
                        <a:spcBef>
                          <a:spcPts val="5"/>
                        </a:spcBef>
                      </a:pPr>
                      <a:r>
                        <a:rPr sz="2200" b="0" spc="-20" dirty="0">
                          <a:latin typeface="Bahnschrift" panose="020B0502040204020203" pitchFamily="34" charset="0"/>
                          <a:cs typeface="Century Gothic"/>
                        </a:rPr>
                        <a:t>Room</a:t>
                      </a:r>
                      <a:endParaRPr sz="2200" b="0" dirty="0">
                        <a:latin typeface="Bahnschrift" panose="020B0502040204020203" pitchFamily="34" charset="0"/>
                        <a:cs typeface="Century Gothic"/>
                      </a:endParaRPr>
                    </a:p>
                  </a:txBody>
                  <a:tcPr marL="0" marR="0" marT="0" marB="0" anchor="ctr">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DCE"/>
                    </a:solidFill>
                  </a:tcPr>
                </a:tc>
                <a:extLst>
                  <a:ext uri="{0D108BD9-81ED-4DB2-BD59-A6C34878D82A}">
                    <a16:rowId xmlns:a16="http://schemas.microsoft.com/office/drawing/2014/main" val="10001"/>
                  </a:ext>
                </a:extLst>
              </a:tr>
              <a:tr h="565785">
                <a:tc>
                  <a:txBody>
                    <a:bodyPr/>
                    <a:lstStyle/>
                    <a:p>
                      <a:pPr marL="91440">
                        <a:lnSpc>
                          <a:spcPct val="100000"/>
                        </a:lnSpc>
                        <a:spcBef>
                          <a:spcPts val="315"/>
                        </a:spcBef>
                      </a:pPr>
                      <a:r>
                        <a:rPr sz="2200" b="0" spc="-10" dirty="0">
                          <a:latin typeface="Bahnschrift" panose="020B0502040204020203" pitchFamily="34" charset="0"/>
                          <a:cs typeface="Century Gothic"/>
                        </a:rPr>
                        <a:t>Influenza</a:t>
                      </a:r>
                      <a:endParaRPr sz="2200" b="0" dirty="0">
                        <a:latin typeface="Bahnschrift" panose="020B0502040204020203" pitchFamily="34" charset="0"/>
                        <a:cs typeface="Century Gothic"/>
                      </a:endParaRPr>
                    </a:p>
                  </a:txBody>
                  <a:tcPr marL="0" marR="0" marT="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1905" algn="ctr">
                        <a:lnSpc>
                          <a:spcPct val="100000"/>
                        </a:lnSpc>
                        <a:spcBef>
                          <a:spcPts val="315"/>
                        </a:spcBef>
                      </a:pPr>
                      <a:r>
                        <a:rPr lang="en-US" sz="2200" b="0" dirty="0">
                          <a:solidFill>
                            <a:schemeClr val="tx1"/>
                          </a:solidFill>
                          <a:latin typeface="Bahnschrift" panose="020B0502040204020203" pitchFamily="34" charset="0"/>
                          <a:cs typeface="Century Gothic"/>
                        </a:rPr>
                        <a:t>$0</a:t>
                      </a: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8E8"/>
                    </a:solidFill>
                  </a:tcPr>
                </a:tc>
                <a:tc>
                  <a:txBody>
                    <a:bodyPr/>
                    <a:lstStyle/>
                    <a:p>
                      <a:pPr marL="1905" algn="ctr">
                        <a:lnSpc>
                          <a:spcPct val="100000"/>
                        </a:lnSpc>
                        <a:spcBef>
                          <a:spcPts val="315"/>
                        </a:spcBef>
                      </a:pPr>
                      <a:r>
                        <a:rPr lang="en-US" sz="2200" b="0" spc="-20" dirty="0">
                          <a:solidFill>
                            <a:schemeClr val="tx1"/>
                          </a:solidFill>
                          <a:latin typeface="Bahnschrift" panose="020B0502040204020203" pitchFamily="34" charset="0"/>
                          <a:cs typeface="Century Gothic"/>
                        </a:rPr>
                        <a:t>$65-$79</a:t>
                      </a:r>
                      <a:endParaRPr lang="en-US" sz="2200" b="0" dirty="0">
                        <a:solidFill>
                          <a:schemeClr val="tx1"/>
                        </a:solidFill>
                        <a:latin typeface="Bahnschrift" panose="020B0502040204020203" pitchFamily="34" charset="0"/>
                        <a:cs typeface="Century Gothic"/>
                      </a:endParaRPr>
                    </a:p>
                  </a:txBody>
                  <a:tcPr marL="0" marR="0" marT="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1270" algn="ctr">
                        <a:lnSpc>
                          <a:spcPct val="100000"/>
                        </a:lnSpc>
                        <a:spcBef>
                          <a:spcPts val="315"/>
                        </a:spcBef>
                      </a:pPr>
                      <a:r>
                        <a:rPr lang="en-US" sz="2200" b="0" spc="-20" dirty="0">
                          <a:solidFill>
                            <a:schemeClr val="tx1"/>
                          </a:solidFill>
                          <a:latin typeface="Bahnschrift" panose="020B0502040204020203" pitchFamily="34" charset="0"/>
                          <a:cs typeface="Century Gothic"/>
                        </a:rPr>
                        <a:t>$249</a:t>
                      </a:r>
                      <a:endParaRPr lang="en-US" sz="2200" b="0" dirty="0">
                        <a:solidFill>
                          <a:schemeClr val="tx1"/>
                        </a:solidFill>
                        <a:latin typeface="Bahnschrift" panose="020B0502040204020203" pitchFamily="34" charset="0"/>
                        <a:cs typeface="Century Gothic"/>
                      </a:endParaRPr>
                    </a:p>
                  </a:txBody>
                  <a:tcPr marL="0" marR="0" marT="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algn="ctr">
                        <a:lnSpc>
                          <a:spcPct val="100000"/>
                        </a:lnSpc>
                        <a:spcBef>
                          <a:spcPts val="315"/>
                        </a:spcBef>
                      </a:pPr>
                      <a:r>
                        <a:rPr lang="en-US" sz="2200" b="0" spc="-20" dirty="0">
                          <a:solidFill>
                            <a:schemeClr val="tx1"/>
                          </a:solidFill>
                          <a:latin typeface="Bahnschrift" panose="020B0502040204020203" pitchFamily="34" charset="0"/>
                          <a:cs typeface="Century Gothic"/>
                        </a:rPr>
                        <a:t>$338</a:t>
                      </a:r>
                      <a:endParaRPr lang="en-US" sz="2200" b="0" dirty="0">
                        <a:solidFill>
                          <a:schemeClr val="tx1"/>
                        </a:solidFill>
                        <a:latin typeface="Bahnschrift" panose="020B0502040204020203" pitchFamily="34" charset="0"/>
                        <a:cs typeface="Century Gothic"/>
                      </a:endParaRPr>
                    </a:p>
                  </a:txBody>
                  <a:tcPr marL="0" marR="0" marT="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1905" algn="ctr">
                        <a:lnSpc>
                          <a:spcPct val="100000"/>
                        </a:lnSpc>
                        <a:spcBef>
                          <a:spcPts val="315"/>
                        </a:spcBef>
                      </a:pPr>
                      <a:r>
                        <a:rPr lang="en-US" sz="2200" b="0" spc="-10" dirty="0">
                          <a:solidFill>
                            <a:schemeClr val="tx1"/>
                          </a:solidFill>
                          <a:latin typeface="Bahnschrift" panose="020B0502040204020203" pitchFamily="34" charset="0"/>
                          <a:cs typeface="Century Gothic"/>
                        </a:rPr>
                        <a:t>$1,308</a:t>
                      </a:r>
                      <a:endParaRPr lang="en-US" sz="2200" b="0" dirty="0">
                        <a:solidFill>
                          <a:schemeClr val="tx1"/>
                        </a:solidFill>
                        <a:latin typeface="Bahnschrift" panose="020B0502040204020203" pitchFamily="34" charset="0"/>
                        <a:cs typeface="Century Gothic"/>
                      </a:endParaRPr>
                    </a:p>
                  </a:txBody>
                  <a:tcPr marL="0" marR="0" marT="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extLst>
                  <a:ext uri="{0D108BD9-81ED-4DB2-BD59-A6C34878D82A}">
                    <a16:rowId xmlns:a16="http://schemas.microsoft.com/office/drawing/2014/main" val="10002"/>
                  </a:ext>
                </a:extLst>
              </a:tr>
              <a:tr h="565785">
                <a:tc>
                  <a:txBody>
                    <a:bodyPr/>
                    <a:lstStyle/>
                    <a:p>
                      <a:pPr marL="91440">
                        <a:lnSpc>
                          <a:spcPct val="100000"/>
                        </a:lnSpc>
                        <a:spcBef>
                          <a:spcPts val="315"/>
                        </a:spcBef>
                      </a:pPr>
                      <a:r>
                        <a:rPr sz="2200" b="0" dirty="0">
                          <a:latin typeface="Bahnschrift" panose="020B0502040204020203" pitchFamily="34" charset="0"/>
                          <a:cs typeface="Century Gothic"/>
                        </a:rPr>
                        <a:t>Acute</a:t>
                      </a:r>
                      <a:r>
                        <a:rPr sz="2200" b="0" spc="-50" dirty="0">
                          <a:latin typeface="Bahnschrift" panose="020B0502040204020203" pitchFamily="34" charset="0"/>
                          <a:cs typeface="Century Gothic"/>
                        </a:rPr>
                        <a:t> </a:t>
                      </a:r>
                      <a:r>
                        <a:rPr sz="2200" b="0" spc="-10" dirty="0">
                          <a:latin typeface="Bahnschrift" panose="020B0502040204020203" pitchFamily="34" charset="0"/>
                          <a:cs typeface="Century Gothic"/>
                        </a:rPr>
                        <a:t>Sinusitis</a:t>
                      </a:r>
                      <a:endParaRPr sz="2200" b="0" dirty="0">
                        <a:latin typeface="Bahnschrift" panose="020B0502040204020203" pitchFamily="34" charset="0"/>
                        <a:cs typeface="Century Gothic"/>
                      </a:endParaRPr>
                    </a:p>
                  </a:txBody>
                  <a:tcPr marL="0" marR="0" marT="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DCE"/>
                    </a:solidFill>
                  </a:tcPr>
                </a:tc>
                <a:tc>
                  <a:txBody>
                    <a:bodyPr/>
                    <a:lstStyle/>
                    <a:p>
                      <a:pPr marL="0" algn="ctr">
                        <a:lnSpc>
                          <a:spcPct val="100000"/>
                        </a:lnSpc>
                        <a:spcBef>
                          <a:spcPts val="5"/>
                        </a:spcBef>
                      </a:pPr>
                      <a:r>
                        <a:rPr lang="en-US" sz="2200" b="0" spc="-20" dirty="0">
                          <a:solidFill>
                            <a:schemeClr val="tx1"/>
                          </a:solidFill>
                          <a:latin typeface="Bahnschrift" panose="020B0502040204020203" pitchFamily="34" charset="0"/>
                          <a:ea typeface="+mn-ea"/>
                          <a:cs typeface="Century Gothic"/>
                        </a:rPr>
                        <a:t>$0</a:t>
                      </a: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CACDCE"/>
                    </a:solidFill>
                  </a:tcPr>
                </a:tc>
                <a:tc>
                  <a:txBody>
                    <a:bodyPr/>
                    <a:lstStyle/>
                    <a:p>
                      <a:pPr marL="0" algn="ctr">
                        <a:lnSpc>
                          <a:spcPct val="100000"/>
                        </a:lnSpc>
                        <a:spcBef>
                          <a:spcPts val="5"/>
                        </a:spcBef>
                      </a:pPr>
                      <a:r>
                        <a:rPr lang="en-US" sz="2200" b="0" spc="-20" dirty="0">
                          <a:solidFill>
                            <a:schemeClr val="tx1"/>
                          </a:solidFill>
                          <a:latin typeface="Bahnschrift" panose="020B0502040204020203" pitchFamily="34" charset="0"/>
                          <a:ea typeface="+mn-ea"/>
                          <a:cs typeface="Century Gothic"/>
                        </a:rPr>
                        <a:t>$65-$79</a:t>
                      </a:r>
                    </a:p>
                  </a:txBody>
                  <a:tcPr marL="0" marR="0" marT="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DCE"/>
                    </a:solidFill>
                  </a:tcPr>
                </a:tc>
                <a:tc>
                  <a:txBody>
                    <a:bodyPr/>
                    <a:lstStyle/>
                    <a:p>
                      <a:pPr marL="0" algn="ctr">
                        <a:lnSpc>
                          <a:spcPct val="100000"/>
                        </a:lnSpc>
                        <a:spcBef>
                          <a:spcPts val="5"/>
                        </a:spcBef>
                      </a:pPr>
                      <a:r>
                        <a:rPr lang="en-US" sz="2200" b="0" spc="-20" dirty="0">
                          <a:solidFill>
                            <a:schemeClr val="tx1"/>
                          </a:solidFill>
                          <a:latin typeface="Bahnschrift" panose="020B0502040204020203" pitchFamily="34" charset="0"/>
                          <a:ea typeface="+mn-ea"/>
                          <a:cs typeface="Century Gothic"/>
                        </a:rPr>
                        <a:t>$225</a:t>
                      </a:r>
                    </a:p>
                  </a:txBody>
                  <a:tcPr marL="0" marR="0" marT="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DCE"/>
                    </a:solidFill>
                  </a:tcPr>
                </a:tc>
                <a:tc>
                  <a:txBody>
                    <a:bodyPr/>
                    <a:lstStyle/>
                    <a:p>
                      <a:pPr marL="0" algn="ctr">
                        <a:lnSpc>
                          <a:spcPct val="100000"/>
                        </a:lnSpc>
                        <a:spcBef>
                          <a:spcPts val="5"/>
                        </a:spcBef>
                      </a:pPr>
                      <a:r>
                        <a:rPr lang="en-US" sz="2200" b="0" spc="-20" dirty="0">
                          <a:solidFill>
                            <a:schemeClr val="tx1"/>
                          </a:solidFill>
                          <a:latin typeface="Bahnschrift" panose="020B0502040204020203" pitchFamily="34" charset="0"/>
                          <a:ea typeface="+mn-ea"/>
                          <a:cs typeface="Century Gothic"/>
                        </a:rPr>
                        <a:t>$294</a:t>
                      </a:r>
                    </a:p>
                  </a:txBody>
                  <a:tcPr marL="0" marR="0" marT="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DCE"/>
                    </a:solidFill>
                  </a:tcPr>
                </a:tc>
                <a:tc>
                  <a:txBody>
                    <a:bodyPr/>
                    <a:lstStyle/>
                    <a:p>
                      <a:pPr marL="0" algn="ctr">
                        <a:lnSpc>
                          <a:spcPct val="100000"/>
                        </a:lnSpc>
                        <a:spcBef>
                          <a:spcPts val="5"/>
                        </a:spcBef>
                      </a:pPr>
                      <a:r>
                        <a:rPr lang="en-US" sz="2200" b="0" spc="-20" dirty="0">
                          <a:solidFill>
                            <a:schemeClr val="tx1"/>
                          </a:solidFill>
                          <a:latin typeface="Bahnschrift" panose="020B0502040204020203" pitchFamily="34" charset="0"/>
                          <a:ea typeface="+mn-ea"/>
                          <a:cs typeface="Century Gothic"/>
                        </a:rPr>
                        <a:t>$1,294</a:t>
                      </a:r>
                    </a:p>
                  </a:txBody>
                  <a:tcPr marL="0" marR="0" marT="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DCE"/>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3571" rIns="0" bIns="0" rtlCol="0">
            <a:spAutoFit/>
          </a:bodyPr>
          <a:lstStyle/>
          <a:p>
            <a:pPr marL="12700">
              <a:lnSpc>
                <a:spcPct val="100000"/>
              </a:lnSpc>
              <a:spcBef>
                <a:spcPts val="105"/>
              </a:spcBef>
            </a:pPr>
            <a:r>
              <a:rPr dirty="0"/>
              <a:t>Mental</a:t>
            </a:r>
            <a:r>
              <a:rPr spc="-55" dirty="0"/>
              <a:t> </a:t>
            </a:r>
            <a:r>
              <a:rPr dirty="0"/>
              <a:t>Health</a:t>
            </a:r>
            <a:r>
              <a:rPr spc="-20" dirty="0"/>
              <a:t> </a:t>
            </a:r>
            <a:r>
              <a:rPr spc="-10" dirty="0"/>
              <a:t>Support</a:t>
            </a:r>
          </a:p>
        </p:txBody>
      </p:sp>
      <p:sp>
        <p:nvSpPr>
          <p:cNvPr id="3" name="object 3"/>
          <p:cNvSpPr txBox="1"/>
          <p:nvPr/>
        </p:nvSpPr>
        <p:spPr>
          <a:xfrm>
            <a:off x="383540" y="1034922"/>
            <a:ext cx="7144384" cy="4854575"/>
          </a:xfrm>
          <a:prstGeom prst="rect">
            <a:avLst/>
          </a:prstGeom>
        </p:spPr>
        <p:txBody>
          <a:bodyPr vert="horz" wrap="square" lIns="0" tIns="12700" rIns="0" bIns="0" rtlCol="0">
            <a:spAutoFit/>
          </a:bodyPr>
          <a:lstStyle/>
          <a:p>
            <a:pPr marL="12700">
              <a:lnSpc>
                <a:spcPct val="100000"/>
              </a:lnSpc>
              <a:spcBef>
                <a:spcPts val="100"/>
              </a:spcBef>
            </a:pPr>
            <a:r>
              <a:rPr lang="en-US" sz="2400" spc="-10" dirty="0">
                <a:solidFill>
                  <a:srgbClr val="6EACDE"/>
                </a:solidFill>
                <a:latin typeface="Bahnschrift" panose="020B0502040204020203" pitchFamily="34" charset="0"/>
                <a:cs typeface="Century Gothic"/>
              </a:rPr>
              <a:t>myStrength</a:t>
            </a:r>
            <a:endParaRPr lang="en-US" sz="2400" dirty="0">
              <a:latin typeface="Bahnschrift" panose="020B0502040204020203" pitchFamily="34" charset="0"/>
              <a:cs typeface="Century Gothic"/>
            </a:endParaRPr>
          </a:p>
          <a:p>
            <a:pPr marL="12700">
              <a:lnSpc>
                <a:spcPct val="100000"/>
              </a:lnSpc>
              <a:spcBef>
                <a:spcPts val="2020"/>
              </a:spcBef>
            </a:pPr>
            <a:r>
              <a:rPr lang="en-US" sz="2000" b="1" dirty="0">
                <a:solidFill>
                  <a:srgbClr val="1F5786"/>
                </a:solidFill>
                <a:latin typeface="Bahnschrift" panose="020B0502040204020203" pitchFamily="34" charset="0"/>
                <a:cs typeface="Century Gothic"/>
              </a:rPr>
              <a:t>What</a:t>
            </a:r>
            <a:r>
              <a:rPr lang="en-US" sz="2000" b="1" spc="-10" dirty="0">
                <a:solidFill>
                  <a:srgbClr val="1F5786"/>
                </a:solidFill>
                <a:latin typeface="Bahnschrift" panose="020B0502040204020203" pitchFamily="34" charset="0"/>
                <a:cs typeface="Century Gothic"/>
              </a:rPr>
              <a:t> </a:t>
            </a:r>
            <a:r>
              <a:rPr lang="en-US" sz="2000" b="1" dirty="0">
                <a:solidFill>
                  <a:srgbClr val="1F5786"/>
                </a:solidFill>
                <a:latin typeface="Bahnschrift" panose="020B0502040204020203" pitchFamily="34" charset="0"/>
                <a:cs typeface="Century Gothic"/>
              </a:rPr>
              <a:t>is</a:t>
            </a:r>
            <a:r>
              <a:rPr lang="en-US" sz="2000" b="1" spc="-5" dirty="0">
                <a:solidFill>
                  <a:srgbClr val="1F5786"/>
                </a:solidFill>
                <a:latin typeface="Bahnschrift" panose="020B0502040204020203" pitchFamily="34" charset="0"/>
                <a:cs typeface="Century Gothic"/>
              </a:rPr>
              <a:t> </a:t>
            </a:r>
            <a:r>
              <a:rPr lang="en-US" sz="2000" b="1" spc="-10" dirty="0">
                <a:solidFill>
                  <a:srgbClr val="1F5786"/>
                </a:solidFill>
                <a:latin typeface="Bahnschrift" panose="020B0502040204020203" pitchFamily="34" charset="0"/>
                <a:cs typeface="Century Gothic"/>
              </a:rPr>
              <a:t>myStrength?</a:t>
            </a:r>
            <a:endParaRPr lang="en-US" sz="2000" dirty="0">
              <a:latin typeface="Bahnschrift" panose="020B0502040204020203" pitchFamily="34" charset="0"/>
              <a:cs typeface="Century Gothic"/>
            </a:endParaRPr>
          </a:p>
          <a:p>
            <a:pPr marL="354965" indent="-342265">
              <a:lnSpc>
                <a:spcPct val="100000"/>
              </a:lnSpc>
              <a:spcBef>
                <a:spcPts val="470"/>
              </a:spcBef>
              <a:buFont typeface="Wingdings"/>
              <a:buChar char=""/>
              <a:tabLst>
                <a:tab pos="354965" algn="l"/>
              </a:tabLst>
            </a:pPr>
            <a:r>
              <a:rPr lang="en-US" sz="2000" dirty="0">
                <a:solidFill>
                  <a:srgbClr val="1F5786"/>
                </a:solidFill>
                <a:latin typeface="Bahnschrift" panose="020B0502040204020203" pitchFamily="34" charset="0"/>
                <a:cs typeface="Century Gothic"/>
              </a:rPr>
              <a:t>Digital</a:t>
            </a:r>
            <a:r>
              <a:rPr lang="en-US" sz="2000" spc="-5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program</a:t>
            </a:r>
            <a:r>
              <a:rPr lang="en-US" sz="2000" spc="-4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for</a:t>
            </a:r>
            <a:r>
              <a:rPr lang="en-US" sz="2000" spc="-3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emotional</a:t>
            </a:r>
            <a:r>
              <a:rPr lang="en-US" sz="2000" spc="-5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health</a:t>
            </a:r>
            <a:r>
              <a:rPr lang="en-US" sz="2000" spc="-60" dirty="0">
                <a:solidFill>
                  <a:srgbClr val="1F5786"/>
                </a:solidFill>
                <a:latin typeface="Bahnschrift" panose="020B0502040204020203" pitchFamily="34" charset="0"/>
                <a:cs typeface="Century Gothic"/>
              </a:rPr>
              <a:t> </a:t>
            </a:r>
            <a:r>
              <a:rPr lang="en-US" sz="2000" spc="-10" dirty="0">
                <a:solidFill>
                  <a:srgbClr val="1F5786"/>
                </a:solidFill>
                <a:latin typeface="Bahnschrift" panose="020B0502040204020203" pitchFamily="34" charset="0"/>
                <a:cs typeface="Century Gothic"/>
              </a:rPr>
              <a:t>support</a:t>
            </a:r>
            <a:endParaRPr lang="en-US" sz="2000" dirty="0">
              <a:latin typeface="Bahnschrift" panose="020B0502040204020203" pitchFamily="34" charset="0"/>
              <a:cs typeface="Century Gothic"/>
            </a:endParaRPr>
          </a:p>
          <a:p>
            <a:pPr marL="355600" marR="753110" indent="-342900">
              <a:lnSpc>
                <a:spcPct val="100000"/>
              </a:lnSpc>
              <a:spcBef>
                <a:spcPts val="480"/>
              </a:spcBef>
              <a:buFont typeface="Wingdings"/>
              <a:buChar char=""/>
              <a:tabLst>
                <a:tab pos="355600" algn="l"/>
              </a:tabLst>
            </a:pPr>
            <a:r>
              <a:rPr lang="en-US" sz="2000" dirty="0">
                <a:solidFill>
                  <a:srgbClr val="1F5786"/>
                </a:solidFill>
                <a:latin typeface="Bahnschrift" panose="020B0502040204020203" pitchFamily="34" charset="0"/>
                <a:cs typeface="Century Gothic"/>
              </a:rPr>
              <a:t>Learn</a:t>
            </a:r>
            <a:r>
              <a:rPr lang="en-US" sz="2000" spc="-3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from</a:t>
            </a:r>
            <a:r>
              <a:rPr lang="en-US" sz="2000" spc="-3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hundreds</a:t>
            </a:r>
            <a:r>
              <a:rPr lang="en-US" sz="2000" spc="-1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of</a:t>
            </a:r>
            <a:r>
              <a:rPr lang="en-US" sz="2000" spc="-2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activities,</a:t>
            </a:r>
            <a:r>
              <a:rPr lang="en-US" sz="2000" spc="-5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articles,</a:t>
            </a:r>
            <a:r>
              <a:rPr lang="en-US" sz="2000" spc="-60" dirty="0">
                <a:solidFill>
                  <a:srgbClr val="1F5786"/>
                </a:solidFill>
                <a:latin typeface="Bahnschrift" panose="020B0502040204020203" pitchFamily="34" charset="0"/>
                <a:cs typeface="Century Gothic"/>
              </a:rPr>
              <a:t> </a:t>
            </a:r>
            <a:r>
              <a:rPr lang="en-US" sz="2000" spc="-10" dirty="0">
                <a:solidFill>
                  <a:srgbClr val="1F5786"/>
                </a:solidFill>
                <a:latin typeface="Bahnschrift" panose="020B0502040204020203" pitchFamily="34" charset="0"/>
                <a:cs typeface="Century Gothic"/>
              </a:rPr>
              <a:t>guided </a:t>
            </a:r>
            <a:r>
              <a:rPr lang="en-US" sz="2000" dirty="0">
                <a:solidFill>
                  <a:srgbClr val="1F5786"/>
                </a:solidFill>
                <a:latin typeface="Bahnschrift" panose="020B0502040204020203" pitchFamily="34" charset="0"/>
                <a:cs typeface="Century Gothic"/>
              </a:rPr>
              <a:t>meditations,</a:t>
            </a:r>
            <a:r>
              <a:rPr lang="en-US" sz="2000" spc="-7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and</a:t>
            </a:r>
            <a:r>
              <a:rPr lang="en-US" sz="2000" spc="-30" dirty="0">
                <a:solidFill>
                  <a:srgbClr val="1F5786"/>
                </a:solidFill>
                <a:latin typeface="Bahnschrift" panose="020B0502040204020203" pitchFamily="34" charset="0"/>
                <a:cs typeface="Century Gothic"/>
              </a:rPr>
              <a:t> </a:t>
            </a:r>
            <a:r>
              <a:rPr lang="en-US" sz="2000" spc="-10" dirty="0">
                <a:solidFill>
                  <a:srgbClr val="1F5786"/>
                </a:solidFill>
                <a:latin typeface="Bahnschrift" panose="020B0502040204020203" pitchFamily="34" charset="0"/>
                <a:cs typeface="Century Gothic"/>
              </a:rPr>
              <a:t>skill-</a:t>
            </a:r>
            <a:r>
              <a:rPr lang="en-US" sz="2000" dirty="0">
                <a:solidFill>
                  <a:srgbClr val="1F5786"/>
                </a:solidFill>
                <a:latin typeface="Bahnschrift" panose="020B0502040204020203" pitchFamily="34" charset="0"/>
                <a:cs typeface="Century Gothic"/>
              </a:rPr>
              <a:t>building</a:t>
            </a:r>
            <a:r>
              <a:rPr lang="en-US" sz="2000" spc="-55" dirty="0">
                <a:solidFill>
                  <a:srgbClr val="1F5786"/>
                </a:solidFill>
                <a:latin typeface="Bahnschrift" panose="020B0502040204020203" pitchFamily="34" charset="0"/>
                <a:cs typeface="Century Gothic"/>
              </a:rPr>
              <a:t> </a:t>
            </a:r>
            <a:r>
              <a:rPr lang="en-US" sz="2000" spc="-10" dirty="0">
                <a:solidFill>
                  <a:srgbClr val="1F5786"/>
                </a:solidFill>
                <a:latin typeface="Bahnschrift" panose="020B0502040204020203" pitchFamily="34" charset="0"/>
                <a:cs typeface="Century Gothic"/>
              </a:rPr>
              <a:t>courses</a:t>
            </a:r>
            <a:endParaRPr lang="en-US" sz="2000" dirty="0">
              <a:latin typeface="Bahnschrift" panose="020B0502040204020203" pitchFamily="34" charset="0"/>
              <a:cs typeface="Century Gothic"/>
            </a:endParaRPr>
          </a:p>
          <a:p>
            <a:pPr marL="355600" marR="5080" indent="-342900">
              <a:lnSpc>
                <a:spcPct val="100000"/>
              </a:lnSpc>
              <a:spcBef>
                <a:spcPts val="484"/>
              </a:spcBef>
              <a:buFont typeface="Wingdings"/>
              <a:buChar char=""/>
              <a:tabLst>
                <a:tab pos="355600" algn="l"/>
              </a:tabLst>
            </a:pPr>
            <a:r>
              <a:rPr lang="en-US" sz="2000" dirty="0">
                <a:solidFill>
                  <a:srgbClr val="1F5786"/>
                </a:solidFill>
                <a:latin typeface="Bahnschrift" panose="020B0502040204020203" pitchFamily="34" charset="0"/>
                <a:cs typeface="Century Gothic"/>
              </a:rPr>
              <a:t>Practice</a:t>
            </a:r>
            <a:r>
              <a:rPr lang="en-US" sz="2000" spc="-5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techniques</a:t>
            </a:r>
            <a:r>
              <a:rPr lang="en-US" sz="2000" spc="-6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to</a:t>
            </a:r>
            <a:r>
              <a:rPr lang="en-US" sz="2000" spc="-5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shift</a:t>
            </a:r>
            <a:r>
              <a:rPr lang="en-US" sz="2000" spc="-3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your</a:t>
            </a:r>
            <a:r>
              <a:rPr lang="en-US" sz="2000" spc="-2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thinking</a:t>
            </a:r>
            <a:r>
              <a:rPr lang="en-US" sz="2000" spc="-4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and</a:t>
            </a:r>
            <a:r>
              <a:rPr lang="en-US" sz="2000" spc="-3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feel</a:t>
            </a:r>
            <a:r>
              <a:rPr lang="en-US" sz="2000" spc="-40" dirty="0">
                <a:solidFill>
                  <a:srgbClr val="1F5786"/>
                </a:solidFill>
                <a:latin typeface="Bahnschrift" panose="020B0502040204020203" pitchFamily="34" charset="0"/>
                <a:cs typeface="Century Gothic"/>
              </a:rPr>
              <a:t> </a:t>
            </a:r>
            <a:r>
              <a:rPr lang="en-US" sz="2000" spc="-20" dirty="0">
                <a:solidFill>
                  <a:srgbClr val="1F5786"/>
                </a:solidFill>
                <a:latin typeface="Bahnschrift" panose="020B0502040204020203" pitchFamily="34" charset="0"/>
                <a:cs typeface="Century Gothic"/>
              </a:rPr>
              <a:t>more </a:t>
            </a:r>
            <a:r>
              <a:rPr lang="en-US" sz="2000" spc="-10" dirty="0">
                <a:solidFill>
                  <a:srgbClr val="1F5786"/>
                </a:solidFill>
                <a:latin typeface="Bahnschrift" panose="020B0502040204020203" pitchFamily="34" charset="0"/>
                <a:cs typeface="Century Gothic"/>
              </a:rPr>
              <a:t>hopeful</a:t>
            </a:r>
            <a:endParaRPr lang="en-US" sz="2000" dirty="0">
              <a:latin typeface="Bahnschrift" panose="020B0502040204020203" pitchFamily="34" charset="0"/>
              <a:cs typeface="Century Gothic"/>
            </a:endParaRPr>
          </a:p>
          <a:p>
            <a:pPr>
              <a:lnSpc>
                <a:spcPct val="100000"/>
              </a:lnSpc>
              <a:spcBef>
                <a:spcPts val="915"/>
              </a:spcBef>
              <a:buClr>
                <a:srgbClr val="1F5786"/>
              </a:buClr>
              <a:buFont typeface="Wingdings"/>
              <a:buChar char=""/>
            </a:pPr>
            <a:endParaRPr lang="en-US" sz="2000" dirty="0">
              <a:latin typeface="Bahnschrift" panose="020B0502040204020203" pitchFamily="34" charset="0"/>
              <a:cs typeface="Century Gothic"/>
            </a:endParaRPr>
          </a:p>
          <a:p>
            <a:pPr marL="12700">
              <a:lnSpc>
                <a:spcPct val="100000"/>
              </a:lnSpc>
              <a:spcBef>
                <a:spcPts val="5"/>
              </a:spcBef>
            </a:pPr>
            <a:r>
              <a:rPr lang="en-US" sz="2000" b="1" dirty="0">
                <a:solidFill>
                  <a:srgbClr val="1F5786"/>
                </a:solidFill>
                <a:latin typeface="Bahnschrift" panose="020B0502040204020203" pitchFamily="34" charset="0"/>
                <a:cs typeface="Century Gothic"/>
              </a:rPr>
              <a:t>How</a:t>
            </a:r>
            <a:r>
              <a:rPr lang="en-US" sz="2000" b="1" spc="-25" dirty="0">
                <a:solidFill>
                  <a:srgbClr val="1F5786"/>
                </a:solidFill>
                <a:latin typeface="Bahnschrift" panose="020B0502040204020203" pitchFamily="34" charset="0"/>
                <a:cs typeface="Century Gothic"/>
              </a:rPr>
              <a:t> </a:t>
            </a:r>
            <a:r>
              <a:rPr lang="en-US" sz="2000" b="1" dirty="0">
                <a:solidFill>
                  <a:srgbClr val="1F5786"/>
                </a:solidFill>
                <a:latin typeface="Bahnschrift" panose="020B0502040204020203" pitchFamily="34" charset="0"/>
                <a:cs typeface="Century Gothic"/>
              </a:rPr>
              <a:t>to</a:t>
            </a:r>
            <a:r>
              <a:rPr lang="en-US" sz="2000" b="1" spc="-15" dirty="0">
                <a:solidFill>
                  <a:srgbClr val="1F5786"/>
                </a:solidFill>
                <a:latin typeface="Bahnschrift" panose="020B0502040204020203" pitchFamily="34" charset="0"/>
                <a:cs typeface="Century Gothic"/>
              </a:rPr>
              <a:t> </a:t>
            </a:r>
            <a:r>
              <a:rPr lang="en-US" sz="2000" b="1" spc="-10" dirty="0">
                <a:solidFill>
                  <a:srgbClr val="1F5786"/>
                </a:solidFill>
                <a:latin typeface="Bahnschrift" panose="020B0502040204020203" pitchFamily="34" charset="0"/>
                <a:cs typeface="Century Gothic"/>
              </a:rPr>
              <a:t>access</a:t>
            </a:r>
            <a:endParaRPr lang="en-US" sz="2000" dirty="0">
              <a:latin typeface="Bahnschrift" panose="020B0502040204020203" pitchFamily="34" charset="0"/>
              <a:cs typeface="Century Gothic"/>
            </a:endParaRPr>
          </a:p>
          <a:p>
            <a:pPr marL="354965" indent="-342265">
              <a:lnSpc>
                <a:spcPct val="100000"/>
              </a:lnSpc>
              <a:spcBef>
                <a:spcPts val="470"/>
              </a:spcBef>
              <a:buFont typeface="Wingdings"/>
              <a:buChar char=""/>
              <a:tabLst>
                <a:tab pos="354965" algn="l"/>
              </a:tabLst>
            </a:pPr>
            <a:r>
              <a:rPr lang="en-US" sz="2000" dirty="0">
                <a:solidFill>
                  <a:srgbClr val="1F5786"/>
                </a:solidFill>
                <a:latin typeface="Bahnschrift" panose="020B0502040204020203" pitchFamily="34" charset="0"/>
                <a:cs typeface="Century Gothic"/>
              </a:rPr>
              <a:t>Log</a:t>
            </a:r>
            <a:r>
              <a:rPr lang="en-US" sz="2000" spc="-3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onto</a:t>
            </a:r>
            <a:r>
              <a:rPr lang="en-US" sz="2000" spc="-4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your</a:t>
            </a:r>
            <a:r>
              <a:rPr lang="en-US" sz="2000" spc="-3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HealthPartners</a:t>
            </a:r>
            <a:r>
              <a:rPr lang="en-US" sz="2000" spc="-75" dirty="0">
                <a:solidFill>
                  <a:srgbClr val="1F5786"/>
                </a:solidFill>
                <a:latin typeface="Bahnschrift" panose="020B0502040204020203" pitchFamily="34" charset="0"/>
                <a:cs typeface="Century Gothic"/>
              </a:rPr>
              <a:t> </a:t>
            </a:r>
            <a:r>
              <a:rPr lang="en-US" sz="2000" spc="-10" dirty="0">
                <a:solidFill>
                  <a:srgbClr val="1F5786"/>
                </a:solidFill>
                <a:latin typeface="Bahnschrift" panose="020B0502040204020203" pitchFamily="34" charset="0"/>
                <a:cs typeface="Century Gothic"/>
              </a:rPr>
              <a:t>account</a:t>
            </a:r>
            <a:endParaRPr lang="en-US" sz="2000" dirty="0">
              <a:latin typeface="Bahnschrift" panose="020B0502040204020203" pitchFamily="34" charset="0"/>
              <a:cs typeface="Century Gothic"/>
            </a:endParaRPr>
          </a:p>
          <a:p>
            <a:pPr marL="354965" indent="-342265">
              <a:lnSpc>
                <a:spcPct val="100000"/>
              </a:lnSpc>
              <a:spcBef>
                <a:spcPts val="480"/>
              </a:spcBef>
              <a:buFont typeface="Wingdings"/>
              <a:buChar char=""/>
              <a:tabLst>
                <a:tab pos="354965" algn="l"/>
              </a:tabLst>
            </a:pPr>
            <a:r>
              <a:rPr lang="en-US" sz="2000" dirty="0">
                <a:solidFill>
                  <a:srgbClr val="1F5786"/>
                </a:solidFill>
                <a:latin typeface="Bahnschrift" panose="020B0502040204020203" pitchFamily="34" charset="0"/>
                <a:cs typeface="Century Gothic"/>
              </a:rPr>
              <a:t>Select</a:t>
            </a:r>
            <a:r>
              <a:rPr lang="en-US" sz="2000" spc="-3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“My</a:t>
            </a:r>
            <a:r>
              <a:rPr lang="en-US" sz="2000" spc="-1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Plan”</a:t>
            </a:r>
            <a:r>
              <a:rPr lang="en-US" sz="2000" spc="-3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at</a:t>
            </a:r>
            <a:r>
              <a:rPr lang="en-US" sz="2000" spc="-3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the</a:t>
            </a:r>
            <a:r>
              <a:rPr lang="en-US" sz="2000" spc="-35" dirty="0">
                <a:solidFill>
                  <a:srgbClr val="1F5786"/>
                </a:solidFill>
                <a:latin typeface="Bahnschrift" panose="020B0502040204020203" pitchFamily="34" charset="0"/>
                <a:cs typeface="Century Gothic"/>
              </a:rPr>
              <a:t> </a:t>
            </a:r>
            <a:r>
              <a:rPr lang="en-US" sz="2000" spc="-25" dirty="0">
                <a:solidFill>
                  <a:srgbClr val="1F5786"/>
                </a:solidFill>
                <a:latin typeface="Bahnschrift" panose="020B0502040204020203" pitchFamily="34" charset="0"/>
                <a:cs typeface="Century Gothic"/>
              </a:rPr>
              <a:t>top</a:t>
            </a:r>
            <a:endParaRPr lang="en-US" sz="2000" dirty="0">
              <a:latin typeface="Bahnschrift" panose="020B0502040204020203" pitchFamily="34" charset="0"/>
              <a:cs typeface="Century Gothic"/>
            </a:endParaRPr>
          </a:p>
          <a:p>
            <a:pPr marL="354965" indent="-342265">
              <a:lnSpc>
                <a:spcPct val="100000"/>
              </a:lnSpc>
              <a:spcBef>
                <a:spcPts val="480"/>
              </a:spcBef>
              <a:buFont typeface="Wingdings"/>
              <a:buChar char=""/>
              <a:tabLst>
                <a:tab pos="354965" algn="l"/>
              </a:tabLst>
            </a:pPr>
            <a:r>
              <a:rPr lang="en-US" sz="2000" dirty="0">
                <a:solidFill>
                  <a:srgbClr val="1F5786"/>
                </a:solidFill>
                <a:latin typeface="Bahnschrift" panose="020B0502040204020203" pitchFamily="34" charset="0"/>
                <a:cs typeface="Century Gothic"/>
              </a:rPr>
              <a:t>Then</a:t>
            </a:r>
            <a:r>
              <a:rPr lang="en-US" sz="2000" spc="-4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“Living</a:t>
            </a:r>
            <a:r>
              <a:rPr lang="en-US" sz="2000" spc="-3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Well”</a:t>
            </a:r>
            <a:r>
              <a:rPr lang="en-US" sz="2000" spc="-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on</a:t>
            </a:r>
            <a:r>
              <a:rPr lang="en-US" sz="2000" spc="-2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the</a:t>
            </a:r>
            <a:r>
              <a:rPr lang="en-US" sz="2000" spc="-50" dirty="0">
                <a:solidFill>
                  <a:srgbClr val="1F5786"/>
                </a:solidFill>
                <a:latin typeface="Bahnschrift" panose="020B0502040204020203" pitchFamily="34" charset="0"/>
                <a:cs typeface="Century Gothic"/>
              </a:rPr>
              <a:t> </a:t>
            </a:r>
            <a:r>
              <a:rPr lang="en-US" sz="2000" spc="-10" dirty="0">
                <a:solidFill>
                  <a:srgbClr val="1F5786"/>
                </a:solidFill>
                <a:latin typeface="Bahnschrift" panose="020B0502040204020203" pitchFamily="34" charset="0"/>
                <a:cs typeface="Century Gothic"/>
              </a:rPr>
              <a:t>right-</a:t>
            </a:r>
            <a:r>
              <a:rPr lang="en-US" sz="2000" dirty="0">
                <a:solidFill>
                  <a:srgbClr val="1F5786"/>
                </a:solidFill>
                <a:latin typeface="Bahnschrift" panose="020B0502040204020203" pitchFamily="34" charset="0"/>
                <a:cs typeface="Century Gothic"/>
              </a:rPr>
              <a:t>hand</a:t>
            </a:r>
            <a:r>
              <a:rPr lang="en-US" sz="2000" spc="-4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side</a:t>
            </a:r>
            <a:r>
              <a:rPr lang="en-US" sz="2000" spc="-2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of</a:t>
            </a:r>
            <a:r>
              <a:rPr lang="en-US" sz="2000" spc="-3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the</a:t>
            </a:r>
            <a:r>
              <a:rPr lang="en-US" sz="2000" spc="-4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top</a:t>
            </a:r>
            <a:r>
              <a:rPr lang="en-US" sz="2000" spc="-50" dirty="0">
                <a:solidFill>
                  <a:srgbClr val="1F5786"/>
                </a:solidFill>
                <a:latin typeface="Bahnschrift" panose="020B0502040204020203" pitchFamily="34" charset="0"/>
                <a:cs typeface="Century Gothic"/>
              </a:rPr>
              <a:t> </a:t>
            </a:r>
            <a:r>
              <a:rPr lang="en-US" sz="2000" spc="-25" dirty="0">
                <a:solidFill>
                  <a:srgbClr val="1F5786"/>
                </a:solidFill>
                <a:latin typeface="Bahnschrift" panose="020B0502040204020203" pitchFamily="34" charset="0"/>
                <a:cs typeface="Century Gothic"/>
              </a:rPr>
              <a:t>bar</a:t>
            </a:r>
            <a:endParaRPr lang="en-US" sz="2000" dirty="0">
              <a:latin typeface="Bahnschrift" panose="020B0502040204020203" pitchFamily="34" charset="0"/>
              <a:cs typeface="Century Gothic"/>
            </a:endParaRPr>
          </a:p>
          <a:p>
            <a:pPr marL="354965" indent="-342265">
              <a:lnSpc>
                <a:spcPct val="100000"/>
              </a:lnSpc>
              <a:spcBef>
                <a:spcPts val="480"/>
              </a:spcBef>
              <a:buFont typeface="Wingdings"/>
              <a:buChar char=""/>
              <a:tabLst>
                <a:tab pos="354965" algn="l"/>
              </a:tabLst>
            </a:pPr>
            <a:r>
              <a:rPr lang="en-US" sz="2000" dirty="0">
                <a:solidFill>
                  <a:srgbClr val="1F5786"/>
                </a:solidFill>
                <a:latin typeface="Bahnschrift" panose="020B0502040204020203" pitchFamily="34" charset="0"/>
                <a:cs typeface="Century Gothic"/>
              </a:rPr>
              <a:t>Go</a:t>
            </a:r>
            <a:r>
              <a:rPr lang="en-US" sz="2000" spc="-1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to</a:t>
            </a:r>
            <a:r>
              <a:rPr lang="en-US" sz="2000" spc="-4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“myStrength”</a:t>
            </a:r>
            <a:r>
              <a:rPr lang="en-US" sz="2000" spc="-4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and</a:t>
            </a:r>
            <a:r>
              <a:rPr lang="en-US" sz="2000" spc="-1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click</a:t>
            </a:r>
            <a:r>
              <a:rPr lang="en-US" sz="2000" spc="-2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Get</a:t>
            </a:r>
            <a:r>
              <a:rPr lang="en-US" sz="2000" spc="-35" dirty="0">
                <a:solidFill>
                  <a:srgbClr val="1F5786"/>
                </a:solidFill>
                <a:latin typeface="Bahnschrift" panose="020B0502040204020203" pitchFamily="34" charset="0"/>
                <a:cs typeface="Century Gothic"/>
              </a:rPr>
              <a:t> </a:t>
            </a:r>
            <a:r>
              <a:rPr lang="en-US" sz="2000" spc="-10" dirty="0">
                <a:solidFill>
                  <a:srgbClr val="1F5786"/>
                </a:solidFill>
                <a:latin typeface="Bahnschrift" panose="020B0502040204020203" pitchFamily="34" charset="0"/>
                <a:cs typeface="Century Gothic"/>
              </a:rPr>
              <a:t>Started</a:t>
            </a:r>
            <a:endParaRPr lang="en-US" sz="2000" dirty="0">
              <a:latin typeface="Bahnschrift" panose="020B0502040204020203" pitchFamily="34" charset="0"/>
              <a:cs typeface="Century Gothic"/>
            </a:endParaRPr>
          </a:p>
        </p:txBody>
      </p:sp>
      <p:pic>
        <p:nvPicPr>
          <p:cNvPr id="4" name="object 4"/>
          <p:cNvPicPr/>
          <p:nvPr/>
        </p:nvPicPr>
        <p:blipFill>
          <a:blip r:embed="rId3" cstate="print"/>
          <a:stretch>
            <a:fillRect/>
          </a:stretch>
        </p:blipFill>
        <p:spPr>
          <a:xfrm>
            <a:off x="8157971" y="1005840"/>
            <a:ext cx="2510027" cy="4994147"/>
          </a:xfrm>
          <a:prstGeom prst="rect">
            <a:avLst/>
          </a:prstGeom>
        </p:spPr>
      </p:pic>
      <p:sp>
        <p:nvSpPr>
          <p:cNvPr id="5" name="object 5"/>
          <p:cNvSpPr txBox="1"/>
          <p:nvPr/>
        </p:nvSpPr>
        <p:spPr>
          <a:xfrm>
            <a:off x="10438638" y="6361146"/>
            <a:ext cx="1359535" cy="396875"/>
          </a:xfrm>
          <a:prstGeom prst="rect">
            <a:avLst/>
          </a:prstGeom>
        </p:spPr>
        <p:txBody>
          <a:bodyPr vert="horz" wrap="square" lIns="0" tIns="12700" rIns="0" bIns="0" rtlCol="0">
            <a:spAutoFit/>
          </a:bodyPr>
          <a:lstStyle/>
          <a:p>
            <a:pPr marR="66040" algn="r">
              <a:lnSpc>
                <a:spcPct val="100000"/>
              </a:lnSpc>
              <a:spcBef>
                <a:spcPts val="100"/>
              </a:spcBef>
            </a:pPr>
            <a:fld id="{81D60167-4931-47E6-BA6A-407CBD079E47}" type="slidenum">
              <a:rPr lang="en-US" sz="1000" spc="-25" dirty="0">
                <a:solidFill>
                  <a:srgbClr val="7E7E7E"/>
                </a:solidFill>
                <a:latin typeface="Bahnschrift" panose="020B0502040204020203" pitchFamily="34" charset="0"/>
                <a:cs typeface="Century Gothic"/>
              </a:rPr>
              <a:t>16</a:t>
            </a:fld>
            <a:endParaRPr lang="en-US" sz="1000" dirty="0">
              <a:latin typeface="Bahnschrift" panose="020B0502040204020203" pitchFamily="34" charset="0"/>
              <a:cs typeface="Century Gothic"/>
            </a:endParaRPr>
          </a:p>
          <a:p>
            <a:pPr marL="12700">
              <a:lnSpc>
                <a:spcPct val="100000"/>
              </a:lnSpc>
              <a:spcBef>
                <a:spcPts val="990"/>
              </a:spcBef>
            </a:pPr>
            <a:r>
              <a:rPr lang="en-US" sz="600" dirty="0">
                <a:solidFill>
                  <a:srgbClr val="C5DEF1"/>
                </a:solidFill>
                <a:latin typeface="Bahnschrift" panose="020B0502040204020203" pitchFamily="34" charset="0"/>
                <a:cs typeface="Century Gothic"/>
              </a:rPr>
              <a:t>©2019</a:t>
            </a:r>
            <a:r>
              <a:rPr lang="en-US" sz="600" spc="10" dirty="0">
                <a:solidFill>
                  <a:srgbClr val="C5DEF1"/>
                </a:solidFill>
                <a:latin typeface="Bahnschrift" panose="020B0502040204020203" pitchFamily="34" charset="0"/>
                <a:cs typeface="Century Gothic"/>
              </a:rPr>
              <a:t> </a:t>
            </a:r>
            <a:r>
              <a:rPr lang="en-US" sz="600" spc="-10" dirty="0">
                <a:solidFill>
                  <a:srgbClr val="C5DEF1"/>
                </a:solidFill>
                <a:latin typeface="Bahnschrift" panose="020B0502040204020203" pitchFamily="34" charset="0"/>
                <a:cs typeface="Century Gothic"/>
              </a:rPr>
              <a:t>ARTHUR</a:t>
            </a:r>
            <a:r>
              <a:rPr lang="en-US" sz="600" dirty="0">
                <a:solidFill>
                  <a:srgbClr val="C5DEF1"/>
                </a:solidFill>
                <a:latin typeface="Bahnschrift" panose="020B0502040204020203" pitchFamily="34" charset="0"/>
                <a:cs typeface="Century Gothic"/>
              </a:rPr>
              <a:t> J. </a:t>
            </a:r>
            <a:r>
              <a:rPr lang="en-US" sz="600" spc="-10" dirty="0">
                <a:solidFill>
                  <a:srgbClr val="C5DEF1"/>
                </a:solidFill>
                <a:latin typeface="Bahnschrift" panose="020B0502040204020203" pitchFamily="34" charset="0"/>
                <a:cs typeface="Century Gothic"/>
              </a:rPr>
              <a:t>GALLAGHER</a:t>
            </a:r>
            <a:r>
              <a:rPr lang="en-US" sz="600" spc="35" dirty="0">
                <a:solidFill>
                  <a:srgbClr val="C5DEF1"/>
                </a:solidFill>
                <a:latin typeface="Bahnschrift" panose="020B0502040204020203" pitchFamily="34" charset="0"/>
                <a:cs typeface="Century Gothic"/>
              </a:rPr>
              <a:t> </a:t>
            </a:r>
            <a:r>
              <a:rPr lang="en-US" sz="600" dirty="0">
                <a:solidFill>
                  <a:srgbClr val="C5DEF1"/>
                </a:solidFill>
                <a:latin typeface="Bahnschrift" panose="020B0502040204020203" pitchFamily="34" charset="0"/>
                <a:cs typeface="Century Gothic"/>
              </a:rPr>
              <a:t>&amp;</a:t>
            </a:r>
            <a:r>
              <a:rPr lang="en-US" sz="600" spc="-10" dirty="0">
                <a:solidFill>
                  <a:srgbClr val="C5DEF1"/>
                </a:solidFill>
                <a:latin typeface="Bahnschrift" panose="020B0502040204020203" pitchFamily="34" charset="0"/>
                <a:cs typeface="Century Gothic"/>
              </a:rPr>
              <a:t> </a:t>
            </a:r>
            <a:r>
              <a:rPr lang="en-US" sz="600" spc="-25" dirty="0">
                <a:solidFill>
                  <a:srgbClr val="C5DEF1"/>
                </a:solidFill>
                <a:latin typeface="Bahnschrift" panose="020B0502040204020203" pitchFamily="34" charset="0"/>
                <a:cs typeface="Century Gothic"/>
              </a:rPr>
              <a:t>CO.</a:t>
            </a:r>
            <a:endParaRPr lang="en-US" sz="600" dirty="0">
              <a:latin typeface="Bahnschrift" panose="020B0502040204020203" pitchFamily="34" charset="0"/>
              <a:cs typeface="Century Gothic"/>
            </a:endParaRPr>
          </a:p>
        </p:txBody>
      </p:sp>
      <p:sp>
        <p:nvSpPr>
          <p:cNvPr id="6" name="object 6"/>
          <p:cNvSpPr txBox="1">
            <a:spLocks noGrp="1"/>
          </p:cNvSpPr>
          <p:nvPr>
            <p:ph type="sldNum" sz="quarter" idx="7"/>
          </p:nvPr>
        </p:nvSpPr>
        <p:spPr>
          <a:prstGeom prst="rect">
            <a:avLst/>
          </a:prstGeom>
        </p:spPr>
        <p:txBody>
          <a:bodyPr vert="horz" wrap="square" lIns="0" tIns="13335" rIns="0" bIns="0" rtlCol="0">
            <a:spAutoFit/>
          </a:bodyPr>
          <a:lstStyle/>
          <a:p>
            <a:pPr marL="38100">
              <a:lnSpc>
                <a:spcPct val="100000"/>
              </a:lnSpc>
              <a:spcBef>
                <a:spcPts val="105"/>
              </a:spcBef>
            </a:pPr>
            <a:fld id="{81D60167-4931-47E6-BA6A-407CBD079E47}" type="slidenum">
              <a:rPr spc="-25" dirty="0"/>
              <a:t>16</a:t>
            </a:fld>
            <a:endParaRPr spc="-25"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3571" rIns="0" bIns="0" rtlCol="0">
            <a:spAutoFit/>
          </a:bodyPr>
          <a:lstStyle/>
          <a:p>
            <a:pPr marL="12700">
              <a:lnSpc>
                <a:spcPct val="100000"/>
              </a:lnSpc>
              <a:spcBef>
                <a:spcPts val="105"/>
              </a:spcBef>
            </a:pPr>
            <a:r>
              <a:rPr lang="en-US" dirty="0"/>
              <a:t>2025</a:t>
            </a:r>
            <a:r>
              <a:rPr dirty="0"/>
              <a:t>-</a:t>
            </a:r>
            <a:r>
              <a:rPr lang="en-US" dirty="0"/>
              <a:t>2026</a:t>
            </a:r>
            <a:r>
              <a:rPr spc="-30" dirty="0"/>
              <a:t> </a:t>
            </a:r>
            <a:r>
              <a:rPr dirty="0"/>
              <a:t>Medical</a:t>
            </a:r>
            <a:r>
              <a:rPr spc="-50" dirty="0"/>
              <a:t> </a:t>
            </a:r>
            <a:r>
              <a:rPr dirty="0"/>
              <a:t>Plan</a:t>
            </a:r>
            <a:r>
              <a:rPr spc="-25" dirty="0"/>
              <a:t> </a:t>
            </a:r>
            <a:r>
              <a:rPr spc="-10" dirty="0"/>
              <a:t>Contributions</a:t>
            </a:r>
          </a:p>
        </p:txBody>
      </p:sp>
      <p:sp>
        <p:nvSpPr>
          <p:cNvPr id="6" name="object 6"/>
          <p:cNvSpPr txBox="1">
            <a:spLocks noGrp="1"/>
          </p:cNvSpPr>
          <p:nvPr>
            <p:ph type="sldNum" sz="quarter" idx="7"/>
          </p:nvPr>
        </p:nvSpPr>
        <p:spPr>
          <a:prstGeom prst="rect">
            <a:avLst/>
          </a:prstGeom>
        </p:spPr>
        <p:txBody>
          <a:bodyPr vert="horz" wrap="square" lIns="0" tIns="13335" rIns="0" bIns="0" rtlCol="0">
            <a:spAutoFit/>
          </a:bodyPr>
          <a:lstStyle/>
          <a:p>
            <a:pPr marL="38100">
              <a:lnSpc>
                <a:spcPct val="100000"/>
              </a:lnSpc>
              <a:spcBef>
                <a:spcPts val="105"/>
              </a:spcBef>
            </a:pPr>
            <a:fld id="{81D60167-4931-47E6-BA6A-407CBD079E47}" type="slidenum">
              <a:rPr spc="-25" dirty="0"/>
              <a:t>17</a:t>
            </a:fld>
            <a:endParaRPr spc="-25" dirty="0"/>
          </a:p>
        </p:txBody>
      </p:sp>
      <p:sp>
        <p:nvSpPr>
          <p:cNvPr id="7" name="object 7"/>
          <p:cNvSpPr txBox="1"/>
          <p:nvPr/>
        </p:nvSpPr>
        <p:spPr>
          <a:xfrm>
            <a:off x="10438638" y="6638807"/>
            <a:ext cx="1359535" cy="105798"/>
          </a:xfrm>
          <a:prstGeom prst="rect">
            <a:avLst/>
          </a:prstGeom>
        </p:spPr>
        <p:txBody>
          <a:bodyPr vert="horz" wrap="square" lIns="0" tIns="13335" rIns="0" bIns="0" rtlCol="0">
            <a:spAutoFit/>
          </a:bodyPr>
          <a:lstStyle/>
          <a:p>
            <a:pPr marL="12700">
              <a:lnSpc>
                <a:spcPct val="100000"/>
              </a:lnSpc>
              <a:spcBef>
                <a:spcPts val="105"/>
              </a:spcBef>
            </a:pPr>
            <a:r>
              <a:rPr lang="en-US" sz="600" dirty="0">
                <a:solidFill>
                  <a:srgbClr val="C5DEF1"/>
                </a:solidFill>
                <a:latin typeface="Bahnschrift" panose="020B0502040204020203" pitchFamily="34" charset="0"/>
                <a:cs typeface="Century Gothic"/>
              </a:rPr>
              <a:t>©2019</a:t>
            </a:r>
            <a:r>
              <a:rPr lang="en-US" sz="600" spc="10" dirty="0">
                <a:solidFill>
                  <a:srgbClr val="C5DEF1"/>
                </a:solidFill>
                <a:latin typeface="Bahnschrift" panose="020B0502040204020203" pitchFamily="34" charset="0"/>
                <a:cs typeface="Century Gothic"/>
              </a:rPr>
              <a:t> </a:t>
            </a:r>
            <a:r>
              <a:rPr lang="en-US" sz="600" spc="-10" dirty="0">
                <a:solidFill>
                  <a:srgbClr val="C5DEF1"/>
                </a:solidFill>
                <a:latin typeface="Bahnschrift" panose="020B0502040204020203" pitchFamily="34" charset="0"/>
                <a:cs typeface="Century Gothic"/>
              </a:rPr>
              <a:t>ARTHUR</a:t>
            </a:r>
            <a:r>
              <a:rPr lang="en-US" sz="600" dirty="0">
                <a:solidFill>
                  <a:srgbClr val="C5DEF1"/>
                </a:solidFill>
                <a:latin typeface="Bahnschrift" panose="020B0502040204020203" pitchFamily="34" charset="0"/>
                <a:cs typeface="Century Gothic"/>
              </a:rPr>
              <a:t> J. </a:t>
            </a:r>
            <a:r>
              <a:rPr lang="en-US" sz="600" spc="-10" dirty="0">
                <a:solidFill>
                  <a:srgbClr val="C5DEF1"/>
                </a:solidFill>
                <a:latin typeface="Bahnschrift" panose="020B0502040204020203" pitchFamily="34" charset="0"/>
                <a:cs typeface="Century Gothic"/>
              </a:rPr>
              <a:t>GALLAGHER</a:t>
            </a:r>
            <a:r>
              <a:rPr lang="en-US" sz="600" spc="35" dirty="0">
                <a:solidFill>
                  <a:srgbClr val="C5DEF1"/>
                </a:solidFill>
                <a:latin typeface="Bahnschrift" panose="020B0502040204020203" pitchFamily="34" charset="0"/>
                <a:cs typeface="Century Gothic"/>
              </a:rPr>
              <a:t> </a:t>
            </a:r>
            <a:r>
              <a:rPr lang="en-US" sz="600" dirty="0">
                <a:solidFill>
                  <a:srgbClr val="C5DEF1"/>
                </a:solidFill>
                <a:latin typeface="Bahnschrift" panose="020B0502040204020203" pitchFamily="34" charset="0"/>
                <a:cs typeface="Century Gothic"/>
              </a:rPr>
              <a:t>&amp;</a:t>
            </a:r>
            <a:r>
              <a:rPr lang="en-US" sz="600" spc="-10" dirty="0">
                <a:solidFill>
                  <a:srgbClr val="C5DEF1"/>
                </a:solidFill>
                <a:latin typeface="Bahnschrift" panose="020B0502040204020203" pitchFamily="34" charset="0"/>
                <a:cs typeface="Century Gothic"/>
              </a:rPr>
              <a:t> </a:t>
            </a:r>
            <a:r>
              <a:rPr lang="en-US" sz="600" spc="-25" dirty="0">
                <a:solidFill>
                  <a:srgbClr val="C5DEF1"/>
                </a:solidFill>
                <a:latin typeface="Bahnschrift" panose="020B0502040204020203" pitchFamily="34" charset="0"/>
                <a:cs typeface="Century Gothic"/>
              </a:rPr>
              <a:t>CO.</a:t>
            </a:r>
            <a:endParaRPr lang="en-US" sz="600" dirty="0">
              <a:latin typeface="Bahnschrift" panose="020B0502040204020203" pitchFamily="34" charset="0"/>
              <a:cs typeface="Century Gothic"/>
            </a:endParaRPr>
          </a:p>
        </p:txBody>
      </p:sp>
      <p:graphicFrame>
        <p:nvGraphicFramePr>
          <p:cNvPr id="3" name="object 3"/>
          <p:cNvGraphicFramePr>
            <a:graphicFrameLocks noGrp="1"/>
          </p:cNvGraphicFramePr>
          <p:nvPr>
            <p:extLst>
              <p:ext uri="{D42A27DB-BD31-4B8C-83A1-F6EECF244321}">
                <p14:modId xmlns:p14="http://schemas.microsoft.com/office/powerpoint/2010/main" val="4191788383"/>
              </p:ext>
            </p:extLst>
          </p:nvPr>
        </p:nvGraphicFramePr>
        <p:xfrm>
          <a:off x="1690497" y="1177289"/>
          <a:ext cx="9143999" cy="2244724"/>
        </p:xfrm>
        <a:graphic>
          <a:graphicData uri="http://schemas.openxmlformats.org/drawingml/2006/table">
            <a:tbl>
              <a:tblPr firstRow="1" bandRow="1">
                <a:tableStyleId>{2D5ABB26-0587-4C30-8999-92F81FD0307C}</a:tableStyleId>
              </a:tblPr>
              <a:tblGrid>
                <a:gridCol w="2217420">
                  <a:extLst>
                    <a:ext uri="{9D8B030D-6E8A-4147-A177-3AD203B41FA5}">
                      <a16:colId xmlns:a16="http://schemas.microsoft.com/office/drawing/2014/main" val="20000"/>
                    </a:ext>
                  </a:extLst>
                </a:gridCol>
                <a:gridCol w="1731645">
                  <a:extLst>
                    <a:ext uri="{9D8B030D-6E8A-4147-A177-3AD203B41FA5}">
                      <a16:colId xmlns:a16="http://schemas.microsoft.com/office/drawing/2014/main" val="20001"/>
                    </a:ext>
                  </a:extLst>
                </a:gridCol>
                <a:gridCol w="1731644">
                  <a:extLst>
                    <a:ext uri="{9D8B030D-6E8A-4147-A177-3AD203B41FA5}">
                      <a16:colId xmlns:a16="http://schemas.microsoft.com/office/drawing/2014/main" val="20002"/>
                    </a:ext>
                  </a:extLst>
                </a:gridCol>
                <a:gridCol w="1731645">
                  <a:extLst>
                    <a:ext uri="{9D8B030D-6E8A-4147-A177-3AD203B41FA5}">
                      <a16:colId xmlns:a16="http://schemas.microsoft.com/office/drawing/2014/main" val="20003"/>
                    </a:ext>
                  </a:extLst>
                </a:gridCol>
                <a:gridCol w="1731645">
                  <a:extLst>
                    <a:ext uri="{9D8B030D-6E8A-4147-A177-3AD203B41FA5}">
                      <a16:colId xmlns:a16="http://schemas.microsoft.com/office/drawing/2014/main" val="20004"/>
                    </a:ext>
                  </a:extLst>
                </a:gridCol>
              </a:tblGrid>
              <a:tr h="750570">
                <a:tc>
                  <a:txBody>
                    <a:bodyPr/>
                    <a:lstStyle/>
                    <a:p>
                      <a:pPr marL="91440">
                        <a:lnSpc>
                          <a:spcPct val="100000"/>
                        </a:lnSpc>
                        <a:spcBef>
                          <a:spcPts val="1839"/>
                        </a:spcBef>
                      </a:pPr>
                      <a:r>
                        <a:rPr lang="en-US" sz="1800" b="1">
                          <a:solidFill>
                            <a:srgbClr val="FFFFFF"/>
                          </a:solidFill>
                          <a:latin typeface="Bahnschrift" panose="020B0502040204020203" pitchFamily="34" charset="0"/>
                          <a:cs typeface="Century Gothic"/>
                        </a:rPr>
                        <a:t>$1,500</a:t>
                      </a:r>
                      <a:r>
                        <a:rPr lang="en-US" sz="1800" b="1" spc="-75">
                          <a:solidFill>
                            <a:srgbClr val="FFFFFF"/>
                          </a:solidFill>
                          <a:latin typeface="Bahnschrift" panose="020B0502040204020203" pitchFamily="34" charset="0"/>
                          <a:cs typeface="Century Gothic"/>
                        </a:rPr>
                        <a:t> </a:t>
                      </a:r>
                      <a:r>
                        <a:rPr lang="en-US" sz="1800" b="1" spc="-20">
                          <a:solidFill>
                            <a:srgbClr val="FFFFFF"/>
                          </a:solidFill>
                          <a:latin typeface="Bahnschrift" panose="020B0502040204020203" pitchFamily="34" charset="0"/>
                          <a:cs typeface="Century Gothic"/>
                        </a:rPr>
                        <a:t>VEBA</a:t>
                      </a:r>
                      <a:endParaRPr lang="en-US" sz="1800" dirty="0">
                        <a:latin typeface="Bahnschrift" panose="020B0502040204020203" pitchFamily="34" charset="0"/>
                        <a:cs typeface="Century Gothic"/>
                      </a:endParaRPr>
                    </a:p>
                  </a:txBody>
                  <a:tcPr marL="0" marR="0" marT="23367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253D"/>
                    </a:solidFill>
                  </a:tcPr>
                </a:tc>
                <a:tc gridSpan="2">
                  <a:txBody>
                    <a:bodyPr/>
                    <a:lstStyle/>
                    <a:p>
                      <a:pPr algn="ctr">
                        <a:lnSpc>
                          <a:spcPct val="100000"/>
                        </a:lnSpc>
                        <a:spcBef>
                          <a:spcPts val="690"/>
                        </a:spcBef>
                      </a:pPr>
                      <a:r>
                        <a:rPr lang="en-US" sz="1800" b="1">
                          <a:solidFill>
                            <a:srgbClr val="FFFFFF"/>
                          </a:solidFill>
                          <a:latin typeface="Bahnschrift" panose="020B0502040204020203" pitchFamily="34" charset="0"/>
                          <a:cs typeface="Century Gothic"/>
                        </a:rPr>
                        <a:t>Employee</a:t>
                      </a:r>
                      <a:r>
                        <a:rPr lang="en-US" sz="1800" b="1" spc="-125">
                          <a:solidFill>
                            <a:srgbClr val="FFFFFF"/>
                          </a:solidFill>
                          <a:latin typeface="Bahnschrift" panose="020B0502040204020203" pitchFamily="34" charset="0"/>
                          <a:cs typeface="Century Gothic"/>
                        </a:rPr>
                        <a:t> </a:t>
                      </a:r>
                      <a:r>
                        <a:rPr lang="en-US" sz="1800" b="1" spc="-10">
                          <a:solidFill>
                            <a:srgbClr val="FFFFFF"/>
                          </a:solidFill>
                          <a:latin typeface="Bahnschrift" panose="020B0502040204020203" pitchFamily="34" charset="0"/>
                          <a:cs typeface="Century Gothic"/>
                        </a:rPr>
                        <a:t>Contribution</a:t>
                      </a:r>
                      <a:endParaRPr lang="en-US" sz="1800">
                        <a:latin typeface="Bahnschrift" panose="020B0502040204020203" pitchFamily="34" charset="0"/>
                        <a:cs typeface="Century Gothic"/>
                      </a:endParaRPr>
                    </a:p>
                    <a:p>
                      <a:pPr algn="ctr">
                        <a:lnSpc>
                          <a:spcPct val="100000"/>
                        </a:lnSpc>
                        <a:spcBef>
                          <a:spcPts val="390"/>
                        </a:spcBef>
                      </a:pPr>
                      <a:r>
                        <a:rPr lang="en-US" sz="1600" b="1">
                          <a:solidFill>
                            <a:srgbClr val="FFFFFF"/>
                          </a:solidFill>
                          <a:latin typeface="Bahnschrift" panose="020B0502040204020203" pitchFamily="34" charset="0"/>
                          <a:cs typeface="Century Gothic"/>
                        </a:rPr>
                        <a:t>(75%</a:t>
                      </a:r>
                      <a:r>
                        <a:rPr lang="en-US" sz="1600" b="1" spc="-25">
                          <a:solidFill>
                            <a:srgbClr val="FFFFFF"/>
                          </a:solidFill>
                          <a:latin typeface="Bahnschrift" panose="020B0502040204020203" pitchFamily="34" charset="0"/>
                          <a:cs typeface="Century Gothic"/>
                        </a:rPr>
                        <a:t> </a:t>
                      </a:r>
                      <a:r>
                        <a:rPr lang="en-US" sz="1600" b="1">
                          <a:solidFill>
                            <a:srgbClr val="FFFFFF"/>
                          </a:solidFill>
                          <a:latin typeface="Bahnschrift" panose="020B0502040204020203" pitchFamily="34" charset="0"/>
                          <a:cs typeface="Century Gothic"/>
                        </a:rPr>
                        <a:t>to</a:t>
                      </a:r>
                      <a:r>
                        <a:rPr lang="en-US" sz="1600" b="1" spc="-40">
                          <a:solidFill>
                            <a:srgbClr val="FFFFFF"/>
                          </a:solidFill>
                          <a:latin typeface="Bahnschrift" panose="020B0502040204020203" pitchFamily="34" charset="0"/>
                          <a:cs typeface="Century Gothic"/>
                        </a:rPr>
                        <a:t> </a:t>
                      </a:r>
                      <a:r>
                        <a:rPr lang="en-US" sz="1600" b="1">
                          <a:solidFill>
                            <a:srgbClr val="FFFFFF"/>
                          </a:solidFill>
                          <a:latin typeface="Bahnschrift" panose="020B0502040204020203" pitchFamily="34" charset="0"/>
                          <a:cs typeface="Century Gothic"/>
                        </a:rPr>
                        <a:t>100%</a:t>
                      </a:r>
                      <a:r>
                        <a:rPr lang="en-US" sz="1600" b="1" spc="-10">
                          <a:solidFill>
                            <a:srgbClr val="FFFFFF"/>
                          </a:solidFill>
                          <a:latin typeface="Bahnschrift" panose="020B0502040204020203" pitchFamily="34" charset="0"/>
                          <a:cs typeface="Century Gothic"/>
                        </a:rPr>
                        <a:t> </a:t>
                      </a:r>
                      <a:r>
                        <a:rPr lang="en-US" sz="1600" b="1" spc="-20">
                          <a:solidFill>
                            <a:srgbClr val="FFFFFF"/>
                          </a:solidFill>
                          <a:latin typeface="Bahnschrift" panose="020B0502040204020203" pitchFamily="34" charset="0"/>
                          <a:cs typeface="Century Gothic"/>
                        </a:rPr>
                        <a:t>FTE)</a:t>
                      </a:r>
                      <a:endParaRPr lang="en-US" sz="1600" dirty="0">
                        <a:latin typeface="Bahnschrift" panose="020B0502040204020203" pitchFamily="34" charset="0"/>
                        <a:cs typeface="Century Gothic"/>
                      </a:endParaRPr>
                    </a:p>
                  </a:txBody>
                  <a:tcPr marL="0" marR="0" marT="876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253D"/>
                    </a:solidFill>
                  </a:tcPr>
                </a:tc>
                <a:tc hMerge="1">
                  <a:txBody>
                    <a:bodyPr/>
                    <a:lstStyle/>
                    <a:p>
                      <a:endParaRPr/>
                    </a:p>
                  </a:txBody>
                  <a:tcPr marL="0" marR="0" marT="0" marB="0"/>
                </a:tc>
                <a:tc gridSpan="2">
                  <a:txBody>
                    <a:bodyPr/>
                    <a:lstStyle/>
                    <a:p>
                      <a:pPr marL="659765">
                        <a:lnSpc>
                          <a:spcPct val="100000"/>
                        </a:lnSpc>
                        <a:spcBef>
                          <a:spcPts val="1839"/>
                        </a:spcBef>
                      </a:pPr>
                      <a:r>
                        <a:rPr lang="en-US" sz="1800" b="1">
                          <a:solidFill>
                            <a:srgbClr val="FFFFFF"/>
                          </a:solidFill>
                          <a:latin typeface="Bahnschrift" panose="020B0502040204020203" pitchFamily="34" charset="0"/>
                          <a:cs typeface="Century Gothic"/>
                        </a:rPr>
                        <a:t>District</a:t>
                      </a:r>
                      <a:r>
                        <a:rPr lang="en-US" sz="1800" b="1" spc="-60">
                          <a:solidFill>
                            <a:srgbClr val="FFFFFF"/>
                          </a:solidFill>
                          <a:latin typeface="Bahnschrift" panose="020B0502040204020203" pitchFamily="34" charset="0"/>
                          <a:cs typeface="Century Gothic"/>
                        </a:rPr>
                        <a:t> </a:t>
                      </a:r>
                      <a:r>
                        <a:rPr lang="en-US" sz="1800" b="1" spc="-10">
                          <a:solidFill>
                            <a:srgbClr val="FFFFFF"/>
                          </a:solidFill>
                          <a:latin typeface="Bahnschrift" panose="020B0502040204020203" pitchFamily="34" charset="0"/>
                          <a:cs typeface="Century Gothic"/>
                        </a:rPr>
                        <a:t>Contribution</a:t>
                      </a:r>
                      <a:endParaRPr lang="en-US" sz="1800" dirty="0">
                        <a:latin typeface="Bahnschrift" panose="020B0502040204020203" pitchFamily="34" charset="0"/>
                        <a:cs typeface="Century Gothic"/>
                      </a:endParaRPr>
                    </a:p>
                  </a:txBody>
                  <a:tcPr marL="0" marR="0" marT="23367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253D"/>
                    </a:solidFill>
                  </a:tcPr>
                </a:tc>
                <a:tc hMerge="1">
                  <a:txBody>
                    <a:bodyPr/>
                    <a:lstStyle/>
                    <a:p>
                      <a:endParaRPr/>
                    </a:p>
                  </a:txBody>
                  <a:tcPr marL="0" marR="0" marT="0" marB="0"/>
                </a:tc>
                <a:extLst>
                  <a:ext uri="{0D108BD9-81ED-4DB2-BD59-A6C34878D82A}">
                    <a16:rowId xmlns:a16="http://schemas.microsoft.com/office/drawing/2014/main" val="10000"/>
                  </a:ext>
                </a:extLst>
              </a:tr>
              <a:tr h="660400">
                <a:tc>
                  <a:txBody>
                    <a:bodyPr/>
                    <a:lstStyle/>
                    <a:p>
                      <a:pPr marL="91440" marR="619760">
                        <a:lnSpc>
                          <a:spcPct val="100000"/>
                        </a:lnSpc>
                        <a:spcBef>
                          <a:spcPts val="409"/>
                        </a:spcBef>
                      </a:pPr>
                      <a:r>
                        <a:rPr lang="en-US" sz="1800" b="1">
                          <a:solidFill>
                            <a:srgbClr val="C00000"/>
                          </a:solidFill>
                          <a:latin typeface="Bahnschrift" panose="020B0502040204020203" pitchFamily="34" charset="0"/>
                          <a:cs typeface="Century Gothic"/>
                        </a:rPr>
                        <a:t>Open</a:t>
                      </a:r>
                      <a:r>
                        <a:rPr lang="en-US" sz="1800" b="1" spc="-30">
                          <a:solidFill>
                            <a:srgbClr val="C00000"/>
                          </a:solidFill>
                          <a:latin typeface="Bahnschrift" panose="020B0502040204020203" pitchFamily="34" charset="0"/>
                          <a:cs typeface="Century Gothic"/>
                        </a:rPr>
                        <a:t> </a:t>
                      </a:r>
                      <a:r>
                        <a:rPr lang="en-US" sz="1800" b="1" spc="-10">
                          <a:solidFill>
                            <a:srgbClr val="C00000"/>
                          </a:solidFill>
                          <a:latin typeface="Bahnschrift" panose="020B0502040204020203" pitchFamily="34" charset="0"/>
                          <a:cs typeface="Century Gothic"/>
                        </a:rPr>
                        <a:t>Access Network</a:t>
                      </a:r>
                      <a:endParaRPr lang="en-US" sz="1800" dirty="0">
                        <a:latin typeface="Bahnschrift" panose="020B0502040204020203" pitchFamily="34" charset="0"/>
                        <a:cs typeface="Century Gothic"/>
                      </a:endParaRPr>
                    </a:p>
                  </a:txBody>
                  <a:tcPr marL="0" marR="0" marT="52069"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7E8E8"/>
                    </a:solidFill>
                  </a:tcPr>
                </a:tc>
                <a:tc>
                  <a:txBody>
                    <a:bodyPr/>
                    <a:lstStyle/>
                    <a:p>
                      <a:pPr marL="512445" marR="442595" indent="-60960">
                        <a:lnSpc>
                          <a:spcPct val="100000"/>
                        </a:lnSpc>
                        <a:spcBef>
                          <a:spcPts val="409"/>
                        </a:spcBef>
                      </a:pPr>
                      <a:r>
                        <a:rPr lang="en-US" sz="1800">
                          <a:solidFill>
                            <a:srgbClr val="1F5786"/>
                          </a:solidFill>
                          <a:latin typeface="Bahnschrift" panose="020B0502040204020203" pitchFamily="34" charset="0"/>
                          <a:cs typeface="Century Gothic"/>
                        </a:rPr>
                        <a:t>Per</a:t>
                      </a:r>
                      <a:r>
                        <a:rPr lang="en-US" sz="1800" spc="-5">
                          <a:solidFill>
                            <a:srgbClr val="1F5786"/>
                          </a:solidFill>
                          <a:latin typeface="Bahnschrift" panose="020B0502040204020203" pitchFamily="34" charset="0"/>
                          <a:cs typeface="Century Gothic"/>
                        </a:rPr>
                        <a:t> </a:t>
                      </a:r>
                      <a:r>
                        <a:rPr lang="en-US" sz="1800" spc="-25">
                          <a:solidFill>
                            <a:srgbClr val="1F5786"/>
                          </a:solidFill>
                          <a:latin typeface="Bahnschrift" panose="020B0502040204020203" pitchFamily="34" charset="0"/>
                          <a:cs typeface="Century Gothic"/>
                        </a:rPr>
                        <a:t>Pay </a:t>
                      </a:r>
                      <a:r>
                        <a:rPr lang="en-US" sz="1800" spc="-10">
                          <a:solidFill>
                            <a:srgbClr val="1F5786"/>
                          </a:solidFill>
                          <a:latin typeface="Bahnschrift" panose="020B0502040204020203" pitchFamily="34" charset="0"/>
                          <a:cs typeface="Century Gothic"/>
                        </a:rPr>
                        <a:t>Period</a:t>
                      </a:r>
                      <a:endParaRPr lang="en-US" sz="1800" dirty="0">
                        <a:latin typeface="Bahnschrift" panose="020B0502040204020203" pitchFamily="34" charset="0"/>
                        <a:cs typeface="Century Gothic"/>
                      </a:endParaRPr>
                    </a:p>
                  </a:txBody>
                  <a:tcPr marL="0" marR="0" marT="52069"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7E8E8"/>
                    </a:solidFill>
                  </a:tcPr>
                </a:tc>
                <a:tc>
                  <a:txBody>
                    <a:bodyPr/>
                    <a:lstStyle/>
                    <a:p>
                      <a:pPr marL="165735" marR="155575" indent="120014">
                        <a:lnSpc>
                          <a:spcPct val="100000"/>
                        </a:lnSpc>
                        <a:spcBef>
                          <a:spcPts val="409"/>
                        </a:spcBef>
                      </a:pPr>
                      <a:r>
                        <a:rPr lang="en-US" sz="1800" spc="-10">
                          <a:solidFill>
                            <a:srgbClr val="1F5786"/>
                          </a:solidFill>
                          <a:latin typeface="Bahnschrift" panose="020B0502040204020203" pitchFamily="34" charset="0"/>
                          <a:cs typeface="Century Gothic"/>
                        </a:rPr>
                        <a:t>Difference </a:t>
                      </a:r>
                      <a:r>
                        <a:rPr lang="en-US" sz="1800">
                          <a:solidFill>
                            <a:srgbClr val="1F5786"/>
                          </a:solidFill>
                          <a:latin typeface="Bahnschrift" panose="020B0502040204020203" pitchFamily="34" charset="0"/>
                          <a:cs typeface="Century Gothic"/>
                        </a:rPr>
                        <a:t>from</a:t>
                      </a:r>
                      <a:r>
                        <a:rPr lang="en-US" sz="1800" spc="20">
                          <a:solidFill>
                            <a:srgbClr val="1F5786"/>
                          </a:solidFill>
                          <a:latin typeface="Bahnschrift" panose="020B0502040204020203" pitchFamily="34" charset="0"/>
                          <a:cs typeface="Century Gothic"/>
                        </a:rPr>
                        <a:t> </a:t>
                      </a:r>
                      <a:r>
                        <a:rPr lang="en-US" sz="1800" spc="-20">
                          <a:solidFill>
                            <a:srgbClr val="1F5786"/>
                          </a:solidFill>
                          <a:latin typeface="Bahnschrift" panose="020B0502040204020203" pitchFamily="34" charset="0"/>
                          <a:cs typeface="Century Gothic"/>
                        </a:rPr>
                        <a:t>2024-</a:t>
                      </a:r>
                      <a:r>
                        <a:rPr lang="en-US" sz="1800" spc="-25">
                          <a:solidFill>
                            <a:srgbClr val="1F5786"/>
                          </a:solidFill>
                          <a:latin typeface="Bahnschrift" panose="020B0502040204020203" pitchFamily="34" charset="0"/>
                          <a:cs typeface="Century Gothic"/>
                        </a:rPr>
                        <a:t>25</a:t>
                      </a:r>
                      <a:endParaRPr lang="en-US" sz="1800" dirty="0">
                        <a:latin typeface="Bahnschrift" panose="020B0502040204020203" pitchFamily="34" charset="0"/>
                        <a:cs typeface="Century Gothic"/>
                      </a:endParaRPr>
                    </a:p>
                  </a:txBody>
                  <a:tcPr marL="0" marR="0" marT="52069"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7E8E8"/>
                    </a:solidFill>
                  </a:tcPr>
                </a:tc>
                <a:tc>
                  <a:txBody>
                    <a:bodyPr/>
                    <a:lstStyle/>
                    <a:p>
                      <a:pPr marL="513080" marR="441959" indent="-60960">
                        <a:lnSpc>
                          <a:spcPct val="100000"/>
                        </a:lnSpc>
                        <a:spcBef>
                          <a:spcPts val="409"/>
                        </a:spcBef>
                      </a:pPr>
                      <a:r>
                        <a:rPr lang="en-US" sz="1800">
                          <a:solidFill>
                            <a:srgbClr val="1F5786"/>
                          </a:solidFill>
                          <a:latin typeface="Bahnschrift" panose="020B0502040204020203" pitchFamily="34" charset="0"/>
                          <a:cs typeface="Century Gothic"/>
                        </a:rPr>
                        <a:t>Per</a:t>
                      </a:r>
                      <a:r>
                        <a:rPr lang="en-US" sz="1800" spc="-5">
                          <a:solidFill>
                            <a:srgbClr val="1F5786"/>
                          </a:solidFill>
                          <a:latin typeface="Bahnschrift" panose="020B0502040204020203" pitchFamily="34" charset="0"/>
                          <a:cs typeface="Century Gothic"/>
                        </a:rPr>
                        <a:t> </a:t>
                      </a:r>
                      <a:r>
                        <a:rPr lang="en-US" sz="1800" spc="-25">
                          <a:solidFill>
                            <a:srgbClr val="1F5786"/>
                          </a:solidFill>
                          <a:latin typeface="Bahnschrift" panose="020B0502040204020203" pitchFamily="34" charset="0"/>
                          <a:cs typeface="Century Gothic"/>
                        </a:rPr>
                        <a:t>Pay </a:t>
                      </a:r>
                      <a:r>
                        <a:rPr lang="en-US" sz="1800" spc="-10">
                          <a:solidFill>
                            <a:srgbClr val="1F5786"/>
                          </a:solidFill>
                          <a:latin typeface="Bahnschrift" panose="020B0502040204020203" pitchFamily="34" charset="0"/>
                          <a:cs typeface="Century Gothic"/>
                        </a:rPr>
                        <a:t>Period</a:t>
                      </a:r>
                      <a:endParaRPr lang="en-US" sz="1800" dirty="0">
                        <a:latin typeface="Bahnschrift" panose="020B0502040204020203" pitchFamily="34" charset="0"/>
                        <a:cs typeface="Century Gothic"/>
                      </a:endParaRPr>
                    </a:p>
                  </a:txBody>
                  <a:tcPr marL="0" marR="0" marT="52069"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7E8E8"/>
                    </a:solidFill>
                  </a:tcPr>
                </a:tc>
                <a:tc>
                  <a:txBody>
                    <a:bodyPr/>
                    <a:lstStyle/>
                    <a:p>
                      <a:pPr marL="165735" marR="155575" indent="120014">
                        <a:lnSpc>
                          <a:spcPct val="100000"/>
                        </a:lnSpc>
                        <a:spcBef>
                          <a:spcPts val="409"/>
                        </a:spcBef>
                      </a:pPr>
                      <a:r>
                        <a:rPr lang="en-US" sz="1800" spc="-10">
                          <a:solidFill>
                            <a:srgbClr val="1F5786"/>
                          </a:solidFill>
                          <a:latin typeface="Bahnschrift" panose="020B0502040204020203" pitchFamily="34" charset="0"/>
                          <a:cs typeface="Century Gothic"/>
                        </a:rPr>
                        <a:t>Difference </a:t>
                      </a:r>
                      <a:r>
                        <a:rPr lang="en-US" sz="1800">
                          <a:solidFill>
                            <a:srgbClr val="1F5786"/>
                          </a:solidFill>
                          <a:latin typeface="Bahnschrift" panose="020B0502040204020203" pitchFamily="34" charset="0"/>
                          <a:cs typeface="Century Gothic"/>
                        </a:rPr>
                        <a:t>from</a:t>
                      </a:r>
                      <a:r>
                        <a:rPr lang="en-US" sz="1800" spc="20">
                          <a:solidFill>
                            <a:srgbClr val="1F5786"/>
                          </a:solidFill>
                          <a:latin typeface="Bahnschrift" panose="020B0502040204020203" pitchFamily="34" charset="0"/>
                          <a:cs typeface="Century Gothic"/>
                        </a:rPr>
                        <a:t> </a:t>
                      </a:r>
                      <a:r>
                        <a:rPr lang="en-US" sz="1800" spc="-20">
                          <a:solidFill>
                            <a:srgbClr val="1F5786"/>
                          </a:solidFill>
                          <a:latin typeface="Bahnschrift" panose="020B0502040204020203" pitchFamily="34" charset="0"/>
                          <a:cs typeface="Century Gothic"/>
                        </a:rPr>
                        <a:t>2024-</a:t>
                      </a:r>
                      <a:r>
                        <a:rPr lang="en-US" sz="1800" spc="-25">
                          <a:solidFill>
                            <a:srgbClr val="1F5786"/>
                          </a:solidFill>
                          <a:latin typeface="Bahnschrift" panose="020B0502040204020203" pitchFamily="34" charset="0"/>
                          <a:cs typeface="Century Gothic"/>
                        </a:rPr>
                        <a:t>25</a:t>
                      </a:r>
                      <a:endParaRPr lang="en-US" sz="1800" dirty="0">
                        <a:latin typeface="Bahnschrift" panose="020B0502040204020203" pitchFamily="34" charset="0"/>
                        <a:cs typeface="Century Gothic"/>
                      </a:endParaRPr>
                    </a:p>
                  </a:txBody>
                  <a:tcPr marL="0" marR="0" marT="52069"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7E8E8"/>
                    </a:solidFill>
                  </a:tcPr>
                </a:tc>
                <a:extLst>
                  <a:ext uri="{0D108BD9-81ED-4DB2-BD59-A6C34878D82A}">
                    <a16:rowId xmlns:a16="http://schemas.microsoft.com/office/drawing/2014/main" val="10001"/>
                  </a:ext>
                </a:extLst>
              </a:tr>
              <a:tr h="417195">
                <a:tc>
                  <a:txBody>
                    <a:bodyPr/>
                    <a:lstStyle/>
                    <a:p>
                      <a:pPr marL="91440">
                        <a:lnSpc>
                          <a:spcPct val="100000"/>
                        </a:lnSpc>
                        <a:spcBef>
                          <a:spcPts val="530"/>
                        </a:spcBef>
                      </a:pPr>
                      <a:r>
                        <a:rPr lang="en-US" sz="1800" spc="-10">
                          <a:solidFill>
                            <a:srgbClr val="1F5786"/>
                          </a:solidFill>
                          <a:latin typeface="Bahnschrift" panose="020B0502040204020203" pitchFamily="34" charset="0"/>
                          <a:cs typeface="Century Gothic"/>
                        </a:rPr>
                        <a:t>Single</a:t>
                      </a:r>
                      <a:endParaRPr lang="en-US" sz="1800" dirty="0">
                        <a:latin typeface="Bahnschrift" panose="020B0502040204020203" pitchFamily="34" charset="0"/>
                        <a:cs typeface="Century Gothic"/>
                      </a:endParaRPr>
                    </a:p>
                  </a:txBody>
                  <a:tcPr marL="0" marR="0" marT="673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algn="ctr">
                        <a:lnSpc>
                          <a:spcPct val="100000"/>
                        </a:lnSpc>
                        <a:spcBef>
                          <a:spcPts val="530"/>
                        </a:spcBef>
                      </a:pPr>
                      <a:r>
                        <a:rPr lang="en-US" sz="1800">
                          <a:solidFill>
                            <a:srgbClr val="1F5786"/>
                          </a:solidFill>
                          <a:latin typeface="Bahnschrift" panose="020B0502040204020203" pitchFamily="34" charset="0"/>
                          <a:ea typeface="+mn-ea"/>
                          <a:cs typeface="Century Gothic"/>
                        </a:rPr>
                        <a:t>$90.65</a:t>
                      </a:r>
                      <a:endParaRPr lang="en-US" sz="1800" dirty="0">
                        <a:solidFill>
                          <a:srgbClr val="1F5786"/>
                        </a:solidFill>
                        <a:latin typeface="Bahnschrift" panose="020B0502040204020203" pitchFamily="34" charset="0"/>
                        <a:ea typeface="+mn-ea"/>
                        <a:cs typeface="Century Gothic"/>
                      </a:endParaRPr>
                    </a:p>
                  </a:txBody>
                  <a:tcPr marL="0" marR="0" marT="673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1905" algn="ctr">
                        <a:lnSpc>
                          <a:spcPct val="100000"/>
                        </a:lnSpc>
                        <a:spcBef>
                          <a:spcPts val="530"/>
                        </a:spcBef>
                      </a:pPr>
                      <a:r>
                        <a:rPr lang="en-US" sz="1800">
                          <a:solidFill>
                            <a:srgbClr val="1F5786"/>
                          </a:solidFill>
                          <a:latin typeface="Bahnschrift" panose="020B0502040204020203" pitchFamily="34" charset="0"/>
                          <a:ea typeface="+mn-ea"/>
                          <a:cs typeface="Century Gothic"/>
                        </a:rPr>
                        <a:t>+$18.60</a:t>
                      </a:r>
                      <a:endParaRPr lang="en-US" sz="1800" dirty="0">
                        <a:solidFill>
                          <a:srgbClr val="1F5786"/>
                        </a:solidFill>
                        <a:latin typeface="Bahnschrift" panose="020B0502040204020203" pitchFamily="34" charset="0"/>
                        <a:ea typeface="+mn-ea"/>
                        <a:cs typeface="Century Gothic"/>
                      </a:endParaRPr>
                    </a:p>
                  </a:txBody>
                  <a:tcPr marL="0" marR="0" marT="673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2540" algn="ctr">
                        <a:lnSpc>
                          <a:spcPct val="100000"/>
                        </a:lnSpc>
                        <a:spcBef>
                          <a:spcPts val="530"/>
                        </a:spcBef>
                      </a:pPr>
                      <a:r>
                        <a:rPr lang="en-US" sz="1800">
                          <a:solidFill>
                            <a:srgbClr val="1F5786"/>
                          </a:solidFill>
                          <a:latin typeface="Bahnschrift" panose="020B0502040204020203" pitchFamily="34" charset="0"/>
                          <a:ea typeface="+mn-ea"/>
                          <a:cs typeface="Century Gothic"/>
                        </a:rPr>
                        <a:t>$318.47</a:t>
                      </a:r>
                      <a:endParaRPr lang="en-US" sz="1800" dirty="0">
                        <a:solidFill>
                          <a:srgbClr val="1F5786"/>
                        </a:solidFill>
                        <a:latin typeface="Bahnschrift" panose="020B0502040204020203" pitchFamily="34" charset="0"/>
                        <a:ea typeface="+mn-ea"/>
                        <a:cs typeface="Century Gothic"/>
                      </a:endParaRPr>
                    </a:p>
                  </a:txBody>
                  <a:tcPr marL="0" marR="0" marT="673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1270" algn="ctr">
                        <a:lnSpc>
                          <a:spcPct val="100000"/>
                        </a:lnSpc>
                        <a:spcBef>
                          <a:spcPts val="530"/>
                        </a:spcBef>
                      </a:pPr>
                      <a:r>
                        <a:rPr lang="en-US" sz="1800">
                          <a:solidFill>
                            <a:srgbClr val="1F5786"/>
                          </a:solidFill>
                          <a:latin typeface="Bahnschrift" panose="020B0502040204020203" pitchFamily="34" charset="0"/>
                          <a:ea typeface="+mn-ea"/>
                          <a:cs typeface="Century Gothic"/>
                        </a:rPr>
                        <a:t>+$18.60</a:t>
                      </a:r>
                      <a:endParaRPr lang="en-US" sz="1800" dirty="0">
                        <a:solidFill>
                          <a:srgbClr val="1F5786"/>
                        </a:solidFill>
                        <a:latin typeface="Bahnschrift" panose="020B0502040204020203" pitchFamily="34" charset="0"/>
                        <a:ea typeface="+mn-ea"/>
                        <a:cs typeface="Century Gothic"/>
                      </a:endParaRPr>
                    </a:p>
                  </a:txBody>
                  <a:tcPr marL="0" marR="0" marT="673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extLst>
                  <a:ext uri="{0D108BD9-81ED-4DB2-BD59-A6C34878D82A}">
                    <a16:rowId xmlns:a16="http://schemas.microsoft.com/office/drawing/2014/main" val="10002"/>
                  </a:ext>
                </a:extLst>
              </a:tr>
              <a:tr h="416559">
                <a:tc>
                  <a:txBody>
                    <a:bodyPr/>
                    <a:lstStyle/>
                    <a:p>
                      <a:pPr marL="91440">
                        <a:lnSpc>
                          <a:spcPct val="100000"/>
                        </a:lnSpc>
                        <a:spcBef>
                          <a:spcPts val="530"/>
                        </a:spcBef>
                      </a:pPr>
                      <a:r>
                        <a:rPr lang="en-US" sz="1800" spc="-10">
                          <a:solidFill>
                            <a:srgbClr val="1F5786"/>
                          </a:solidFill>
                          <a:latin typeface="Bahnschrift" panose="020B0502040204020203" pitchFamily="34" charset="0"/>
                          <a:cs typeface="Century Gothic"/>
                        </a:rPr>
                        <a:t>Family</a:t>
                      </a:r>
                      <a:endParaRPr lang="en-US" sz="1800" dirty="0">
                        <a:latin typeface="Bahnschrift" panose="020B0502040204020203" pitchFamily="34" charset="0"/>
                        <a:cs typeface="Century Gothic"/>
                      </a:endParaRPr>
                    </a:p>
                  </a:txBody>
                  <a:tcPr marL="0" marR="0" marT="673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1905" algn="ctr">
                        <a:lnSpc>
                          <a:spcPct val="100000"/>
                        </a:lnSpc>
                        <a:spcBef>
                          <a:spcPts val="530"/>
                        </a:spcBef>
                      </a:pPr>
                      <a:r>
                        <a:rPr lang="en-US" sz="1800">
                          <a:solidFill>
                            <a:srgbClr val="1F5786"/>
                          </a:solidFill>
                          <a:latin typeface="Bahnschrift" panose="020B0502040204020203" pitchFamily="34" charset="0"/>
                          <a:ea typeface="+mn-ea"/>
                          <a:cs typeface="Century Gothic"/>
                        </a:rPr>
                        <a:t>$268.53</a:t>
                      </a:r>
                      <a:endParaRPr lang="en-US" sz="1800" dirty="0">
                        <a:solidFill>
                          <a:srgbClr val="1F5786"/>
                        </a:solidFill>
                        <a:latin typeface="Bahnschrift" panose="020B0502040204020203" pitchFamily="34" charset="0"/>
                        <a:ea typeface="+mn-ea"/>
                        <a:cs typeface="Century Gothic"/>
                      </a:endParaRPr>
                    </a:p>
                  </a:txBody>
                  <a:tcPr marL="0" marR="0" marT="673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2540" algn="ctr">
                        <a:lnSpc>
                          <a:spcPct val="100000"/>
                        </a:lnSpc>
                        <a:spcBef>
                          <a:spcPts val="530"/>
                        </a:spcBef>
                      </a:pPr>
                      <a:r>
                        <a:rPr lang="en-US" sz="1800">
                          <a:solidFill>
                            <a:srgbClr val="1F5786"/>
                          </a:solidFill>
                          <a:latin typeface="Bahnschrift" panose="020B0502040204020203" pitchFamily="34" charset="0"/>
                          <a:ea typeface="+mn-ea"/>
                          <a:cs typeface="Century Gothic"/>
                        </a:rPr>
                        <a:t>+$54.94</a:t>
                      </a:r>
                      <a:endParaRPr lang="en-US" sz="1800" dirty="0">
                        <a:solidFill>
                          <a:srgbClr val="1F5786"/>
                        </a:solidFill>
                        <a:latin typeface="Bahnschrift" panose="020B0502040204020203" pitchFamily="34" charset="0"/>
                        <a:ea typeface="+mn-ea"/>
                        <a:cs typeface="Century Gothic"/>
                      </a:endParaRPr>
                    </a:p>
                  </a:txBody>
                  <a:tcPr marL="0" marR="0" marT="673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3175" algn="ctr">
                        <a:lnSpc>
                          <a:spcPct val="100000"/>
                        </a:lnSpc>
                        <a:spcBef>
                          <a:spcPts val="530"/>
                        </a:spcBef>
                      </a:pPr>
                      <a:r>
                        <a:rPr lang="en-US" sz="1800">
                          <a:solidFill>
                            <a:srgbClr val="1F5786"/>
                          </a:solidFill>
                          <a:latin typeface="Bahnschrift" panose="020B0502040204020203" pitchFamily="34" charset="0"/>
                          <a:ea typeface="+mn-ea"/>
                          <a:cs typeface="Century Gothic"/>
                        </a:rPr>
                        <a:t>$940.17</a:t>
                      </a:r>
                      <a:endParaRPr lang="en-US" sz="1800" dirty="0">
                        <a:solidFill>
                          <a:srgbClr val="1F5786"/>
                        </a:solidFill>
                        <a:latin typeface="Bahnschrift" panose="020B0502040204020203" pitchFamily="34" charset="0"/>
                        <a:ea typeface="+mn-ea"/>
                        <a:cs typeface="Century Gothic"/>
                      </a:endParaRPr>
                    </a:p>
                  </a:txBody>
                  <a:tcPr marL="0" marR="0" marT="673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1270" algn="ctr">
                        <a:lnSpc>
                          <a:spcPct val="100000"/>
                        </a:lnSpc>
                        <a:spcBef>
                          <a:spcPts val="530"/>
                        </a:spcBef>
                      </a:pPr>
                      <a:r>
                        <a:rPr lang="en-US" sz="1800">
                          <a:solidFill>
                            <a:srgbClr val="1F5786"/>
                          </a:solidFill>
                          <a:latin typeface="Bahnschrift" panose="020B0502040204020203" pitchFamily="34" charset="0"/>
                          <a:ea typeface="+mn-ea"/>
                          <a:cs typeface="Century Gothic"/>
                        </a:rPr>
                        <a:t>+$54.94</a:t>
                      </a:r>
                      <a:endParaRPr lang="en-US" sz="1800" dirty="0">
                        <a:solidFill>
                          <a:srgbClr val="1F5786"/>
                        </a:solidFill>
                        <a:latin typeface="Bahnschrift" panose="020B0502040204020203" pitchFamily="34" charset="0"/>
                        <a:ea typeface="+mn-ea"/>
                        <a:cs typeface="Century Gothic"/>
                      </a:endParaRPr>
                    </a:p>
                  </a:txBody>
                  <a:tcPr marL="0" marR="0" marT="673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extLst>
                  <a:ext uri="{0D108BD9-81ED-4DB2-BD59-A6C34878D82A}">
                    <a16:rowId xmlns:a16="http://schemas.microsoft.com/office/drawing/2014/main" val="10003"/>
                  </a:ext>
                </a:extLst>
              </a:tr>
            </a:tbl>
          </a:graphicData>
        </a:graphic>
      </p:graphicFrame>
      <p:sp>
        <p:nvSpPr>
          <p:cNvPr id="4" name="object 4"/>
          <p:cNvSpPr txBox="1"/>
          <p:nvPr/>
        </p:nvSpPr>
        <p:spPr>
          <a:xfrm>
            <a:off x="1775841" y="5865367"/>
            <a:ext cx="8986520" cy="258404"/>
          </a:xfrm>
          <a:prstGeom prst="rect">
            <a:avLst/>
          </a:prstGeom>
        </p:spPr>
        <p:txBody>
          <a:bodyPr vert="horz" wrap="square" lIns="0" tIns="12065" rIns="0" bIns="0" rtlCol="0">
            <a:spAutoFit/>
          </a:bodyPr>
          <a:lstStyle/>
          <a:p>
            <a:pPr marL="12700">
              <a:lnSpc>
                <a:spcPct val="100000"/>
              </a:lnSpc>
              <a:spcBef>
                <a:spcPts val="95"/>
              </a:spcBef>
            </a:pPr>
            <a:r>
              <a:rPr lang="en-US" sz="1600" dirty="0">
                <a:latin typeface="Bahnschrift" panose="020B0502040204020203" pitchFamily="34" charset="0"/>
                <a:cs typeface="Century Gothic"/>
              </a:rPr>
              <a:t>*If</a:t>
            </a:r>
            <a:r>
              <a:rPr lang="en-US" sz="1600" spc="-40" dirty="0">
                <a:latin typeface="Bahnschrift" panose="020B0502040204020203" pitchFamily="34" charset="0"/>
                <a:cs typeface="Century Gothic"/>
              </a:rPr>
              <a:t> </a:t>
            </a:r>
            <a:r>
              <a:rPr lang="en-US" sz="1600" dirty="0">
                <a:latin typeface="Bahnschrift" panose="020B0502040204020203" pitchFamily="34" charset="0"/>
                <a:cs typeface="Century Gothic"/>
              </a:rPr>
              <a:t>you</a:t>
            </a:r>
            <a:r>
              <a:rPr lang="en-US" sz="1600" spc="-35" dirty="0">
                <a:latin typeface="Bahnschrift" panose="020B0502040204020203" pitchFamily="34" charset="0"/>
                <a:cs typeface="Century Gothic"/>
              </a:rPr>
              <a:t> </a:t>
            </a:r>
            <a:r>
              <a:rPr lang="en-US" sz="1600" dirty="0">
                <a:latin typeface="Bahnschrift" panose="020B0502040204020203" pitchFamily="34" charset="0"/>
                <a:cs typeface="Century Gothic"/>
              </a:rPr>
              <a:t>are</a:t>
            </a:r>
            <a:r>
              <a:rPr lang="en-US" sz="1600" spc="-35" dirty="0">
                <a:latin typeface="Bahnschrift" panose="020B0502040204020203" pitchFamily="34" charset="0"/>
                <a:cs typeface="Century Gothic"/>
              </a:rPr>
              <a:t> </a:t>
            </a:r>
            <a:r>
              <a:rPr lang="en-US" sz="1600" dirty="0">
                <a:latin typeface="Bahnschrift" panose="020B0502040204020203" pitchFamily="34" charset="0"/>
                <a:cs typeface="Century Gothic"/>
              </a:rPr>
              <a:t>in</a:t>
            </a:r>
            <a:r>
              <a:rPr lang="en-US" sz="1600" spc="-40" dirty="0">
                <a:latin typeface="Bahnschrift" panose="020B0502040204020203" pitchFamily="34" charset="0"/>
                <a:cs typeface="Century Gothic"/>
              </a:rPr>
              <a:t> </a:t>
            </a:r>
            <a:r>
              <a:rPr lang="en-US" sz="1600" dirty="0">
                <a:latin typeface="Bahnschrift" panose="020B0502040204020203" pitchFamily="34" charset="0"/>
                <a:cs typeface="Century Gothic"/>
              </a:rPr>
              <a:t>a</a:t>
            </a:r>
            <a:r>
              <a:rPr lang="en-US" sz="1600" spc="-40" dirty="0">
                <a:latin typeface="Bahnschrift" panose="020B0502040204020203" pitchFamily="34" charset="0"/>
                <a:cs typeface="Century Gothic"/>
              </a:rPr>
              <a:t> </a:t>
            </a:r>
            <a:r>
              <a:rPr lang="en-US" sz="1600" dirty="0">
                <a:latin typeface="Bahnschrift" panose="020B0502040204020203" pitchFamily="34" charset="0"/>
                <a:cs typeface="Century Gothic"/>
              </a:rPr>
              <a:t>different</a:t>
            </a:r>
            <a:r>
              <a:rPr lang="en-US" sz="1600" spc="-25" dirty="0">
                <a:latin typeface="Bahnschrift" panose="020B0502040204020203" pitchFamily="34" charset="0"/>
                <a:cs typeface="Century Gothic"/>
              </a:rPr>
              <a:t> </a:t>
            </a:r>
            <a:r>
              <a:rPr lang="en-US" sz="1600" dirty="0">
                <a:latin typeface="Bahnschrift" panose="020B0502040204020203" pitchFamily="34" charset="0"/>
                <a:cs typeface="Century Gothic"/>
              </a:rPr>
              <a:t>FTE</a:t>
            </a:r>
            <a:r>
              <a:rPr lang="en-US" sz="1600" spc="-5" dirty="0">
                <a:latin typeface="Bahnschrift" panose="020B0502040204020203" pitchFamily="34" charset="0"/>
                <a:cs typeface="Century Gothic"/>
              </a:rPr>
              <a:t> </a:t>
            </a:r>
            <a:r>
              <a:rPr lang="en-US" sz="1600" dirty="0">
                <a:latin typeface="Bahnschrift" panose="020B0502040204020203" pitchFamily="34" charset="0"/>
                <a:cs typeface="Century Gothic"/>
              </a:rPr>
              <a:t>status,</a:t>
            </a:r>
            <a:r>
              <a:rPr lang="en-US" sz="1600" spc="-20" dirty="0">
                <a:latin typeface="Bahnschrift" panose="020B0502040204020203" pitchFamily="34" charset="0"/>
                <a:cs typeface="Century Gothic"/>
              </a:rPr>
              <a:t> </a:t>
            </a:r>
            <a:r>
              <a:rPr lang="en-US" sz="1600" dirty="0">
                <a:latin typeface="Bahnschrift" panose="020B0502040204020203" pitchFamily="34" charset="0"/>
                <a:cs typeface="Century Gothic"/>
              </a:rPr>
              <a:t>please</a:t>
            </a:r>
            <a:r>
              <a:rPr lang="en-US" sz="1600" spc="-60" dirty="0">
                <a:latin typeface="Bahnschrift" panose="020B0502040204020203" pitchFamily="34" charset="0"/>
                <a:cs typeface="Century Gothic"/>
              </a:rPr>
              <a:t> </a:t>
            </a:r>
            <a:r>
              <a:rPr lang="en-US" sz="1600" dirty="0">
                <a:latin typeface="Bahnschrift" panose="020B0502040204020203" pitchFamily="34" charset="0"/>
                <a:cs typeface="Century Gothic"/>
              </a:rPr>
              <a:t>see</a:t>
            </a:r>
            <a:r>
              <a:rPr lang="en-US" sz="1600" spc="-30" dirty="0">
                <a:latin typeface="Bahnschrift" panose="020B0502040204020203" pitchFamily="34" charset="0"/>
                <a:cs typeface="Century Gothic"/>
              </a:rPr>
              <a:t> </a:t>
            </a:r>
            <a:r>
              <a:rPr lang="en-US" sz="1600" dirty="0">
                <a:latin typeface="Bahnschrift" panose="020B0502040204020203" pitchFamily="34" charset="0"/>
                <a:cs typeface="Century Gothic"/>
              </a:rPr>
              <a:t>your</a:t>
            </a:r>
            <a:r>
              <a:rPr lang="en-US" sz="1600" spc="-20" dirty="0">
                <a:latin typeface="Bahnschrift" panose="020B0502040204020203" pitchFamily="34" charset="0"/>
                <a:cs typeface="Century Gothic"/>
              </a:rPr>
              <a:t> </a:t>
            </a:r>
            <a:r>
              <a:rPr lang="en-US" sz="1600" dirty="0">
                <a:latin typeface="Bahnschrift" panose="020B0502040204020203" pitchFamily="34" charset="0"/>
                <a:cs typeface="Century Gothic"/>
              </a:rPr>
              <a:t>cost</a:t>
            </a:r>
            <a:r>
              <a:rPr lang="en-US" sz="1600" spc="-35" dirty="0">
                <a:latin typeface="Bahnschrift" panose="020B0502040204020203" pitchFamily="34" charset="0"/>
                <a:cs typeface="Century Gothic"/>
              </a:rPr>
              <a:t> </a:t>
            </a:r>
            <a:r>
              <a:rPr lang="en-US" sz="1600" dirty="0">
                <a:latin typeface="Bahnschrift" panose="020B0502040204020203" pitchFamily="34" charset="0"/>
                <a:cs typeface="Century Gothic"/>
              </a:rPr>
              <a:t>sheet</a:t>
            </a:r>
            <a:r>
              <a:rPr lang="en-US" sz="1600" spc="-35" dirty="0">
                <a:latin typeface="Bahnschrift" panose="020B0502040204020203" pitchFamily="34" charset="0"/>
                <a:cs typeface="Century Gothic"/>
              </a:rPr>
              <a:t> </a:t>
            </a:r>
            <a:r>
              <a:rPr lang="en-US" sz="1600" dirty="0">
                <a:latin typeface="Bahnschrift" panose="020B0502040204020203" pitchFamily="34" charset="0"/>
                <a:cs typeface="Century Gothic"/>
              </a:rPr>
              <a:t>for</a:t>
            </a:r>
            <a:r>
              <a:rPr lang="en-US" sz="1600" spc="-20" dirty="0">
                <a:latin typeface="Bahnschrift" panose="020B0502040204020203" pitchFamily="34" charset="0"/>
                <a:cs typeface="Century Gothic"/>
              </a:rPr>
              <a:t> </a:t>
            </a:r>
            <a:r>
              <a:rPr lang="en-US" sz="1600" dirty="0">
                <a:latin typeface="Bahnschrift" panose="020B0502040204020203" pitchFamily="34" charset="0"/>
                <a:cs typeface="Century Gothic"/>
              </a:rPr>
              <a:t>the</a:t>
            </a:r>
            <a:r>
              <a:rPr lang="en-US" sz="1600" spc="-30" dirty="0">
                <a:latin typeface="Bahnschrift" panose="020B0502040204020203" pitchFamily="34" charset="0"/>
                <a:cs typeface="Century Gothic"/>
              </a:rPr>
              <a:t> </a:t>
            </a:r>
            <a:r>
              <a:rPr lang="en-US" sz="1600" dirty="0">
                <a:latin typeface="Bahnschrift" panose="020B0502040204020203" pitchFamily="34" charset="0"/>
                <a:cs typeface="Century Gothic"/>
              </a:rPr>
              <a:t>cost</a:t>
            </a:r>
            <a:r>
              <a:rPr lang="en-US" sz="1600" spc="-30" dirty="0">
                <a:latin typeface="Bahnschrift" panose="020B0502040204020203" pitchFamily="34" charset="0"/>
                <a:cs typeface="Century Gothic"/>
              </a:rPr>
              <a:t> </a:t>
            </a:r>
            <a:r>
              <a:rPr lang="en-US" sz="1600" dirty="0">
                <a:latin typeface="Bahnschrift" panose="020B0502040204020203" pitchFamily="34" charset="0"/>
                <a:cs typeface="Century Gothic"/>
              </a:rPr>
              <a:t>of</a:t>
            </a:r>
            <a:r>
              <a:rPr lang="en-US" sz="1600" spc="-40" dirty="0">
                <a:latin typeface="Bahnschrift" panose="020B0502040204020203" pitchFamily="34" charset="0"/>
                <a:cs typeface="Century Gothic"/>
              </a:rPr>
              <a:t> </a:t>
            </a:r>
            <a:r>
              <a:rPr lang="en-US" sz="1600" dirty="0">
                <a:latin typeface="Bahnschrift" panose="020B0502040204020203" pitchFamily="34" charset="0"/>
                <a:cs typeface="Century Gothic"/>
              </a:rPr>
              <a:t>your</a:t>
            </a:r>
            <a:r>
              <a:rPr lang="en-US" sz="1600" spc="-25" dirty="0">
                <a:latin typeface="Bahnschrift" panose="020B0502040204020203" pitchFamily="34" charset="0"/>
                <a:cs typeface="Century Gothic"/>
              </a:rPr>
              <a:t> </a:t>
            </a:r>
            <a:r>
              <a:rPr lang="en-US" sz="1600" spc="-10" dirty="0">
                <a:latin typeface="Bahnschrift" panose="020B0502040204020203" pitchFamily="34" charset="0"/>
                <a:cs typeface="Century Gothic"/>
              </a:rPr>
              <a:t>coverage.</a:t>
            </a:r>
            <a:endParaRPr lang="en-US" sz="1600" dirty="0">
              <a:latin typeface="Bahnschrift" panose="020B0502040204020203" pitchFamily="34" charset="0"/>
              <a:cs typeface="Century Gothic"/>
            </a:endParaRPr>
          </a:p>
        </p:txBody>
      </p:sp>
      <p:graphicFrame>
        <p:nvGraphicFramePr>
          <p:cNvPr id="5" name="object 5"/>
          <p:cNvGraphicFramePr>
            <a:graphicFrameLocks noGrp="1"/>
          </p:cNvGraphicFramePr>
          <p:nvPr>
            <p:extLst>
              <p:ext uri="{D42A27DB-BD31-4B8C-83A1-F6EECF244321}">
                <p14:modId xmlns:p14="http://schemas.microsoft.com/office/powerpoint/2010/main" val="1024973409"/>
              </p:ext>
            </p:extLst>
          </p:nvPr>
        </p:nvGraphicFramePr>
        <p:xfrm>
          <a:off x="1690497" y="3583559"/>
          <a:ext cx="9143999" cy="2244088"/>
        </p:xfrm>
        <a:graphic>
          <a:graphicData uri="http://schemas.openxmlformats.org/drawingml/2006/table">
            <a:tbl>
              <a:tblPr firstRow="1" bandRow="1">
                <a:tableStyleId>{2D5ABB26-0587-4C30-8999-92F81FD0307C}</a:tableStyleId>
              </a:tblPr>
              <a:tblGrid>
                <a:gridCol w="2217420">
                  <a:extLst>
                    <a:ext uri="{9D8B030D-6E8A-4147-A177-3AD203B41FA5}">
                      <a16:colId xmlns:a16="http://schemas.microsoft.com/office/drawing/2014/main" val="20000"/>
                    </a:ext>
                  </a:extLst>
                </a:gridCol>
                <a:gridCol w="1731645">
                  <a:extLst>
                    <a:ext uri="{9D8B030D-6E8A-4147-A177-3AD203B41FA5}">
                      <a16:colId xmlns:a16="http://schemas.microsoft.com/office/drawing/2014/main" val="20001"/>
                    </a:ext>
                  </a:extLst>
                </a:gridCol>
                <a:gridCol w="1731644">
                  <a:extLst>
                    <a:ext uri="{9D8B030D-6E8A-4147-A177-3AD203B41FA5}">
                      <a16:colId xmlns:a16="http://schemas.microsoft.com/office/drawing/2014/main" val="20002"/>
                    </a:ext>
                  </a:extLst>
                </a:gridCol>
                <a:gridCol w="1731645">
                  <a:extLst>
                    <a:ext uri="{9D8B030D-6E8A-4147-A177-3AD203B41FA5}">
                      <a16:colId xmlns:a16="http://schemas.microsoft.com/office/drawing/2014/main" val="20003"/>
                    </a:ext>
                  </a:extLst>
                </a:gridCol>
                <a:gridCol w="1731645">
                  <a:extLst>
                    <a:ext uri="{9D8B030D-6E8A-4147-A177-3AD203B41FA5}">
                      <a16:colId xmlns:a16="http://schemas.microsoft.com/office/drawing/2014/main" val="20004"/>
                    </a:ext>
                  </a:extLst>
                </a:gridCol>
              </a:tblGrid>
              <a:tr h="750570">
                <a:tc>
                  <a:txBody>
                    <a:bodyPr/>
                    <a:lstStyle/>
                    <a:p>
                      <a:pPr marL="91440">
                        <a:lnSpc>
                          <a:spcPct val="100000"/>
                        </a:lnSpc>
                        <a:spcBef>
                          <a:spcPts val="1845"/>
                        </a:spcBef>
                      </a:pPr>
                      <a:r>
                        <a:rPr lang="en-US" sz="1800" b="1">
                          <a:solidFill>
                            <a:srgbClr val="FFFFFF"/>
                          </a:solidFill>
                          <a:latin typeface="Bahnschrift" panose="020B0502040204020203" pitchFamily="34" charset="0"/>
                          <a:cs typeface="Century Gothic"/>
                        </a:rPr>
                        <a:t>$1,500</a:t>
                      </a:r>
                      <a:r>
                        <a:rPr lang="en-US" sz="1800" b="1" spc="-75">
                          <a:solidFill>
                            <a:srgbClr val="FFFFFF"/>
                          </a:solidFill>
                          <a:latin typeface="Bahnschrift" panose="020B0502040204020203" pitchFamily="34" charset="0"/>
                          <a:cs typeface="Century Gothic"/>
                        </a:rPr>
                        <a:t> </a:t>
                      </a:r>
                      <a:r>
                        <a:rPr lang="en-US" sz="1800" b="1" spc="-20">
                          <a:solidFill>
                            <a:srgbClr val="FFFFFF"/>
                          </a:solidFill>
                          <a:latin typeface="Bahnschrift" panose="020B0502040204020203" pitchFamily="34" charset="0"/>
                          <a:cs typeface="Century Gothic"/>
                        </a:rPr>
                        <a:t>VEBA</a:t>
                      </a:r>
                      <a:endParaRPr lang="en-US" sz="1800" dirty="0">
                        <a:latin typeface="Bahnschrift" panose="020B0502040204020203" pitchFamily="34" charset="0"/>
                        <a:cs typeface="Century Gothic"/>
                      </a:endParaRPr>
                    </a:p>
                  </a:txBody>
                  <a:tcPr marL="0" marR="0" marT="23431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253D"/>
                    </a:solidFill>
                  </a:tcPr>
                </a:tc>
                <a:tc gridSpan="2">
                  <a:txBody>
                    <a:bodyPr/>
                    <a:lstStyle/>
                    <a:p>
                      <a:pPr algn="ctr">
                        <a:lnSpc>
                          <a:spcPct val="100000"/>
                        </a:lnSpc>
                        <a:spcBef>
                          <a:spcPts val="695"/>
                        </a:spcBef>
                      </a:pPr>
                      <a:r>
                        <a:rPr lang="en-US" sz="1800" b="1">
                          <a:solidFill>
                            <a:srgbClr val="FFFFFF"/>
                          </a:solidFill>
                          <a:latin typeface="Bahnschrift" panose="020B0502040204020203" pitchFamily="34" charset="0"/>
                          <a:cs typeface="Century Gothic"/>
                        </a:rPr>
                        <a:t>Employee</a:t>
                      </a:r>
                      <a:r>
                        <a:rPr lang="en-US" sz="1800" b="1" spc="-125">
                          <a:solidFill>
                            <a:srgbClr val="FFFFFF"/>
                          </a:solidFill>
                          <a:latin typeface="Bahnschrift" panose="020B0502040204020203" pitchFamily="34" charset="0"/>
                          <a:cs typeface="Century Gothic"/>
                        </a:rPr>
                        <a:t> </a:t>
                      </a:r>
                      <a:r>
                        <a:rPr lang="en-US" sz="1800" b="1" spc="-10">
                          <a:solidFill>
                            <a:srgbClr val="FFFFFF"/>
                          </a:solidFill>
                          <a:latin typeface="Bahnschrift" panose="020B0502040204020203" pitchFamily="34" charset="0"/>
                          <a:cs typeface="Century Gothic"/>
                        </a:rPr>
                        <a:t>Contribution</a:t>
                      </a:r>
                      <a:endParaRPr lang="en-US" sz="1800">
                        <a:latin typeface="Bahnschrift" panose="020B0502040204020203" pitchFamily="34" charset="0"/>
                        <a:cs typeface="Century Gothic"/>
                      </a:endParaRPr>
                    </a:p>
                    <a:p>
                      <a:pPr algn="ctr">
                        <a:lnSpc>
                          <a:spcPct val="100000"/>
                        </a:lnSpc>
                        <a:spcBef>
                          <a:spcPts val="390"/>
                        </a:spcBef>
                      </a:pPr>
                      <a:r>
                        <a:rPr lang="en-US" sz="1600" b="1">
                          <a:solidFill>
                            <a:srgbClr val="FFFFFF"/>
                          </a:solidFill>
                          <a:latin typeface="Bahnschrift" panose="020B0502040204020203" pitchFamily="34" charset="0"/>
                          <a:cs typeface="Century Gothic"/>
                        </a:rPr>
                        <a:t>(75%</a:t>
                      </a:r>
                      <a:r>
                        <a:rPr lang="en-US" sz="1600" b="1" spc="-25">
                          <a:solidFill>
                            <a:srgbClr val="FFFFFF"/>
                          </a:solidFill>
                          <a:latin typeface="Bahnschrift" panose="020B0502040204020203" pitchFamily="34" charset="0"/>
                          <a:cs typeface="Century Gothic"/>
                        </a:rPr>
                        <a:t> </a:t>
                      </a:r>
                      <a:r>
                        <a:rPr lang="en-US" sz="1600" b="1">
                          <a:solidFill>
                            <a:srgbClr val="FFFFFF"/>
                          </a:solidFill>
                          <a:latin typeface="Bahnschrift" panose="020B0502040204020203" pitchFamily="34" charset="0"/>
                          <a:cs typeface="Century Gothic"/>
                        </a:rPr>
                        <a:t>to</a:t>
                      </a:r>
                      <a:r>
                        <a:rPr lang="en-US" sz="1600" b="1" spc="-40">
                          <a:solidFill>
                            <a:srgbClr val="FFFFFF"/>
                          </a:solidFill>
                          <a:latin typeface="Bahnschrift" panose="020B0502040204020203" pitchFamily="34" charset="0"/>
                          <a:cs typeface="Century Gothic"/>
                        </a:rPr>
                        <a:t> </a:t>
                      </a:r>
                      <a:r>
                        <a:rPr lang="en-US" sz="1600" b="1">
                          <a:solidFill>
                            <a:srgbClr val="FFFFFF"/>
                          </a:solidFill>
                          <a:latin typeface="Bahnschrift" panose="020B0502040204020203" pitchFamily="34" charset="0"/>
                          <a:cs typeface="Century Gothic"/>
                        </a:rPr>
                        <a:t>100%</a:t>
                      </a:r>
                      <a:r>
                        <a:rPr lang="en-US" sz="1600" b="1" spc="-10">
                          <a:solidFill>
                            <a:srgbClr val="FFFFFF"/>
                          </a:solidFill>
                          <a:latin typeface="Bahnschrift" panose="020B0502040204020203" pitchFamily="34" charset="0"/>
                          <a:cs typeface="Century Gothic"/>
                        </a:rPr>
                        <a:t> </a:t>
                      </a:r>
                      <a:r>
                        <a:rPr lang="en-US" sz="1600" b="1" spc="-20">
                          <a:solidFill>
                            <a:srgbClr val="FFFFFF"/>
                          </a:solidFill>
                          <a:latin typeface="Bahnschrift" panose="020B0502040204020203" pitchFamily="34" charset="0"/>
                          <a:cs typeface="Century Gothic"/>
                        </a:rPr>
                        <a:t>FTE)</a:t>
                      </a:r>
                      <a:endParaRPr lang="en-US" sz="1600" dirty="0">
                        <a:latin typeface="Bahnschrift" panose="020B0502040204020203" pitchFamily="34" charset="0"/>
                        <a:cs typeface="Century Gothic"/>
                      </a:endParaRPr>
                    </a:p>
                  </a:txBody>
                  <a:tcPr marL="0" marR="0" marT="8826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253D"/>
                    </a:solidFill>
                  </a:tcPr>
                </a:tc>
                <a:tc hMerge="1">
                  <a:txBody>
                    <a:bodyPr/>
                    <a:lstStyle/>
                    <a:p>
                      <a:endParaRPr/>
                    </a:p>
                  </a:txBody>
                  <a:tcPr marL="0" marR="0" marT="0" marB="0"/>
                </a:tc>
                <a:tc gridSpan="2">
                  <a:txBody>
                    <a:bodyPr/>
                    <a:lstStyle/>
                    <a:p>
                      <a:pPr marL="659765">
                        <a:lnSpc>
                          <a:spcPct val="100000"/>
                        </a:lnSpc>
                        <a:spcBef>
                          <a:spcPts val="1845"/>
                        </a:spcBef>
                      </a:pPr>
                      <a:r>
                        <a:rPr lang="en-US" sz="1800" b="1">
                          <a:solidFill>
                            <a:srgbClr val="FFFFFF"/>
                          </a:solidFill>
                          <a:latin typeface="Bahnschrift" panose="020B0502040204020203" pitchFamily="34" charset="0"/>
                          <a:cs typeface="Century Gothic"/>
                        </a:rPr>
                        <a:t>District</a:t>
                      </a:r>
                      <a:r>
                        <a:rPr lang="en-US" sz="1800" b="1" spc="-60">
                          <a:solidFill>
                            <a:srgbClr val="FFFFFF"/>
                          </a:solidFill>
                          <a:latin typeface="Bahnschrift" panose="020B0502040204020203" pitchFamily="34" charset="0"/>
                          <a:cs typeface="Century Gothic"/>
                        </a:rPr>
                        <a:t> </a:t>
                      </a:r>
                      <a:r>
                        <a:rPr lang="en-US" sz="1800" b="1" spc="-10">
                          <a:solidFill>
                            <a:srgbClr val="FFFFFF"/>
                          </a:solidFill>
                          <a:latin typeface="Bahnschrift" panose="020B0502040204020203" pitchFamily="34" charset="0"/>
                          <a:cs typeface="Century Gothic"/>
                        </a:rPr>
                        <a:t>Contribution</a:t>
                      </a:r>
                      <a:endParaRPr lang="en-US" sz="1800" dirty="0">
                        <a:latin typeface="Bahnschrift" panose="020B0502040204020203" pitchFamily="34" charset="0"/>
                        <a:cs typeface="Century Gothic"/>
                      </a:endParaRPr>
                    </a:p>
                  </a:txBody>
                  <a:tcPr marL="0" marR="0" marT="23431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253D"/>
                    </a:solidFill>
                  </a:tcPr>
                </a:tc>
                <a:tc hMerge="1">
                  <a:txBody>
                    <a:bodyPr/>
                    <a:lstStyle/>
                    <a:p>
                      <a:endParaRPr/>
                    </a:p>
                  </a:txBody>
                  <a:tcPr marL="0" marR="0" marT="0" marB="0"/>
                </a:tc>
                <a:extLst>
                  <a:ext uri="{0D108BD9-81ED-4DB2-BD59-A6C34878D82A}">
                    <a16:rowId xmlns:a16="http://schemas.microsoft.com/office/drawing/2014/main" val="10000"/>
                  </a:ext>
                </a:extLst>
              </a:tr>
              <a:tr h="660400">
                <a:tc>
                  <a:txBody>
                    <a:bodyPr/>
                    <a:lstStyle/>
                    <a:p>
                      <a:pPr marL="91440">
                        <a:lnSpc>
                          <a:spcPct val="100000"/>
                        </a:lnSpc>
                        <a:spcBef>
                          <a:spcPts val="1490"/>
                        </a:spcBef>
                      </a:pPr>
                      <a:r>
                        <a:rPr lang="en-US" sz="1800" b="1">
                          <a:solidFill>
                            <a:srgbClr val="C00000"/>
                          </a:solidFill>
                          <a:latin typeface="Bahnschrift" panose="020B0502040204020203" pitchFamily="34" charset="0"/>
                          <a:cs typeface="Century Gothic"/>
                        </a:rPr>
                        <a:t>Achieve</a:t>
                      </a:r>
                      <a:r>
                        <a:rPr lang="en-US" sz="1800" b="1" spc="-35">
                          <a:solidFill>
                            <a:srgbClr val="C00000"/>
                          </a:solidFill>
                          <a:latin typeface="Bahnschrift" panose="020B0502040204020203" pitchFamily="34" charset="0"/>
                          <a:cs typeface="Century Gothic"/>
                        </a:rPr>
                        <a:t> </a:t>
                      </a:r>
                      <a:r>
                        <a:rPr lang="en-US" sz="1800" b="1" spc="-10">
                          <a:solidFill>
                            <a:srgbClr val="C00000"/>
                          </a:solidFill>
                          <a:latin typeface="Bahnschrift" panose="020B0502040204020203" pitchFamily="34" charset="0"/>
                          <a:cs typeface="Century Gothic"/>
                        </a:rPr>
                        <a:t>Network</a:t>
                      </a:r>
                      <a:endParaRPr lang="en-US" sz="1800" dirty="0">
                        <a:latin typeface="Bahnschrift" panose="020B0502040204020203" pitchFamily="34" charset="0"/>
                        <a:cs typeface="Century Gothic"/>
                      </a:endParaRPr>
                    </a:p>
                  </a:txBody>
                  <a:tcPr marL="0" marR="0" marT="18923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7E8E8"/>
                    </a:solidFill>
                  </a:tcPr>
                </a:tc>
                <a:tc>
                  <a:txBody>
                    <a:bodyPr/>
                    <a:lstStyle/>
                    <a:p>
                      <a:pPr marL="451484">
                        <a:lnSpc>
                          <a:spcPct val="100000"/>
                        </a:lnSpc>
                        <a:spcBef>
                          <a:spcPts val="409"/>
                        </a:spcBef>
                      </a:pPr>
                      <a:r>
                        <a:rPr lang="en-US" sz="1800">
                          <a:solidFill>
                            <a:srgbClr val="1F5786"/>
                          </a:solidFill>
                          <a:latin typeface="Bahnschrift" panose="020B0502040204020203" pitchFamily="34" charset="0"/>
                          <a:cs typeface="Century Gothic"/>
                        </a:rPr>
                        <a:t>Per</a:t>
                      </a:r>
                      <a:r>
                        <a:rPr lang="en-US" sz="1800" spc="-5">
                          <a:solidFill>
                            <a:srgbClr val="1F5786"/>
                          </a:solidFill>
                          <a:latin typeface="Bahnschrift" panose="020B0502040204020203" pitchFamily="34" charset="0"/>
                          <a:cs typeface="Century Gothic"/>
                        </a:rPr>
                        <a:t> </a:t>
                      </a:r>
                      <a:r>
                        <a:rPr lang="en-US" sz="1800" spc="-25">
                          <a:solidFill>
                            <a:srgbClr val="1F5786"/>
                          </a:solidFill>
                          <a:latin typeface="Bahnschrift" panose="020B0502040204020203" pitchFamily="34" charset="0"/>
                          <a:cs typeface="Century Gothic"/>
                        </a:rPr>
                        <a:t>Pay</a:t>
                      </a:r>
                      <a:endParaRPr lang="en-US" sz="1800">
                        <a:latin typeface="Bahnschrift" panose="020B0502040204020203" pitchFamily="34" charset="0"/>
                        <a:cs typeface="Century Gothic"/>
                      </a:endParaRPr>
                    </a:p>
                    <a:p>
                      <a:pPr marL="512445">
                        <a:lnSpc>
                          <a:spcPct val="100000"/>
                        </a:lnSpc>
                      </a:pPr>
                      <a:r>
                        <a:rPr lang="en-US" sz="1800" spc="-10">
                          <a:solidFill>
                            <a:srgbClr val="1F5786"/>
                          </a:solidFill>
                          <a:latin typeface="Bahnschrift" panose="020B0502040204020203" pitchFamily="34" charset="0"/>
                          <a:cs typeface="Century Gothic"/>
                        </a:rPr>
                        <a:t>Period</a:t>
                      </a:r>
                      <a:endParaRPr lang="en-US" sz="1800" dirty="0">
                        <a:latin typeface="Bahnschrift" panose="020B0502040204020203" pitchFamily="34" charset="0"/>
                        <a:cs typeface="Century Gothic"/>
                      </a:endParaRPr>
                    </a:p>
                  </a:txBody>
                  <a:tcPr marL="0" marR="0" marT="52069"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7E8E8"/>
                    </a:solidFill>
                  </a:tcPr>
                </a:tc>
                <a:tc>
                  <a:txBody>
                    <a:bodyPr/>
                    <a:lstStyle/>
                    <a:p>
                      <a:pPr marL="285750">
                        <a:lnSpc>
                          <a:spcPct val="100000"/>
                        </a:lnSpc>
                        <a:spcBef>
                          <a:spcPts val="409"/>
                        </a:spcBef>
                      </a:pPr>
                      <a:r>
                        <a:rPr lang="en-US" sz="1800" spc="-10">
                          <a:solidFill>
                            <a:srgbClr val="1F5786"/>
                          </a:solidFill>
                          <a:latin typeface="Bahnschrift" panose="020B0502040204020203" pitchFamily="34" charset="0"/>
                          <a:cs typeface="Century Gothic"/>
                        </a:rPr>
                        <a:t>Difference</a:t>
                      </a:r>
                      <a:endParaRPr lang="en-US" sz="1800">
                        <a:latin typeface="Bahnschrift" panose="020B0502040204020203" pitchFamily="34" charset="0"/>
                        <a:cs typeface="Century Gothic"/>
                      </a:endParaRPr>
                    </a:p>
                    <a:p>
                      <a:pPr marL="165735">
                        <a:lnSpc>
                          <a:spcPct val="100000"/>
                        </a:lnSpc>
                      </a:pPr>
                      <a:r>
                        <a:rPr lang="en-US" sz="1800">
                          <a:solidFill>
                            <a:srgbClr val="1F5786"/>
                          </a:solidFill>
                          <a:latin typeface="Bahnschrift" panose="020B0502040204020203" pitchFamily="34" charset="0"/>
                          <a:cs typeface="Century Gothic"/>
                        </a:rPr>
                        <a:t>from</a:t>
                      </a:r>
                      <a:r>
                        <a:rPr lang="en-US" sz="1800" spc="10">
                          <a:solidFill>
                            <a:srgbClr val="1F5786"/>
                          </a:solidFill>
                          <a:latin typeface="Bahnschrift" panose="020B0502040204020203" pitchFamily="34" charset="0"/>
                          <a:cs typeface="Century Gothic"/>
                        </a:rPr>
                        <a:t> </a:t>
                      </a:r>
                      <a:r>
                        <a:rPr lang="en-US" sz="1800" spc="-20">
                          <a:solidFill>
                            <a:srgbClr val="1F5786"/>
                          </a:solidFill>
                          <a:latin typeface="Bahnschrift" panose="020B0502040204020203" pitchFamily="34" charset="0"/>
                          <a:cs typeface="Century Gothic"/>
                        </a:rPr>
                        <a:t>2024-</a:t>
                      </a:r>
                      <a:r>
                        <a:rPr lang="en-US" sz="1800" spc="-25">
                          <a:solidFill>
                            <a:srgbClr val="1F5786"/>
                          </a:solidFill>
                          <a:latin typeface="Bahnschrift" panose="020B0502040204020203" pitchFamily="34" charset="0"/>
                          <a:cs typeface="Century Gothic"/>
                        </a:rPr>
                        <a:t>25</a:t>
                      </a:r>
                      <a:endParaRPr lang="en-US" sz="1800" dirty="0">
                        <a:latin typeface="Bahnschrift" panose="020B0502040204020203" pitchFamily="34" charset="0"/>
                        <a:cs typeface="Century Gothic"/>
                      </a:endParaRPr>
                    </a:p>
                  </a:txBody>
                  <a:tcPr marL="0" marR="0" marT="52069"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7E8E8"/>
                    </a:solidFill>
                  </a:tcPr>
                </a:tc>
                <a:tc>
                  <a:txBody>
                    <a:bodyPr/>
                    <a:lstStyle/>
                    <a:p>
                      <a:pPr marL="452120">
                        <a:lnSpc>
                          <a:spcPct val="100000"/>
                        </a:lnSpc>
                        <a:spcBef>
                          <a:spcPts val="409"/>
                        </a:spcBef>
                      </a:pPr>
                      <a:r>
                        <a:rPr lang="en-US" sz="1800">
                          <a:solidFill>
                            <a:srgbClr val="1F5786"/>
                          </a:solidFill>
                          <a:latin typeface="Bahnschrift" panose="020B0502040204020203" pitchFamily="34" charset="0"/>
                          <a:cs typeface="Century Gothic"/>
                        </a:rPr>
                        <a:t>Per</a:t>
                      </a:r>
                      <a:r>
                        <a:rPr lang="en-US" sz="1800" spc="-5">
                          <a:solidFill>
                            <a:srgbClr val="1F5786"/>
                          </a:solidFill>
                          <a:latin typeface="Bahnschrift" panose="020B0502040204020203" pitchFamily="34" charset="0"/>
                          <a:cs typeface="Century Gothic"/>
                        </a:rPr>
                        <a:t> </a:t>
                      </a:r>
                      <a:r>
                        <a:rPr lang="en-US" sz="1800" spc="-25">
                          <a:solidFill>
                            <a:srgbClr val="1F5786"/>
                          </a:solidFill>
                          <a:latin typeface="Bahnschrift" panose="020B0502040204020203" pitchFamily="34" charset="0"/>
                          <a:cs typeface="Century Gothic"/>
                        </a:rPr>
                        <a:t>Pay</a:t>
                      </a:r>
                      <a:endParaRPr lang="en-US" sz="1800">
                        <a:latin typeface="Bahnschrift" panose="020B0502040204020203" pitchFamily="34" charset="0"/>
                        <a:cs typeface="Century Gothic"/>
                      </a:endParaRPr>
                    </a:p>
                    <a:p>
                      <a:pPr marL="513080">
                        <a:lnSpc>
                          <a:spcPct val="100000"/>
                        </a:lnSpc>
                      </a:pPr>
                      <a:r>
                        <a:rPr lang="en-US" sz="1800" spc="-10">
                          <a:solidFill>
                            <a:srgbClr val="1F5786"/>
                          </a:solidFill>
                          <a:latin typeface="Bahnschrift" panose="020B0502040204020203" pitchFamily="34" charset="0"/>
                          <a:cs typeface="Century Gothic"/>
                        </a:rPr>
                        <a:t>Period</a:t>
                      </a:r>
                      <a:endParaRPr lang="en-US" sz="1800" dirty="0">
                        <a:latin typeface="Bahnschrift" panose="020B0502040204020203" pitchFamily="34" charset="0"/>
                        <a:cs typeface="Century Gothic"/>
                      </a:endParaRPr>
                    </a:p>
                  </a:txBody>
                  <a:tcPr marL="0" marR="0" marT="52069"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7E8E8"/>
                    </a:solidFill>
                  </a:tcPr>
                </a:tc>
                <a:tc>
                  <a:txBody>
                    <a:bodyPr/>
                    <a:lstStyle/>
                    <a:p>
                      <a:pPr marL="286385">
                        <a:lnSpc>
                          <a:spcPct val="100000"/>
                        </a:lnSpc>
                        <a:spcBef>
                          <a:spcPts val="409"/>
                        </a:spcBef>
                      </a:pPr>
                      <a:r>
                        <a:rPr lang="en-US" sz="1800" spc="-10">
                          <a:solidFill>
                            <a:srgbClr val="1F5786"/>
                          </a:solidFill>
                          <a:latin typeface="Bahnschrift" panose="020B0502040204020203" pitchFamily="34" charset="0"/>
                          <a:cs typeface="Century Gothic"/>
                        </a:rPr>
                        <a:t>Difference</a:t>
                      </a:r>
                      <a:endParaRPr lang="en-US" sz="1800">
                        <a:latin typeface="Bahnschrift" panose="020B0502040204020203" pitchFamily="34" charset="0"/>
                        <a:cs typeface="Century Gothic"/>
                      </a:endParaRPr>
                    </a:p>
                    <a:p>
                      <a:pPr marL="165735">
                        <a:lnSpc>
                          <a:spcPct val="100000"/>
                        </a:lnSpc>
                      </a:pPr>
                      <a:r>
                        <a:rPr lang="en-US" sz="1800">
                          <a:solidFill>
                            <a:srgbClr val="1F5786"/>
                          </a:solidFill>
                          <a:latin typeface="Bahnschrift" panose="020B0502040204020203" pitchFamily="34" charset="0"/>
                          <a:cs typeface="Century Gothic"/>
                        </a:rPr>
                        <a:t>from</a:t>
                      </a:r>
                      <a:r>
                        <a:rPr lang="en-US" sz="1800" spc="10">
                          <a:solidFill>
                            <a:srgbClr val="1F5786"/>
                          </a:solidFill>
                          <a:latin typeface="Bahnschrift" panose="020B0502040204020203" pitchFamily="34" charset="0"/>
                          <a:cs typeface="Century Gothic"/>
                        </a:rPr>
                        <a:t> </a:t>
                      </a:r>
                      <a:r>
                        <a:rPr lang="en-US" sz="1800" spc="-20">
                          <a:solidFill>
                            <a:srgbClr val="1F5786"/>
                          </a:solidFill>
                          <a:latin typeface="Bahnschrift" panose="020B0502040204020203" pitchFamily="34" charset="0"/>
                          <a:cs typeface="Century Gothic"/>
                        </a:rPr>
                        <a:t>2024-</a:t>
                      </a:r>
                      <a:r>
                        <a:rPr lang="en-US" sz="1800" spc="-25">
                          <a:solidFill>
                            <a:srgbClr val="1F5786"/>
                          </a:solidFill>
                          <a:latin typeface="Bahnschrift" panose="020B0502040204020203" pitchFamily="34" charset="0"/>
                          <a:cs typeface="Century Gothic"/>
                        </a:rPr>
                        <a:t>25</a:t>
                      </a:r>
                      <a:endParaRPr lang="en-US" sz="1800" dirty="0">
                        <a:latin typeface="Bahnschrift" panose="020B0502040204020203" pitchFamily="34" charset="0"/>
                        <a:cs typeface="Century Gothic"/>
                      </a:endParaRPr>
                    </a:p>
                  </a:txBody>
                  <a:tcPr marL="0" marR="0" marT="52069"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7E8E8"/>
                    </a:solidFill>
                  </a:tcPr>
                </a:tc>
                <a:extLst>
                  <a:ext uri="{0D108BD9-81ED-4DB2-BD59-A6C34878D82A}">
                    <a16:rowId xmlns:a16="http://schemas.microsoft.com/office/drawing/2014/main" val="10001"/>
                  </a:ext>
                </a:extLst>
              </a:tr>
              <a:tr h="416559">
                <a:tc>
                  <a:txBody>
                    <a:bodyPr/>
                    <a:lstStyle/>
                    <a:p>
                      <a:pPr marL="91440">
                        <a:lnSpc>
                          <a:spcPct val="100000"/>
                        </a:lnSpc>
                        <a:spcBef>
                          <a:spcPts val="535"/>
                        </a:spcBef>
                      </a:pPr>
                      <a:r>
                        <a:rPr lang="en-US" sz="1800" spc="-10">
                          <a:solidFill>
                            <a:srgbClr val="1F5786"/>
                          </a:solidFill>
                          <a:latin typeface="Bahnschrift" panose="020B0502040204020203" pitchFamily="34" charset="0"/>
                          <a:cs typeface="Century Gothic"/>
                        </a:rPr>
                        <a:t>Single</a:t>
                      </a:r>
                      <a:endParaRPr lang="en-US" sz="1800" dirty="0">
                        <a:latin typeface="Bahnschrift" panose="020B0502040204020203" pitchFamily="34" charset="0"/>
                        <a:cs typeface="Century Gothic"/>
                      </a:endParaRPr>
                    </a:p>
                  </a:txBody>
                  <a:tcPr marL="0" marR="0" marT="679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451484" algn="l">
                        <a:lnSpc>
                          <a:spcPct val="100000"/>
                        </a:lnSpc>
                        <a:spcBef>
                          <a:spcPts val="409"/>
                        </a:spcBef>
                      </a:pPr>
                      <a:r>
                        <a:rPr lang="en-US" sz="1800">
                          <a:solidFill>
                            <a:srgbClr val="1F5786"/>
                          </a:solidFill>
                          <a:latin typeface="Bahnschrift" panose="020B0502040204020203" pitchFamily="34" charset="0"/>
                          <a:ea typeface="+mn-ea"/>
                          <a:cs typeface="Century Gothic"/>
                        </a:rPr>
                        <a:t>$78.38</a:t>
                      </a:r>
                      <a:endParaRPr lang="en-US" sz="1800" dirty="0">
                        <a:solidFill>
                          <a:srgbClr val="1F5786"/>
                        </a:solidFill>
                        <a:latin typeface="Bahnschrift" panose="020B0502040204020203" pitchFamily="34" charset="0"/>
                        <a:ea typeface="+mn-ea"/>
                        <a:cs typeface="Century Gothic"/>
                      </a:endParaRPr>
                    </a:p>
                  </a:txBody>
                  <a:tcPr marL="0" marR="0" marT="679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451484" algn="l">
                        <a:lnSpc>
                          <a:spcPct val="100000"/>
                        </a:lnSpc>
                        <a:spcBef>
                          <a:spcPts val="409"/>
                        </a:spcBef>
                      </a:pPr>
                      <a:r>
                        <a:rPr lang="en-US" sz="1800">
                          <a:solidFill>
                            <a:srgbClr val="1F5786"/>
                          </a:solidFill>
                          <a:latin typeface="Bahnschrift" panose="020B0502040204020203" pitchFamily="34" charset="0"/>
                          <a:ea typeface="+mn-ea"/>
                          <a:cs typeface="Century Gothic"/>
                        </a:rPr>
                        <a:t>+$17.48</a:t>
                      </a:r>
                      <a:endParaRPr lang="en-US" sz="1800" dirty="0">
                        <a:solidFill>
                          <a:srgbClr val="1F5786"/>
                        </a:solidFill>
                        <a:latin typeface="Bahnschrift" panose="020B0502040204020203" pitchFamily="34" charset="0"/>
                        <a:ea typeface="+mn-ea"/>
                        <a:cs typeface="Century Gothic"/>
                      </a:endParaRPr>
                    </a:p>
                  </a:txBody>
                  <a:tcPr marL="0" marR="0" marT="679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451484" algn="l">
                        <a:lnSpc>
                          <a:spcPct val="100000"/>
                        </a:lnSpc>
                        <a:spcBef>
                          <a:spcPts val="409"/>
                        </a:spcBef>
                      </a:pPr>
                      <a:r>
                        <a:rPr lang="en-US" sz="1800">
                          <a:solidFill>
                            <a:srgbClr val="1F5786"/>
                          </a:solidFill>
                          <a:latin typeface="Bahnschrift" panose="020B0502040204020203" pitchFamily="34" charset="0"/>
                          <a:ea typeface="+mn-ea"/>
                          <a:cs typeface="Century Gothic"/>
                        </a:rPr>
                        <a:t>$306.19</a:t>
                      </a:r>
                      <a:endParaRPr lang="en-US" sz="1800" dirty="0">
                        <a:solidFill>
                          <a:srgbClr val="1F5786"/>
                        </a:solidFill>
                        <a:latin typeface="Bahnschrift" panose="020B0502040204020203" pitchFamily="34" charset="0"/>
                        <a:ea typeface="+mn-ea"/>
                        <a:cs typeface="Century Gothic"/>
                      </a:endParaRPr>
                    </a:p>
                  </a:txBody>
                  <a:tcPr marL="0" marR="0" marT="679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451484" algn="l">
                        <a:lnSpc>
                          <a:spcPct val="100000"/>
                        </a:lnSpc>
                        <a:spcBef>
                          <a:spcPts val="409"/>
                        </a:spcBef>
                      </a:pPr>
                      <a:r>
                        <a:rPr lang="en-US" sz="1800">
                          <a:solidFill>
                            <a:srgbClr val="1F5786"/>
                          </a:solidFill>
                          <a:latin typeface="Bahnschrift" panose="020B0502040204020203" pitchFamily="34" charset="0"/>
                          <a:ea typeface="+mn-ea"/>
                          <a:cs typeface="Century Gothic"/>
                        </a:rPr>
                        <a:t>+$17.48</a:t>
                      </a:r>
                      <a:endParaRPr lang="en-US" sz="1800" dirty="0">
                        <a:solidFill>
                          <a:srgbClr val="1F5786"/>
                        </a:solidFill>
                        <a:latin typeface="Bahnschrift" panose="020B0502040204020203" pitchFamily="34" charset="0"/>
                        <a:ea typeface="+mn-ea"/>
                        <a:cs typeface="Century Gothic"/>
                      </a:endParaRPr>
                    </a:p>
                  </a:txBody>
                  <a:tcPr marL="0" marR="0" marT="679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extLst>
                  <a:ext uri="{0D108BD9-81ED-4DB2-BD59-A6C34878D82A}">
                    <a16:rowId xmlns:a16="http://schemas.microsoft.com/office/drawing/2014/main" val="10002"/>
                  </a:ext>
                </a:extLst>
              </a:tr>
              <a:tr h="416559">
                <a:tc>
                  <a:txBody>
                    <a:bodyPr/>
                    <a:lstStyle/>
                    <a:p>
                      <a:pPr marL="91440">
                        <a:lnSpc>
                          <a:spcPct val="100000"/>
                        </a:lnSpc>
                        <a:spcBef>
                          <a:spcPts val="535"/>
                        </a:spcBef>
                      </a:pPr>
                      <a:r>
                        <a:rPr lang="en-US" sz="1800" spc="-10">
                          <a:solidFill>
                            <a:srgbClr val="1F5786"/>
                          </a:solidFill>
                          <a:latin typeface="Bahnschrift" panose="020B0502040204020203" pitchFamily="34" charset="0"/>
                          <a:cs typeface="Century Gothic"/>
                        </a:rPr>
                        <a:t>Family</a:t>
                      </a:r>
                      <a:endParaRPr lang="en-US" sz="1800" dirty="0">
                        <a:latin typeface="Bahnschrift" panose="020B0502040204020203" pitchFamily="34" charset="0"/>
                        <a:cs typeface="Century Gothic"/>
                      </a:endParaRPr>
                    </a:p>
                  </a:txBody>
                  <a:tcPr marL="0" marR="0" marT="679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451484" algn="l">
                        <a:lnSpc>
                          <a:spcPct val="100000"/>
                        </a:lnSpc>
                        <a:spcBef>
                          <a:spcPts val="409"/>
                        </a:spcBef>
                      </a:pPr>
                      <a:r>
                        <a:rPr lang="en-US" sz="1800">
                          <a:solidFill>
                            <a:srgbClr val="1F5786"/>
                          </a:solidFill>
                          <a:latin typeface="Bahnschrift" panose="020B0502040204020203" pitchFamily="34" charset="0"/>
                          <a:ea typeface="+mn-ea"/>
                          <a:cs typeface="Century Gothic"/>
                        </a:rPr>
                        <a:t>$232.28</a:t>
                      </a:r>
                      <a:endParaRPr lang="en-US" sz="1800" dirty="0">
                        <a:solidFill>
                          <a:srgbClr val="1F5786"/>
                        </a:solidFill>
                        <a:latin typeface="Bahnschrift" panose="020B0502040204020203" pitchFamily="34" charset="0"/>
                        <a:ea typeface="+mn-ea"/>
                        <a:cs typeface="Century Gothic"/>
                      </a:endParaRPr>
                    </a:p>
                  </a:txBody>
                  <a:tcPr marL="0" marR="0" marT="679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451484" algn="l">
                        <a:lnSpc>
                          <a:spcPct val="100000"/>
                        </a:lnSpc>
                        <a:spcBef>
                          <a:spcPts val="409"/>
                        </a:spcBef>
                      </a:pPr>
                      <a:r>
                        <a:rPr lang="en-US" sz="1800">
                          <a:solidFill>
                            <a:srgbClr val="1F5786"/>
                          </a:solidFill>
                          <a:latin typeface="Bahnschrift" panose="020B0502040204020203" pitchFamily="34" charset="0"/>
                          <a:ea typeface="+mn-ea"/>
                          <a:cs typeface="Century Gothic"/>
                        </a:rPr>
                        <a:t>+$51.65</a:t>
                      </a:r>
                      <a:endParaRPr lang="en-US" sz="1800" dirty="0">
                        <a:solidFill>
                          <a:srgbClr val="1F5786"/>
                        </a:solidFill>
                        <a:latin typeface="Bahnschrift" panose="020B0502040204020203" pitchFamily="34" charset="0"/>
                        <a:ea typeface="+mn-ea"/>
                        <a:cs typeface="Century Gothic"/>
                      </a:endParaRPr>
                    </a:p>
                  </a:txBody>
                  <a:tcPr marL="0" marR="0" marT="679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451484" algn="l">
                        <a:lnSpc>
                          <a:spcPct val="100000"/>
                        </a:lnSpc>
                        <a:spcBef>
                          <a:spcPts val="409"/>
                        </a:spcBef>
                      </a:pPr>
                      <a:r>
                        <a:rPr lang="en-US" sz="1800">
                          <a:solidFill>
                            <a:srgbClr val="1F5786"/>
                          </a:solidFill>
                          <a:latin typeface="Bahnschrift" panose="020B0502040204020203" pitchFamily="34" charset="0"/>
                          <a:ea typeface="+mn-ea"/>
                          <a:cs typeface="Century Gothic"/>
                        </a:rPr>
                        <a:t>$903.91</a:t>
                      </a:r>
                      <a:endParaRPr lang="en-US" sz="1800" dirty="0">
                        <a:solidFill>
                          <a:srgbClr val="1F5786"/>
                        </a:solidFill>
                        <a:latin typeface="Bahnschrift" panose="020B0502040204020203" pitchFamily="34" charset="0"/>
                        <a:ea typeface="+mn-ea"/>
                        <a:cs typeface="Century Gothic"/>
                      </a:endParaRPr>
                    </a:p>
                  </a:txBody>
                  <a:tcPr marL="0" marR="0" marT="679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451484" algn="l">
                        <a:lnSpc>
                          <a:spcPct val="100000"/>
                        </a:lnSpc>
                        <a:spcBef>
                          <a:spcPts val="409"/>
                        </a:spcBef>
                      </a:pPr>
                      <a:r>
                        <a:rPr lang="en-US" sz="1800">
                          <a:solidFill>
                            <a:srgbClr val="1F5786"/>
                          </a:solidFill>
                          <a:latin typeface="Bahnschrift" panose="020B0502040204020203" pitchFamily="34" charset="0"/>
                          <a:ea typeface="+mn-ea"/>
                          <a:cs typeface="Century Gothic"/>
                        </a:rPr>
                        <a:t>+$51.65</a:t>
                      </a:r>
                      <a:endParaRPr lang="en-US" sz="1800" dirty="0">
                        <a:solidFill>
                          <a:srgbClr val="1F5786"/>
                        </a:solidFill>
                        <a:latin typeface="Bahnschrift" panose="020B0502040204020203" pitchFamily="34" charset="0"/>
                        <a:ea typeface="+mn-ea"/>
                        <a:cs typeface="Century Gothic"/>
                      </a:endParaRPr>
                    </a:p>
                  </a:txBody>
                  <a:tcPr marL="0" marR="0" marT="679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9250679" y="3404615"/>
            <a:ext cx="2941320" cy="1892807"/>
          </a:xfrm>
          <a:prstGeom prst="rect">
            <a:avLst/>
          </a:prstGeom>
        </p:spPr>
      </p:pic>
      <p:sp>
        <p:nvSpPr>
          <p:cNvPr id="3" name="object 3"/>
          <p:cNvSpPr txBox="1"/>
          <p:nvPr/>
        </p:nvSpPr>
        <p:spPr>
          <a:xfrm>
            <a:off x="383540" y="1065123"/>
            <a:ext cx="9366885" cy="4344779"/>
          </a:xfrm>
          <a:prstGeom prst="rect">
            <a:avLst/>
          </a:prstGeom>
        </p:spPr>
        <p:txBody>
          <a:bodyPr vert="horz" wrap="square" lIns="0" tIns="73660" rIns="0" bIns="0" rtlCol="0">
            <a:spAutoFit/>
          </a:bodyPr>
          <a:lstStyle/>
          <a:p>
            <a:pPr marL="469265" indent="-456565">
              <a:lnSpc>
                <a:spcPct val="100000"/>
              </a:lnSpc>
              <a:spcBef>
                <a:spcPts val="580"/>
              </a:spcBef>
              <a:buClr>
                <a:srgbClr val="1F5786"/>
              </a:buClr>
              <a:buFont typeface="Courier New"/>
              <a:buChar char="o"/>
              <a:tabLst>
                <a:tab pos="469265" algn="l"/>
              </a:tabLst>
            </a:pPr>
            <a:r>
              <a:rPr lang="en-US" sz="2000" dirty="0">
                <a:solidFill>
                  <a:srgbClr val="1F5786"/>
                </a:solidFill>
                <a:latin typeface="Bahnschrift" panose="020B0502040204020203" pitchFamily="34" charset="0"/>
                <a:cs typeface="Century Gothic"/>
              </a:rPr>
              <a:t>Administrator:</a:t>
            </a:r>
            <a:r>
              <a:rPr lang="en-US" sz="2000" spc="-75" dirty="0">
                <a:solidFill>
                  <a:srgbClr val="1F5786"/>
                </a:solidFill>
                <a:latin typeface="Bahnschrift" panose="020B0502040204020203" pitchFamily="34" charset="0"/>
                <a:cs typeface="Century Gothic"/>
              </a:rPr>
              <a:t> </a:t>
            </a:r>
            <a:r>
              <a:rPr lang="en-US" sz="2000" b="1" spc="-10" dirty="0">
                <a:solidFill>
                  <a:srgbClr val="1F5786"/>
                </a:solidFill>
                <a:latin typeface="Bahnschrift" panose="020B0502040204020203" pitchFamily="34" charset="0"/>
                <a:cs typeface="Century Gothic"/>
              </a:rPr>
              <a:t>MidAmerica</a:t>
            </a:r>
            <a:endParaRPr lang="en-US" sz="2000" dirty="0">
              <a:latin typeface="Bahnschrift" panose="020B0502040204020203" pitchFamily="34" charset="0"/>
              <a:cs typeface="Century Gothic"/>
            </a:endParaRPr>
          </a:p>
          <a:p>
            <a:pPr marL="469265" indent="-456565">
              <a:lnSpc>
                <a:spcPct val="100000"/>
              </a:lnSpc>
              <a:spcBef>
                <a:spcPts val="480"/>
              </a:spcBef>
              <a:buFont typeface="Courier New"/>
              <a:buChar char="o"/>
              <a:tabLst>
                <a:tab pos="469265" algn="l"/>
              </a:tabLst>
            </a:pPr>
            <a:r>
              <a:rPr lang="en-US" sz="2000" dirty="0">
                <a:solidFill>
                  <a:srgbClr val="1F5786"/>
                </a:solidFill>
                <a:latin typeface="Bahnschrift" panose="020B0502040204020203" pitchFamily="34" charset="0"/>
                <a:cs typeface="Century Gothic"/>
              </a:rPr>
              <a:t>Healthcare</a:t>
            </a:r>
            <a:r>
              <a:rPr lang="en-US" sz="2000" spc="-7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FSA</a:t>
            </a:r>
            <a:r>
              <a:rPr lang="en-US" sz="2000" spc="-1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Maximum</a:t>
            </a:r>
            <a:r>
              <a:rPr lang="en-US" sz="2000" spc="-3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Election:</a:t>
            </a:r>
            <a:r>
              <a:rPr lang="en-US" sz="2000" spc="-35" dirty="0">
                <a:solidFill>
                  <a:srgbClr val="1F5786"/>
                </a:solidFill>
                <a:latin typeface="Bahnschrift" panose="020B0502040204020203" pitchFamily="34" charset="0"/>
                <a:cs typeface="Century Gothic"/>
              </a:rPr>
              <a:t> </a:t>
            </a:r>
            <a:r>
              <a:rPr lang="en-US" sz="2000" b="1" spc="-10" dirty="0">
                <a:solidFill>
                  <a:srgbClr val="1F5786"/>
                </a:solidFill>
                <a:latin typeface="Bahnschrift" panose="020B0502040204020203" pitchFamily="34" charset="0"/>
                <a:cs typeface="Century Gothic"/>
              </a:rPr>
              <a:t>$3,300</a:t>
            </a:r>
            <a:endParaRPr lang="en-US" sz="2000" dirty="0">
              <a:latin typeface="Bahnschrift" panose="020B0502040204020203" pitchFamily="34" charset="0"/>
              <a:cs typeface="Century Gothic"/>
            </a:endParaRPr>
          </a:p>
          <a:p>
            <a:pPr marL="931544" lvl="1" indent="-457200">
              <a:lnSpc>
                <a:spcPct val="100000"/>
              </a:lnSpc>
              <a:buClr>
                <a:srgbClr val="6EACDE"/>
              </a:buClr>
              <a:buFont typeface="Courier New"/>
              <a:buChar char="o"/>
              <a:tabLst>
                <a:tab pos="931544" algn="l"/>
              </a:tabLst>
            </a:pPr>
            <a:r>
              <a:rPr lang="en-US" sz="2000" dirty="0">
                <a:solidFill>
                  <a:srgbClr val="1F5786"/>
                </a:solidFill>
                <a:latin typeface="Bahnschrift" panose="020B0502040204020203" pitchFamily="34" charset="0"/>
                <a:cs typeface="Century Gothic"/>
              </a:rPr>
              <a:t>Expenses</a:t>
            </a:r>
            <a:r>
              <a:rPr lang="en-US" sz="2000" spc="-5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for</a:t>
            </a:r>
            <a:r>
              <a:rPr lang="en-US" sz="2000" spc="-2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yourself,</a:t>
            </a:r>
            <a:r>
              <a:rPr lang="en-US" sz="2000" spc="-5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your</a:t>
            </a:r>
            <a:r>
              <a:rPr lang="en-US" sz="2000" spc="-1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legal</a:t>
            </a:r>
            <a:r>
              <a:rPr lang="en-US" sz="2000" spc="-4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spouse,</a:t>
            </a:r>
            <a:r>
              <a:rPr lang="en-US" sz="2000" spc="-5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and</a:t>
            </a:r>
            <a:r>
              <a:rPr lang="en-US" sz="2000" spc="-2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tax</a:t>
            </a:r>
            <a:r>
              <a:rPr lang="en-US" sz="2000" spc="-4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dependent</a:t>
            </a:r>
            <a:r>
              <a:rPr lang="en-US" sz="2000" spc="-40" dirty="0">
                <a:solidFill>
                  <a:srgbClr val="1F5786"/>
                </a:solidFill>
                <a:latin typeface="Bahnschrift" panose="020B0502040204020203" pitchFamily="34" charset="0"/>
                <a:cs typeface="Century Gothic"/>
              </a:rPr>
              <a:t> </a:t>
            </a:r>
            <a:r>
              <a:rPr lang="en-US" sz="2000" spc="-10" dirty="0">
                <a:solidFill>
                  <a:srgbClr val="1F5786"/>
                </a:solidFill>
                <a:latin typeface="Bahnschrift" panose="020B0502040204020203" pitchFamily="34" charset="0"/>
                <a:cs typeface="Century Gothic"/>
              </a:rPr>
              <a:t>children</a:t>
            </a:r>
            <a:endParaRPr lang="en-US" sz="2000" dirty="0">
              <a:latin typeface="Bahnschrift" panose="020B0502040204020203" pitchFamily="34" charset="0"/>
              <a:cs typeface="Century Gothic"/>
            </a:endParaRPr>
          </a:p>
          <a:p>
            <a:pPr marL="931544" lvl="1" indent="-457200">
              <a:lnSpc>
                <a:spcPct val="100000"/>
              </a:lnSpc>
              <a:buClr>
                <a:srgbClr val="6EACDE"/>
              </a:buClr>
              <a:buFont typeface="Courier New"/>
              <a:buChar char="o"/>
              <a:tabLst>
                <a:tab pos="931544" algn="l"/>
              </a:tabLst>
            </a:pPr>
            <a:r>
              <a:rPr lang="en-US" sz="2000" dirty="0">
                <a:solidFill>
                  <a:srgbClr val="1F5786"/>
                </a:solidFill>
                <a:latin typeface="Bahnschrift" panose="020B0502040204020203" pitchFamily="34" charset="0"/>
                <a:cs typeface="Century Gothic"/>
              </a:rPr>
              <a:t>Supporting</a:t>
            </a:r>
            <a:r>
              <a:rPr lang="en-US" sz="2000" spc="-80" dirty="0">
                <a:solidFill>
                  <a:srgbClr val="1F5786"/>
                </a:solidFill>
                <a:latin typeface="Bahnschrift" panose="020B0502040204020203" pitchFamily="34" charset="0"/>
                <a:cs typeface="Century Gothic"/>
              </a:rPr>
              <a:t> </a:t>
            </a:r>
            <a:r>
              <a:rPr lang="en-US" sz="2000" spc="-10" dirty="0">
                <a:solidFill>
                  <a:srgbClr val="1F5786"/>
                </a:solidFill>
                <a:latin typeface="Bahnschrift" panose="020B0502040204020203" pitchFamily="34" charset="0"/>
                <a:cs typeface="Century Gothic"/>
              </a:rPr>
              <a:t>documentation</a:t>
            </a:r>
            <a:endParaRPr lang="en-US" sz="2000" dirty="0">
              <a:latin typeface="Bahnschrift" panose="020B0502040204020203" pitchFamily="34" charset="0"/>
              <a:cs typeface="Century Gothic"/>
            </a:endParaRPr>
          </a:p>
          <a:p>
            <a:pPr marL="931544" lvl="1" indent="-457200">
              <a:lnSpc>
                <a:spcPct val="100000"/>
              </a:lnSpc>
              <a:buClr>
                <a:srgbClr val="6EACDE"/>
              </a:buClr>
              <a:buFont typeface="Courier New"/>
              <a:buChar char="o"/>
              <a:tabLst>
                <a:tab pos="931544" algn="l"/>
              </a:tabLst>
            </a:pPr>
            <a:r>
              <a:rPr lang="en-US" sz="2000" dirty="0">
                <a:solidFill>
                  <a:srgbClr val="1F5786"/>
                </a:solidFill>
                <a:latin typeface="Bahnschrift" panose="020B0502040204020203" pitchFamily="34" charset="0"/>
                <a:cs typeface="Century Gothic"/>
              </a:rPr>
              <a:t>Carryover</a:t>
            </a:r>
            <a:r>
              <a:rPr lang="en-US" sz="2000" spc="-4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provision:</a:t>
            </a:r>
            <a:r>
              <a:rPr lang="en-US" sz="2000" spc="-35" dirty="0">
                <a:solidFill>
                  <a:srgbClr val="1F5786"/>
                </a:solidFill>
                <a:latin typeface="Bahnschrift" panose="020B0502040204020203" pitchFamily="34" charset="0"/>
                <a:cs typeface="Century Gothic"/>
              </a:rPr>
              <a:t> </a:t>
            </a:r>
            <a:r>
              <a:rPr lang="en-US" sz="2000" b="1" dirty="0">
                <a:solidFill>
                  <a:srgbClr val="1F5786"/>
                </a:solidFill>
                <a:latin typeface="Bahnschrift" panose="020B0502040204020203" pitchFamily="34" charset="0"/>
                <a:cs typeface="Century Gothic"/>
              </a:rPr>
              <a:t>up</a:t>
            </a:r>
            <a:r>
              <a:rPr lang="en-US" sz="2000" b="1" spc="-15" dirty="0">
                <a:solidFill>
                  <a:srgbClr val="1F5786"/>
                </a:solidFill>
                <a:latin typeface="Bahnschrift" panose="020B0502040204020203" pitchFamily="34" charset="0"/>
                <a:cs typeface="Century Gothic"/>
              </a:rPr>
              <a:t> </a:t>
            </a:r>
            <a:r>
              <a:rPr lang="en-US" sz="2000" b="1" dirty="0">
                <a:solidFill>
                  <a:srgbClr val="1F5786"/>
                </a:solidFill>
                <a:latin typeface="Bahnschrift" panose="020B0502040204020203" pitchFamily="34" charset="0"/>
                <a:cs typeface="Century Gothic"/>
              </a:rPr>
              <a:t>to</a:t>
            </a:r>
            <a:r>
              <a:rPr lang="en-US" sz="2000" b="1" spc="-15" dirty="0">
                <a:solidFill>
                  <a:srgbClr val="1F5786"/>
                </a:solidFill>
                <a:latin typeface="Bahnschrift" panose="020B0502040204020203" pitchFamily="34" charset="0"/>
                <a:cs typeface="Century Gothic"/>
              </a:rPr>
              <a:t> </a:t>
            </a:r>
            <a:r>
              <a:rPr lang="en-US" sz="2000" b="1" dirty="0">
                <a:solidFill>
                  <a:srgbClr val="1F5786"/>
                </a:solidFill>
                <a:latin typeface="Bahnschrift" panose="020B0502040204020203" pitchFamily="34" charset="0"/>
                <a:cs typeface="Century Gothic"/>
              </a:rPr>
              <a:t>$640</a:t>
            </a:r>
            <a:r>
              <a:rPr lang="en-US" sz="2000" b="1" spc="-20" dirty="0">
                <a:solidFill>
                  <a:srgbClr val="1F5786"/>
                </a:solidFill>
                <a:latin typeface="Bahnschrift" panose="020B0502040204020203" pitchFamily="34" charset="0"/>
                <a:cs typeface="Century Gothic"/>
              </a:rPr>
              <a:t> </a:t>
            </a:r>
            <a:r>
              <a:rPr lang="en-US" sz="2000" b="1" dirty="0">
                <a:solidFill>
                  <a:srgbClr val="1F5786"/>
                </a:solidFill>
                <a:latin typeface="Bahnschrift" panose="020B0502040204020203" pitchFamily="34" charset="0"/>
                <a:cs typeface="Century Gothic"/>
              </a:rPr>
              <a:t>will</a:t>
            </a:r>
            <a:r>
              <a:rPr lang="en-US" sz="2000" b="1" spc="-40" dirty="0">
                <a:solidFill>
                  <a:srgbClr val="1F5786"/>
                </a:solidFill>
                <a:latin typeface="Bahnschrift" panose="020B0502040204020203" pitchFamily="34" charset="0"/>
                <a:cs typeface="Century Gothic"/>
              </a:rPr>
              <a:t> </a:t>
            </a:r>
            <a:r>
              <a:rPr lang="en-US" sz="2000" b="1" dirty="0">
                <a:solidFill>
                  <a:srgbClr val="1F5786"/>
                </a:solidFill>
                <a:latin typeface="Bahnschrift" panose="020B0502040204020203" pitchFamily="34" charset="0"/>
                <a:cs typeface="Century Gothic"/>
              </a:rPr>
              <a:t>carryover</a:t>
            </a:r>
            <a:r>
              <a:rPr lang="en-US" sz="2000" b="1" spc="-40" dirty="0">
                <a:solidFill>
                  <a:srgbClr val="1F5786"/>
                </a:solidFill>
                <a:latin typeface="Bahnschrift" panose="020B0502040204020203" pitchFamily="34" charset="0"/>
                <a:cs typeface="Century Gothic"/>
              </a:rPr>
              <a:t> </a:t>
            </a:r>
            <a:r>
              <a:rPr lang="en-US" sz="2000" b="1" dirty="0">
                <a:solidFill>
                  <a:srgbClr val="1F5786"/>
                </a:solidFill>
                <a:latin typeface="Bahnschrift" panose="020B0502040204020203" pitchFamily="34" charset="0"/>
                <a:cs typeface="Century Gothic"/>
              </a:rPr>
              <a:t>into</a:t>
            </a:r>
            <a:r>
              <a:rPr lang="en-US" sz="2000" b="1" spc="-25" dirty="0">
                <a:solidFill>
                  <a:srgbClr val="1F5786"/>
                </a:solidFill>
                <a:latin typeface="Bahnschrift" panose="020B0502040204020203" pitchFamily="34" charset="0"/>
                <a:cs typeface="Century Gothic"/>
              </a:rPr>
              <a:t> </a:t>
            </a:r>
            <a:r>
              <a:rPr lang="en-US" sz="2000" b="1" spc="-20" dirty="0">
                <a:solidFill>
                  <a:srgbClr val="1F5786"/>
                </a:solidFill>
                <a:latin typeface="Bahnschrift" panose="020B0502040204020203" pitchFamily="34" charset="0"/>
                <a:cs typeface="Century Gothic"/>
              </a:rPr>
              <a:t>2025-</a:t>
            </a:r>
            <a:r>
              <a:rPr lang="en-US" sz="2000" b="1" dirty="0">
                <a:solidFill>
                  <a:srgbClr val="1F5786"/>
                </a:solidFill>
                <a:latin typeface="Bahnschrift" panose="020B0502040204020203" pitchFamily="34" charset="0"/>
                <a:cs typeface="Century Gothic"/>
              </a:rPr>
              <a:t>26</a:t>
            </a:r>
            <a:r>
              <a:rPr lang="en-US" sz="2000" b="1" spc="-25" dirty="0">
                <a:solidFill>
                  <a:srgbClr val="1F5786"/>
                </a:solidFill>
                <a:latin typeface="Bahnschrift" panose="020B0502040204020203" pitchFamily="34" charset="0"/>
                <a:cs typeface="Century Gothic"/>
              </a:rPr>
              <a:t> </a:t>
            </a:r>
            <a:r>
              <a:rPr lang="en-US" sz="2000" b="1" dirty="0">
                <a:solidFill>
                  <a:srgbClr val="1F5786"/>
                </a:solidFill>
                <a:latin typeface="Bahnschrift" panose="020B0502040204020203" pitchFamily="34" charset="0"/>
                <a:cs typeface="Century Gothic"/>
              </a:rPr>
              <a:t>plan</a:t>
            </a:r>
            <a:r>
              <a:rPr lang="en-US" sz="2000" b="1" spc="-15" dirty="0">
                <a:solidFill>
                  <a:srgbClr val="1F5786"/>
                </a:solidFill>
                <a:latin typeface="Bahnschrift" panose="020B0502040204020203" pitchFamily="34" charset="0"/>
                <a:cs typeface="Century Gothic"/>
              </a:rPr>
              <a:t> </a:t>
            </a:r>
            <a:r>
              <a:rPr lang="en-US" sz="2000" b="1" spc="-20" dirty="0">
                <a:solidFill>
                  <a:srgbClr val="1F5786"/>
                </a:solidFill>
                <a:latin typeface="Bahnschrift" panose="020B0502040204020203" pitchFamily="34" charset="0"/>
                <a:cs typeface="Century Gothic"/>
              </a:rPr>
              <a:t>year</a:t>
            </a:r>
            <a:endParaRPr lang="en-US" sz="2000" dirty="0">
              <a:latin typeface="Bahnschrift" panose="020B0502040204020203" pitchFamily="34" charset="0"/>
              <a:cs typeface="Century Gothic"/>
            </a:endParaRPr>
          </a:p>
          <a:p>
            <a:pPr marL="469900" marR="1207135" indent="-457200">
              <a:lnSpc>
                <a:spcPts val="2170"/>
              </a:lnSpc>
              <a:spcBef>
                <a:spcPts val="750"/>
              </a:spcBef>
              <a:buFont typeface="Courier New"/>
              <a:buChar char="o"/>
              <a:tabLst>
                <a:tab pos="469900" algn="l"/>
              </a:tabLst>
            </a:pPr>
            <a:r>
              <a:rPr lang="en-US" sz="2000" dirty="0">
                <a:solidFill>
                  <a:srgbClr val="1F5786"/>
                </a:solidFill>
                <a:latin typeface="Bahnschrift" panose="020B0502040204020203" pitchFamily="34" charset="0"/>
                <a:cs typeface="Century Gothic"/>
              </a:rPr>
              <a:t>Dependent</a:t>
            </a:r>
            <a:r>
              <a:rPr lang="en-US" sz="2000" spc="-6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Care</a:t>
            </a:r>
            <a:r>
              <a:rPr lang="en-US" sz="2000" spc="-5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FSA</a:t>
            </a:r>
            <a:r>
              <a:rPr lang="en-US" sz="2000" spc="-3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Maximum</a:t>
            </a:r>
            <a:r>
              <a:rPr lang="en-US" sz="2000" spc="-5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Election:</a:t>
            </a:r>
            <a:r>
              <a:rPr lang="en-US" sz="2000" spc="-45" dirty="0">
                <a:solidFill>
                  <a:srgbClr val="1F5786"/>
                </a:solidFill>
                <a:latin typeface="Bahnschrift" panose="020B0502040204020203" pitchFamily="34" charset="0"/>
                <a:cs typeface="Century Gothic"/>
              </a:rPr>
              <a:t> </a:t>
            </a:r>
            <a:r>
              <a:rPr lang="en-US" sz="2000" b="1" dirty="0">
                <a:solidFill>
                  <a:srgbClr val="1F5786"/>
                </a:solidFill>
                <a:latin typeface="Bahnschrift" panose="020B0502040204020203" pitchFamily="34" charset="0"/>
                <a:cs typeface="Century Gothic"/>
              </a:rPr>
              <a:t>$5,000</a:t>
            </a:r>
            <a:r>
              <a:rPr lang="en-US" sz="2000" b="1" spc="-40" dirty="0">
                <a:solidFill>
                  <a:srgbClr val="1F5786"/>
                </a:solidFill>
                <a:latin typeface="Bahnschrift" panose="020B0502040204020203" pitchFamily="34" charset="0"/>
                <a:cs typeface="Century Gothic"/>
              </a:rPr>
              <a:t> </a:t>
            </a:r>
            <a:r>
              <a:rPr lang="en-US" sz="2000" b="1" dirty="0">
                <a:solidFill>
                  <a:srgbClr val="1F5786"/>
                </a:solidFill>
                <a:latin typeface="Bahnschrift" panose="020B0502040204020203" pitchFamily="34" charset="0"/>
                <a:cs typeface="Century Gothic"/>
              </a:rPr>
              <a:t>($2,500</a:t>
            </a:r>
            <a:r>
              <a:rPr lang="en-US" sz="2000" b="1" spc="-25" dirty="0">
                <a:solidFill>
                  <a:srgbClr val="1F5786"/>
                </a:solidFill>
                <a:latin typeface="Bahnschrift" panose="020B0502040204020203" pitchFamily="34" charset="0"/>
                <a:cs typeface="Century Gothic"/>
              </a:rPr>
              <a:t> </a:t>
            </a:r>
            <a:r>
              <a:rPr lang="en-US" sz="2000" b="1" dirty="0">
                <a:solidFill>
                  <a:srgbClr val="1F5786"/>
                </a:solidFill>
                <a:latin typeface="Bahnschrift" panose="020B0502040204020203" pitchFamily="34" charset="0"/>
                <a:cs typeface="Century Gothic"/>
              </a:rPr>
              <a:t>if</a:t>
            </a:r>
            <a:r>
              <a:rPr lang="en-US" sz="2000" b="1" spc="-25" dirty="0">
                <a:solidFill>
                  <a:srgbClr val="1F5786"/>
                </a:solidFill>
                <a:latin typeface="Bahnschrift" panose="020B0502040204020203" pitchFamily="34" charset="0"/>
                <a:cs typeface="Century Gothic"/>
              </a:rPr>
              <a:t> </a:t>
            </a:r>
            <a:r>
              <a:rPr lang="en-US" sz="2000" b="1" spc="-10" dirty="0">
                <a:solidFill>
                  <a:srgbClr val="1F5786"/>
                </a:solidFill>
                <a:latin typeface="Bahnschrift" panose="020B0502040204020203" pitchFamily="34" charset="0"/>
                <a:cs typeface="Century Gothic"/>
              </a:rPr>
              <a:t>filing separately)</a:t>
            </a:r>
            <a:endParaRPr lang="en-US" sz="2000" dirty="0">
              <a:latin typeface="Bahnschrift" panose="020B0502040204020203" pitchFamily="34" charset="0"/>
              <a:cs typeface="Century Gothic"/>
            </a:endParaRPr>
          </a:p>
          <a:p>
            <a:pPr marL="469265" indent="-456565">
              <a:lnSpc>
                <a:spcPct val="100000"/>
              </a:lnSpc>
              <a:spcBef>
                <a:spcPts val="434"/>
              </a:spcBef>
              <a:buFont typeface="Courier New"/>
              <a:buChar char="o"/>
              <a:tabLst>
                <a:tab pos="469265" algn="l"/>
              </a:tabLst>
            </a:pPr>
            <a:r>
              <a:rPr lang="en-US" sz="2000" dirty="0">
                <a:solidFill>
                  <a:srgbClr val="1F5786"/>
                </a:solidFill>
                <a:latin typeface="Bahnschrift" panose="020B0502040204020203" pitchFamily="34" charset="0"/>
                <a:cs typeface="Century Gothic"/>
              </a:rPr>
              <a:t>Healthcare</a:t>
            </a:r>
            <a:r>
              <a:rPr lang="en-US" sz="2000" spc="-7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and</a:t>
            </a:r>
            <a:r>
              <a:rPr lang="en-US" sz="2000" spc="-2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Dependent</a:t>
            </a:r>
            <a:r>
              <a:rPr lang="en-US" sz="2000" spc="-4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Care</a:t>
            </a:r>
            <a:r>
              <a:rPr lang="en-US" sz="2000" spc="-4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FSAs</a:t>
            </a:r>
            <a:r>
              <a:rPr lang="en-US" sz="2000" spc="-2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are</a:t>
            </a:r>
            <a:r>
              <a:rPr lang="en-US" sz="2000" spc="-20" dirty="0">
                <a:solidFill>
                  <a:srgbClr val="1F5786"/>
                </a:solidFill>
                <a:latin typeface="Bahnschrift" panose="020B0502040204020203" pitchFamily="34" charset="0"/>
                <a:cs typeface="Century Gothic"/>
              </a:rPr>
              <a:t> </a:t>
            </a:r>
            <a:r>
              <a:rPr lang="en-US" sz="2000" b="1" dirty="0">
                <a:solidFill>
                  <a:srgbClr val="1F5786"/>
                </a:solidFill>
                <a:latin typeface="Bahnschrift" panose="020B0502040204020203" pitchFamily="34" charset="0"/>
                <a:cs typeface="Century Gothic"/>
              </a:rPr>
              <a:t>separate</a:t>
            </a:r>
            <a:r>
              <a:rPr lang="en-US" sz="2000" b="1" spc="-20" dirty="0">
                <a:solidFill>
                  <a:srgbClr val="1F5786"/>
                </a:solidFill>
                <a:latin typeface="Bahnschrift" panose="020B0502040204020203" pitchFamily="34" charset="0"/>
                <a:cs typeface="Century Gothic"/>
              </a:rPr>
              <a:t> </a:t>
            </a:r>
            <a:r>
              <a:rPr lang="en-US" sz="2000" b="1" spc="-10" dirty="0">
                <a:solidFill>
                  <a:srgbClr val="1F5786"/>
                </a:solidFill>
                <a:latin typeface="Bahnschrift" panose="020B0502040204020203" pitchFamily="34" charset="0"/>
                <a:cs typeface="Century Gothic"/>
              </a:rPr>
              <a:t>accounts.</a:t>
            </a:r>
            <a:endParaRPr lang="en-US" sz="2000" dirty="0">
              <a:latin typeface="Bahnschrift" panose="020B0502040204020203" pitchFamily="34" charset="0"/>
              <a:cs typeface="Century Gothic"/>
            </a:endParaRPr>
          </a:p>
          <a:p>
            <a:pPr marL="469265" indent="-456565">
              <a:lnSpc>
                <a:spcPct val="100000"/>
              </a:lnSpc>
              <a:spcBef>
                <a:spcPts val="490"/>
              </a:spcBef>
              <a:buFont typeface="Courier New"/>
              <a:buChar char="o"/>
              <a:tabLst>
                <a:tab pos="469265" algn="l"/>
              </a:tabLst>
            </a:pPr>
            <a:r>
              <a:rPr lang="en-US" sz="2000" b="1" spc="-10" dirty="0">
                <a:solidFill>
                  <a:srgbClr val="1F5786"/>
                </a:solidFill>
                <a:latin typeface="Bahnschrift" panose="020B0502040204020203" pitchFamily="34" charset="0"/>
                <a:cs typeface="Century Gothic"/>
              </a:rPr>
              <a:t>Use-it-or-lose-</a:t>
            </a:r>
            <a:r>
              <a:rPr lang="en-US" sz="2000" b="1" spc="-25" dirty="0">
                <a:solidFill>
                  <a:srgbClr val="1F5786"/>
                </a:solidFill>
                <a:latin typeface="Bahnschrift" panose="020B0502040204020203" pitchFamily="34" charset="0"/>
                <a:cs typeface="Century Gothic"/>
              </a:rPr>
              <a:t>it!</a:t>
            </a:r>
            <a:endParaRPr lang="en-US" sz="2000" dirty="0">
              <a:latin typeface="Bahnschrift" panose="020B0502040204020203" pitchFamily="34" charset="0"/>
              <a:cs typeface="Century Gothic"/>
            </a:endParaRPr>
          </a:p>
          <a:p>
            <a:pPr marL="469265" indent="-456565">
              <a:lnSpc>
                <a:spcPct val="100000"/>
              </a:lnSpc>
              <a:spcBef>
                <a:spcPts val="470"/>
              </a:spcBef>
              <a:buFont typeface="Courier New"/>
              <a:buChar char="o"/>
              <a:tabLst>
                <a:tab pos="469265" algn="l"/>
              </a:tabLst>
            </a:pPr>
            <a:r>
              <a:rPr lang="en-US" sz="2000" dirty="0">
                <a:solidFill>
                  <a:srgbClr val="1F5786"/>
                </a:solidFill>
                <a:latin typeface="Bahnschrift" panose="020B0502040204020203" pitchFamily="34" charset="0"/>
                <a:cs typeface="Century Gothic"/>
              </a:rPr>
              <a:t>Your</a:t>
            </a:r>
            <a:r>
              <a:rPr lang="en-US" sz="2000" spc="-4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plan</a:t>
            </a:r>
            <a:r>
              <a:rPr lang="en-US" sz="2000" spc="-2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year</a:t>
            </a:r>
            <a:r>
              <a:rPr lang="en-US" sz="2000" spc="-3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runs</a:t>
            </a:r>
            <a:r>
              <a:rPr lang="en-US" sz="2000" spc="-3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from</a:t>
            </a:r>
            <a:r>
              <a:rPr lang="en-US" sz="2000" spc="-15" dirty="0">
                <a:solidFill>
                  <a:srgbClr val="1F5786"/>
                </a:solidFill>
                <a:latin typeface="Bahnschrift" panose="020B0502040204020203" pitchFamily="34" charset="0"/>
                <a:cs typeface="Century Gothic"/>
              </a:rPr>
              <a:t> </a:t>
            </a:r>
            <a:r>
              <a:rPr lang="en-US" sz="2000" b="1" dirty="0">
                <a:solidFill>
                  <a:srgbClr val="1F5786"/>
                </a:solidFill>
                <a:latin typeface="Bahnschrift" panose="020B0502040204020203" pitchFamily="34" charset="0"/>
                <a:cs typeface="Century Gothic"/>
              </a:rPr>
              <a:t>July</a:t>
            </a:r>
            <a:r>
              <a:rPr lang="en-US" sz="2000" b="1" spc="-15" dirty="0">
                <a:solidFill>
                  <a:srgbClr val="1F5786"/>
                </a:solidFill>
                <a:latin typeface="Bahnschrift" panose="020B0502040204020203" pitchFamily="34" charset="0"/>
                <a:cs typeface="Century Gothic"/>
              </a:rPr>
              <a:t> </a:t>
            </a:r>
            <a:r>
              <a:rPr lang="en-US" sz="2000" b="1" dirty="0">
                <a:solidFill>
                  <a:srgbClr val="1F5786"/>
                </a:solidFill>
                <a:latin typeface="Bahnschrift" panose="020B0502040204020203" pitchFamily="34" charset="0"/>
                <a:cs typeface="Century Gothic"/>
              </a:rPr>
              <a:t>1</a:t>
            </a:r>
            <a:r>
              <a:rPr lang="en-US" sz="2000" b="1" spc="-5" dirty="0">
                <a:solidFill>
                  <a:srgbClr val="1F5786"/>
                </a:solidFill>
                <a:latin typeface="Bahnschrift" panose="020B0502040204020203" pitchFamily="34" charset="0"/>
                <a:cs typeface="Century Gothic"/>
              </a:rPr>
              <a:t> </a:t>
            </a:r>
            <a:r>
              <a:rPr lang="en-US" sz="2000" b="1" dirty="0">
                <a:solidFill>
                  <a:srgbClr val="1F5786"/>
                </a:solidFill>
                <a:latin typeface="Bahnschrift" panose="020B0502040204020203" pitchFamily="34" charset="0"/>
                <a:cs typeface="Century Gothic"/>
              </a:rPr>
              <a:t>through</a:t>
            </a:r>
            <a:r>
              <a:rPr lang="en-US" sz="2000" b="1" spc="-20" dirty="0">
                <a:solidFill>
                  <a:srgbClr val="1F5786"/>
                </a:solidFill>
                <a:latin typeface="Bahnschrift" panose="020B0502040204020203" pitchFamily="34" charset="0"/>
                <a:cs typeface="Century Gothic"/>
              </a:rPr>
              <a:t> </a:t>
            </a:r>
            <a:r>
              <a:rPr lang="en-US" sz="2000" b="1" dirty="0">
                <a:solidFill>
                  <a:srgbClr val="1F5786"/>
                </a:solidFill>
                <a:latin typeface="Bahnschrift" panose="020B0502040204020203" pitchFamily="34" charset="0"/>
                <a:cs typeface="Century Gothic"/>
              </a:rPr>
              <a:t>June</a:t>
            </a:r>
            <a:r>
              <a:rPr lang="en-US" sz="2000" b="1" spc="-20" dirty="0">
                <a:solidFill>
                  <a:srgbClr val="1F5786"/>
                </a:solidFill>
                <a:latin typeface="Bahnschrift" panose="020B0502040204020203" pitchFamily="34" charset="0"/>
                <a:cs typeface="Century Gothic"/>
              </a:rPr>
              <a:t> </a:t>
            </a:r>
            <a:r>
              <a:rPr lang="en-US" sz="2000" b="1" spc="-25" dirty="0">
                <a:solidFill>
                  <a:srgbClr val="1F5786"/>
                </a:solidFill>
                <a:latin typeface="Bahnschrift" panose="020B0502040204020203" pitchFamily="34" charset="0"/>
                <a:cs typeface="Century Gothic"/>
              </a:rPr>
              <a:t>30</a:t>
            </a:r>
            <a:endParaRPr lang="en-US" sz="2000" dirty="0">
              <a:latin typeface="Bahnschrift" panose="020B0502040204020203" pitchFamily="34" charset="0"/>
              <a:cs typeface="Century Gothic"/>
            </a:endParaRPr>
          </a:p>
          <a:p>
            <a:pPr marL="469265" indent="-456565">
              <a:lnSpc>
                <a:spcPts val="2280"/>
              </a:lnSpc>
              <a:spcBef>
                <a:spcPts val="240"/>
              </a:spcBef>
              <a:buFont typeface="Courier New"/>
              <a:buChar char="o"/>
              <a:tabLst>
                <a:tab pos="469265" algn="l"/>
              </a:tabLst>
            </a:pPr>
            <a:r>
              <a:rPr lang="en-US" sz="2000" spc="-10" dirty="0">
                <a:solidFill>
                  <a:srgbClr val="1F5786"/>
                </a:solidFill>
                <a:latin typeface="Bahnschrift" panose="020B0502040204020203" pitchFamily="34" charset="0"/>
                <a:cs typeface="Century Gothic"/>
              </a:rPr>
              <a:t>90-</a:t>
            </a:r>
            <a:r>
              <a:rPr lang="en-US" sz="2000" dirty="0">
                <a:solidFill>
                  <a:srgbClr val="1F5786"/>
                </a:solidFill>
                <a:latin typeface="Bahnschrift" panose="020B0502040204020203" pitchFamily="34" charset="0"/>
                <a:cs typeface="Century Gothic"/>
              </a:rPr>
              <a:t>day</a:t>
            </a:r>
            <a:r>
              <a:rPr lang="en-US" sz="2000" spc="-2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runout</a:t>
            </a:r>
            <a:r>
              <a:rPr lang="en-US" sz="2000" spc="-20" dirty="0">
                <a:solidFill>
                  <a:srgbClr val="1F5786"/>
                </a:solidFill>
                <a:latin typeface="Bahnschrift" panose="020B0502040204020203" pitchFamily="34" charset="0"/>
                <a:cs typeface="Century Gothic"/>
              </a:rPr>
              <a:t> </a:t>
            </a:r>
            <a:r>
              <a:rPr lang="en-US" sz="2000" spc="-10" dirty="0">
                <a:solidFill>
                  <a:srgbClr val="1F5786"/>
                </a:solidFill>
                <a:latin typeface="Bahnschrift" panose="020B0502040204020203" pitchFamily="34" charset="0"/>
                <a:cs typeface="Century Gothic"/>
              </a:rPr>
              <a:t>period</a:t>
            </a:r>
            <a:endParaRPr lang="en-US" sz="2000" dirty="0">
              <a:latin typeface="Bahnschrift" panose="020B0502040204020203" pitchFamily="34" charset="0"/>
              <a:cs typeface="Century Gothic"/>
            </a:endParaRPr>
          </a:p>
          <a:p>
            <a:pPr marL="931544" lvl="1" indent="-457200">
              <a:lnSpc>
                <a:spcPts val="2160"/>
              </a:lnSpc>
              <a:buClr>
                <a:srgbClr val="6EACDE"/>
              </a:buClr>
              <a:buFont typeface="Courier New"/>
              <a:buChar char="o"/>
              <a:tabLst>
                <a:tab pos="931544" algn="l"/>
              </a:tabLst>
            </a:pPr>
            <a:r>
              <a:rPr lang="en-US" sz="2000" dirty="0">
                <a:solidFill>
                  <a:srgbClr val="1F5786"/>
                </a:solidFill>
                <a:latin typeface="Bahnschrift" panose="020B0502040204020203" pitchFamily="34" charset="0"/>
                <a:cs typeface="Century Gothic"/>
              </a:rPr>
              <a:t>All</a:t>
            </a:r>
            <a:r>
              <a:rPr lang="en-US" sz="2000" spc="-4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claims</a:t>
            </a:r>
            <a:r>
              <a:rPr lang="en-US" sz="2000" spc="-2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from</a:t>
            </a:r>
            <a:r>
              <a:rPr lang="en-US" sz="2000" spc="-2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the</a:t>
            </a:r>
            <a:r>
              <a:rPr lang="en-US" sz="2000" spc="-35" dirty="0">
                <a:solidFill>
                  <a:srgbClr val="1F5786"/>
                </a:solidFill>
                <a:latin typeface="Bahnschrift" panose="020B0502040204020203" pitchFamily="34" charset="0"/>
                <a:cs typeface="Century Gothic"/>
              </a:rPr>
              <a:t> </a:t>
            </a:r>
            <a:r>
              <a:rPr lang="en-US" sz="2000" spc="-10" dirty="0">
                <a:solidFill>
                  <a:srgbClr val="1F5786"/>
                </a:solidFill>
                <a:latin typeface="Bahnschrift" panose="020B0502040204020203" pitchFamily="34" charset="0"/>
                <a:cs typeface="Century Gothic"/>
              </a:rPr>
              <a:t>2024-</a:t>
            </a:r>
            <a:r>
              <a:rPr lang="en-US" sz="2000" dirty="0">
                <a:solidFill>
                  <a:srgbClr val="1F5786"/>
                </a:solidFill>
                <a:latin typeface="Bahnschrift" panose="020B0502040204020203" pitchFamily="34" charset="0"/>
                <a:cs typeface="Century Gothic"/>
              </a:rPr>
              <a:t>25</a:t>
            </a:r>
            <a:r>
              <a:rPr lang="en-US" sz="2000" spc="-3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plan</a:t>
            </a:r>
            <a:r>
              <a:rPr lang="en-US" sz="2000" spc="-4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year</a:t>
            </a:r>
            <a:r>
              <a:rPr lang="en-US" sz="2000" spc="-1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must</a:t>
            </a:r>
            <a:r>
              <a:rPr lang="en-US" sz="2000" spc="-4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be</a:t>
            </a:r>
            <a:r>
              <a:rPr lang="en-US" sz="2000" spc="-3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submitted</a:t>
            </a:r>
            <a:r>
              <a:rPr lang="en-US" sz="2000" spc="-55" dirty="0">
                <a:solidFill>
                  <a:srgbClr val="1F5786"/>
                </a:solidFill>
                <a:latin typeface="Bahnschrift" panose="020B0502040204020203" pitchFamily="34" charset="0"/>
                <a:cs typeface="Century Gothic"/>
              </a:rPr>
              <a:t> </a:t>
            </a:r>
            <a:r>
              <a:rPr lang="en-US" sz="2000" spc="-25" dirty="0">
                <a:solidFill>
                  <a:srgbClr val="1F5786"/>
                </a:solidFill>
                <a:latin typeface="Bahnschrift" panose="020B0502040204020203" pitchFamily="34" charset="0"/>
                <a:cs typeface="Century Gothic"/>
              </a:rPr>
              <a:t>to</a:t>
            </a:r>
            <a:endParaRPr lang="en-US" sz="2000" dirty="0">
              <a:latin typeface="Bahnschrift" panose="020B0502040204020203" pitchFamily="34" charset="0"/>
              <a:cs typeface="Century Gothic"/>
            </a:endParaRPr>
          </a:p>
          <a:p>
            <a:pPr marL="931544">
              <a:lnSpc>
                <a:spcPts val="2280"/>
              </a:lnSpc>
            </a:pPr>
            <a:r>
              <a:rPr lang="en-US" sz="2000" dirty="0">
                <a:solidFill>
                  <a:srgbClr val="1F5786"/>
                </a:solidFill>
                <a:latin typeface="Bahnschrift" panose="020B0502040204020203" pitchFamily="34" charset="0"/>
                <a:cs typeface="Century Gothic"/>
              </a:rPr>
              <a:t>MidAmerica</a:t>
            </a:r>
            <a:r>
              <a:rPr lang="en-US" sz="2000" spc="-4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for</a:t>
            </a:r>
            <a:r>
              <a:rPr lang="en-US" sz="2000" spc="-3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reimbursement</a:t>
            </a:r>
            <a:r>
              <a:rPr lang="en-US" sz="2000" spc="-60" dirty="0">
                <a:solidFill>
                  <a:srgbClr val="1F5786"/>
                </a:solidFill>
                <a:latin typeface="Bahnschrift" panose="020B0502040204020203" pitchFamily="34" charset="0"/>
                <a:cs typeface="Century Gothic"/>
              </a:rPr>
              <a:t> </a:t>
            </a:r>
            <a:r>
              <a:rPr lang="en-US" sz="2000" b="1" dirty="0">
                <a:solidFill>
                  <a:srgbClr val="1F5786"/>
                </a:solidFill>
                <a:latin typeface="Bahnschrift" panose="020B0502040204020203" pitchFamily="34" charset="0"/>
                <a:cs typeface="Century Gothic"/>
              </a:rPr>
              <a:t>no</a:t>
            </a:r>
            <a:r>
              <a:rPr lang="en-US" sz="2000" b="1" spc="-40" dirty="0">
                <a:solidFill>
                  <a:srgbClr val="1F5786"/>
                </a:solidFill>
                <a:latin typeface="Bahnschrift" panose="020B0502040204020203" pitchFamily="34" charset="0"/>
                <a:cs typeface="Century Gothic"/>
              </a:rPr>
              <a:t> </a:t>
            </a:r>
            <a:r>
              <a:rPr lang="en-US" sz="2000" b="1" dirty="0">
                <a:solidFill>
                  <a:srgbClr val="1F5786"/>
                </a:solidFill>
                <a:latin typeface="Bahnschrift" panose="020B0502040204020203" pitchFamily="34" charset="0"/>
                <a:cs typeface="Century Gothic"/>
              </a:rPr>
              <a:t>later</a:t>
            </a:r>
            <a:r>
              <a:rPr lang="en-US" sz="2000" b="1" spc="-45" dirty="0">
                <a:solidFill>
                  <a:srgbClr val="1F5786"/>
                </a:solidFill>
                <a:latin typeface="Bahnschrift" panose="020B0502040204020203" pitchFamily="34" charset="0"/>
                <a:cs typeface="Century Gothic"/>
              </a:rPr>
              <a:t> </a:t>
            </a:r>
            <a:r>
              <a:rPr lang="en-US" sz="2000" b="1" dirty="0">
                <a:solidFill>
                  <a:srgbClr val="1F5786"/>
                </a:solidFill>
                <a:latin typeface="Bahnschrift" panose="020B0502040204020203" pitchFamily="34" charset="0"/>
                <a:cs typeface="Century Gothic"/>
              </a:rPr>
              <a:t>than</a:t>
            </a:r>
            <a:r>
              <a:rPr lang="en-US" sz="2000" b="1" spc="-15" dirty="0">
                <a:solidFill>
                  <a:srgbClr val="1F5786"/>
                </a:solidFill>
                <a:latin typeface="Bahnschrift" panose="020B0502040204020203" pitchFamily="34" charset="0"/>
                <a:cs typeface="Century Gothic"/>
              </a:rPr>
              <a:t> </a:t>
            </a:r>
            <a:r>
              <a:rPr lang="en-US" sz="2000" b="1" dirty="0">
                <a:solidFill>
                  <a:srgbClr val="FF0000"/>
                </a:solidFill>
                <a:latin typeface="Bahnschrift" panose="020B0502040204020203" pitchFamily="34" charset="0"/>
                <a:cs typeface="Century Gothic"/>
              </a:rPr>
              <a:t>September</a:t>
            </a:r>
            <a:r>
              <a:rPr lang="en-US" sz="2000" b="1" spc="-70" dirty="0">
                <a:solidFill>
                  <a:srgbClr val="FF0000"/>
                </a:solidFill>
                <a:latin typeface="Bahnschrift" panose="020B0502040204020203" pitchFamily="34" charset="0"/>
                <a:cs typeface="Century Gothic"/>
              </a:rPr>
              <a:t> </a:t>
            </a:r>
            <a:r>
              <a:rPr lang="en-US" sz="2000" b="1" dirty="0">
                <a:solidFill>
                  <a:srgbClr val="FF0000"/>
                </a:solidFill>
                <a:latin typeface="Bahnschrift" panose="020B0502040204020203" pitchFamily="34" charset="0"/>
                <a:cs typeface="Century Gothic"/>
              </a:rPr>
              <a:t>28,</a:t>
            </a:r>
            <a:r>
              <a:rPr lang="en-US" sz="2000" b="1" spc="-40" dirty="0">
                <a:solidFill>
                  <a:srgbClr val="FF0000"/>
                </a:solidFill>
                <a:latin typeface="Bahnschrift" panose="020B0502040204020203" pitchFamily="34" charset="0"/>
                <a:cs typeface="Century Gothic"/>
              </a:rPr>
              <a:t> </a:t>
            </a:r>
            <a:r>
              <a:rPr lang="en-US" sz="2000" b="1" spc="-20" dirty="0">
                <a:solidFill>
                  <a:srgbClr val="FF0000"/>
                </a:solidFill>
                <a:latin typeface="Bahnschrift" panose="020B0502040204020203" pitchFamily="34" charset="0"/>
                <a:cs typeface="Century Gothic"/>
              </a:rPr>
              <a:t>2025</a:t>
            </a:r>
            <a:endParaRPr lang="en-US" sz="2000" dirty="0">
              <a:solidFill>
                <a:srgbClr val="FF0000"/>
              </a:solidFill>
              <a:latin typeface="Bahnschrift" panose="020B0502040204020203" pitchFamily="34" charset="0"/>
              <a:cs typeface="Century Gothic"/>
            </a:endParaRPr>
          </a:p>
        </p:txBody>
      </p:sp>
      <p:sp>
        <p:nvSpPr>
          <p:cNvPr id="7" name="object 7"/>
          <p:cNvSpPr txBox="1">
            <a:spLocks noGrp="1"/>
          </p:cNvSpPr>
          <p:nvPr>
            <p:ph type="sldNum" sz="quarter" idx="7"/>
          </p:nvPr>
        </p:nvSpPr>
        <p:spPr>
          <a:prstGeom prst="rect">
            <a:avLst/>
          </a:prstGeom>
        </p:spPr>
        <p:txBody>
          <a:bodyPr vert="horz" wrap="square" lIns="0" tIns="13335" rIns="0" bIns="0" rtlCol="0">
            <a:spAutoFit/>
          </a:bodyPr>
          <a:lstStyle/>
          <a:p>
            <a:pPr marL="38100">
              <a:lnSpc>
                <a:spcPct val="100000"/>
              </a:lnSpc>
              <a:spcBef>
                <a:spcPts val="105"/>
              </a:spcBef>
            </a:pPr>
            <a:fld id="{81D60167-4931-47E6-BA6A-407CBD079E47}" type="slidenum">
              <a:rPr spc="-25" dirty="0"/>
              <a:t>18</a:t>
            </a:fld>
            <a:endParaRPr spc="-25" dirty="0"/>
          </a:p>
        </p:txBody>
      </p:sp>
      <p:sp>
        <p:nvSpPr>
          <p:cNvPr id="8" name="object 8"/>
          <p:cNvSpPr txBox="1"/>
          <p:nvPr/>
        </p:nvSpPr>
        <p:spPr>
          <a:xfrm>
            <a:off x="10438638" y="6638807"/>
            <a:ext cx="1359535" cy="105798"/>
          </a:xfrm>
          <a:prstGeom prst="rect">
            <a:avLst/>
          </a:prstGeom>
        </p:spPr>
        <p:txBody>
          <a:bodyPr vert="horz" wrap="square" lIns="0" tIns="13335" rIns="0" bIns="0" rtlCol="0">
            <a:spAutoFit/>
          </a:bodyPr>
          <a:lstStyle/>
          <a:p>
            <a:pPr marL="12700">
              <a:lnSpc>
                <a:spcPct val="100000"/>
              </a:lnSpc>
              <a:spcBef>
                <a:spcPts val="105"/>
              </a:spcBef>
            </a:pPr>
            <a:r>
              <a:rPr lang="en-US" sz="600" dirty="0">
                <a:solidFill>
                  <a:srgbClr val="C5DEF1"/>
                </a:solidFill>
                <a:latin typeface="Bahnschrift" panose="020B0502040204020203" pitchFamily="34" charset="0"/>
                <a:cs typeface="Century Gothic"/>
              </a:rPr>
              <a:t>©2019</a:t>
            </a:r>
            <a:r>
              <a:rPr lang="en-US" sz="600" spc="10" dirty="0">
                <a:solidFill>
                  <a:srgbClr val="C5DEF1"/>
                </a:solidFill>
                <a:latin typeface="Bahnschrift" panose="020B0502040204020203" pitchFamily="34" charset="0"/>
                <a:cs typeface="Century Gothic"/>
              </a:rPr>
              <a:t> </a:t>
            </a:r>
            <a:r>
              <a:rPr lang="en-US" sz="600" spc="-10" dirty="0">
                <a:solidFill>
                  <a:srgbClr val="C5DEF1"/>
                </a:solidFill>
                <a:latin typeface="Bahnschrift" panose="020B0502040204020203" pitchFamily="34" charset="0"/>
                <a:cs typeface="Century Gothic"/>
              </a:rPr>
              <a:t>ARTHUR</a:t>
            </a:r>
            <a:r>
              <a:rPr lang="en-US" sz="600" dirty="0">
                <a:solidFill>
                  <a:srgbClr val="C5DEF1"/>
                </a:solidFill>
                <a:latin typeface="Bahnschrift" panose="020B0502040204020203" pitchFamily="34" charset="0"/>
                <a:cs typeface="Century Gothic"/>
              </a:rPr>
              <a:t> J. </a:t>
            </a:r>
            <a:r>
              <a:rPr lang="en-US" sz="600" spc="-10" dirty="0">
                <a:solidFill>
                  <a:srgbClr val="C5DEF1"/>
                </a:solidFill>
                <a:latin typeface="Bahnschrift" panose="020B0502040204020203" pitchFamily="34" charset="0"/>
                <a:cs typeface="Century Gothic"/>
              </a:rPr>
              <a:t>GALLAGHER</a:t>
            </a:r>
            <a:r>
              <a:rPr lang="en-US" sz="600" spc="35" dirty="0">
                <a:solidFill>
                  <a:srgbClr val="C5DEF1"/>
                </a:solidFill>
                <a:latin typeface="Bahnschrift" panose="020B0502040204020203" pitchFamily="34" charset="0"/>
                <a:cs typeface="Century Gothic"/>
              </a:rPr>
              <a:t> </a:t>
            </a:r>
            <a:r>
              <a:rPr lang="en-US" sz="600" dirty="0">
                <a:solidFill>
                  <a:srgbClr val="C5DEF1"/>
                </a:solidFill>
                <a:latin typeface="Bahnschrift" panose="020B0502040204020203" pitchFamily="34" charset="0"/>
                <a:cs typeface="Century Gothic"/>
              </a:rPr>
              <a:t>&amp;</a:t>
            </a:r>
            <a:r>
              <a:rPr lang="en-US" sz="600" spc="-10" dirty="0">
                <a:solidFill>
                  <a:srgbClr val="C5DEF1"/>
                </a:solidFill>
                <a:latin typeface="Bahnschrift" panose="020B0502040204020203" pitchFamily="34" charset="0"/>
                <a:cs typeface="Century Gothic"/>
              </a:rPr>
              <a:t> </a:t>
            </a:r>
            <a:r>
              <a:rPr lang="en-US" sz="600" spc="-25" dirty="0">
                <a:solidFill>
                  <a:srgbClr val="C5DEF1"/>
                </a:solidFill>
                <a:latin typeface="Bahnschrift" panose="020B0502040204020203" pitchFamily="34" charset="0"/>
                <a:cs typeface="Century Gothic"/>
              </a:rPr>
              <a:t>CO.</a:t>
            </a:r>
            <a:endParaRPr lang="en-US" sz="600" dirty="0">
              <a:latin typeface="Bahnschrift" panose="020B0502040204020203" pitchFamily="34" charset="0"/>
              <a:cs typeface="Century Gothic"/>
            </a:endParaRPr>
          </a:p>
        </p:txBody>
      </p:sp>
      <p:sp>
        <p:nvSpPr>
          <p:cNvPr id="4" name="object 4"/>
          <p:cNvSpPr txBox="1">
            <a:spLocks noGrp="1"/>
          </p:cNvSpPr>
          <p:nvPr>
            <p:ph type="title"/>
          </p:nvPr>
        </p:nvSpPr>
        <p:spPr>
          <a:prstGeom prst="rect">
            <a:avLst/>
          </a:prstGeom>
        </p:spPr>
        <p:txBody>
          <a:bodyPr vert="horz" wrap="square" lIns="0" tIns="67564" rIns="0" bIns="0" rtlCol="0">
            <a:spAutoFit/>
          </a:bodyPr>
          <a:lstStyle/>
          <a:p>
            <a:pPr marL="12700">
              <a:lnSpc>
                <a:spcPct val="100000"/>
              </a:lnSpc>
              <a:spcBef>
                <a:spcPts val="105"/>
              </a:spcBef>
            </a:pPr>
            <a:r>
              <a:rPr dirty="0"/>
              <a:t>Flexible</a:t>
            </a:r>
            <a:r>
              <a:rPr spc="-30" dirty="0"/>
              <a:t> </a:t>
            </a:r>
            <a:r>
              <a:rPr dirty="0"/>
              <a:t>Spending</a:t>
            </a:r>
            <a:r>
              <a:rPr spc="-40" dirty="0"/>
              <a:t> </a:t>
            </a:r>
            <a:r>
              <a:rPr dirty="0"/>
              <a:t>Accounts</a:t>
            </a:r>
            <a:r>
              <a:rPr spc="-35" dirty="0"/>
              <a:t> </a:t>
            </a:r>
            <a:r>
              <a:rPr spc="-10" dirty="0"/>
              <a:t>Summary</a:t>
            </a:r>
          </a:p>
        </p:txBody>
      </p:sp>
      <p:sp>
        <p:nvSpPr>
          <p:cNvPr id="5" name="object 5"/>
          <p:cNvSpPr txBox="1"/>
          <p:nvPr/>
        </p:nvSpPr>
        <p:spPr>
          <a:xfrm>
            <a:off x="11571223" y="6361887"/>
            <a:ext cx="165735" cy="166071"/>
          </a:xfrm>
          <a:prstGeom prst="rect">
            <a:avLst/>
          </a:prstGeom>
        </p:spPr>
        <p:txBody>
          <a:bodyPr vert="horz" wrap="square" lIns="0" tIns="12065" rIns="0" bIns="0" rtlCol="0">
            <a:spAutoFit/>
          </a:bodyPr>
          <a:lstStyle/>
          <a:p>
            <a:pPr marL="12700">
              <a:lnSpc>
                <a:spcPct val="100000"/>
              </a:lnSpc>
              <a:spcBef>
                <a:spcPts val="95"/>
              </a:spcBef>
            </a:pPr>
            <a:r>
              <a:rPr lang="en-US" sz="1000" spc="-25" dirty="0">
                <a:solidFill>
                  <a:srgbClr val="7E7E7E"/>
                </a:solidFill>
                <a:latin typeface="Bahnschrift" panose="020B0502040204020203" pitchFamily="34" charset="0"/>
                <a:cs typeface="Century Gothic"/>
              </a:rPr>
              <a:t>21</a:t>
            </a:r>
            <a:endParaRPr lang="en-US" sz="1000" dirty="0">
              <a:latin typeface="Bahnschrift" panose="020B0502040204020203" pitchFamily="34" charset="0"/>
              <a:cs typeface="Century Gothic"/>
            </a:endParaRPr>
          </a:p>
        </p:txBody>
      </p:sp>
      <p:sp>
        <p:nvSpPr>
          <p:cNvPr id="6" name="object 6"/>
          <p:cNvSpPr txBox="1"/>
          <p:nvPr/>
        </p:nvSpPr>
        <p:spPr>
          <a:xfrm>
            <a:off x="2689098" y="5642609"/>
            <a:ext cx="6562725" cy="409728"/>
          </a:xfrm>
          <a:prstGeom prst="rect">
            <a:avLst/>
          </a:prstGeom>
          <a:ln w="38100">
            <a:solidFill>
              <a:srgbClr val="C00000"/>
            </a:solidFill>
          </a:ln>
        </p:spPr>
        <p:txBody>
          <a:bodyPr vert="horz" wrap="square" lIns="0" tIns="40005" rIns="0" bIns="0" rtlCol="0">
            <a:spAutoFit/>
          </a:bodyPr>
          <a:lstStyle/>
          <a:p>
            <a:pPr marL="90170">
              <a:lnSpc>
                <a:spcPct val="100000"/>
              </a:lnSpc>
              <a:spcBef>
                <a:spcPts val="315"/>
              </a:spcBef>
            </a:pPr>
            <a:r>
              <a:rPr lang="en-US" sz="2400" dirty="0">
                <a:solidFill>
                  <a:srgbClr val="C00000"/>
                </a:solidFill>
                <a:latin typeface="Bahnschrift" panose="020B0502040204020203" pitchFamily="34" charset="0"/>
                <a:cs typeface="Century Gothic"/>
              </a:rPr>
              <a:t>Must</a:t>
            </a:r>
            <a:r>
              <a:rPr lang="en-US" sz="2400" spc="-45" dirty="0">
                <a:solidFill>
                  <a:srgbClr val="C00000"/>
                </a:solidFill>
                <a:latin typeface="Bahnschrift" panose="020B0502040204020203" pitchFamily="34" charset="0"/>
                <a:cs typeface="Century Gothic"/>
              </a:rPr>
              <a:t> </a:t>
            </a:r>
            <a:r>
              <a:rPr lang="en-US" sz="2400" dirty="0">
                <a:solidFill>
                  <a:srgbClr val="C00000"/>
                </a:solidFill>
                <a:latin typeface="Bahnschrift" panose="020B0502040204020203" pitchFamily="34" charset="0"/>
                <a:cs typeface="Century Gothic"/>
              </a:rPr>
              <a:t>enroll</a:t>
            </a:r>
            <a:r>
              <a:rPr lang="en-US" sz="2400" spc="-40" dirty="0">
                <a:solidFill>
                  <a:srgbClr val="C00000"/>
                </a:solidFill>
                <a:latin typeface="Bahnschrift" panose="020B0502040204020203" pitchFamily="34" charset="0"/>
                <a:cs typeface="Century Gothic"/>
              </a:rPr>
              <a:t> </a:t>
            </a:r>
            <a:r>
              <a:rPr lang="en-US" sz="2400" dirty="0">
                <a:solidFill>
                  <a:srgbClr val="C00000"/>
                </a:solidFill>
                <a:latin typeface="Bahnschrift" panose="020B0502040204020203" pitchFamily="34" charset="0"/>
                <a:cs typeface="Century Gothic"/>
              </a:rPr>
              <a:t>EACH</a:t>
            </a:r>
            <a:r>
              <a:rPr lang="en-US" sz="2400" spc="-25" dirty="0">
                <a:solidFill>
                  <a:srgbClr val="C00000"/>
                </a:solidFill>
                <a:latin typeface="Bahnschrift" panose="020B0502040204020203" pitchFamily="34" charset="0"/>
                <a:cs typeface="Century Gothic"/>
              </a:rPr>
              <a:t> </a:t>
            </a:r>
            <a:r>
              <a:rPr lang="en-US" sz="2400" dirty="0">
                <a:solidFill>
                  <a:srgbClr val="C00000"/>
                </a:solidFill>
                <a:latin typeface="Bahnschrift" panose="020B0502040204020203" pitchFamily="34" charset="0"/>
                <a:cs typeface="Century Gothic"/>
              </a:rPr>
              <a:t>YEAR</a:t>
            </a:r>
            <a:r>
              <a:rPr lang="en-US" sz="2400" spc="-40" dirty="0">
                <a:solidFill>
                  <a:srgbClr val="C00000"/>
                </a:solidFill>
                <a:latin typeface="Bahnschrift" panose="020B0502040204020203" pitchFamily="34" charset="0"/>
                <a:cs typeface="Century Gothic"/>
              </a:rPr>
              <a:t> </a:t>
            </a:r>
            <a:r>
              <a:rPr lang="en-US" sz="2400" dirty="0">
                <a:solidFill>
                  <a:srgbClr val="C00000"/>
                </a:solidFill>
                <a:latin typeface="Bahnschrift" panose="020B0502040204020203" pitchFamily="34" charset="0"/>
                <a:cs typeface="Century Gothic"/>
              </a:rPr>
              <a:t>if</a:t>
            </a:r>
            <a:r>
              <a:rPr lang="en-US" sz="2400" spc="-65" dirty="0">
                <a:solidFill>
                  <a:srgbClr val="C00000"/>
                </a:solidFill>
                <a:latin typeface="Bahnschrift" panose="020B0502040204020203" pitchFamily="34" charset="0"/>
                <a:cs typeface="Century Gothic"/>
              </a:rPr>
              <a:t> </a:t>
            </a:r>
            <a:r>
              <a:rPr lang="en-US" sz="2400" dirty="0">
                <a:solidFill>
                  <a:srgbClr val="C00000"/>
                </a:solidFill>
                <a:latin typeface="Bahnschrift" panose="020B0502040204020203" pitchFamily="34" charset="0"/>
                <a:cs typeface="Century Gothic"/>
              </a:rPr>
              <a:t>you</a:t>
            </a:r>
            <a:r>
              <a:rPr lang="en-US" sz="2400" spc="-25" dirty="0">
                <a:solidFill>
                  <a:srgbClr val="C00000"/>
                </a:solidFill>
                <a:latin typeface="Bahnschrift" panose="020B0502040204020203" pitchFamily="34" charset="0"/>
                <a:cs typeface="Century Gothic"/>
              </a:rPr>
              <a:t> </a:t>
            </a:r>
            <a:r>
              <a:rPr lang="en-US" sz="2400" dirty="0">
                <a:solidFill>
                  <a:srgbClr val="C00000"/>
                </a:solidFill>
                <a:latin typeface="Bahnschrift" panose="020B0502040204020203" pitchFamily="34" charset="0"/>
                <a:cs typeface="Century Gothic"/>
              </a:rPr>
              <a:t>want</a:t>
            </a:r>
            <a:r>
              <a:rPr lang="en-US" sz="2400" spc="-25" dirty="0">
                <a:solidFill>
                  <a:srgbClr val="C00000"/>
                </a:solidFill>
                <a:latin typeface="Bahnschrift" panose="020B0502040204020203" pitchFamily="34" charset="0"/>
                <a:cs typeface="Century Gothic"/>
              </a:rPr>
              <a:t> </a:t>
            </a:r>
            <a:r>
              <a:rPr lang="en-US" sz="2400" dirty="0">
                <a:solidFill>
                  <a:srgbClr val="C00000"/>
                </a:solidFill>
                <a:latin typeface="Bahnschrift" panose="020B0502040204020203" pitchFamily="34" charset="0"/>
                <a:cs typeface="Century Gothic"/>
              </a:rPr>
              <a:t>the</a:t>
            </a:r>
            <a:r>
              <a:rPr lang="en-US" sz="2400" spc="-30" dirty="0">
                <a:solidFill>
                  <a:srgbClr val="C00000"/>
                </a:solidFill>
                <a:latin typeface="Bahnschrift" panose="020B0502040204020203" pitchFamily="34" charset="0"/>
                <a:cs typeface="Century Gothic"/>
              </a:rPr>
              <a:t> </a:t>
            </a:r>
            <a:r>
              <a:rPr lang="en-US" sz="2400" spc="-20" dirty="0">
                <a:solidFill>
                  <a:srgbClr val="C00000"/>
                </a:solidFill>
                <a:latin typeface="Bahnschrift" panose="020B0502040204020203" pitchFamily="34" charset="0"/>
                <a:cs typeface="Century Gothic"/>
              </a:rPr>
              <a:t>FSA!</a:t>
            </a:r>
            <a:endParaRPr lang="en-US" sz="2400" dirty="0">
              <a:latin typeface="Bahnschrift" panose="020B0502040204020203" pitchFamily="34" charset="0"/>
              <a:cs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298450" y="889888"/>
          <a:ext cx="11620498" cy="5405755"/>
        </p:xfrm>
        <a:graphic>
          <a:graphicData uri="http://schemas.openxmlformats.org/drawingml/2006/table">
            <a:tbl>
              <a:tblPr firstRow="1" bandRow="1">
                <a:tableStyleId>{2D5ABB26-0587-4C30-8999-92F81FD0307C}</a:tableStyleId>
              </a:tblPr>
              <a:tblGrid>
                <a:gridCol w="5379720">
                  <a:extLst>
                    <a:ext uri="{9D8B030D-6E8A-4147-A177-3AD203B41FA5}">
                      <a16:colId xmlns:a16="http://schemas.microsoft.com/office/drawing/2014/main" val="20000"/>
                    </a:ext>
                  </a:extLst>
                </a:gridCol>
                <a:gridCol w="2080260">
                  <a:extLst>
                    <a:ext uri="{9D8B030D-6E8A-4147-A177-3AD203B41FA5}">
                      <a16:colId xmlns:a16="http://schemas.microsoft.com/office/drawing/2014/main" val="20001"/>
                    </a:ext>
                  </a:extLst>
                </a:gridCol>
                <a:gridCol w="2080259">
                  <a:extLst>
                    <a:ext uri="{9D8B030D-6E8A-4147-A177-3AD203B41FA5}">
                      <a16:colId xmlns:a16="http://schemas.microsoft.com/office/drawing/2014/main" val="20002"/>
                    </a:ext>
                  </a:extLst>
                </a:gridCol>
                <a:gridCol w="2080259">
                  <a:extLst>
                    <a:ext uri="{9D8B030D-6E8A-4147-A177-3AD203B41FA5}">
                      <a16:colId xmlns:a16="http://schemas.microsoft.com/office/drawing/2014/main" val="20003"/>
                    </a:ext>
                  </a:extLst>
                </a:gridCol>
              </a:tblGrid>
              <a:tr h="579120">
                <a:tc>
                  <a:txBody>
                    <a:bodyPr/>
                    <a:lstStyle/>
                    <a:p>
                      <a:pPr marL="90805">
                        <a:lnSpc>
                          <a:spcPct val="100000"/>
                        </a:lnSpc>
                        <a:spcBef>
                          <a:spcPts val="1290"/>
                        </a:spcBef>
                      </a:pPr>
                      <a:r>
                        <a:rPr lang="en-US" sz="1600" b="1">
                          <a:solidFill>
                            <a:srgbClr val="FFFFFF"/>
                          </a:solidFill>
                          <a:latin typeface="Bahnschrift" panose="020B0502040204020203" pitchFamily="34" charset="0"/>
                          <a:cs typeface="Century Gothic"/>
                        </a:rPr>
                        <a:t>Service</a:t>
                      </a:r>
                      <a:r>
                        <a:rPr lang="en-US" sz="1600" b="1" spc="-50">
                          <a:solidFill>
                            <a:srgbClr val="FFFFFF"/>
                          </a:solidFill>
                          <a:latin typeface="Bahnschrift" panose="020B0502040204020203" pitchFamily="34" charset="0"/>
                          <a:cs typeface="Century Gothic"/>
                        </a:rPr>
                        <a:t> </a:t>
                      </a:r>
                      <a:r>
                        <a:rPr lang="en-US" sz="1600" b="1" spc="-10">
                          <a:solidFill>
                            <a:srgbClr val="FFFFFF"/>
                          </a:solidFill>
                          <a:latin typeface="Bahnschrift" panose="020B0502040204020203" pitchFamily="34" charset="0"/>
                          <a:cs typeface="Century Gothic"/>
                        </a:rPr>
                        <a:t>Category</a:t>
                      </a:r>
                      <a:endParaRPr lang="en-US" sz="1600" dirty="0">
                        <a:latin typeface="Bahnschrift" panose="020B0502040204020203" pitchFamily="34" charset="0"/>
                        <a:cs typeface="Century Gothic"/>
                      </a:endParaRPr>
                    </a:p>
                  </a:txBody>
                  <a:tcPr marL="0" marR="0" marT="1638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253D"/>
                    </a:solidFill>
                  </a:tcPr>
                </a:tc>
                <a:tc>
                  <a:txBody>
                    <a:bodyPr/>
                    <a:lstStyle/>
                    <a:p>
                      <a:pPr algn="ctr">
                        <a:lnSpc>
                          <a:spcPct val="100000"/>
                        </a:lnSpc>
                        <a:spcBef>
                          <a:spcPts val="330"/>
                        </a:spcBef>
                      </a:pPr>
                      <a:r>
                        <a:rPr lang="en-US" sz="1600" b="1" spc="-10">
                          <a:solidFill>
                            <a:srgbClr val="FFFFFF"/>
                          </a:solidFill>
                          <a:latin typeface="Bahnschrift" panose="020B0502040204020203" pitchFamily="34" charset="0"/>
                          <a:cs typeface="Century Gothic"/>
                        </a:rPr>
                        <a:t>HealthPartners</a:t>
                      </a:r>
                      <a:endParaRPr lang="en-US" sz="1600">
                        <a:latin typeface="Bahnschrift" panose="020B0502040204020203" pitchFamily="34" charset="0"/>
                        <a:cs typeface="Century Gothic"/>
                      </a:endParaRPr>
                    </a:p>
                    <a:p>
                      <a:pPr marL="1905" algn="ctr">
                        <a:lnSpc>
                          <a:spcPct val="100000"/>
                        </a:lnSpc>
                      </a:pPr>
                      <a:r>
                        <a:rPr lang="en-US" sz="1600" b="1">
                          <a:solidFill>
                            <a:srgbClr val="FFFFFF"/>
                          </a:solidFill>
                          <a:latin typeface="Bahnschrift" panose="020B0502040204020203" pitchFamily="34" charset="0"/>
                          <a:cs typeface="Century Gothic"/>
                        </a:rPr>
                        <a:t>Level</a:t>
                      </a:r>
                      <a:r>
                        <a:rPr lang="en-US" sz="1600" b="1" spc="-30">
                          <a:solidFill>
                            <a:srgbClr val="FFFFFF"/>
                          </a:solidFill>
                          <a:latin typeface="Bahnschrift" panose="020B0502040204020203" pitchFamily="34" charset="0"/>
                          <a:cs typeface="Century Gothic"/>
                        </a:rPr>
                        <a:t> </a:t>
                      </a:r>
                      <a:r>
                        <a:rPr lang="en-US" sz="1600" b="1" spc="-50">
                          <a:solidFill>
                            <a:srgbClr val="FFFFFF"/>
                          </a:solidFill>
                          <a:latin typeface="Bahnschrift" panose="020B0502040204020203" pitchFamily="34" charset="0"/>
                          <a:cs typeface="Century Gothic"/>
                        </a:rPr>
                        <a:t>1</a:t>
                      </a:r>
                      <a:endParaRPr lang="en-US" sz="1600" dirty="0">
                        <a:latin typeface="Bahnschrift" panose="020B0502040204020203" pitchFamily="34" charset="0"/>
                        <a:cs typeface="Century Gothic"/>
                      </a:endParaRPr>
                    </a:p>
                  </a:txBody>
                  <a:tcPr marL="0" marR="0" marT="4191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253D"/>
                    </a:solidFill>
                  </a:tcPr>
                </a:tc>
                <a:tc>
                  <a:txBody>
                    <a:bodyPr/>
                    <a:lstStyle/>
                    <a:p>
                      <a:pPr marL="635" algn="ctr">
                        <a:lnSpc>
                          <a:spcPct val="100000"/>
                        </a:lnSpc>
                        <a:spcBef>
                          <a:spcPts val="330"/>
                        </a:spcBef>
                      </a:pPr>
                      <a:r>
                        <a:rPr lang="en-US" sz="1600" b="1" spc="-10">
                          <a:solidFill>
                            <a:srgbClr val="FFFFFF"/>
                          </a:solidFill>
                          <a:latin typeface="Bahnschrift" panose="020B0502040204020203" pitchFamily="34" charset="0"/>
                          <a:cs typeface="Century Gothic"/>
                        </a:rPr>
                        <a:t>HealthPartners</a:t>
                      </a:r>
                      <a:endParaRPr lang="en-US" sz="1600">
                        <a:latin typeface="Bahnschrift" panose="020B0502040204020203" pitchFamily="34" charset="0"/>
                        <a:cs typeface="Century Gothic"/>
                      </a:endParaRPr>
                    </a:p>
                    <a:p>
                      <a:pPr marL="1270" algn="ctr">
                        <a:lnSpc>
                          <a:spcPct val="100000"/>
                        </a:lnSpc>
                      </a:pPr>
                      <a:r>
                        <a:rPr lang="en-US" sz="1600" b="1">
                          <a:solidFill>
                            <a:srgbClr val="FFFFFF"/>
                          </a:solidFill>
                          <a:latin typeface="Bahnschrift" panose="020B0502040204020203" pitchFamily="34" charset="0"/>
                          <a:cs typeface="Century Gothic"/>
                        </a:rPr>
                        <a:t>Level</a:t>
                      </a:r>
                      <a:r>
                        <a:rPr lang="en-US" sz="1600" b="1" spc="-45">
                          <a:solidFill>
                            <a:srgbClr val="FFFFFF"/>
                          </a:solidFill>
                          <a:latin typeface="Bahnschrift" panose="020B0502040204020203" pitchFamily="34" charset="0"/>
                          <a:cs typeface="Century Gothic"/>
                        </a:rPr>
                        <a:t> </a:t>
                      </a:r>
                      <a:r>
                        <a:rPr lang="en-US" sz="1600" b="1" spc="-50">
                          <a:solidFill>
                            <a:srgbClr val="FFFFFF"/>
                          </a:solidFill>
                          <a:latin typeface="Bahnschrift" panose="020B0502040204020203" pitchFamily="34" charset="0"/>
                          <a:cs typeface="Century Gothic"/>
                        </a:rPr>
                        <a:t>2</a:t>
                      </a:r>
                      <a:endParaRPr lang="en-US" sz="1600" dirty="0">
                        <a:latin typeface="Bahnschrift" panose="020B0502040204020203" pitchFamily="34" charset="0"/>
                        <a:cs typeface="Century Gothic"/>
                      </a:endParaRPr>
                    </a:p>
                  </a:txBody>
                  <a:tcPr marL="0" marR="0" marT="4191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253D"/>
                    </a:solidFill>
                  </a:tcPr>
                </a:tc>
                <a:tc>
                  <a:txBody>
                    <a:bodyPr/>
                    <a:lstStyle/>
                    <a:p>
                      <a:pPr marL="635" algn="ctr">
                        <a:lnSpc>
                          <a:spcPct val="100000"/>
                        </a:lnSpc>
                        <a:spcBef>
                          <a:spcPts val="1290"/>
                        </a:spcBef>
                      </a:pPr>
                      <a:r>
                        <a:rPr lang="en-US" sz="1600" b="1" spc="-10">
                          <a:solidFill>
                            <a:srgbClr val="FFFFFF"/>
                          </a:solidFill>
                          <a:latin typeface="Bahnschrift" panose="020B0502040204020203" pitchFamily="34" charset="0"/>
                          <a:cs typeface="Century Gothic"/>
                        </a:rPr>
                        <a:t>Out-</a:t>
                      </a:r>
                      <a:r>
                        <a:rPr lang="en-US" sz="1600" b="1" spc="-20">
                          <a:solidFill>
                            <a:srgbClr val="FFFFFF"/>
                          </a:solidFill>
                          <a:latin typeface="Bahnschrift" panose="020B0502040204020203" pitchFamily="34" charset="0"/>
                          <a:cs typeface="Century Gothic"/>
                        </a:rPr>
                        <a:t>of-</a:t>
                      </a:r>
                      <a:r>
                        <a:rPr lang="en-US" sz="1600" b="1" spc="-10">
                          <a:solidFill>
                            <a:srgbClr val="FFFFFF"/>
                          </a:solidFill>
                          <a:latin typeface="Bahnschrift" panose="020B0502040204020203" pitchFamily="34" charset="0"/>
                          <a:cs typeface="Century Gothic"/>
                        </a:rPr>
                        <a:t>Network</a:t>
                      </a:r>
                      <a:endParaRPr lang="en-US" sz="1600" dirty="0">
                        <a:latin typeface="Bahnschrift" panose="020B0502040204020203" pitchFamily="34" charset="0"/>
                        <a:cs typeface="Century Gothic"/>
                      </a:endParaRPr>
                    </a:p>
                  </a:txBody>
                  <a:tcPr marL="0" marR="0" marT="1638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253D"/>
                    </a:solidFill>
                  </a:tcPr>
                </a:tc>
                <a:extLst>
                  <a:ext uri="{0D108BD9-81ED-4DB2-BD59-A6C34878D82A}">
                    <a16:rowId xmlns:a16="http://schemas.microsoft.com/office/drawing/2014/main" val="10000"/>
                  </a:ext>
                </a:extLst>
              </a:tr>
              <a:tr h="548005">
                <a:tc>
                  <a:txBody>
                    <a:bodyPr/>
                    <a:lstStyle/>
                    <a:p>
                      <a:pPr marL="90805">
                        <a:lnSpc>
                          <a:spcPts val="1920"/>
                        </a:lnSpc>
                        <a:spcBef>
                          <a:spcPts val="335"/>
                        </a:spcBef>
                      </a:pPr>
                      <a:r>
                        <a:rPr lang="en-US" sz="1600" b="1">
                          <a:solidFill>
                            <a:srgbClr val="1F5786"/>
                          </a:solidFill>
                          <a:latin typeface="Bahnschrift" panose="020B0502040204020203" pitchFamily="34" charset="0"/>
                          <a:cs typeface="Century Gothic"/>
                        </a:rPr>
                        <a:t>Deductible</a:t>
                      </a:r>
                      <a:r>
                        <a:rPr lang="en-US" sz="1600" b="1" spc="395">
                          <a:solidFill>
                            <a:srgbClr val="1F5786"/>
                          </a:solidFill>
                          <a:latin typeface="Bahnschrift" panose="020B0502040204020203" pitchFamily="34" charset="0"/>
                          <a:cs typeface="Century Gothic"/>
                        </a:rPr>
                        <a:t> </a:t>
                      </a:r>
                      <a:r>
                        <a:rPr lang="en-US" sz="1400">
                          <a:solidFill>
                            <a:srgbClr val="1F5786"/>
                          </a:solidFill>
                          <a:latin typeface="Bahnschrift" panose="020B0502040204020203" pitchFamily="34" charset="0"/>
                          <a:cs typeface="Century Gothic"/>
                        </a:rPr>
                        <a:t>(per</a:t>
                      </a:r>
                      <a:r>
                        <a:rPr lang="en-US" sz="1400" spc="-35">
                          <a:solidFill>
                            <a:srgbClr val="1F5786"/>
                          </a:solidFill>
                          <a:latin typeface="Bahnschrift" panose="020B0502040204020203" pitchFamily="34" charset="0"/>
                          <a:cs typeface="Century Gothic"/>
                        </a:rPr>
                        <a:t> </a:t>
                      </a:r>
                      <a:r>
                        <a:rPr lang="en-US" sz="1400">
                          <a:solidFill>
                            <a:srgbClr val="1F5786"/>
                          </a:solidFill>
                          <a:latin typeface="Bahnschrift" panose="020B0502040204020203" pitchFamily="34" charset="0"/>
                          <a:cs typeface="Century Gothic"/>
                        </a:rPr>
                        <a:t>person/per</a:t>
                      </a:r>
                      <a:r>
                        <a:rPr lang="en-US" sz="1400" spc="-65">
                          <a:solidFill>
                            <a:srgbClr val="1F5786"/>
                          </a:solidFill>
                          <a:latin typeface="Bahnschrift" panose="020B0502040204020203" pitchFamily="34" charset="0"/>
                          <a:cs typeface="Century Gothic"/>
                        </a:rPr>
                        <a:t> </a:t>
                      </a:r>
                      <a:r>
                        <a:rPr lang="en-US" sz="1400" spc="-10">
                          <a:solidFill>
                            <a:srgbClr val="1F5786"/>
                          </a:solidFill>
                          <a:latin typeface="Bahnschrift" panose="020B0502040204020203" pitchFamily="34" charset="0"/>
                          <a:cs typeface="Century Gothic"/>
                        </a:rPr>
                        <a:t>family)</a:t>
                      </a:r>
                      <a:endParaRPr lang="en-US" sz="1400">
                        <a:latin typeface="Bahnschrift" panose="020B0502040204020203" pitchFamily="34" charset="0"/>
                        <a:cs typeface="Century Gothic"/>
                      </a:endParaRPr>
                    </a:p>
                    <a:p>
                      <a:pPr marL="90805">
                        <a:lnSpc>
                          <a:spcPts val="1680"/>
                        </a:lnSpc>
                      </a:pPr>
                      <a:r>
                        <a:rPr lang="en-US" sz="1400">
                          <a:solidFill>
                            <a:srgbClr val="1F5786"/>
                          </a:solidFill>
                          <a:latin typeface="Bahnschrift" panose="020B0502040204020203" pitchFamily="34" charset="0"/>
                          <a:cs typeface="Century Gothic"/>
                        </a:rPr>
                        <a:t>No</a:t>
                      </a:r>
                      <a:r>
                        <a:rPr lang="en-US" sz="1400" spc="-20">
                          <a:solidFill>
                            <a:srgbClr val="1F5786"/>
                          </a:solidFill>
                          <a:latin typeface="Bahnschrift" panose="020B0502040204020203" pitchFamily="34" charset="0"/>
                          <a:cs typeface="Century Gothic"/>
                        </a:rPr>
                        <a:t> </a:t>
                      </a:r>
                      <a:r>
                        <a:rPr lang="en-US" sz="1400">
                          <a:solidFill>
                            <a:srgbClr val="1F5786"/>
                          </a:solidFill>
                          <a:latin typeface="Bahnschrift" panose="020B0502040204020203" pitchFamily="34" charset="0"/>
                          <a:cs typeface="Century Gothic"/>
                        </a:rPr>
                        <a:t>deducible</a:t>
                      </a:r>
                      <a:r>
                        <a:rPr lang="en-US" sz="1400" spc="-55">
                          <a:solidFill>
                            <a:srgbClr val="1F5786"/>
                          </a:solidFill>
                          <a:latin typeface="Bahnschrift" panose="020B0502040204020203" pitchFamily="34" charset="0"/>
                          <a:cs typeface="Century Gothic"/>
                        </a:rPr>
                        <a:t> </a:t>
                      </a:r>
                      <a:r>
                        <a:rPr lang="en-US" sz="1400">
                          <a:solidFill>
                            <a:srgbClr val="1F5786"/>
                          </a:solidFill>
                          <a:latin typeface="Bahnschrift" panose="020B0502040204020203" pitchFamily="34" charset="0"/>
                          <a:cs typeface="Century Gothic"/>
                        </a:rPr>
                        <a:t>for Diagnostic</a:t>
                      </a:r>
                      <a:r>
                        <a:rPr lang="en-US" sz="1400" spc="-55">
                          <a:solidFill>
                            <a:srgbClr val="1F5786"/>
                          </a:solidFill>
                          <a:latin typeface="Bahnschrift" panose="020B0502040204020203" pitchFamily="34" charset="0"/>
                          <a:cs typeface="Century Gothic"/>
                        </a:rPr>
                        <a:t> </a:t>
                      </a:r>
                      <a:r>
                        <a:rPr lang="en-US" sz="1400">
                          <a:solidFill>
                            <a:srgbClr val="1F5786"/>
                          </a:solidFill>
                          <a:latin typeface="Bahnschrift" panose="020B0502040204020203" pitchFamily="34" charset="0"/>
                          <a:cs typeface="Century Gothic"/>
                        </a:rPr>
                        <a:t>&amp; Preventive</a:t>
                      </a:r>
                      <a:r>
                        <a:rPr lang="en-US" sz="1400" spc="-35">
                          <a:solidFill>
                            <a:srgbClr val="1F5786"/>
                          </a:solidFill>
                          <a:latin typeface="Bahnschrift" panose="020B0502040204020203" pitchFamily="34" charset="0"/>
                          <a:cs typeface="Century Gothic"/>
                        </a:rPr>
                        <a:t> </a:t>
                      </a:r>
                      <a:r>
                        <a:rPr lang="en-US" sz="1400">
                          <a:solidFill>
                            <a:srgbClr val="1F5786"/>
                          </a:solidFill>
                          <a:latin typeface="Bahnschrift" panose="020B0502040204020203" pitchFamily="34" charset="0"/>
                          <a:cs typeface="Century Gothic"/>
                        </a:rPr>
                        <a:t>or</a:t>
                      </a:r>
                      <a:r>
                        <a:rPr lang="en-US" sz="1400" spc="-20">
                          <a:solidFill>
                            <a:srgbClr val="1F5786"/>
                          </a:solidFill>
                          <a:latin typeface="Bahnschrift" panose="020B0502040204020203" pitchFamily="34" charset="0"/>
                          <a:cs typeface="Century Gothic"/>
                        </a:rPr>
                        <a:t> </a:t>
                      </a:r>
                      <a:r>
                        <a:rPr lang="en-US" sz="1400" spc="-10">
                          <a:solidFill>
                            <a:srgbClr val="1F5786"/>
                          </a:solidFill>
                          <a:latin typeface="Bahnschrift" panose="020B0502040204020203" pitchFamily="34" charset="0"/>
                          <a:cs typeface="Century Gothic"/>
                        </a:rPr>
                        <a:t>Orthodontics</a:t>
                      </a:r>
                      <a:endParaRPr lang="en-US" sz="1400" dirty="0">
                        <a:latin typeface="Bahnschrift" panose="020B0502040204020203" pitchFamily="34" charset="0"/>
                        <a:cs typeface="Century Gothic"/>
                      </a:endParaRPr>
                    </a:p>
                  </a:txBody>
                  <a:tcPr marL="0" marR="0" marT="4254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DCE"/>
                    </a:solidFill>
                  </a:tcPr>
                </a:tc>
                <a:tc>
                  <a:txBody>
                    <a:bodyPr/>
                    <a:lstStyle/>
                    <a:p>
                      <a:pPr marL="635" algn="ctr">
                        <a:lnSpc>
                          <a:spcPct val="100000"/>
                        </a:lnSpc>
                        <a:spcBef>
                          <a:spcPts val="1175"/>
                        </a:spcBef>
                      </a:pPr>
                      <a:r>
                        <a:rPr lang="en-US" sz="1600" b="1" spc="-20">
                          <a:solidFill>
                            <a:srgbClr val="1F5786"/>
                          </a:solidFill>
                          <a:latin typeface="Bahnschrift" panose="020B0502040204020203" pitchFamily="34" charset="0"/>
                          <a:cs typeface="Century Gothic"/>
                        </a:rPr>
                        <a:t>None</a:t>
                      </a:r>
                      <a:endParaRPr lang="en-US" sz="1600" dirty="0">
                        <a:latin typeface="Bahnschrift" panose="020B0502040204020203" pitchFamily="34" charset="0"/>
                        <a:cs typeface="Century Gothic"/>
                      </a:endParaRPr>
                    </a:p>
                  </a:txBody>
                  <a:tcPr marL="0" marR="0" marT="14922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DCE"/>
                    </a:solidFill>
                  </a:tcPr>
                </a:tc>
                <a:tc>
                  <a:txBody>
                    <a:bodyPr/>
                    <a:lstStyle/>
                    <a:p>
                      <a:pPr marL="635" algn="ctr">
                        <a:lnSpc>
                          <a:spcPct val="100000"/>
                        </a:lnSpc>
                        <a:spcBef>
                          <a:spcPts val="1175"/>
                        </a:spcBef>
                      </a:pPr>
                      <a:r>
                        <a:rPr lang="en-US" sz="1600" b="1" spc="-10">
                          <a:solidFill>
                            <a:srgbClr val="1F5786"/>
                          </a:solidFill>
                          <a:latin typeface="Bahnschrift" panose="020B0502040204020203" pitchFamily="34" charset="0"/>
                          <a:cs typeface="Century Gothic"/>
                        </a:rPr>
                        <a:t>$25/$75</a:t>
                      </a:r>
                      <a:endParaRPr lang="en-US" sz="1600" dirty="0">
                        <a:latin typeface="Bahnschrift" panose="020B0502040204020203" pitchFamily="34" charset="0"/>
                        <a:cs typeface="Century Gothic"/>
                      </a:endParaRPr>
                    </a:p>
                  </a:txBody>
                  <a:tcPr marL="0" marR="0" marT="14922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DCE"/>
                    </a:solidFill>
                  </a:tcPr>
                </a:tc>
                <a:tc>
                  <a:txBody>
                    <a:bodyPr/>
                    <a:lstStyle/>
                    <a:p>
                      <a:pPr marL="1905" algn="ctr">
                        <a:lnSpc>
                          <a:spcPct val="100000"/>
                        </a:lnSpc>
                        <a:spcBef>
                          <a:spcPts val="1175"/>
                        </a:spcBef>
                      </a:pPr>
                      <a:r>
                        <a:rPr lang="en-US" sz="1600" b="1" spc="-10">
                          <a:solidFill>
                            <a:srgbClr val="1F5786"/>
                          </a:solidFill>
                          <a:latin typeface="Bahnschrift" panose="020B0502040204020203" pitchFamily="34" charset="0"/>
                          <a:cs typeface="Century Gothic"/>
                        </a:rPr>
                        <a:t>$50/$150</a:t>
                      </a:r>
                      <a:endParaRPr lang="en-US" sz="1600" dirty="0">
                        <a:latin typeface="Bahnschrift" panose="020B0502040204020203" pitchFamily="34" charset="0"/>
                        <a:cs typeface="Century Gothic"/>
                      </a:endParaRPr>
                    </a:p>
                  </a:txBody>
                  <a:tcPr marL="0" marR="0" marT="14922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DCE"/>
                    </a:solidFill>
                  </a:tcPr>
                </a:tc>
                <a:extLst>
                  <a:ext uri="{0D108BD9-81ED-4DB2-BD59-A6C34878D82A}">
                    <a16:rowId xmlns:a16="http://schemas.microsoft.com/office/drawing/2014/main" val="10001"/>
                  </a:ext>
                </a:extLst>
              </a:tr>
              <a:tr h="377190">
                <a:tc>
                  <a:txBody>
                    <a:bodyPr/>
                    <a:lstStyle/>
                    <a:p>
                      <a:pPr marL="90805">
                        <a:lnSpc>
                          <a:spcPct val="100000"/>
                        </a:lnSpc>
                        <a:spcBef>
                          <a:spcPts val="500"/>
                        </a:spcBef>
                      </a:pPr>
                      <a:r>
                        <a:rPr lang="en-US" sz="1600" b="1">
                          <a:solidFill>
                            <a:srgbClr val="1F5786"/>
                          </a:solidFill>
                          <a:latin typeface="Bahnschrift" panose="020B0502040204020203" pitchFamily="34" charset="0"/>
                          <a:cs typeface="Century Gothic"/>
                        </a:rPr>
                        <a:t>Annual</a:t>
                      </a:r>
                      <a:r>
                        <a:rPr lang="en-US" sz="1600" b="1" spc="-30">
                          <a:solidFill>
                            <a:srgbClr val="1F5786"/>
                          </a:solidFill>
                          <a:latin typeface="Bahnschrift" panose="020B0502040204020203" pitchFamily="34" charset="0"/>
                          <a:cs typeface="Century Gothic"/>
                        </a:rPr>
                        <a:t> </a:t>
                      </a:r>
                      <a:r>
                        <a:rPr lang="en-US" sz="1600" b="1">
                          <a:solidFill>
                            <a:srgbClr val="1F5786"/>
                          </a:solidFill>
                          <a:latin typeface="Bahnschrift" panose="020B0502040204020203" pitchFamily="34" charset="0"/>
                          <a:cs typeface="Century Gothic"/>
                        </a:rPr>
                        <a:t>Maximum</a:t>
                      </a:r>
                      <a:r>
                        <a:rPr lang="en-US" sz="1600" b="1" spc="-40">
                          <a:solidFill>
                            <a:srgbClr val="1F5786"/>
                          </a:solidFill>
                          <a:latin typeface="Bahnschrift" panose="020B0502040204020203" pitchFamily="34" charset="0"/>
                          <a:cs typeface="Century Gothic"/>
                        </a:rPr>
                        <a:t> </a:t>
                      </a:r>
                      <a:r>
                        <a:rPr lang="en-US" sz="1400">
                          <a:solidFill>
                            <a:srgbClr val="1F5786"/>
                          </a:solidFill>
                          <a:latin typeface="Bahnschrift" panose="020B0502040204020203" pitchFamily="34" charset="0"/>
                          <a:cs typeface="Century Gothic"/>
                        </a:rPr>
                        <a:t>(per</a:t>
                      </a:r>
                      <a:r>
                        <a:rPr lang="en-US" sz="1400" spc="-45">
                          <a:solidFill>
                            <a:srgbClr val="1F5786"/>
                          </a:solidFill>
                          <a:latin typeface="Bahnschrift" panose="020B0502040204020203" pitchFamily="34" charset="0"/>
                          <a:cs typeface="Century Gothic"/>
                        </a:rPr>
                        <a:t> </a:t>
                      </a:r>
                      <a:r>
                        <a:rPr lang="en-US" sz="1400" spc="-10">
                          <a:solidFill>
                            <a:srgbClr val="1F5786"/>
                          </a:solidFill>
                          <a:latin typeface="Bahnschrift" panose="020B0502040204020203" pitchFamily="34" charset="0"/>
                          <a:cs typeface="Century Gothic"/>
                        </a:rPr>
                        <a:t>person)</a:t>
                      </a:r>
                      <a:endParaRPr lang="en-US" sz="1400" dirty="0">
                        <a:latin typeface="Bahnschrift" panose="020B0502040204020203" pitchFamily="34" charset="0"/>
                        <a:cs typeface="Century Gothic"/>
                      </a:endParaRPr>
                    </a:p>
                  </a:txBody>
                  <a:tcPr marL="0" marR="0" marT="635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2540" algn="ctr">
                        <a:lnSpc>
                          <a:spcPct val="100000"/>
                        </a:lnSpc>
                        <a:spcBef>
                          <a:spcPts val="500"/>
                        </a:spcBef>
                      </a:pPr>
                      <a:r>
                        <a:rPr lang="en-US" sz="1600" b="1" spc="-10">
                          <a:solidFill>
                            <a:srgbClr val="1F5786"/>
                          </a:solidFill>
                          <a:latin typeface="Bahnschrift" panose="020B0502040204020203" pitchFamily="34" charset="0"/>
                          <a:cs typeface="Century Gothic"/>
                        </a:rPr>
                        <a:t>$1,250</a:t>
                      </a:r>
                      <a:endParaRPr lang="en-US" sz="1600" dirty="0">
                        <a:latin typeface="Bahnschrift" panose="020B0502040204020203" pitchFamily="34" charset="0"/>
                        <a:cs typeface="Century Gothic"/>
                      </a:endParaRPr>
                    </a:p>
                  </a:txBody>
                  <a:tcPr marL="0" marR="0" marT="635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2540" algn="ctr">
                        <a:lnSpc>
                          <a:spcPct val="100000"/>
                        </a:lnSpc>
                        <a:spcBef>
                          <a:spcPts val="500"/>
                        </a:spcBef>
                      </a:pPr>
                      <a:r>
                        <a:rPr lang="en-US" sz="1600" b="1" spc="-10">
                          <a:solidFill>
                            <a:srgbClr val="1F5786"/>
                          </a:solidFill>
                          <a:latin typeface="Bahnschrift" panose="020B0502040204020203" pitchFamily="34" charset="0"/>
                          <a:cs typeface="Century Gothic"/>
                        </a:rPr>
                        <a:t>$1,250</a:t>
                      </a:r>
                      <a:endParaRPr lang="en-US" sz="1600" dirty="0">
                        <a:latin typeface="Bahnschrift" panose="020B0502040204020203" pitchFamily="34" charset="0"/>
                        <a:cs typeface="Century Gothic"/>
                      </a:endParaRPr>
                    </a:p>
                  </a:txBody>
                  <a:tcPr marL="0" marR="0" marT="635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3175" algn="ctr">
                        <a:lnSpc>
                          <a:spcPct val="100000"/>
                        </a:lnSpc>
                        <a:spcBef>
                          <a:spcPts val="500"/>
                        </a:spcBef>
                      </a:pPr>
                      <a:r>
                        <a:rPr lang="en-US" sz="1600" b="1" spc="-10">
                          <a:solidFill>
                            <a:srgbClr val="1F5786"/>
                          </a:solidFill>
                          <a:latin typeface="Bahnschrift" panose="020B0502040204020203" pitchFamily="34" charset="0"/>
                          <a:cs typeface="Century Gothic"/>
                        </a:rPr>
                        <a:t>$1,250</a:t>
                      </a:r>
                      <a:endParaRPr lang="en-US" sz="1600" dirty="0">
                        <a:latin typeface="Bahnschrift" panose="020B0502040204020203" pitchFamily="34" charset="0"/>
                        <a:cs typeface="Century Gothic"/>
                      </a:endParaRPr>
                    </a:p>
                  </a:txBody>
                  <a:tcPr marL="0" marR="0" marT="635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extLst>
                  <a:ext uri="{0D108BD9-81ED-4DB2-BD59-A6C34878D82A}">
                    <a16:rowId xmlns:a16="http://schemas.microsoft.com/office/drawing/2014/main" val="10002"/>
                  </a:ext>
                </a:extLst>
              </a:tr>
              <a:tr h="377190">
                <a:tc>
                  <a:txBody>
                    <a:bodyPr/>
                    <a:lstStyle/>
                    <a:p>
                      <a:pPr marL="90805">
                        <a:lnSpc>
                          <a:spcPct val="100000"/>
                        </a:lnSpc>
                        <a:spcBef>
                          <a:spcPts val="500"/>
                        </a:spcBef>
                      </a:pPr>
                      <a:r>
                        <a:rPr lang="en-US" sz="1600" b="1">
                          <a:solidFill>
                            <a:srgbClr val="1F5786"/>
                          </a:solidFill>
                          <a:latin typeface="Bahnschrift" panose="020B0502040204020203" pitchFamily="34" charset="0"/>
                          <a:cs typeface="Century Gothic"/>
                        </a:rPr>
                        <a:t>Diagnostic</a:t>
                      </a:r>
                      <a:r>
                        <a:rPr lang="en-US" sz="1600" b="1" spc="-10">
                          <a:solidFill>
                            <a:srgbClr val="1F5786"/>
                          </a:solidFill>
                          <a:latin typeface="Bahnschrift" panose="020B0502040204020203" pitchFamily="34" charset="0"/>
                          <a:cs typeface="Century Gothic"/>
                        </a:rPr>
                        <a:t> </a:t>
                      </a:r>
                      <a:r>
                        <a:rPr lang="en-US" sz="1600" b="1">
                          <a:solidFill>
                            <a:srgbClr val="1F5786"/>
                          </a:solidFill>
                          <a:latin typeface="Bahnschrift" panose="020B0502040204020203" pitchFamily="34" charset="0"/>
                          <a:cs typeface="Century Gothic"/>
                        </a:rPr>
                        <a:t>&amp;</a:t>
                      </a:r>
                      <a:r>
                        <a:rPr lang="en-US" sz="1600" b="1" spc="-35">
                          <a:solidFill>
                            <a:srgbClr val="1F5786"/>
                          </a:solidFill>
                          <a:latin typeface="Bahnschrift" panose="020B0502040204020203" pitchFamily="34" charset="0"/>
                          <a:cs typeface="Century Gothic"/>
                        </a:rPr>
                        <a:t> </a:t>
                      </a:r>
                      <a:r>
                        <a:rPr lang="en-US" sz="1600" b="1">
                          <a:solidFill>
                            <a:srgbClr val="1F5786"/>
                          </a:solidFill>
                          <a:latin typeface="Bahnschrift" panose="020B0502040204020203" pitchFamily="34" charset="0"/>
                          <a:cs typeface="Century Gothic"/>
                        </a:rPr>
                        <a:t>Preventive</a:t>
                      </a:r>
                      <a:r>
                        <a:rPr lang="en-US" sz="1600" b="1" spc="440">
                          <a:solidFill>
                            <a:srgbClr val="1F5786"/>
                          </a:solidFill>
                          <a:latin typeface="Bahnschrift" panose="020B0502040204020203" pitchFamily="34" charset="0"/>
                          <a:cs typeface="Century Gothic"/>
                        </a:rPr>
                        <a:t> </a:t>
                      </a:r>
                      <a:r>
                        <a:rPr lang="en-US" sz="1400">
                          <a:solidFill>
                            <a:srgbClr val="1F5786"/>
                          </a:solidFill>
                          <a:latin typeface="Bahnschrift" panose="020B0502040204020203" pitchFamily="34" charset="0"/>
                          <a:cs typeface="Century Gothic"/>
                        </a:rPr>
                        <a:t>(exams/cleanings</a:t>
                      </a:r>
                      <a:r>
                        <a:rPr lang="en-US" sz="1400" spc="-70">
                          <a:solidFill>
                            <a:srgbClr val="1F5786"/>
                          </a:solidFill>
                          <a:latin typeface="Bahnschrift" panose="020B0502040204020203" pitchFamily="34" charset="0"/>
                          <a:cs typeface="Century Gothic"/>
                        </a:rPr>
                        <a:t> </a:t>
                      </a:r>
                      <a:r>
                        <a:rPr lang="en-US" sz="1400">
                          <a:solidFill>
                            <a:srgbClr val="1F5786"/>
                          </a:solidFill>
                          <a:latin typeface="Bahnschrift" panose="020B0502040204020203" pitchFamily="34" charset="0"/>
                          <a:cs typeface="Century Gothic"/>
                        </a:rPr>
                        <a:t>–</a:t>
                      </a:r>
                      <a:r>
                        <a:rPr lang="en-US" sz="1400" spc="-30">
                          <a:solidFill>
                            <a:srgbClr val="1F5786"/>
                          </a:solidFill>
                          <a:latin typeface="Bahnschrift" panose="020B0502040204020203" pitchFamily="34" charset="0"/>
                          <a:cs typeface="Century Gothic"/>
                        </a:rPr>
                        <a:t> </a:t>
                      </a:r>
                      <a:r>
                        <a:rPr lang="en-US" sz="1400">
                          <a:solidFill>
                            <a:srgbClr val="1F5786"/>
                          </a:solidFill>
                          <a:latin typeface="Bahnschrift" panose="020B0502040204020203" pitchFamily="34" charset="0"/>
                          <a:cs typeface="Century Gothic"/>
                        </a:rPr>
                        <a:t>2x</a:t>
                      </a:r>
                      <a:r>
                        <a:rPr lang="en-US" sz="1400" spc="-35">
                          <a:solidFill>
                            <a:srgbClr val="1F5786"/>
                          </a:solidFill>
                          <a:latin typeface="Bahnschrift" panose="020B0502040204020203" pitchFamily="34" charset="0"/>
                          <a:cs typeface="Century Gothic"/>
                        </a:rPr>
                        <a:t> </a:t>
                      </a:r>
                      <a:r>
                        <a:rPr lang="en-US" sz="1400">
                          <a:solidFill>
                            <a:srgbClr val="1F5786"/>
                          </a:solidFill>
                          <a:latin typeface="Bahnschrift" panose="020B0502040204020203" pitchFamily="34" charset="0"/>
                          <a:cs typeface="Century Gothic"/>
                        </a:rPr>
                        <a:t>per</a:t>
                      </a:r>
                      <a:r>
                        <a:rPr lang="en-US" sz="1400" spc="-35">
                          <a:solidFill>
                            <a:srgbClr val="1F5786"/>
                          </a:solidFill>
                          <a:latin typeface="Bahnschrift" panose="020B0502040204020203" pitchFamily="34" charset="0"/>
                          <a:cs typeface="Century Gothic"/>
                        </a:rPr>
                        <a:t> </a:t>
                      </a:r>
                      <a:r>
                        <a:rPr lang="en-US" sz="1400" spc="-10">
                          <a:solidFill>
                            <a:srgbClr val="1F5786"/>
                          </a:solidFill>
                          <a:latin typeface="Bahnschrift" panose="020B0502040204020203" pitchFamily="34" charset="0"/>
                          <a:cs typeface="Century Gothic"/>
                        </a:rPr>
                        <a:t>year)</a:t>
                      </a:r>
                      <a:endParaRPr lang="en-US" sz="1400" dirty="0">
                        <a:latin typeface="Bahnschrift" panose="020B0502040204020203" pitchFamily="34" charset="0"/>
                        <a:cs typeface="Century Gothic"/>
                      </a:endParaRPr>
                    </a:p>
                  </a:txBody>
                  <a:tcPr marL="0" marR="0" marT="635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DCE"/>
                    </a:solidFill>
                  </a:tcPr>
                </a:tc>
                <a:tc>
                  <a:txBody>
                    <a:bodyPr/>
                    <a:lstStyle/>
                    <a:p>
                      <a:pPr marL="1270" algn="ctr">
                        <a:lnSpc>
                          <a:spcPct val="100000"/>
                        </a:lnSpc>
                        <a:spcBef>
                          <a:spcPts val="500"/>
                        </a:spcBef>
                      </a:pPr>
                      <a:r>
                        <a:rPr lang="en-US" sz="1600" b="1" spc="-20">
                          <a:solidFill>
                            <a:srgbClr val="1F5786"/>
                          </a:solidFill>
                          <a:latin typeface="Bahnschrift" panose="020B0502040204020203" pitchFamily="34" charset="0"/>
                          <a:cs typeface="Century Gothic"/>
                        </a:rPr>
                        <a:t>100%</a:t>
                      </a:r>
                      <a:endParaRPr lang="en-US" sz="1600" dirty="0">
                        <a:latin typeface="Bahnschrift" panose="020B0502040204020203" pitchFamily="34" charset="0"/>
                        <a:cs typeface="Century Gothic"/>
                      </a:endParaRPr>
                    </a:p>
                  </a:txBody>
                  <a:tcPr marL="0" marR="0" marT="635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DCE"/>
                    </a:solidFill>
                  </a:tcPr>
                </a:tc>
                <a:tc>
                  <a:txBody>
                    <a:bodyPr/>
                    <a:lstStyle/>
                    <a:p>
                      <a:pPr marL="635" algn="ctr">
                        <a:lnSpc>
                          <a:spcPct val="100000"/>
                        </a:lnSpc>
                        <a:spcBef>
                          <a:spcPts val="500"/>
                        </a:spcBef>
                      </a:pPr>
                      <a:r>
                        <a:rPr lang="en-US" sz="1600" b="1" spc="-20">
                          <a:solidFill>
                            <a:srgbClr val="1F5786"/>
                          </a:solidFill>
                          <a:latin typeface="Bahnschrift" panose="020B0502040204020203" pitchFamily="34" charset="0"/>
                          <a:cs typeface="Century Gothic"/>
                        </a:rPr>
                        <a:t>100%</a:t>
                      </a:r>
                      <a:endParaRPr lang="en-US" sz="1600" dirty="0">
                        <a:latin typeface="Bahnschrift" panose="020B0502040204020203" pitchFamily="34" charset="0"/>
                        <a:cs typeface="Century Gothic"/>
                      </a:endParaRPr>
                    </a:p>
                  </a:txBody>
                  <a:tcPr marL="0" marR="0" marT="635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DCE"/>
                    </a:solidFill>
                  </a:tcPr>
                </a:tc>
                <a:tc>
                  <a:txBody>
                    <a:bodyPr/>
                    <a:lstStyle/>
                    <a:p>
                      <a:pPr marL="1270" algn="ctr">
                        <a:lnSpc>
                          <a:spcPct val="100000"/>
                        </a:lnSpc>
                        <a:spcBef>
                          <a:spcPts val="500"/>
                        </a:spcBef>
                      </a:pPr>
                      <a:r>
                        <a:rPr lang="en-US" sz="1600" b="1" spc="-20">
                          <a:solidFill>
                            <a:srgbClr val="1F5786"/>
                          </a:solidFill>
                          <a:latin typeface="Bahnschrift" panose="020B0502040204020203" pitchFamily="34" charset="0"/>
                          <a:cs typeface="Century Gothic"/>
                        </a:rPr>
                        <a:t>100%</a:t>
                      </a:r>
                      <a:endParaRPr lang="en-US" sz="1600" dirty="0">
                        <a:latin typeface="Bahnschrift" panose="020B0502040204020203" pitchFamily="34" charset="0"/>
                        <a:cs typeface="Century Gothic"/>
                      </a:endParaRPr>
                    </a:p>
                  </a:txBody>
                  <a:tcPr marL="0" marR="0" marT="635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DCE"/>
                    </a:solidFill>
                  </a:tcPr>
                </a:tc>
                <a:extLst>
                  <a:ext uri="{0D108BD9-81ED-4DB2-BD59-A6C34878D82A}">
                    <a16:rowId xmlns:a16="http://schemas.microsoft.com/office/drawing/2014/main" val="10003"/>
                  </a:ext>
                </a:extLst>
              </a:tr>
              <a:tr h="349250">
                <a:tc>
                  <a:txBody>
                    <a:bodyPr/>
                    <a:lstStyle/>
                    <a:p>
                      <a:pPr marL="90805">
                        <a:lnSpc>
                          <a:spcPct val="100000"/>
                        </a:lnSpc>
                        <a:spcBef>
                          <a:spcPts val="390"/>
                        </a:spcBef>
                      </a:pPr>
                      <a:r>
                        <a:rPr lang="en-US" sz="1600" b="1">
                          <a:solidFill>
                            <a:srgbClr val="1F5786"/>
                          </a:solidFill>
                          <a:latin typeface="Bahnschrift" panose="020B0502040204020203" pitchFamily="34" charset="0"/>
                          <a:cs typeface="Century Gothic"/>
                        </a:rPr>
                        <a:t>Basic</a:t>
                      </a:r>
                      <a:r>
                        <a:rPr lang="en-US" sz="1600" b="1" spc="-50">
                          <a:solidFill>
                            <a:srgbClr val="1F5786"/>
                          </a:solidFill>
                          <a:latin typeface="Bahnschrift" panose="020B0502040204020203" pitchFamily="34" charset="0"/>
                          <a:cs typeface="Century Gothic"/>
                        </a:rPr>
                        <a:t> </a:t>
                      </a:r>
                      <a:r>
                        <a:rPr lang="en-US" sz="1600" b="1">
                          <a:solidFill>
                            <a:srgbClr val="1F5786"/>
                          </a:solidFill>
                          <a:latin typeface="Bahnschrift" panose="020B0502040204020203" pitchFamily="34" charset="0"/>
                          <a:cs typeface="Century Gothic"/>
                        </a:rPr>
                        <a:t>Services</a:t>
                      </a:r>
                      <a:r>
                        <a:rPr lang="en-US" sz="1600" b="1" spc="-30">
                          <a:solidFill>
                            <a:srgbClr val="1F5786"/>
                          </a:solidFill>
                          <a:latin typeface="Bahnschrift" panose="020B0502040204020203" pitchFamily="34" charset="0"/>
                          <a:cs typeface="Century Gothic"/>
                        </a:rPr>
                        <a:t> </a:t>
                      </a:r>
                      <a:r>
                        <a:rPr lang="en-US" sz="1400" spc="-10">
                          <a:solidFill>
                            <a:srgbClr val="1F5786"/>
                          </a:solidFill>
                          <a:latin typeface="Bahnschrift" panose="020B0502040204020203" pitchFamily="34" charset="0"/>
                          <a:cs typeface="Century Gothic"/>
                        </a:rPr>
                        <a:t>(fillings)</a:t>
                      </a:r>
                      <a:endParaRPr lang="en-US" sz="1400" dirty="0">
                        <a:latin typeface="Bahnschrift" panose="020B0502040204020203" pitchFamily="34" charset="0"/>
                        <a:cs typeface="Century Gothic"/>
                      </a:endParaRPr>
                    </a:p>
                  </a:txBody>
                  <a:tcPr marL="0" marR="0" marT="495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1270" algn="ctr">
                        <a:lnSpc>
                          <a:spcPct val="100000"/>
                        </a:lnSpc>
                        <a:spcBef>
                          <a:spcPts val="390"/>
                        </a:spcBef>
                      </a:pPr>
                      <a:r>
                        <a:rPr lang="en-US" sz="1600" b="1" spc="-20">
                          <a:solidFill>
                            <a:srgbClr val="1F5786"/>
                          </a:solidFill>
                          <a:latin typeface="Bahnschrift" panose="020B0502040204020203" pitchFamily="34" charset="0"/>
                          <a:cs typeface="Century Gothic"/>
                        </a:rPr>
                        <a:t>100%</a:t>
                      </a:r>
                      <a:endParaRPr lang="en-US" sz="1600" dirty="0">
                        <a:latin typeface="Bahnschrift" panose="020B0502040204020203" pitchFamily="34" charset="0"/>
                        <a:cs typeface="Century Gothic"/>
                      </a:endParaRPr>
                    </a:p>
                  </a:txBody>
                  <a:tcPr marL="0" marR="0" marT="495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635" algn="ctr">
                        <a:lnSpc>
                          <a:spcPct val="100000"/>
                        </a:lnSpc>
                        <a:spcBef>
                          <a:spcPts val="390"/>
                        </a:spcBef>
                      </a:pPr>
                      <a:r>
                        <a:rPr lang="en-US" sz="1600" b="1" spc="-25">
                          <a:solidFill>
                            <a:srgbClr val="1F5786"/>
                          </a:solidFill>
                          <a:latin typeface="Bahnschrift" panose="020B0502040204020203" pitchFamily="34" charset="0"/>
                          <a:cs typeface="Century Gothic"/>
                        </a:rPr>
                        <a:t>80%</a:t>
                      </a:r>
                      <a:endParaRPr lang="en-US" sz="1600" dirty="0">
                        <a:latin typeface="Bahnschrift" panose="020B0502040204020203" pitchFamily="34" charset="0"/>
                        <a:cs typeface="Century Gothic"/>
                      </a:endParaRPr>
                    </a:p>
                  </a:txBody>
                  <a:tcPr marL="0" marR="0" marT="495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1270" algn="ctr">
                        <a:lnSpc>
                          <a:spcPct val="100000"/>
                        </a:lnSpc>
                        <a:spcBef>
                          <a:spcPts val="390"/>
                        </a:spcBef>
                      </a:pPr>
                      <a:r>
                        <a:rPr lang="en-US" sz="1600" b="1" spc="-25">
                          <a:solidFill>
                            <a:srgbClr val="1F5786"/>
                          </a:solidFill>
                          <a:latin typeface="Bahnschrift" panose="020B0502040204020203" pitchFamily="34" charset="0"/>
                          <a:cs typeface="Century Gothic"/>
                        </a:rPr>
                        <a:t>80%</a:t>
                      </a:r>
                      <a:endParaRPr lang="en-US" sz="1600" dirty="0">
                        <a:latin typeface="Bahnschrift" panose="020B0502040204020203" pitchFamily="34" charset="0"/>
                        <a:cs typeface="Century Gothic"/>
                      </a:endParaRPr>
                    </a:p>
                  </a:txBody>
                  <a:tcPr marL="0" marR="0" marT="495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extLst>
                  <a:ext uri="{0D108BD9-81ED-4DB2-BD59-A6C34878D82A}">
                    <a16:rowId xmlns:a16="http://schemas.microsoft.com/office/drawing/2014/main" val="10004"/>
                  </a:ext>
                </a:extLst>
              </a:tr>
              <a:tr h="377190">
                <a:tc>
                  <a:txBody>
                    <a:bodyPr/>
                    <a:lstStyle/>
                    <a:p>
                      <a:pPr marL="90805">
                        <a:lnSpc>
                          <a:spcPct val="100000"/>
                        </a:lnSpc>
                        <a:spcBef>
                          <a:spcPts val="500"/>
                        </a:spcBef>
                      </a:pPr>
                      <a:r>
                        <a:rPr lang="en-US" sz="1600" b="1">
                          <a:solidFill>
                            <a:srgbClr val="1F5786"/>
                          </a:solidFill>
                          <a:latin typeface="Bahnschrift" panose="020B0502040204020203" pitchFamily="34" charset="0"/>
                          <a:cs typeface="Century Gothic"/>
                        </a:rPr>
                        <a:t>Endodontics</a:t>
                      </a:r>
                      <a:r>
                        <a:rPr lang="en-US" sz="1600" b="1" spc="-50">
                          <a:solidFill>
                            <a:srgbClr val="1F5786"/>
                          </a:solidFill>
                          <a:latin typeface="Bahnschrift" panose="020B0502040204020203" pitchFamily="34" charset="0"/>
                          <a:cs typeface="Century Gothic"/>
                        </a:rPr>
                        <a:t> </a:t>
                      </a:r>
                      <a:r>
                        <a:rPr lang="en-US" sz="1400">
                          <a:solidFill>
                            <a:srgbClr val="1F5786"/>
                          </a:solidFill>
                          <a:latin typeface="Bahnschrift" panose="020B0502040204020203" pitchFamily="34" charset="0"/>
                          <a:cs typeface="Century Gothic"/>
                        </a:rPr>
                        <a:t>(root</a:t>
                      </a:r>
                      <a:r>
                        <a:rPr lang="en-US" sz="1400" spc="-80">
                          <a:solidFill>
                            <a:srgbClr val="1F5786"/>
                          </a:solidFill>
                          <a:latin typeface="Bahnschrift" panose="020B0502040204020203" pitchFamily="34" charset="0"/>
                          <a:cs typeface="Century Gothic"/>
                        </a:rPr>
                        <a:t> </a:t>
                      </a:r>
                      <a:r>
                        <a:rPr lang="en-US" sz="1400" spc="-10">
                          <a:solidFill>
                            <a:srgbClr val="1F5786"/>
                          </a:solidFill>
                          <a:latin typeface="Bahnschrift" panose="020B0502040204020203" pitchFamily="34" charset="0"/>
                          <a:cs typeface="Century Gothic"/>
                        </a:rPr>
                        <a:t>canals)</a:t>
                      </a:r>
                      <a:endParaRPr lang="en-US" sz="1400" dirty="0">
                        <a:latin typeface="Bahnschrift" panose="020B0502040204020203" pitchFamily="34" charset="0"/>
                        <a:cs typeface="Century Gothic"/>
                      </a:endParaRPr>
                    </a:p>
                  </a:txBody>
                  <a:tcPr marL="0" marR="0" marT="635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DCE"/>
                    </a:solidFill>
                  </a:tcPr>
                </a:tc>
                <a:tc>
                  <a:txBody>
                    <a:bodyPr/>
                    <a:lstStyle/>
                    <a:p>
                      <a:pPr marL="635" algn="ctr">
                        <a:lnSpc>
                          <a:spcPct val="100000"/>
                        </a:lnSpc>
                        <a:spcBef>
                          <a:spcPts val="500"/>
                        </a:spcBef>
                      </a:pPr>
                      <a:r>
                        <a:rPr lang="en-US" sz="1600" b="1" spc="-25">
                          <a:solidFill>
                            <a:srgbClr val="1F5786"/>
                          </a:solidFill>
                          <a:latin typeface="Bahnschrift" panose="020B0502040204020203" pitchFamily="34" charset="0"/>
                          <a:cs typeface="Century Gothic"/>
                        </a:rPr>
                        <a:t>80%</a:t>
                      </a:r>
                      <a:endParaRPr lang="en-US" sz="1600" dirty="0">
                        <a:latin typeface="Bahnschrift" panose="020B0502040204020203" pitchFamily="34" charset="0"/>
                        <a:cs typeface="Century Gothic"/>
                      </a:endParaRPr>
                    </a:p>
                  </a:txBody>
                  <a:tcPr marL="0" marR="0" marT="635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DCE"/>
                    </a:solidFill>
                  </a:tcPr>
                </a:tc>
                <a:tc>
                  <a:txBody>
                    <a:bodyPr/>
                    <a:lstStyle/>
                    <a:p>
                      <a:pPr marL="635" algn="ctr">
                        <a:lnSpc>
                          <a:spcPct val="100000"/>
                        </a:lnSpc>
                        <a:spcBef>
                          <a:spcPts val="500"/>
                        </a:spcBef>
                      </a:pPr>
                      <a:r>
                        <a:rPr lang="en-US" sz="1600" b="1" spc="-25">
                          <a:solidFill>
                            <a:srgbClr val="1F5786"/>
                          </a:solidFill>
                          <a:latin typeface="Bahnschrift" panose="020B0502040204020203" pitchFamily="34" charset="0"/>
                          <a:cs typeface="Century Gothic"/>
                        </a:rPr>
                        <a:t>80%</a:t>
                      </a:r>
                      <a:endParaRPr lang="en-US" sz="1600" dirty="0">
                        <a:latin typeface="Bahnschrift" panose="020B0502040204020203" pitchFamily="34" charset="0"/>
                        <a:cs typeface="Century Gothic"/>
                      </a:endParaRPr>
                    </a:p>
                  </a:txBody>
                  <a:tcPr marL="0" marR="0" marT="635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DCE"/>
                    </a:solidFill>
                  </a:tcPr>
                </a:tc>
                <a:tc>
                  <a:txBody>
                    <a:bodyPr/>
                    <a:lstStyle/>
                    <a:p>
                      <a:pPr marL="1270" algn="ctr">
                        <a:lnSpc>
                          <a:spcPct val="100000"/>
                        </a:lnSpc>
                        <a:spcBef>
                          <a:spcPts val="500"/>
                        </a:spcBef>
                      </a:pPr>
                      <a:r>
                        <a:rPr lang="en-US" sz="1600" b="1" spc="-25">
                          <a:solidFill>
                            <a:srgbClr val="1F5786"/>
                          </a:solidFill>
                          <a:latin typeface="Bahnschrift" panose="020B0502040204020203" pitchFamily="34" charset="0"/>
                          <a:cs typeface="Century Gothic"/>
                        </a:rPr>
                        <a:t>80%</a:t>
                      </a:r>
                      <a:endParaRPr lang="en-US" sz="1600" dirty="0">
                        <a:latin typeface="Bahnschrift" panose="020B0502040204020203" pitchFamily="34" charset="0"/>
                        <a:cs typeface="Century Gothic"/>
                      </a:endParaRPr>
                    </a:p>
                  </a:txBody>
                  <a:tcPr marL="0" marR="0" marT="635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DCE"/>
                    </a:solidFill>
                  </a:tcPr>
                </a:tc>
                <a:extLst>
                  <a:ext uri="{0D108BD9-81ED-4DB2-BD59-A6C34878D82A}">
                    <a16:rowId xmlns:a16="http://schemas.microsoft.com/office/drawing/2014/main" val="10005"/>
                  </a:ext>
                </a:extLst>
              </a:tr>
              <a:tr h="384810">
                <a:tc>
                  <a:txBody>
                    <a:bodyPr/>
                    <a:lstStyle/>
                    <a:p>
                      <a:pPr marL="90805">
                        <a:lnSpc>
                          <a:spcPct val="100000"/>
                        </a:lnSpc>
                        <a:spcBef>
                          <a:spcPts val="535"/>
                        </a:spcBef>
                      </a:pPr>
                      <a:r>
                        <a:rPr lang="en-US" sz="1600" b="1">
                          <a:solidFill>
                            <a:srgbClr val="1F5786"/>
                          </a:solidFill>
                          <a:latin typeface="Bahnschrift" panose="020B0502040204020203" pitchFamily="34" charset="0"/>
                          <a:cs typeface="Century Gothic"/>
                        </a:rPr>
                        <a:t>Periodontics</a:t>
                      </a:r>
                      <a:r>
                        <a:rPr lang="en-US" sz="1600" b="1" spc="-5">
                          <a:solidFill>
                            <a:srgbClr val="1F5786"/>
                          </a:solidFill>
                          <a:latin typeface="Bahnschrift" panose="020B0502040204020203" pitchFamily="34" charset="0"/>
                          <a:cs typeface="Century Gothic"/>
                        </a:rPr>
                        <a:t> </a:t>
                      </a:r>
                      <a:r>
                        <a:rPr lang="en-US" sz="1400">
                          <a:solidFill>
                            <a:srgbClr val="1F5786"/>
                          </a:solidFill>
                          <a:latin typeface="Bahnschrift" panose="020B0502040204020203" pitchFamily="34" charset="0"/>
                          <a:cs typeface="Century Gothic"/>
                        </a:rPr>
                        <a:t>(treatment</a:t>
                      </a:r>
                      <a:r>
                        <a:rPr lang="en-US" sz="1400" spc="-20">
                          <a:solidFill>
                            <a:srgbClr val="1F5786"/>
                          </a:solidFill>
                          <a:latin typeface="Bahnschrift" panose="020B0502040204020203" pitchFamily="34" charset="0"/>
                          <a:cs typeface="Century Gothic"/>
                        </a:rPr>
                        <a:t> </a:t>
                      </a:r>
                      <a:r>
                        <a:rPr lang="en-US" sz="1400">
                          <a:solidFill>
                            <a:srgbClr val="1F5786"/>
                          </a:solidFill>
                          <a:latin typeface="Bahnschrift" panose="020B0502040204020203" pitchFamily="34" charset="0"/>
                          <a:cs typeface="Century Gothic"/>
                        </a:rPr>
                        <a:t>relating</a:t>
                      </a:r>
                      <a:r>
                        <a:rPr lang="en-US" sz="1400" spc="-80">
                          <a:solidFill>
                            <a:srgbClr val="1F5786"/>
                          </a:solidFill>
                          <a:latin typeface="Bahnschrift" panose="020B0502040204020203" pitchFamily="34" charset="0"/>
                          <a:cs typeface="Century Gothic"/>
                        </a:rPr>
                        <a:t> </a:t>
                      </a:r>
                      <a:r>
                        <a:rPr lang="en-US" sz="1400">
                          <a:solidFill>
                            <a:srgbClr val="1F5786"/>
                          </a:solidFill>
                          <a:latin typeface="Bahnschrift" panose="020B0502040204020203" pitchFamily="34" charset="0"/>
                          <a:cs typeface="Century Gothic"/>
                        </a:rPr>
                        <a:t>to</a:t>
                      </a:r>
                      <a:r>
                        <a:rPr lang="en-US" sz="1400" spc="-35">
                          <a:solidFill>
                            <a:srgbClr val="1F5786"/>
                          </a:solidFill>
                          <a:latin typeface="Bahnschrift" panose="020B0502040204020203" pitchFamily="34" charset="0"/>
                          <a:cs typeface="Century Gothic"/>
                        </a:rPr>
                        <a:t> </a:t>
                      </a:r>
                      <a:r>
                        <a:rPr lang="en-US" sz="1400">
                          <a:solidFill>
                            <a:srgbClr val="1F5786"/>
                          </a:solidFill>
                          <a:latin typeface="Bahnschrift" panose="020B0502040204020203" pitchFamily="34" charset="0"/>
                          <a:cs typeface="Century Gothic"/>
                        </a:rPr>
                        <a:t>gum</a:t>
                      </a:r>
                      <a:r>
                        <a:rPr lang="en-US" sz="1400" spc="-45">
                          <a:solidFill>
                            <a:srgbClr val="1F5786"/>
                          </a:solidFill>
                          <a:latin typeface="Bahnschrift" panose="020B0502040204020203" pitchFamily="34" charset="0"/>
                          <a:cs typeface="Century Gothic"/>
                        </a:rPr>
                        <a:t> </a:t>
                      </a:r>
                      <a:r>
                        <a:rPr lang="en-US" sz="1400" spc="-10">
                          <a:solidFill>
                            <a:srgbClr val="1F5786"/>
                          </a:solidFill>
                          <a:latin typeface="Bahnschrift" panose="020B0502040204020203" pitchFamily="34" charset="0"/>
                          <a:cs typeface="Century Gothic"/>
                        </a:rPr>
                        <a:t>disease)</a:t>
                      </a:r>
                      <a:endParaRPr lang="en-US" sz="1400" dirty="0">
                        <a:latin typeface="Bahnschrift" panose="020B0502040204020203" pitchFamily="34" charset="0"/>
                        <a:cs typeface="Century Gothic"/>
                      </a:endParaRPr>
                    </a:p>
                  </a:txBody>
                  <a:tcPr marL="0" marR="0" marT="679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635" algn="ctr">
                        <a:lnSpc>
                          <a:spcPct val="100000"/>
                        </a:lnSpc>
                        <a:spcBef>
                          <a:spcPts val="535"/>
                        </a:spcBef>
                      </a:pPr>
                      <a:r>
                        <a:rPr lang="en-US" sz="1600" b="1" spc="-25">
                          <a:solidFill>
                            <a:srgbClr val="1F5786"/>
                          </a:solidFill>
                          <a:latin typeface="Bahnschrift" panose="020B0502040204020203" pitchFamily="34" charset="0"/>
                          <a:cs typeface="Century Gothic"/>
                        </a:rPr>
                        <a:t>80%</a:t>
                      </a:r>
                      <a:endParaRPr lang="en-US" sz="1600" dirty="0">
                        <a:latin typeface="Bahnschrift" panose="020B0502040204020203" pitchFamily="34" charset="0"/>
                        <a:cs typeface="Century Gothic"/>
                      </a:endParaRPr>
                    </a:p>
                  </a:txBody>
                  <a:tcPr marL="0" marR="0" marT="679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635" algn="ctr">
                        <a:lnSpc>
                          <a:spcPct val="100000"/>
                        </a:lnSpc>
                        <a:spcBef>
                          <a:spcPts val="535"/>
                        </a:spcBef>
                      </a:pPr>
                      <a:r>
                        <a:rPr lang="en-US" sz="1600" b="1" spc="-25">
                          <a:solidFill>
                            <a:srgbClr val="1F5786"/>
                          </a:solidFill>
                          <a:latin typeface="Bahnschrift" panose="020B0502040204020203" pitchFamily="34" charset="0"/>
                          <a:cs typeface="Century Gothic"/>
                        </a:rPr>
                        <a:t>80%</a:t>
                      </a:r>
                      <a:endParaRPr lang="en-US" sz="1600" dirty="0">
                        <a:latin typeface="Bahnschrift" panose="020B0502040204020203" pitchFamily="34" charset="0"/>
                        <a:cs typeface="Century Gothic"/>
                      </a:endParaRPr>
                    </a:p>
                  </a:txBody>
                  <a:tcPr marL="0" marR="0" marT="679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1270" algn="ctr">
                        <a:lnSpc>
                          <a:spcPct val="100000"/>
                        </a:lnSpc>
                        <a:spcBef>
                          <a:spcPts val="535"/>
                        </a:spcBef>
                      </a:pPr>
                      <a:r>
                        <a:rPr lang="en-US" sz="1600" b="1" spc="-25">
                          <a:solidFill>
                            <a:srgbClr val="1F5786"/>
                          </a:solidFill>
                          <a:latin typeface="Bahnschrift" panose="020B0502040204020203" pitchFamily="34" charset="0"/>
                          <a:cs typeface="Century Gothic"/>
                        </a:rPr>
                        <a:t>80%</a:t>
                      </a:r>
                      <a:endParaRPr lang="en-US" sz="1600" dirty="0">
                        <a:latin typeface="Bahnschrift" panose="020B0502040204020203" pitchFamily="34" charset="0"/>
                        <a:cs typeface="Century Gothic"/>
                      </a:endParaRPr>
                    </a:p>
                  </a:txBody>
                  <a:tcPr marL="0" marR="0" marT="679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extLst>
                  <a:ext uri="{0D108BD9-81ED-4DB2-BD59-A6C34878D82A}">
                    <a16:rowId xmlns:a16="http://schemas.microsoft.com/office/drawing/2014/main" val="10006"/>
                  </a:ext>
                </a:extLst>
              </a:tr>
              <a:tr h="377190">
                <a:tc>
                  <a:txBody>
                    <a:bodyPr/>
                    <a:lstStyle/>
                    <a:p>
                      <a:pPr marL="90805">
                        <a:lnSpc>
                          <a:spcPct val="100000"/>
                        </a:lnSpc>
                        <a:spcBef>
                          <a:spcPts val="505"/>
                        </a:spcBef>
                      </a:pPr>
                      <a:r>
                        <a:rPr lang="en-US" sz="1600" b="1">
                          <a:solidFill>
                            <a:srgbClr val="1F5786"/>
                          </a:solidFill>
                          <a:latin typeface="Bahnschrift" panose="020B0502040204020203" pitchFamily="34" charset="0"/>
                          <a:cs typeface="Century Gothic"/>
                        </a:rPr>
                        <a:t>Oral</a:t>
                      </a:r>
                      <a:r>
                        <a:rPr lang="en-US" sz="1600" b="1" spc="-5">
                          <a:solidFill>
                            <a:srgbClr val="1F5786"/>
                          </a:solidFill>
                          <a:latin typeface="Bahnschrift" panose="020B0502040204020203" pitchFamily="34" charset="0"/>
                          <a:cs typeface="Century Gothic"/>
                        </a:rPr>
                        <a:t> </a:t>
                      </a:r>
                      <a:r>
                        <a:rPr lang="en-US" sz="1600" b="1">
                          <a:solidFill>
                            <a:srgbClr val="1F5786"/>
                          </a:solidFill>
                          <a:latin typeface="Bahnschrift" panose="020B0502040204020203" pitchFamily="34" charset="0"/>
                          <a:cs typeface="Century Gothic"/>
                        </a:rPr>
                        <a:t>Surgery</a:t>
                      </a:r>
                      <a:r>
                        <a:rPr lang="en-US" sz="1600" b="1" spc="-10">
                          <a:solidFill>
                            <a:srgbClr val="1F5786"/>
                          </a:solidFill>
                          <a:latin typeface="Bahnschrift" panose="020B0502040204020203" pitchFamily="34" charset="0"/>
                          <a:cs typeface="Century Gothic"/>
                        </a:rPr>
                        <a:t> </a:t>
                      </a:r>
                      <a:r>
                        <a:rPr lang="en-US" sz="1400">
                          <a:solidFill>
                            <a:srgbClr val="1F5786"/>
                          </a:solidFill>
                          <a:latin typeface="Bahnschrift" panose="020B0502040204020203" pitchFamily="34" charset="0"/>
                          <a:cs typeface="Century Gothic"/>
                        </a:rPr>
                        <a:t>(simple</a:t>
                      </a:r>
                      <a:r>
                        <a:rPr lang="en-US" sz="1400" spc="-55">
                          <a:solidFill>
                            <a:srgbClr val="1F5786"/>
                          </a:solidFill>
                          <a:latin typeface="Bahnschrift" panose="020B0502040204020203" pitchFamily="34" charset="0"/>
                          <a:cs typeface="Century Gothic"/>
                        </a:rPr>
                        <a:t> </a:t>
                      </a:r>
                      <a:r>
                        <a:rPr lang="en-US" sz="1400">
                          <a:solidFill>
                            <a:srgbClr val="1F5786"/>
                          </a:solidFill>
                          <a:latin typeface="Bahnschrift" panose="020B0502040204020203" pitchFamily="34" charset="0"/>
                          <a:cs typeface="Century Gothic"/>
                        </a:rPr>
                        <a:t>or</a:t>
                      </a:r>
                      <a:r>
                        <a:rPr lang="en-US" sz="1400" spc="-35">
                          <a:solidFill>
                            <a:srgbClr val="1F5786"/>
                          </a:solidFill>
                          <a:latin typeface="Bahnschrift" panose="020B0502040204020203" pitchFamily="34" charset="0"/>
                          <a:cs typeface="Century Gothic"/>
                        </a:rPr>
                        <a:t> </a:t>
                      </a:r>
                      <a:r>
                        <a:rPr lang="en-US" sz="1400">
                          <a:solidFill>
                            <a:srgbClr val="1F5786"/>
                          </a:solidFill>
                          <a:latin typeface="Bahnschrift" panose="020B0502040204020203" pitchFamily="34" charset="0"/>
                          <a:cs typeface="Century Gothic"/>
                        </a:rPr>
                        <a:t>complex</a:t>
                      </a:r>
                      <a:r>
                        <a:rPr lang="en-US" sz="1400" spc="-50">
                          <a:solidFill>
                            <a:srgbClr val="1F5786"/>
                          </a:solidFill>
                          <a:latin typeface="Bahnschrift" panose="020B0502040204020203" pitchFamily="34" charset="0"/>
                          <a:cs typeface="Century Gothic"/>
                        </a:rPr>
                        <a:t> </a:t>
                      </a:r>
                      <a:r>
                        <a:rPr lang="en-US" sz="1400">
                          <a:solidFill>
                            <a:srgbClr val="1F5786"/>
                          </a:solidFill>
                          <a:latin typeface="Bahnschrift" panose="020B0502040204020203" pitchFamily="34" charset="0"/>
                          <a:cs typeface="Century Gothic"/>
                        </a:rPr>
                        <a:t>oral</a:t>
                      </a:r>
                      <a:r>
                        <a:rPr lang="en-US" sz="1400" spc="-45">
                          <a:solidFill>
                            <a:srgbClr val="1F5786"/>
                          </a:solidFill>
                          <a:latin typeface="Bahnschrift" panose="020B0502040204020203" pitchFamily="34" charset="0"/>
                          <a:cs typeface="Century Gothic"/>
                        </a:rPr>
                        <a:t> </a:t>
                      </a:r>
                      <a:r>
                        <a:rPr lang="en-US" sz="1400" spc="-10">
                          <a:solidFill>
                            <a:srgbClr val="1F5786"/>
                          </a:solidFill>
                          <a:latin typeface="Bahnschrift" panose="020B0502040204020203" pitchFamily="34" charset="0"/>
                          <a:cs typeface="Century Gothic"/>
                        </a:rPr>
                        <a:t>surgery)</a:t>
                      </a:r>
                      <a:endParaRPr lang="en-US" sz="1400" dirty="0">
                        <a:latin typeface="Bahnschrift" panose="020B0502040204020203" pitchFamily="34" charset="0"/>
                        <a:cs typeface="Century Gothic"/>
                      </a:endParaRPr>
                    </a:p>
                  </a:txBody>
                  <a:tcPr marL="0" marR="0" marT="641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DCE"/>
                    </a:solidFill>
                  </a:tcPr>
                </a:tc>
                <a:tc>
                  <a:txBody>
                    <a:bodyPr/>
                    <a:lstStyle/>
                    <a:p>
                      <a:pPr marL="635" algn="ctr">
                        <a:lnSpc>
                          <a:spcPct val="100000"/>
                        </a:lnSpc>
                        <a:spcBef>
                          <a:spcPts val="505"/>
                        </a:spcBef>
                      </a:pPr>
                      <a:r>
                        <a:rPr lang="en-US" sz="1600" b="1" spc="-25">
                          <a:solidFill>
                            <a:srgbClr val="1F5786"/>
                          </a:solidFill>
                          <a:latin typeface="Bahnschrift" panose="020B0502040204020203" pitchFamily="34" charset="0"/>
                          <a:cs typeface="Century Gothic"/>
                        </a:rPr>
                        <a:t>50%</a:t>
                      </a:r>
                      <a:endParaRPr lang="en-US" sz="1600" dirty="0">
                        <a:latin typeface="Bahnschrift" panose="020B0502040204020203" pitchFamily="34" charset="0"/>
                        <a:cs typeface="Century Gothic"/>
                      </a:endParaRPr>
                    </a:p>
                  </a:txBody>
                  <a:tcPr marL="0" marR="0" marT="641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DCE"/>
                    </a:solidFill>
                  </a:tcPr>
                </a:tc>
                <a:tc>
                  <a:txBody>
                    <a:bodyPr/>
                    <a:lstStyle/>
                    <a:p>
                      <a:pPr marL="635" algn="ctr">
                        <a:lnSpc>
                          <a:spcPct val="100000"/>
                        </a:lnSpc>
                        <a:spcBef>
                          <a:spcPts val="505"/>
                        </a:spcBef>
                      </a:pPr>
                      <a:r>
                        <a:rPr lang="en-US" sz="1600" b="1" spc="-25">
                          <a:solidFill>
                            <a:srgbClr val="1F5786"/>
                          </a:solidFill>
                          <a:latin typeface="Bahnschrift" panose="020B0502040204020203" pitchFamily="34" charset="0"/>
                          <a:cs typeface="Century Gothic"/>
                        </a:rPr>
                        <a:t>50%</a:t>
                      </a:r>
                      <a:endParaRPr lang="en-US" sz="1600" dirty="0">
                        <a:latin typeface="Bahnschrift" panose="020B0502040204020203" pitchFamily="34" charset="0"/>
                        <a:cs typeface="Century Gothic"/>
                      </a:endParaRPr>
                    </a:p>
                  </a:txBody>
                  <a:tcPr marL="0" marR="0" marT="641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DCE"/>
                    </a:solidFill>
                  </a:tcPr>
                </a:tc>
                <a:tc>
                  <a:txBody>
                    <a:bodyPr/>
                    <a:lstStyle/>
                    <a:p>
                      <a:pPr marL="1270" algn="ctr">
                        <a:lnSpc>
                          <a:spcPct val="100000"/>
                        </a:lnSpc>
                        <a:spcBef>
                          <a:spcPts val="505"/>
                        </a:spcBef>
                      </a:pPr>
                      <a:r>
                        <a:rPr lang="en-US" sz="1600" b="1" spc="-25">
                          <a:solidFill>
                            <a:srgbClr val="1F5786"/>
                          </a:solidFill>
                          <a:latin typeface="Bahnschrift" panose="020B0502040204020203" pitchFamily="34" charset="0"/>
                          <a:cs typeface="Century Gothic"/>
                        </a:rPr>
                        <a:t>50%</a:t>
                      </a:r>
                      <a:endParaRPr lang="en-US" sz="1600" dirty="0">
                        <a:latin typeface="Bahnschrift" panose="020B0502040204020203" pitchFamily="34" charset="0"/>
                        <a:cs typeface="Century Gothic"/>
                      </a:endParaRPr>
                    </a:p>
                  </a:txBody>
                  <a:tcPr marL="0" marR="0" marT="641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DCE"/>
                    </a:solidFill>
                  </a:tcPr>
                </a:tc>
                <a:extLst>
                  <a:ext uri="{0D108BD9-81ED-4DB2-BD59-A6C34878D82A}">
                    <a16:rowId xmlns:a16="http://schemas.microsoft.com/office/drawing/2014/main" val="10007"/>
                  </a:ext>
                </a:extLst>
              </a:tr>
              <a:tr h="356235">
                <a:tc>
                  <a:txBody>
                    <a:bodyPr/>
                    <a:lstStyle/>
                    <a:p>
                      <a:pPr marL="90805">
                        <a:lnSpc>
                          <a:spcPct val="100000"/>
                        </a:lnSpc>
                        <a:spcBef>
                          <a:spcPts val="425"/>
                        </a:spcBef>
                      </a:pPr>
                      <a:r>
                        <a:rPr lang="en-US" sz="1600" b="1">
                          <a:solidFill>
                            <a:srgbClr val="1F5786"/>
                          </a:solidFill>
                          <a:latin typeface="Bahnschrift" panose="020B0502040204020203" pitchFamily="34" charset="0"/>
                          <a:cs typeface="Century Gothic"/>
                        </a:rPr>
                        <a:t>Major</a:t>
                      </a:r>
                      <a:r>
                        <a:rPr lang="en-US" sz="1600" b="1" spc="-80">
                          <a:solidFill>
                            <a:srgbClr val="1F5786"/>
                          </a:solidFill>
                          <a:latin typeface="Bahnschrift" panose="020B0502040204020203" pitchFamily="34" charset="0"/>
                          <a:cs typeface="Century Gothic"/>
                        </a:rPr>
                        <a:t> </a:t>
                      </a:r>
                      <a:r>
                        <a:rPr lang="en-US" sz="1600" b="1">
                          <a:solidFill>
                            <a:srgbClr val="1F5786"/>
                          </a:solidFill>
                          <a:latin typeface="Bahnschrift" panose="020B0502040204020203" pitchFamily="34" charset="0"/>
                          <a:cs typeface="Century Gothic"/>
                        </a:rPr>
                        <a:t>Restorative</a:t>
                      </a:r>
                      <a:r>
                        <a:rPr lang="en-US" sz="1600" b="1" spc="-50">
                          <a:solidFill>
                            <a:srgbClr val="1F5786"/>
                          </a:solidFill>
                          <a:latin typeface="Bahnschrift" panose="020B0502040204020203" pitchFamily="34" charset="0"/>
                          <a:cs typeface="Century Gothic"/>
                        </a:rPr>
                        <a:t> </a:t>
                      </a:r>
                      <a:r>
                        <a:rPr lang="en-US" sz="1600" b="1">
                          <a:solidFill>
                            <a:srgbClr val="1F5786"/>
                          </a:solidFill>
                          <a:latin typeface="Bahnschrift" panose="020B0502040204020203" pitchFamily="34" charset="0"/>
                          <a:cs typeface="Century Gothic"/>
                        </a:rPr>
                        <a:t>Services</a:t>
                      </a:r>
                      <a:r>
                        <a:rPr lang="en-US" sz="1600" b="1" spc="-40">
                          <a:solidFill>
                            <a:srgbClr val="1F5786"/>
                          </a:solidFill>
                          <a:latin typeface="Bahnschrift" panose="020B0502040204020203" pitchFamily="34" charset="0"/>
                          <a:cs typeface="Century Gothic"/>
                        </a:rPr>
                        <a:t> </a:t>
                      </a:r>
                      <a:r>
                        <a:rPr lang="en-US" sz="1400" spc="-10">
                          <a:solidFill>
                            <a:srgbClr val="1F5786"/>
                          </a:solidFill>
                          <a:latin typeface="Bahnschrift" panose="020B0502040204020203" pitchFamily="34" charset="0"/>
                          <a:cs typeface="Century Gothic"/>
                        </a:rPr>
                        <a:t>(crowns)</a:t>
                      </a:r>
                      <a:endParaRPr lang="en-US" sz="1400" dirty="0">
                        <a:latin typeface="Bahnschrift" panose="020B0502040204020203" pitchFamily="34" charset="0"/>
                        <a:cs typeface="Century Gothic"/>
                      </a:endParaRPr>
                    </a:p>
                  </a:txBody>
                  <a:tcPr marL="0" marR="0" marT="539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635" algn="ctr">
                        <a:lnSpc>
                          <a:spcPct val="100000"/>
                        </a:lnSpc>
                        <a:spcBef>
                          <a:spcPts val="425"/>
                        </a:spcBef>
                      </a:pPr>
                      <a:r>
                        <a:rPr lang="en-US" sz="1600" b="1" spc="-25">
                          <a:solidFill>
                            <a:srgbClr val="1F5786"/>
                          </a:solidFill>
                          <a:latin typeface="Bahnschrift" panose="020B0502040204020203" pitchFamily="34" charset="0"/>
                          <a:cs typeface="Century Gothic"/>
                        </a:rPr>
                        <a:t>50%</a:t>
                      </a:r>
                      <a:endParaRPr lang="en-US" sz="1600" dirty="0">
                        <a:latin typeface="Bahnschrift" panose="020B0502040204020203" pitchFamily="34" charset="0"/>
                        <a:cs typeface="Century Gothic"/>
                      </a:endParaRPr>
                    </a:p>
                  </a:txBody>
                  <a:tcPr marL="0" marR="0" marT="539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635" algn="ctr">
                        <a:lnSpc>
                          <a:spcPct val="100000"/>
                        </a:lnSpc>
                        <a:spcBef>
                          <a:spcPts val="425"/>
                        </a:spcBef>
                      </a:pPr>
                      <a:r>
                        <a:rPr lang="en-US" sz="1600" b="1" spc="-25">
                          <a:solidFill>
                            <a:srgbClr val="1F5786"/>
                          </a:solidFill>
                          <a:latin typeface="Bahnschrift" panose="020B0502040204020203" pitchFamily="34" charset="0"/>
                          <a:cs typeface="Century Gothic"/>
                        </a:rPr>
                        <a:t>50%</a:t>
                      </a:r>
                      <a:endParaRPr lang="en-US" sz="1600" dirty="0">
                        <a:latin typeface="Bahnschrift" panose="020B0502040204020203" pitchFamily="34" charset="0"/>
                        <a:cs typeface="Century Gothic"/>
                      </a:endParaRPr>
                    </a:p>
                  </a:txBody>
                  <a:tcPr marL="0" marR="0" marT="539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1270" algn="ctr">
                        <a:lnSpc>
                          <a:spcPct val="100000"/>
                        </a:lnSpc>
                        <a:spcBef>
                          <a:spcPts val="425"/>
                        </a:spcBef>
                      </a:pPr>
                      <a:r>
                        <a:rPr lang="en-US" sz="1600" b="1" spc="-25">
                          <a:solidFill>
                            <a:srgbClr val="1F5786"/>
                          </a:solidFill>
                          <a:latin typeface="Bahnschrift" panose="020B0502040204020203" pitchFamily="34" charset="0"/>
                          <a:cs typeface="Century Gothic"/>
                        </a:rPr>
                        <a:t>50%</a:t>
                      </a:r>
                      <a:endParaRPr lang="en-US" sz="1600" dirty="0">
                        <a:latin typeface="Bahnschrift" panose="020B0502040204020203" pitchFamily="34" charset="0"/>
                        <a:cs typeface="Century Gothic"/>
                      </a:endParaRPr>
                    </a:p>
                  </a:txBody>
                  <a:tcPr marL="0" marR="0" marT="539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extLst>
                  <a:ext uri="{0D108BD9-81ED-4DB2-BD59-A6C34878D82A}">
                    <a16:rowId xmlns:a16="http://schemas.microsoft.com/office/drawing/2014/main" val="10008"/>
                  </a:ext>
                </a:extLst>
              </a:tr>
              <a:tr h="377190">
                <a:tc>
                  <a:txBody>
                    <a:bodyPr/>
                    <a:lstStyle/>
                    <a:p>
                      <a:pPr marL="90805">
                        <a:lnSpc>
                          <a:spcPct val="100000"/>
                        </a:lnSpc>
                        <a:spcBef>
                          <a:spcPts val="505"/>
                        </a:spcBef>
                      </a:pPr>
                      <a:r>
                        <a:rPr lang="en-US" sz="1600" b="1">
                          <a:solidFill>
                            <a:srgbClr val="1F5786"/>
                          </a:solidFill>
                          <a:latin typeface="Bahnschrift" panose="020B0502040204020203" pitchFamily="34" charset="0"/>
                          <a:cs typeface="Century Gothic"/>
                        </a:rPr>
                        <a:t>Prosthetic</a:t>
                      </a:r>
                      <a:r>
                        <a:rPr lang="en-US" sz="1600" b="1" spc="-45">
                          <a:solidFill>
                            <a:srgbClr val="1F5786"/>
                          </a:solidFill>
                          <a:latin typeface="Bahnschrift" panose="020B0502040204020203" pitchFamily="34" charset="0"/>
                          <a:cs typeface="Century Gothic"/>
                        </a:rPr>
                        <a:t> </a:t>
                      </a:r>
                      <a:r>
                        <a:rPr lang="en-US" sz="1600" b="1">
                          <a:solidFill>
                            <a:srgbClr val="1F5786"/>
                          </a:solidFill>
                          <a:latin typeface="Bahnschrift" panose="020B0502040204020203" pitchFamily="34" charset="0"/>
                          <a:cs typeface="Century Gothic"/>
                        </a:rPr>
                        <a:t>Repairs</a:t>
                      </a:r>
                      <a:r>
                        <a:rPr lang="en-US" sz="1600" b="1" spc="-25">
                          <a:solidFill>
                            <a:srgbClr val="1F5786"/>
                          </a:solidFill>
                          <a:latin typeface="Bahnschrift" panose="020B0502040204020203" pitchFamily="34" charset="0"/>
                          <a:cs typeface="Century Gothic"/>
                        </a:rPr>
                        <a:t> </a:t>
                      </a:r>
                      <a:r>
                        <a:rPr lang="en-US" sz="1600" b="1">
                          <a:solidFill>
                            <a:srgbClr val="1F5786"/>
                          </a:solidFill>
                          <a:latin typeface="Bahnschrift" panose="020B0502040204020203" pitchFamily="34" charset="0"/>
                          <a:cs typeface="Century Gothic"/>
                        </a:rPr>
                        <a:t>&amp;</a:t>
                      </a:r>
                      <a:r>
                        <a:rPr lang="en-US" sz="1600" b="1" spc="-45">
                          <a:solidFill>
                            <a:srgbClr val="1F5786"/>
                          </a:solidFill>
                          <a:latin typeface="Bahnschrift" panose="020B0502040204020203" pitchFamily="34" charset="0"/>
                          <a:cs typeface="Century Gothic"/>
                        </a:rPr>
                        <a:t> </a:t>
                      </a:r>
                      <a:r>
                        <a:rPr lang="en-US" sz="1600" b="1" spc="-10">
                          <a:solidFill>
                            <a:srgbClr val="1F5786"/>
                          </a:solidFill>
                          <a:latin typeface="Bahnschrift" panose="020B0502040204020203" pitchFamily="34" charset="0"/>
                          <a:cs typeface="Century Gothic"/>
                        </a:rPr>
                        <a:t>Adjustments</a:t>
                      </a:r>
                      <a:endParaRPr lang="en-US" sz="1600" dirty="0">
                        <a:latin typeface="Bahnschrift" panose="020B0502040204020203" pitchFamily="34" charset="0"/>
                        <a:cs typeface="Century Gothic"/>
                      </a:endParaRPr>
                    </a:p>
                  </a:txBody>
                  <a:tcPr marL="0" marR="0" marT="641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DCE"/>
                    </a:solidFill>
                  </a:tcPr>
                </a:tc>
                <a:tc>
                  <a:txBody>
                    <a:bodyPr/>
                    <a:lstStyle/>
                    <a:p>
                      <a:pPr marL="1270" algn="ctr">
                        <a:lnSpc>
                          <a:spcPct val="100000"/>
                        </a:lnSpc>
                        <a:spcBef>
                          <a:spcPts val="505"/>
                        </a:spcBef>
                      </a:pPr>
                      <a:r>
                        <a:rPr lang="en-US" sz="1600" b="1" spc="-20">
                          <a:solidFill>
                            <a:srgbClr val="1F5786"/>
                          </a:solidFill>
                          <a:latin typeface="Bahnschrift" panose="020B0502040204020203" pitchFamily="34" charset="0"/>
                          <a:cs typeface="Century Gothic"/>
                        </a:rPr>
                        <a:t>100%</a:t>
                      </a:r>
                      <a:endParaRPr lang="en-US" sz="1600" dirty="0">
                        <a:latin typeface="Bahnschrift" panose="020B0502040204020203" pitchFamily="34" charset="0"/>
                        <a:cs typeface="Century Gothic"/>
                      </a:endParaRPr>
                    </a:p>
                  </a:txBody>
                  <a:tcPr marL="0" marR="0" marT="641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DCE"/>
                    </a:solidFill>
                  </a:tcPr>
                </a:tc>
                <a:tc>
                  <a:txBody>
                    <a:bodyPr/>
                    <a:lstStyle/>
                    <a:p>
                      <a:pPr marL="635" algn="ctr">
                        <a:lnSpc>
                          <a:spcPct val="100000"/>
                        </a:lnSpc>
                        <a:spcBef>
                          <a:spcPts val="505"/>
                        </a:spcBef>
                      </a:pPr>
                      <a:r>
                        <a:rPr lang="en-US" sz="1600" b="1" spc="-25">
                          <a:solidFill>
                            <a:srgbClr val="1F5786"/>
                          </a:solidFill>
                          <a:latin typeface="Bahnschrift" panose="020B0502040204020203" pitchFamily="34" charset="0"/>
                          <a:cs typeface="Century Gothic"/>
                        </a:rPr>
                        <a:t>50%</a:t>
                      </a:r>
                      <a:endParaRPr lang="en-US" sz="1600" dirty="0">
                        <a:latin typeface="Bahnschrift" panose="020B0502040204020203" pitchFamily="34" charset="0"/>
                        <a:cs typeface="Century Gothic"/>
                      </a:endParaRPr>
                    </a:p>
                  </a:txBody>
                  <a:tcPr marL="0" marR="0" marT="641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DCE"/>
                    </a:solidFill>
                  </a:tcPr>
                </a:tc>
                <a:tc>
                  <a:txBody>
                    <a:bodyPr/>
                    <a:lstStyle/>
                    <a:p>
                      <a:pPr marL="1270" algn="ctr">
                        <a:lnSpc>
                          <a:spcPct val="100000"/>
                        </a:lnSpc>
                        <a:spcBef>
                          <a:spcPts val="505"/>
                        </a:spcBef>
                      </a:pPr>
                      <a:r>
                        <a:rPr lang="en-US" sz="1600" b="1" spc="-25">
                          <a:solidFill>
                            <a:srgbClr val="1F5786"/>
                          </a:solidFill>
                          <a:latin typeface="Bahnschrift" panose="020B0502040204020203" pitchFamily="34" charset="0"/>
                          <a:cs typeface="Century Gothic"/>
                        </a:rPr>
                        <a:t>50%</a:t>
                      </a:r>
                      <a:endParaRPr lang="en-US" sz="1600" dirty="0">
                        <a:latin typeface="Bahnschrift" panose="020B0502040204020203" pitchFamily="34" charset="0"/>
                        <a:cs typeface="Century Gothic"/>
                      </a:endParaRPr>
                    </a:p>
                  </a:txBody>
                  <a:tcPr marL="0" marR="0" marT="641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DCE"/>
                    </a:solidFill>
                  </a:tcPr>
                </a:tc>
                <a:extLst>
                  <a:ext uri="{0D108BD9-81ED-4DB2-BD59-A6C34878D82A}">
                    <a16:rowId xmlns:a16="http://schemas.microsoft.com/office/drawing/2014/main" val="10009"/>
                  </a:ext>
                </a:extLst>
              </a:tr>
              <a:tr h="377190">
                <a:tc>
                  <a:txBody>
                    <a:bodyPr/>
                    <a:lstStyle/>
                    <a:p>
                      <a:pPr marL="90805">
                        <a:lnSpc>
                          <a:spcPct val="100000"/>
                        </a:lnSpc>
                        <a:spcBef>
                          <a:spcPts val="509"/>
                        </a:spcBef>
                      </a:pPr>
                      <a:r>
                        <a:rPr lang="en-US" sz="1600" b="1">
                          <a:solidFill>
                            <a:srgbClr val="1F5786"/>
                          </a:solidFill>
                          <a:latin typeface="Bahnschrift" panose="020B0502040204020203" pitchFamily="34" charset="0"/>
                          <a:cs typeface="Century Gothic"/>
                        </a:rPr>
                        <a:t>Prosthetics</a:t>
                      </a:r>
                      <a:r>
                        <a:rPr lang="en-US" sz="1600" b="1" spc="409">
                          <a:solidFill>
                            <a:srgbClr val="1F5786"/>
                          </a:solidFill>
                          <a:latin typeface="Bahnschrift" panose="020B0502040204020203" pitchFamily="34" charset="0"/>
                          <a:cs typeface="Century Gothic"/>
                        </a:rPr>
                        <a:t> </a:t>
                      </a:r>
                      <a:r>
                        <a:rPr lang="en-US" sz="1400">
                          <a:solidFill>
                            <a:srgbClr val="1F5786"/>
                          </a:solidFill>
                          <a:latin typeface="Bahnschrift" panose="020B0502040204020203" pitchFamily="34" charset="0"/>
                          <a:cs typeface="Century Gothic"/>
                        </a:rPr>
                        <a:t>(bridges,</a:t>
                      </a:r>
                      <a:r>
                        <a:rPr lang="en-US" sz="1400" spc="-60">
                          <a:solidFill>
                            <a:srgbClr val="1F5786"/>
                          </a:solidFill>
                          <a:latin typeface="Bahnschrift" panose="020B0502040204020203" pitchFamily="34" charset="0"/>
                          <a:cs typeface="Century Gothic"/>
                        </a:rPr>
                        <a:t> </a:t>
                      </a:r>
                      <a:r>
                        <a:rPr lang="en-US" sz="1400" spc="-10">
                          <a:solidFill>
                            <a:srgbClr val="1F5786"/>
                          </a:solidFill>
                          <a:latin typeface="Bahnschrift" panose="020B0502040204020203" pitchFamily="34" charset="0"/>
                          <a:cs typeface="Century Gothic"/>
                        </a:rPr>
                        <a:t>dentures)</a:t>
                      </a:r>
                      <a:endParaRPr lang="en-US" sz="1400" dirty="0">
                        <a:latin typeface="Bahnschrift" panose="020B0502040204020203" pitchFamily="34" charset="0"/>
                        <a:cs typeface="Century Gothic"/>
                      </a:endParaRPr>
                    </a:p>
                  </a:txBody>
                  <a:tcPr marL="0" marR="0" marT="6476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635" algn="ctr">
                        <a:lnSpc>
                          <a:spcPct val="100000"/>
                        </a:lnSpc>
                        <a:spcBef>
                          <a:spcPts val="509"/>
                        </a:spcBef>
                      </a:pPr>
                      <a:r>
                        <a:rPr lang="en-US" sz="1600" b="1" spc="-25">
                          <a:solidFill>
                            <a:srgbClr val="1F5786"/>
                          </a:solidFill>
                          <a:latin typeface="Bahnschrift" panose="020B0502040204020203" pitchFamily="34" charset="0"/>
                          <a:cs typeface="Century Gothic"/>
                        </a:rPr>
                        <a:t>50%</a:t>
                      </a:r>
                      <a:endParaRPr lang="en-US" sz="1600" dirty="0">
                        <a:latin typeface="Bahnschrift" panose="020B0502040204020203" pitchFamily="34" charset="0"/>
                        <a:cs typeface="Century Gothic"/>
                      </a:endParaRPr>
                    </a:p>
                  </a:txBody>
                  <a:tcPr marL="0" marR="0" marT="6476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635" algn="ctr">
                        <a:lnSpc>
                          <a:spcPct val="100000"/>
                        </a:lnSpc>
                        <a:spcBef>
                          <a:spcPts val="509"/>
                        </a:spcBef>
                      </a:pPr>
                      <a:r>
                        <a:rPr lang="en-US" sz="1600" b="1" spc="-25">
                          <a:solidFill>
                            <a:srgbClr val="1F5786"/>
                          </a:solidFill>
                          <a:latin typeface="Bahnschrift" panose="020B0502040204020203" pitchFamily="34" charset="0"/>
                          <a:cs typeface="Century Gothic"/>
                        </a:rPr>
                        <a:t>50%</a:t>
                      </a:r>
                      <a:endParaRPr lang="en-US" sz="1600" dirty="0">
                        <a:latin typeface="Bahnschrift" panose="020B0502040204020203" pitchFamily="34" charset="0"/>
                        <a:cs typeface="Century Gothic"/>
                      </a:endParaRPr>
                    </a:p>
                  </a:txBody>
                  <a:tcPr marL="0" marR="0" marT="6476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1270" algn="ctr">
                        <a:lnSpc>
                          <a:spcPct val="100000"/>
                        </a:lnSpc>
                        <a:spcBef>
                          <a:spcPts val="509"/>
                        </a:spcBef>
                      </a:pPr>
                      <a:r>
                        <a:rPr lang="en-US" sz="1600" b="1" spc="-25">
                          <a:solidFill>
                            <a:srgbClr val="1F5786"/>
                          </a:solidFill>
                          <a:latin typeface="Bahnschrift" panose="020B0502040204020203" pitchFamily="34" charset="0"/>
                          <a:cs typeface="Century Gothic"/>
                        </a:rPr>
                        <a:t>50%</a:t>
                      </a:r>
                      <a:endParaRPr lang="en-US" sz="1600" dirty="0">
                        <a:latin typeface="Bahnschrift" panose="020B0502040204020203" pitchFamily="34" charset="0"/>
                        <a:cs typeface="Century Gothic"/>
                      </a:endParaRPr>
                    </a:p>
                  </a:txBody>
                  <a:tcPr marL="0" marR="0" marT="6476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extLst>
                  <a:ext uri="{0D108BD9-81ED-4DB2-BD59-A6C34878D82A}">
                    <a16:rowId xmlns:a16="http://schemas.microsoft.com/office/drawing/2014/main" val="10010"/>
                  </a:ext>
                </a:extLst>
              </a:tr>
              <a:tr h="377190">
                <a:tc>
                  <a:txBody>
                    <a:bodyPr/>
                    <a:lstStyle/>
                    <a:p>
                      <a:pPr marL="90805">
                        <a:lnSpc>
                          <a:spcPct val="100000"/>
                        </a:lnSpc>
                        <a:spcBef>
                          <a:spcPts val="505"/>
                        </a:spcBef>
                      </a:pPr>
                      <a:r>
                        <a:rPr lang="en-US" sz="1600" b="1" spc="-10">
                          <a:solidFill>
                            <a:srgbClr val="1F5786"/>
                          </a:solidFill>
                          <a:latin typeface="Bahnschrift" panose="020B0502040204020203" pitchFamily="34" charset="0"/>
                          <a:cs typeface="Century Gothic"/>
                        </a:rPr>
                        <a:t>Orthodontics</a:t>
                      </a:r>
                      <a:endParaRPr lang="en-US" sz="1600" dirty="0">
                        <a:latin typeface="Bahnschrift" panose="020B0502040204020203" pitchFamily="34" charset="0"/>
                        <a:cs typeface="Century Gothic"/>
                      </a:endParaRPr>
                    </a:p>
                  </a:txBody>
                  <a:tcPr marL="0" marR="0" marT="641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DCE"/>
                    </a:solidFill>
                  </a:tcPr>
                </a:tc>
                <a:tc>
                  <a:txBody>
                    <a:bodyPr/>
                    <a:lstStyle/>
                    <a:p>
                      <a:pPr marL="635" algn="ctr">
                        <a:lnSpc>
                          <a:spcPct val="100000"/>
                        </a:lnSpc>
                        <a:spcBef>
                          <a:spcPts val="505"/>
                        </a:spcBef>
                      </a:pPr>
                      <a:r>
                        <a:rPr lang="en-US" sz="1600" b="1" spc="-25">
                          <a:solidFill>
                            <a:srgbClr val="1F5786"/>
                          </a:solidFill>
                          <a:latin typeface="Bahnschrift" panose="020B0502040204020203" pitchFamily="34" charset="0"/>
                          <a:cs typeface="Century Gothic"/>
                        </a:rPr>
                        <a:t>50%</a:t>
                      </a:r>
                      <a:endParaRPr lang="en-US" sz="1600" dirty="0">
                        <a:latin typeface="Bahnschrift" panose="020B0502040204020203" pitchFamily="34" charset="0"/>
                        <a:cs typeface="Century Gothic"/>
                      </a:endParaRPr>
                    </a:p>
                  </a:txBody>
                  <a:tcPr marL="0" marR="0" marT="641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DCE"/>
                    </a:solidFill>
                  </a:tcPr>
                </a:tc>
                <a:tc>
                  <a:txBody>
                    <a:bodyPr/>
                    <a:lstStyle/>
                    <a:p>
                      <a:pPr marL="635" algn="ctr">
                        <a:lnSpc>
                          <a:spcPct val="100000"/>
                        </a:lnSpc>
                        <a:spcBef>
                          <a:spcPts val="505"/>
                        </a:spcBef>
                      </a:pPr>
                      <a:r>
                        <a:rPr lang="en-US" sz="1600" b="1" spc="-25">
                          <a:solidFill>
                            <a:srgbClr val="1F5786"/>
                          </a:solidFill>
                          <a:latin typeface="Bahnschrift" panose="020B0502040204020203" pitchFamily="34" charset="0"/>
                          <a:cs typeface="Century Gothic"/>
                        </a:rPr>
                        <a:t>50%</a:t>
                      </a:r>
                      <a:endParaRPr lang="en-US" sz="1600" dirty="0">
                        <a:latin typeface="Bahnschrift" panose="020B0502040204020203" pitchFamily="34" charset="0"/>
                        <a:cs typeface="Century Gothic"/>
                      </a:endParaRPr>
                    </a:p>
                  </a:txBody>
                  <a:tcPr marL="0" marR="0" marT="641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DCE"/>
                    </a:solidFill>
                  </a:tcPr>
                </a:tc>
                <a:tc>
                  <a:txBody>
                    <a:bodyPr/>
                    <a:lstStyle/>
                    <a:p>
                      <a:pPr marL="1270" algn="ctr">
                        <a:lnSpc>
                          <a:spcPct val="100000"/>
                        </a:lnSpc>
                        <a:spcBef>
                          <a:spcPts val="505"/>
                        </a:spcBef>
                      </a:pPr>
                      <a:r>
                        <a:rPr lang="en-US" sz="1600" b="1" spc="-25">
                          <a:solidFill>
                            <a:srgbClr val="1F5786"/>
                          </a:solidFill>
                          <a:latin typeface="Bahnschrift" panose="020B0502040204020203" pitchFamily="34" charset="0"/>
                          <a:cs typeface="Century Gothic"/>
                        </a:rPr>
                        <a:t>50%</a:t>
                      </a:r>
                      <a:endParaRPr lang="en-US" sz="1600" dirty="0">
                        <a:latin typeface="Bahnschrift" panose="020B0502040204020203" pitchFamily="34" charset="0"/>
                        <a:cs typeface="Century Gothic"/>
                      </a:endParaRPr>
                    </a:p>
                  </a:txBody>
                  <a:tcPr marL="0" marR="0" marT="641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DCE"/>
                    </a:solidFill>
                  </a:tcPr>
                </a:tc>
                <a:extLst>
                  <a:ext uri="{0D108BD9-81ED-4DB2-BD59-A6C34878D82A}">
                    <a16:rowId xmlns:a16="http://schemas.microsoft.com/office/drawing/2014/main" val="10011"/>
                  </a:ext>
                </a:extLst>
              </a:tr>
              <a:tr h="548005">
                <a:tc>
                  <a:txBody>
                    <a:bodyPr/>
                    <a:lstStyle/>
                    <a:p>
                      <a:pPr marL="90805">
                        <a:lnSpc>
                          <a:spcPts val="1920"/>
                        </a:lnSpc>
                        <a:spcBef>
                          <a:spcPts val="345"/>
                        </a:spcBef>
                      </a:pPr>
                      <a:r>
                        <a:rPr lang="en-US" sz="1600" b="1">
                          <a:solidFill>
                            <a:srgbClr val="1F5786"/>
                          </a:solidFill>
                          <a:latin typeface="Bahnschrift" panose="020B0502040204020203" pitchFamily="34" charset="0"/>
                          <a:cs typeface="Century Gothic"/>
                        </a:rPr>
                        <a:t>Orthodontic</a:t>
                      </a:r>
                      <a:r>
                        <a:rPr lang="en-US" sz="1600" b="1" spc="-90">
                          <a:solidFill>
                            <a:srgbClr val="1F5786"/>
                          </a:solidFill>
                          <a:latin typeface="Bahnschrift" panose="020B0502040204020203" pitchFamily="34" charset="0"/>
                          <a:cs typeface="Century Gothic"/>
                        </a:rPr>
                        <a:t> </a:t>
                      </a:r>
                      <a:r>
                        <a:rPr lang="en-US" sz="1600" b="1">
                          <a:solidFill>
                            <a:srgbClr val="1F5786"/>
                          </a:solidFill>
                          <a:latin typeface="Bahnschrift" panose="020B0502040204020203" pitchFamily="34" charset="0"/>
                          <a:cs typeface="Century Gothic"/>
                        </a:rPr>
                        <a:t>Lifetime</a:t>
                      </a:r>
                      <a:r>
                        <a:rPr lang="en-US" sz="1600" b="1" spc="-75">
                          <a:solidFill>
                            <a:srgbClr val="1F5786"/>
                          </a:solidFill>
                          <a:latin typeface="Bahnschrift" panose="020B0502040204020203" pitchFamily="34" charset="0"/>
                          <a:cs typeface="Century Gothic"/>
                        </a:rPr>
                        <a:t> </a:t>
                      </a:r>
                      <a:r>
                        <a:rPr lang="en-US" sz="1600" b="1" spc="-10">
                          <a:solidFill>
                            <a:srgbClr val="1F5786"/>
                          </a:solidFill>
                          <a:latin typeface="Bahnschrift" panose="020B0502040204020203" pitchFamily="34" charset="0"/>
                          <a:cs typeface="Century Gothic"/>
                        </a:rPr>
                        <a:t>Maximum</a:t>
                      </a:r>
                      <a:endParaRPr lang="en-US" sz="1600">
                        <a:latin typeface="Bahnschrift" panose="020B0502040204020203" pitchFamily="34" charset="0"/>
                        <a:cs typeface="Century Gothic"/>
                      </a:endParaRPr>
                    </a:p>
                    <a:p>
                      <a:pPr marL="90805">
                        <a:lnSpc>
                          <a:spcPts val="1680"/>
                        </a:lnSpc>
                      </a:pPr>
                      <a:r>
                        <a:rPr lang="en-US" sz="1400">
                          <a:solidFill>
                            <a:srgbClr val="1F5786"/>
                          </a:solidFill>
                          <a:latin typeface="Bahnschrift" panose="020B0502040204020203" pitchFamily="34" charset="0"/>
                          <a:cs typeface="Century Gothic"/>
                        </a:rPr>
                        <a:t>per</a:t>
                      </a:r>
                      <a:r>
                        <a:rPr lang="en-US" sz="1400" spc="-10">
                          <a:solidFill>
                            <a:srgbClr val="1F5786"/>
                          </a:solidFill>
                          <a:latin typeface="Bahnschrift" panose="020B0502040204020203" pitchFamily="34" charset="0"/>
                          <a:cs typeface="Century Gothic"/>
                        </a:rPr>
                        <a:t> </a:t>
                      </a:r>
                      <a:r>
                        <a:rPr lang="en-US" sz="1400">
                          <a:solidFill>
                            <a:srgbClr val="1F5786"/>
                          </a:solidFill>
                          <a:latin typeface="Bahnschrift" panose="020B0502040204020203" pitchFamily="34" charset="0"/>
                          <a:cs typeface="Century Gothic"/>
                        </a:rPr>
                        <a:t>dependent</a:t>
                      </a:r>
                      <a:r>
                        <a:rPr lang="en-US" sz="1400" spc="-20">
                          <a:solidFill>
                            <a:srgbClr val="1F5786"/>
                          </a:solidFill>
                          <a:latin typeface="Bahnschrift" panose="020B0502040204020203" pitchFamily="34" charset="0"/>
                          <a:cs typeface="Century Gothic"/>
                        </a:rPr>
                        <a:t> </a:t>
                      </a:r>
                      <a:r>
                        <a:rPr lang="en-US" sz="1400">
                          <a:solidFill>
                            <a:srgbClr val="1F5786"/>
                          </a:solidFill>
                          <a:latin typeface="Bahnschrift" panose="020B0502040204020203" pitchFamily="34" charset="0"/>
                          <a:cs typeface="Century Gothic"/>
                        </a:rPr>
                        <a:t>child</a:t>
                      </a:r>
                      <a:r>
                        <a:rPr lang="en-US" sz="1400" spc="-50">
                          <a:solidFill>
                            <a:srgbClr val="1F5786"/>
                          </a:solidFill>
                          <a:latin typeface="Bahnschrift" panose="020B0502040204020203" pitchFamily="34" charset="0"/>
                          <a:cs typeface="Century Gothic"/>
                        </a:rPr>
                        <a:t> </a:t>
                      </a:r>
                      <a:r>
                        <a:rPr lang="en-US" sz="1400">
                          <a:solidFill>
                            <a:srgbClr val="1F5786"/>
                          </a:solidFill>
                          <a:latin typeface="Bahnschrift" panose="020B0502040204020203" pitchFamily="34" charset="0"/>
                          <a:cs typeface="Century Gothic"/>
                        </a:rPr>
                        <a:t>ages</a:t>
                      </a:r>
                      <a:r>
                        <a:rPr lang="en-US" sz="1400" spc="-5">
                          <a:solidFill>
                            <a:srgbClr val="1F5786"/>
                          </a:solidFill>
                          <a:latin typeface="Bahnschrift" panose="020B0502040204020203" pitchFamily="34" charset="0"/>
                          <a:cs typeface="Century Gothic"/>
                        </a:rPr>
                        <a:t> </a:t>
                      </a:r>
                      <a:r>
                        <a:rPr lang="en-US" sz="1400">
                          <a:solidFill>
                            <a:srgbClr val="1F5786"/>
                          </a:solidFill>
                          <a:latin typeface="Bahnschrift" panose="020B0502040204020203" pitchFamily="34" charset="0"/>
                          <a:cs typeface="Century Gothic"/>
                        </a:rPr>
                        <a:t>8-</a:t>
                      </a:r>
                      <a:r>
                        <a:rPr lang="en-US" sz="1400" spc="-25">
                          <a:solidFill>
                            <a:srgbClr val="1F5786"/>
                          </a:solidFill>
                          <a:latin typeface="Bahnschrift" panose="020B0502040204020203" pitchFamily="34" charset="0"/>
                          <a:cs typeface="Century Gothic"/>
                        </a:rPr>
                        <a:t>18</a:t>
                      </a:r>
                      <a:endParaRPr lang="en-US" sz="1400" dirty="0">
                        <a:latin typeface="Bahnschrift" panose="020B0502040204020203" pitchFamily="34" charset="0"/>
                        <a:cs typeface="Century Gothic"/>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2540" algn="ctr">
                        <a:lnSpc>
                          <a:spcPct val="100000"/>
                        </a:lnSpc>
                        <a:spcBef>
                          <a:spcPts val="1185"/>
                        </a:spcBef>
                      </a:pPr>
                      <a:r>
                        <a:rPr lang="en-US" sz="1600" b="1" spc="-10">
                          <a:solidFill>
                            <a:srgbClr val="1F5786"/>
                          </a:solidFill>
                          <a:latin typeface="Bahnschrift" panose="020B0502040204020203" pitchFamily="34" charset="0"/>
                          <a:cs typeface="Century Gothic"/>
                        </a:rPr>
                        <a:t>$1,000</a:t>
                      </a:r>
                      <a:endParaRPr lang="en-US" sz="1600" dirty="0">
                        <a:latin typeface="Bahnschrift" panose="020B0502040204020203" pitchFamily="34" charset="0"/>
                        <a:cs typeface="Century Gothic"/>
                      </a:endParaRPr>
                    </a:p>
                  </a:txBody>
                  <a:tcPr marL="0" marR="0" marT="1504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2540" algn="ctr">
                        <a:lnSpc>
                          <a:spcPct val="100000"/>
                        </a:lnSpc>
                        <a:spcBef>
                          <a:spcPts val="1185"/>
                        </a:spcBef>
                      </a:pPr>
                      <a:r>
                        <a:rPr lang="en-US" sz="1600" b="1" spc="-10">
                          <a:solidFill>
                            <a:srgbClr val="1F5786"/>
                          </a:solidFill>
                          <a:latin typeface="Bahnschrift" panose="020B0502040204020203" pitchFamily="34" charset="0"/>
                          <a:cs typeface="Century Gothic"/>
                        </a:rPr>
                        <a:t>$1,000</a:t>
                      </a:r>
                      <a:endParaRPr lang="en-US" sz="1600" dirty="0">
                        <a:latin typeface="Bahnschrift" panose="020B0502040204020203" pitchFamily="34" charset="0"/>
                        <a:cs typeface="Century Gothic"/>
                      </a:endParaRPr>
                    </a:p>
                  </a:txBody>
                  <a:tcPr marL="0" marR="0" marT="1504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3175" algn="ctr">
                        <a:lnSpc>
                          <a:spcPct val="100000"/>
                        </a:lnSpc>
                        <a:spcBef>
                          <a:spcPts val="1185"/>
                        </a:spcBef>
                      </a:pPr>
                      <a:r>
                        <a:rPr lang="en-US" sz="1600" b="1" spc="-10">
                          <a:solidFill>
                            <a:srgbClr val="1F5786"/>
                          </a:solidFill>
                          <a:latin typeface="Bahnschrift" panose="020B0502040204020203" pitchFamily="34" charset="0"/>
                          <a:cs typeface="Century Gothic"/>
                        </a:rPr>
                        <a:t>$1,000</a:t>
                      </a:r>
                      <a:endParaRPr lang="en-US" sz="1600" dirty="0">
                        <a:latin typeface="Bahnschrift" panose="020B0502040204020203" pitchFamily="34" charset="0"/>
                        <a:cs typeface="Century Gothic"/>
                      </a:endParaRPr>
                    </a:p>
                  </a:txBody>
                  <a:tcPr marL="0" marR="0" marT="1504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extLst>
                  <a:ext uri="{0D108BD9-81ED-4DB2-BD59-A6C34878D82A}">
                    <a16:rowId xmlns:a16="http://schemas.microsoft.com/office/drawing/2014/main" val="10012"/>
                  </a:ext>
                </a:extLst>
              </a:tr>
            </a:tbl>
          </a:graphicData>
        </a:graphic>
      </p:graphicFrame>
      <p:sp>
        <p:nvSpPr>
          <p:cNvPr id="4" name="object 4"/>
          <p:cNvSpPr txBox="1">
            <a:spLocks noGrp="1"/>
          </p:cNvSpPr>
          <p:nvPr>
            <p:ph type="sldNum" sz="quarter" idx="7"/>
          </p:nvPr>
        </p:nvSpPr>
        <p:spPr>
          <a:prstGeom prst="rect">
            <a:avLst/>
          </a:prstGeom>
        </p:spPr>
        <p:txBody>
          <a:bodyPr vert="horz" wrap="square" lIns="0" tIns="13335" rIns="0" bIns="0" rtlCol="0">
            <a:spAutoFit/>
          </a:bodyPr>
          <a:lstStyle/>
          <a:p>
            <a:pPr marL="38100">
              <a:lnSpc>
                <a:spcPct val="100000"/>
              </a:lnSpc>
              <a:spcBef>
                <a:spcPts val="105"/>
              </a:spcBef>
            </a:pPr>
            <a:fld id="{81D60167-4931-47E6-BA6A-407CBD079E47}" type="slidenum">
              <a:rPr spc="-25" dirty="0"/>
              <a:t>19</a:t>
            </a:fld>
            <a:endParaRPr spc="-25" dirty="0"/>
          </a:p>
        </p:txBody>
      </p:sp>
      <p:sp>
        <p:nvSpPr>
          <p:cNvPr id="5" name="object 5"/>
          <p:cNvSpPr txBox="1"/>
          <p:nvPr/>
        </p:nvSpPr>
        <p:spPr>
          <a:xfrm>
            <a:off x="10438638" y="6638807"/>
            <a:ext cx="1359535" cy="105798"/>
          </a:xfrm>
          <a:prstGeom prst="rect">
            <a:avLst/>
          </a:prstGeom>
        </p:spPr>
        <p:txBody>
          <a:bodyPr vert="horz" wrap="square" lIns="0" tIns="13335" rIns="0" bIns="0" rtlCol="0">
            <a:spAutoFit/>
          </a:bodyPr>
          <a:lstStyle/>
          <a:p>
            <a:pPr marL="12700">
              <a:lnSpc>
                <a:spcPct val="100000"/>
              </a:lnSpc>
              <a:spcBef>
                <a:spcPts val="105"/>
              </a:spcBef>
            </a:pPr>
            <a:r>
              <a:rPr lang="en-US" sz="600" dirty="0">
                <a:solidFill>
                  <a:srgbClr val="C5DEF1"/>
                </a:solidFill>
                <a:latin typeface="Bahnschrift" panose="020B0502040204020203" pitchFamily="34" charset="0"/>
                <a:cs typeface="Century Gothic"/>
              </a:rPr>
              <a:t>©2019</a:t>
            </a:r>
            <a:r>
              <a:rPr lang="en-US" sz="600" spc="10" dirty="0">
                <a:solidFill>
                  <a:srgbClr val="C5DEF1"/>
                </a:solidFill>
                <a:latin typeface="Bahnschrift" panose="020B0502040204020203" pitchFamily="34" charset="0"/>
                <a:cs typeface="Century Gothic"/>
              </a:rPr>
              <a:t> </a:t>
            </a:r>
            <a:r>
              <a:rPr lang="en-US" sz="600" spc="-10" dirty="0">
                <a:solidFill>
                  <a:srgbClr val="C5DEF1"/>
                </a:solidFill>
                <a:latin typeface="Bahnschrift" panose="020B0502040204020203" pitchFamily="34" charset="0"/>
                <a:cs typeface="Century Gothic"/>
              </a:rPr>
              <a:t>ARTHUR</a:t>
            </a:r>
            <a:r>
              <a:rPr lang="en-US" sz="600" dirty="0">
                <a:solidFill>
                  <a:srgbClr val="C5DEF1"/>
                </a:solidFill>
                <a:latin typeface="Bahnschrift" panose="020B0502040204020203" pitchFamily="34" charset="0"/>
                <a:cs typeface="Century Gothic"/>
              </a:rPr>
              <a:t> J. </a:t>
            </a:r>
            <a:r>
              <a:rPr lang="en-US" sz="600" spc="-10" dirty="0">
                <a:solidFill>
                  <a:srgbClr val="C5DEF1"/>
                </a:solidFill>
                <a:latin typeface="Bahnschrift" panose="020B0502040204020203" pitchFamily="34" charset="0"/>
                <a:cs typeface="Century Gothic"/>
              </a:rPr>
              <a:t>GALLAGHER</a:t>
            </a:r>
            <a:r>
              <a:rPr lang="en-US" sz="600" spc="35" dirty="0">
                <a:solidFill>
                  <a:srgbClr val="C5DEF1"/>
                </a:solidFill>
                <a:latin typeface="Bahnschrift" panose="020B0502040204020203" pitchFamily="34" charset="0"/>
                <a:cs typeface="Century Gothic"/>
              </a:rPr>
              <a:t> </a:t>
            </a:r>
            <a:r>
              <a:rPr lang="en-US" sz="600" dirty="0">
                <a:solidFill>
                  <a:srgbClr val="C5DEF1"/>
                </a:solidFill>
                <a:latin typeface="Bahnschrift" panose="020B0502040204020203" pitchFamily="34" charset="0"/>
                <a:cs typeface="Century Gothic"/>
              </a:rPr>
              <a:t>&amp;</a:t>
            </a:r>
            <a:r>
              <a:rPr lang="en-US" sz="600" spc="-10" dirty="0">
                <a:solidFill>
                  <a:srgbClr val="C5DEF1"/>
                </a:solidFill>
                <a:latin typeface="Bahnschrift" panose="020B0502040204020203" pitchFamily="34" charset="0"/>
                <a:cs typeface="Century Gothic"/>
              </a:rPr>
              <a:t> </a:t>
            </a:r>
            <a:r>
              <a:rPr lang="en-US" sz="600" spc="-25" dirty="0">
                <a:solidFill>
                  <a:srgbClr val="C5DEF1"/>
                </a:solidFill>
                <a:latin typeface="Bahnschrift" panose="020B0502040204020203" pitchFamily="34" charset="0"/>
                <a:cs typeface="Century Gothic"/>
              </a:rPr>
              <a:t>CO.</a:t>
            </a:r>
            <a:endParaRPr lang="en-US" sz="600" dirty="0">
              <a:latin typeface="Bahnschrift" panose="020B0502040204020203" pitchFamily="34" charset="0"/>
              <a:cs typeface="Century Gothic"/>
            </a:endParaRPr>
          </a:p>
        </p:txBody>
      </p:sp>
      <p:sp>
        <p:nvSpPr>
          <p:cNvPr id="3" name="object 3"/>
          <p:cNvSpPr txBox="1">
            <a:spLocks noGrp="1"/>
          </p:cNvSpPr>
          <p:nvPr>
            <p:ph type="title"/>
          </p:nvPr>
        </p:nvSpPr>
        <p:spPr>
          <a:xfrm>
            <a:off x="383540" y="340613"/>
            <a:ext cx="3474720" cy="513715"/>
          </a:xfrm>
          <a:prstGeom prst="rect">
            <a:avLst/>
          </a:prstGeom>
        </p:spPr>
        <p:txBody>
          <a:bodyPr vert="horz" wrap="square" lIns="0" tIns="12700" rIns="0" bIns="0" rtlCol="0">
            <a:spAutoFit/>
          </a:bodyPr>
          <a:lstStyle/>
          <a:p>
            <a:pPr marL="12700">
              <a:lnSpc>
                <a:spcPct val="100000"/>
              </a:lnSpc>
              <a:spcBef>
                <a:spcPts val="100"/>
              </a:spcBef>
            </a:pPr>
            <a:r>
              <a:rPr dirty="0"/>
              <a:t>Dental</a:t>
            </a:r>
            <a:r>
              <a:rPr spc="-35" dirty="0"/>
              <a:t> </a:t>
            </a:r>
            <a:r>
              <a:rPr spc="-10" dirty="0"/>
              <a:t>Coverage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3540" y="1228724"/>
            <a:ext cx="11414633" cy="350737"/>
          </a:xfrm>
          <a:prstGeom prst="rect">
            <a:avLst/>
          </a:prstGeom>
        </p:spPr>
        <p:txBody>
          <a:bodyPr vert="horz" wrap="square" lIns="0" tIns="12065" rIns="0" bIns="0" rtlCol="0">
            <a:spAutoFit/>
          </a:bodyPr>
          <a:lstStyle/>
          <a:p>
            <a:pPr marL="469265" indent="-456565">
              <a:lnSpc>
                <a:spcPct val="100000"/>
              </a:lnSpc>
              <a:spcBef>
                <a:spcPts val="95"/>
              </a:spcBef>
              <a:buClr>
                <a:srgbClr val="1F5786"/>
              </a:buClr>
              <a:buFont typeface="Courier New"/>
              <a:buChar char="o"/>
              <a:tabLst>
                <a:tab pos="469265" algn="l"/>
              </a:tabLst>
            </a:pPr>
            <a:r>
              <a:rPr lang="en-US" sz="2200" dirty="0">
                <a:solidFill>
                  <a:srgbClr val="1F5786"/>
                </a:solidFill>
                <a:latin typeface="Bahnschrift" panose="020B0502040204020203" pitchFamily="34" charset="0"/>
                <a:cs typeface="Century Gothic"/>
              </a:rPr>
              <a:t>Medical</a:t>
            </a:r>
            <a:r>
              <a:rPr lang="en-US" sz="2200" spc="-65"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will remain with HealthPartners</a:t>
            </a:r>
          </a:p>
        </p:txBody>
      </p:sp>
      <p:sp>
        <p:nvSpPr>
          <p:cNvPr id="9" name="object 9"/>
          <p:cNvSpPr txBox="1"/>
          <p:nvPr/>
        </p:nvSpPr>
        <p:spPr>
          <a:xfrm>
            <a:off x="10438638" y="6361146"/>
            <a:ext cx="1359535" cy="396875"/>
          </a:xfrm>
          <a:prstGeom prst="rect">
            <a:avLst/>
          </a:prstGeom>
        </p:spPr>
        <p:txBody>
          <a:bodyPr vert="horz" wrap="square" lIns="0" tIns="12700" rIns="0" bIns="0" rtlCol="0">
            <a:spAutoFit/>
          </a:bodyPr>
          <a:lstStyle/>
          <a:p>
            <a:pPr marR="135890" algn="r">
              <a:lnSpc>
                <a:spcPct val="100000"/>
              </a:lnSpc>
              <a:spcBef>
                <a:spcPts val="100"/>
              </a:spcBef>
            </a:pPr>
            <a:fld id="{81D60167-4931-47E6-BA6A-407CBD079E47}" type="slidenum">
              <a:rPr lang="en-US" sz="1000" spc="-50" dirty="0">
                <a:solidFill>
                  <a:srgbClr val="7E7E7E"/>
                </a:solidFill>
                <a:latin typeface="Bahnschrift" panose="020B0502040204020203" pitchFamily="34" charset="0"/>
                <a:cs typeface="Century Gothic"/>
              </a:rPr>
              <a:t>2</a:t>
            </a:fld>
            <a:endParaRPr lang="en-US" sz="1000" dirty="0">
              <a:latin typeface="Bahnschrift" panose="020B0502040204020203" pitchFamily="34" charset="0"/>
              <a:cs typeface="Century Gothic"/>
            </a:endParaRPr>
          </a:p>
          <a:p>
            <a:pPr marL="12700">
              <a:lnSpc>
                <a:spcPct val="100000"/>
              </a:lnSpc>
              <a:spcBef>
                <a:spcPts val="990"/>
              </a:spcBef>
            </a:pPr>
            <a:r>
              <a:rPr lang="en-US" sz="600" dirty="0">
                <a:solidFill>
                  <a:srgbClr val="C5DEF1"/>
                </a:solidFill>
                <a:latin typeface="Bahnschrift" panose="020B0502040204020203" pitchFamily="34" charset="0"/>
                <a:cs typeface="Century Gothic"/>
              </a:rPr>
              <a:t>©2019</a:t>
            </a:r>
            <a:r>
              <a:rPr lang="en-US" sz="600" spc="10" dirty="0">
                <a:solidFill>
                  <a:srgbClr val="C5DEF1"/>
                </a:solidFill>
                <a:latin typeface="Bahnschrift" panose="020B0502040204020203" pitchFamily="34" charset="0"/>
                <a:cs typeface="Century Gothic"/>
              </a:rPr>
              <a:t> </a:t>
            </a:r>
            <a:r>
              <a:rPr lang="en-US" sz="600" spc="-10" dirty="0">
                <a:solidFill>
                  <a:srgbClr val="C5DEF1"/>
                </a:solidFill>
                <a:latin typeface="Bahnschrift" panose="020B0502040204020203" pitchFamily="34" charset="0"/>
                <a:cs typeface="Century Gothic"/>
              </a:rPr>
              <a:t>ARTHUR</a:t>
            </a:r>
            <a:r>
              <a:rPr lang="en-US" sz="600" dirty="0">
                <a:solidFill>
                  <a:srgbClr val="C5DEF1"/>
                </a:solidFill>
                <a:latin typeface="Bahnschrift" panose="020B0502040204020203" pitchFamily="34" charset="0"/>
                <a:cs typeface="Century Gothic"/>
              </a:rPr>
              <a:t> J. </a:t>
            </a:r>
            <a:r>
              <a:rPr lang="en-US" sz="600" spc="-10" dirty="0">
                <a:solidFill>
                  <a:srgbClr val="C5DEF1"/>
                </a:solidFill>
                <a:latin typeface="Bahnschrift" panose="020B0502040204020203" pitchFamily="34" charset="0"/>
                <a:cs typeface="Century Gothic"/>
              </a:rPr>
              <a:t>GALLAGHER</a:t>
            </a:r>
            <a:r>
              <a:rPr lang="en-US" sz="600" spc="35" dirty="0">
                <a:solidFill>
                  <a:srgbClr val="C5DEF1"/>
                </a:solidFill>
                <a:latin typeface="Bahnschrift" panose="020B0502040204020203" pitchFamily="34" charset="0"/>
                <a:cs typeface="Century Gothic"/>
              </a:rPr>
              <a:t> </a:t>
            </a:r>
            <a:r>
              <a:rPr lang="en-US" sz="600" dirty="0">
                <a:solidFill>
                  <a:srgbClr val="C5DEF1"/>
                </a:solidFill>
                <a:latin typeface="Bahnschrift" panose="020B0502040204020203" pitchFamily="34" charset="0"/>
                <a:cs typeface="Century Gothic"/>
              </a:rPr>
              <a:t>&amp;</a:t>
            </a:r>
            <a:r>
              <a:rPr lang="en-US" sz="600" spc="-10" dirty="0">
                <a:solidFill>
                  <a:srgbClr val="C5DEF1"/>
                </a:solidFill>
                <a:latin typeface="Bahnschrift" panose="020B0502040204020203" pitchFamily="34" charset="0"/>
                <a:cs typeface="Century Gothic"/>
              </a:rPr>
              <a:t> </a:t>
            </a:r>
            <a:r>
              <a:rPr lang="en-US" sz="600" spc="-25" dirty="0">
                <a:solidFill>
                  <a:srgbClr val="C5DEF1"/>
                </a:solidFill>
                <a:latin typeface="Bahnschrift" panose="020B0502040204020203" pitchFamily="34" charset="0"/>
                <a:cs typeface="Century Gothic"/>
              </a:rPr>
              <a:t>CO.</a:t>
            </a:r>
            <a:endParaRPr lang="en-US" sz="600" dirty="0">
              <a:latin typeface="Bahnschrift" panose="020B0502040204020203" pitchFamily="34" charset="0"/>
              <a:cs typeface="Century Gothic"/>
            </a:endParaRPr>
          </a:p>
        </p:txBody>
      </p:sp>
      <p:sp>
        <p:nvSpPr>
          <p:cNvPr id="8" name="object 8"/>
          <p:cNvSpPr txBox="1">
            <a:spLocks noGrp="1"/>
          </p:cNvSpPr>
          <p:nvPr>
            <p:ph type="title"/>
          </p:nvPr>
        </p:nvSpPr>
        <p:spPr>
          <a:prstGeom prst="rect">
            <a:avLst/>
          </a:prstGeom>
        </p:spPr>
        <p:txBody>
          <a:bodyPr vert="horz" wrap="square" lIns="0" tIns="123571" rIns="0" bIns="0" rtlCol="0">
            <a:spAutoFit/>
          </a:bodyPr>
          <a:lstStyle/>
          <a:p>
            <a:pPr marL="12700">
              <a:lnSpc>
                <a:spcPct val="100000"/>
              </a:lnSpc>
              <a:spcBef>
                <a:spcPts val="105"/>
              </a:spcBef>
            </a:pPr>
            <a:r>
              <a:rPr lang="en-US" dirty="0"/>
              <a:t>Overview of Changes</a:t>
            </a:r>
          </a:p>
        </p:txBody>
      </p:sp>
      <p:sp>
        <p:nvSpPr>
          <p:cNvPr id="10" name="object 10"/>
          <p:cNvSpPr txBox="1">
            <a:spLocks noGrp="1"/>
          </p:cNvSpPr>
          <p:nvPr>
            <p:ph type="sldNum" sz="quarter" idx="7"/>
          </p:nvPr>
        </p:nvSpPr>
        <p:spPr>
          <a:prstGeom prst="rect">
            <a:avLst/>
          </a:prstGeom>
        </p:spPr>
        <p:txBody>
          <a:bodyPr vert="horz" wrap="square" lIns="0" tIns="13335" rIns="0" bIns="0" rtlCol="0">
            <a:spAutoFit/>
          </a:bodyPr>
          <a:lstStyle/>
          <a:p>
            <a:pPr marL="38100">
              <a:lnSpc>
                <a:spcPct val="100000"/>
              </a:lnSpc>
              <a:spcBef>
                <a:spcPts val="105"/>
              </a:spcBef>
            </a:pPr>
            <a:fld id="{81D60167-4931-47E6-BA6A-407CBD079E47}" type="slidenum">
              <a:rPr spc="-50" dirty="0"/>
              <a:t>2</a:t>
            </a:fld>
            <a:endParaRPr spc="-50" dirty="0"/>
          </a:p>
        </p:txBody>
      </p:sp>
      <p:sp>
        <p:nvSpPr>
          <p:cNvPr id="3" name="object 3"/>
          <p:cNvSpPr txBox="1"/>
          <p:nvPr/>
        </p:nvSpPr>
        <p:spPr>
          <a:xfrm>
            <a:off x="845311" y="1508989"/>
            <a:ext cx="8470900" cy="1375410"/>
          </a:xfrm>
          <a:prstGeom prst="rect">
            <a:avLst/>
          </a:prstGeom>
        </p:spPr>
        <p:txBody>
          <a:bodyPr vert="horz" wrap="square" lIns="0" tIns="127635" rIns="0" bIns="0" rtlCol="0">
            <a:spAutoFit/>
          </a:bodyPr>
          <a:lstStyle/>
          <a:p>
            <a:pPr marL="469900" indent="-457200">
              <a:lnSpc>
                <a:spcPct val="100000"/>
              </a:lnSpc>
              <a:spcBef>
                <a:spcPts val="1005"/>
              </a:spcBef>
              <a:buClr>
                <a:srgbClr val="6EACDE"/>
              </a:buClr>
              <a:buFont typeface="Wingdings"/>
              <a:buChar char=""/>
              <a:tabLst>
                <a:tab pos="469900" algn="l"/>
              </a:tabLst>
            </a:pPr>
            <a:r>
              <a:rPr lang="en-US" sz="2200" dirty="0">
                <a:solidFill>
                  <a:srgbClr val="1F5786"/>
                </a:solidFill>
                <a:latin typeface="Bahnschrift" panose="020B0502040204020203" pitchFamily="34" charset="0"/>
                <a:cs typeface="Century Gothic"/>
              </a:rPr>
              <a:t>Same</a:t>
            </a:r>
            <a:r>
              <a:rPr lang="en-US" sz="2200" spc="-30"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plan</a:t>
            </a:r>
            <a:r>
              <a:rPr lang="en-US" sz="2200" spc="-30"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option</a:t>
            </a:r>
            <a:r>
              <a:rPr lang="en-US" sz="2200" spc="-55"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a:t>
            </a:r>
            <a:r>
              <a:rPr lang="en-US" sz="2200" spc="-15"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District</a:t>
            </a:r>
            <a:r>
              <a:rPr lang="en-US" sz="2200" spc="-60"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VEBA contribution</a:t>
            </a:r>
            <a:r>
              <a:rPr lang="en-US" sz="2200" spc="-60" dirty="0">
                <a:solidFill>
                  <a:srgbClr val="1F5786"/>
                </a:solidFill>
                <a:latin typeface="Bahnschrift" panose="020B0502040204020203" pitchFamily="34" charset="0"/>
                <a:cs typeface="Century Gothic"/>
              </a:rPr>
              <a:t> </a:t>
            </a:r>
            <a:r>
              <a:rPr lang="en-US" sz="2200" spc="-10" dirty="0">
                <a:solidFill>
                  <a:srgbClr val="1F5786"/>
                </a:solidFill>
                <a:latin typeface="Bahnschrift" panose="020B0502040204020203" pitchFamily="34" charset="0"/>
                <a:cs typeface="Century Gothic"/>
              </a:rPr>
              <a:t>maintained</a:t>
            </a:r>
            <a:endParaRPr lang="en-US" sz="2200" dirty="0">
              <a:latin typeface="Bahnschrift" panose="020B0502040204020203" pitchFamily="34" charset="0"/>
              <a:cs typeface="Century Gothic"/>
            </a:endParaRPr>
          </a:p>
          <a:p>
            <a:pPr marL="469900" indent="-457200">
              <a:lnSpc>
                <a:spcPct val="100000"/>
              </a:lnSpc>
              <a:spcBef>
                <a:spcPts val="905"/>
              </a:spcBef>
              <a:buClr>
                <a:srgbClr val="6EACDE"/>
              </a:buClr>
              <a:buFont typeface="Wingdings"/>
              <a:buChar char=""/>
              <a:tabLst>
                <a:tab pos="469900" algn="l"/>
              </a:tabLst>
            </a:pPr>
            <a:r>
              <a:rPr lang="en-US" sz="2200" dirty="0">
                <a:solidFill>
                  <a:srgbClr val="1F5786"/>
                </a:solidFill>
                <a:latin typeface="Bahnschrift" panose="020B0502040204020203" pitchFamily="34" charset="0"/>
                <a:cs typeface="Century Gothic"/>
              </a:rPr>
              <a:t>Two</a:t>
            </a:r>
            <a:r>
              <a:rPr lang="en-US" sz="2200" spc="-40"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network</a:t>
            </a:r>
            <a:r>
              <a:rPr lang="en-US" sz="2200" spc="-60"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options</a:t>
            </a:r>
            <a:r>
              <a:rPr lang="en-US" sz="2200" spc="-75"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a:t>
            </a:r>
            <a:r>
              <a:rPr lang="en-US" sz="2200" spc="-45"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Open</a:t>
            </a:r>
            <a:r>
              <a:rPr lang="en-US" sz="2200" spc="-45"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Access</a:t>
            </a:r>
            <a:r>
              <a:rPr lang="en-US" sz="2200" spc="-20"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and</a:t>
            </a:r>
            <a:r>
              <a:rPr lang="en-US" sz="2200" spc="-35"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Achieve</a:t>
            </a:r>
            <a:r>
              <a:rPr lang="en-US" sz="2200" spc="-60" dirty="0">
                <a:solidFill>
                  <a:srgbClr val="1F5786"/>
                </a:solidFill>
                <a:latin typeface="Bahnschrift" panose="020B0502040204020203" pitchFamily="34" charset="0"/>
                <a:cs typeface="Century Gothic"/>
              </a:rPr>
              <a:t> </a:t>
            </a:r>
            <a:r>
              <a:rPr lang="en-US" sz="2200" spc="-10" dirty="0">
                <a:solidFill>
                  <a:srgbClr val="1F5786"/>
                </a:solidFill>
                <a:latin typeface="Bahnschrift" panose="020B0502040204020203" pitchFamily="34" charset="0"/>
                <a:cs typeface="Century Gothic"/>
              </a:rPr>
              <a:t>networks</a:t>
            </a:r>
            <a:endParaRPr lang="en-US" sz="2200" dirty="0">
              <a:latin typeface="Bahnschrift" panose="020B0502040204020203" pitchFamily="34" charset="0"/>
              <a:cs typeface="Century Gothic"/>
            </a:endParaRPr>
          </a:p>
          <a:p>
            <a:pPr marL="469900" indent="-457200">
              <a:lnSpc>
                <a:spcPct val="100000"/>
              </a:lnSpc>
              <a:spcBef>
                <a:spcPts val="900"/>
              </a:spcBef>
              <a:buClr>
                <a:srgbClr val="6EACDE"/>
              </a:buClr>
              <a:buFont typeface="Wingdings"/>
              <a:buChar char=""/>
              <a:tabLst>
                <a:tab pos="469900" algn="l"/>
              </a:tabLst>
            </a:pPr>
            <a:r>
              <a:rPr lang="en-US" sz="2200" dirty="0">
                <a:solidFill>
                  <a:srgbClr val="1F5786"/>
                </a:solidFill>
                <a:latin typeface="Bahnschrift" panose="020B0502040204020203" pitchFamily="34" charset="0"/>
                <a:cs typeface="Century Gothic"/>
              </a:rPr>
              <a:t>Rates</a:t>
            </a:r>
            <a:r>
              <a:rPr lang="en-US" sz="2200" spc="-85"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increased</a:t>
            </a:r>
            <a:r>
              <a:rPr lang="en-US" sz="2200" spc="-95" dirty="0">
                <a:solidFill>
                  <a:srgbClr val="1F5786"/>
                </a:solidFill>
                <a:latin typeface="Bahnschrift" panose="020B0502040204020203" pitchFamily="34" charset="0"/>
                <a:cs typeface="Century Gothic"/>
              </a:rPr>
              <a:t> </a:t>
            </a:r>
            <a:r>
              <a:rPr lang="en-US" sz="2200" spc="-10" dirty="0">
                <a:solidFill>
                  <a:srgbClr val="1F5786"/>
                </a:solidFill>
                <a:latin typeface="Bahnschrift" panose="020B0502040204020203" pitchFamily="34" charset="0"/>
                <a:cs typeface="Century Gothic"/>
              </a:rPr>
              <a:t>with the District sharing in that increase</a:t>
            </a:r>
            <a:endParaRPr lang="en-US" sz="2200" dirty="0">
              <a:latin typeface="Bahnschrift" panose="020B0502040204020203" pitchFamily="34" charset="0"/>
              <a:cs typeface="Century Gothic"/>
            </a:endParaRPr>
          </a:p>
        </p:txBody>
      </p:sp>
      <p:sp>
        <p:nvSpPr>
          <p:cNvPr id="4" name="object 4"/>
          <p:cNvSpPr txBox="1"/>
          <p:nvPr/>
        </p:nvSpPr>
        <p:spPr>
          <a:xfrm>
            <a:off x="383540" y="2980436"/>
            <a:ext cx="9417050" cy="360680"/>
          </a:xfrm>
          <a:prstGeom prst="rect">
            <a:avLst/>
          </a:prstGeom>
        </p:spPr>
        <p:txBody>
          <a:bodyPr vert="horz" wrap="square" lIns="0" tIns="12065" rIns="0" bIns="0" rtlCol="0">
            <a:spAutoFit/>
          </a:bodyPr>
          <a:lstStyle/>
          <a:p>
            <a:pPr marL="469265" indent="-456565">
              <a:lnSpc>
                <a:spcPct val="100000"/>
              </a:lnSpc>
              <a:spcBef>
                <a:spcPts val="95"/>
              </a:spcBef>
              <a:buFont typeface="Courier New"/>
              <a:buChar char="o"/>
              <a:tabLst>
                <a:tab pos="469265" algn="l"/>
              </a:tabLst>
            </a:pPr>
            <a:r>
              <a:rPr lang="en-US" sz="2200" dirty="0">
                <a:solidFill>
                  <a:srgbClr val="1F5786"/>
                </a:solidFill>
                <a:latin typeface="Bahnschrift" panose="020B0502040204020203" pitchFamily="34" charset="0"/>
                <a:cs typeface="Century Gothic"/>
              </a:rPr>
              <a:t>Dental</a:t>
            </a:r>
            <a:r>
              <a:rPr lang="en-US" sz="2200" spc="-60"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will remain with HealthPartners</a:t>
            </a:r>
            <a:endParaRPr lang="en-US" sz="2200" dirty="0">
              <a:latin typeface="Bahnschrift" panose="020B0502040204020203" pitchFamily="34" charset="0"/>
              <a:cs typeface="Century Gothic"/>
            </a:endParaRPr>
          </a:p>
        </p:txBody>
      </p:sp>
      <p:sp>
        <p:nvSpPr>
          <p:cNvPr id="5" name="object 5"/>
          <p:cNvSpPr txBox="1"/>
          <p:nvPr/>
        </p:nvSpPr>
        <p:spPr>
          <a:xfrm>
            <a:off x="845311" y="3261317"/>
            <a:ext cx="9245600" cy="1374775"/>
          </a:xfrm>
          <a:prstGeom prst="rect">
            <a:avLst/>
          </a:prstGeom>
        </p:spPr>
        <p:txBody>
          <a:bodyPr vert="horz" wrap="square" lIns="0" tIns="127000" rIns="0" bIns="0" rtlCol="0">
            <a:spAutoFit/>
          </a:bodyPr>
          <a:lstStyle/>
          <a:p>
            <a:pPr marL="469900" indent="-457200">
              <a:lnSpc>
                <a:spcPct val="100000"/>
              </a:lnSpc>
              <a:spcBef>
                <a:spcPts val="1000"/>
              </a:spcBef>
              <a:buClr>
                <a:srgbClr val="6EACDE"/>
              </a:buClr>
              <a:buFont typeface="Wingdings"/>
              <a:buChar char=""/>
              <a:tabLst>
                <a:tab pos="469900" algn="l"/>
              </a:tabLst>
            </a:pPr>
            <a:r>
              <a:rPr lang="en-US" sz="2200" dirty="0">
                <a:solidFill>
                  <a:srgbClr val="1F5786"/>
                </a:solidFill>
                <a:latin typeface="Bahnschrift" panose="020B0502040204020203" pitchFamily="34" charset="0"/>
                <a:cs typeface="Century Gothic"/>
              </a:rPr>
              <a:t>Maintain</a:t>
            </a:r>
            <a:r>
              <a:rPr lang="en-US" sz="2200" spc="-100"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self-funded</a:t>
            </a:r>
            <a:r>
              <a:rPr lang="en-US" sz="2200" spc="-60"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dental</a:t>
            </a:r>
            <a:r>
              <a:rPr lang="en-US" sz="2200" spc="-65" dirty="0">
                <a:solidFill>
                  <a:srgbClr val="1F5786"/>
                </a:solidFill>
                <a:latin typeface="Bahnschrift" panose="020B0502040204020203" pitchFamily="34" charset="0"/>
                <a:cs typeface="Century Gothic"/>
              </a:rPr>
              <a:t> </a:t>
            </a:r>
            <a:r>
              <a:rPr lang="en-US" sz="2200" spc="-20" dirty="0">
                <a:solidFill>
                  <a:srgbClr val="1F5786"/>
                </a:solidFill>
                <a:latin typeface="Bahnschrift" panose="020B0502040204020203" pitchFamily="34" charset="0"/>
                <a:cs typeface="Century Gothic"/>
              </a:rPr>
              <a:t>plan</a:t>
            </a:r>
            <a:endParaRPr lang="en-US" sz="2200" dirty="0">
              <a:latin typeface="Bahnschrift" panose="020B0502040204020203" pitchFamily="34" charset="0"/>
              <a:cs typeface="Century Gothic"/>
            </a:endParaRPr>
          </a:p>
          <a:p>
            <a:pPr marL="469900" indent="-457200">
              <a:lnSpc>
                <a:spcPct val="100000"/>
              </a:lnSpc>
              <a:spcBef>
                <a:spcPts val="900"/>
              </a:spcBef>
              <a:buClr>
                <a:srgbClr val="6EACDE"/>
              </a:buClr>
              <a:buFont typeface="Wingdings"/>
              <a:buChar char=""/>
              <a:tabLst>
                <a:tab pos="469900" algn="l"/>
              </a:tabLst>
            </a:pPr>
            <a:r>
              <a:rPr lang="en-US" sz="2200" dirty="0">
                <a:solidFill>
                  <a:srgbClr val="1F5786"/>
                </a:solidFill>
                <a:latin typeface="Bahnschrift" panose="020B0502040204020203" pitchFamily="34" charset="0"/>
                <a:cs typeface="Century Gothic"/>
              </a:rPr>
              <a:t>No</a:t>
            </a:r>
            <a:r>
              <a:rPr lang="en-US" sz="2200" spc="-15"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change</a:t>
            </a:r>
            <a:r>
              <a:rPr lang="en-US" sz="2200" spc="-5"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to</a:t>
            </a:r>
            <a:r>
              <a:rPr lang="en-US" sz="2200" spc="-15"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benefits</a:t>
            </a:r>
            <a:r>
              <a:rPr lang="en-US" sz="2200" spc="-25"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 No change to rates</a:t>
            </a:r>
            <a:endParaRPr lang="en-US" sz="2200" dirty="0">
              <a:latin typeface="Bahnschrift" panose="020B0502040204020203" pitchFamily="34" charset="0"/>
              <a:cs typeface="Century Gothic"/>
            </a:endParaRPr>
          </a:p>
          <a:p>
            <a:pPr marL="469900" indent="-457200">
              <a:lnSpc>
                <a:spcPct val="100000"/>
              </a:lnSpc>
              <a:spcBef>
                <a:spcPts val="900"/>
              </a:spcBef>
              <a:buClr>
                <a:srgbClr val="6EACDE"/>
              </a:buClr>
              <a:buFont typeface="Wingdings"/>
              <a:buChar char=""/>
              <a:tabLst>
                <a:tab pos="469900" algn="l"/>
              </a:tabLst>
            </a:pPr>
            <a:r>
              <a:rPr lang="en-US" sz="2200" dirty="0">
                <a:solidFill>
                  <a:srgbClr val="1F5786"/>
                </a:solidFill>
                <a:latin typeface="Bahnschrift" panose="020B0502040204020203" pitchFamily="34" charset="0"/>
                <a:cs typeface="Century Gothic"/>
              </a:rPr>
              <a:t>Dental</a:t>
            </a:r>
            <a:r>
              <a:rPr lang="en-US" sz="2200" spc="-50"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network</a:t>
            </a:r>
            <a:r>
              <a:rPr lang="en-US" sz="2200" spc="-70"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remains Dental</a:t>
            </a:r>
            <a:r>
              <a:rPr lang="en-US" sz="2200" spc="-50"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Distinctions</a:t>
            </a:r>
            <a:r>
              <a:rPr lang="en-US" sz="2200" spc="-75" dirty="0">
                <a:solidFill>
                  <a:srgbClr val="1F5786"/>
                </a:solidFill>
                <a:latin typeface="Bahnschrift" panose="020B0502040204020203" pitchFamily="34" charset="0"/>
                <a:cs typeface="Century Gothic"/>
              </a:rPr>
              <a:t> </a:t>
            </a:r>
            <a:r>
              <a:rPr lang="en-US" sz="2200" spc="-10" dirty="0">
                <a:solidFill>
                  <a:srgbClr val="1F5786"/>
                </a:solidFill>
                <a:latin typeface="Bahnschrift" panose="020B0502040204020203" pitchFamily="34" charset="0"/>
                <a:cs typeface="Century Gothic"/>
              </a:rPr>
              <a:t>Network</a:t>
            </a:r>
            <a:endParaRPr lang="en-US" sz="2200" dirty="0">
              <a:latin typeface="Bahnschrift" panose="020B0502040204020203" pitchFamily="34" charset="0"/>
              <a:cs typeface="Century Gothic"/>
            </a:endParaRPr>
          </a:p>
        </p:txBody>
      </p:sp>
      <p:sp>
        <p:nvSpPr>
          <p:cNvPr id="6" name="object 6"/>
          <p:cNvSpPr txBox="1"/>
          <p:nvPr/>
        </p:nvSpPr>
        <p:spPr>
          <a:xfrm>
            <a:off x="383540" y="4909662"/>
            <a:ext cx="8427085" cy="360680"/>
          </a:xfrm>
          <a:prstGeom prst="rect">
            <a:avLst/>
          </a:prstGeom>
        </p:spPr>
        <p:txBody>
          <a:bodyPr vert="horz" wrap="square" lIns="0" tIns="12065" rIns="0" bIns="0" rtlCol="0">
            <a:spAutoFit/>
          </a:bodyPr>
          <a:lstStyle/>
          <a:p>
            <a:pPr marL="469265" indent="-456565">
              <a:lnSpc>
                <a:spcPct val="100000"/>
              </a:lnSpc>
              <a:spcBef>
                <a:spcPts val="95"/>
              </a:spcBef>
              <a:buFont typeface="Courier New"/>
              <a:buChar char="o"/>
              <a:tabLst>
                <a:tab pos="469265" algn="l"/>
              </a:tabLst>
            </a:pPr>
            <a:r>
              <a:rPr lang="en-US" sz="2200" dirty="0">
                <a:solidFill>
                  <a:srgbClr val="1F5786"/>
                </a:solidFill>
                <a:latin typeface="Bahnschrift" panose="020B0502040204020203" pitchFamily="34" charset="0"/>
                <a:cs typeface="Century Gothic"/>
              </a:rPr>
              <a:t>Life/Disability</a:t>
            </a:r>
            <a:r>
              <a:rPr lang="en-US" sz="2200" spc="-70"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remains with The</a:t>
            </a:r>
            <a:r>
              <a:rPr lang="en-US" sz="2200" spc="-20" dirty="0">
                <a:solidFill>
                  <a:srgbClr val="1F5786"/>
                </a:solidFill>
                <a:latin typeface="Bahnschrift" panose="020B0502040204020203" pitchFamily="34" charset="0"/>
                <a:cs typeface="Century Gothic"/>
              </a:rPr>
              <a:t> </a:t>
            </a:r>
            <a:r>
              <a:rPr lang="en-US" sz="2200" spc="-10" dirty="0">
                <a:solidFill>
                  <a:srgbClr val="1F5786"/>
                </a:solidFill>
                <a:latin typeface="Bahnschrift" panose="020B0502040204020203" pitchFamily="34" charset="0"/>
                <a:cs typeface="Century Gothic"/>
              </a:rPr>
              <a:t>Hartford</a:t>
            </a:r>
            <a:endParaRPr lang="en-US" sz="2200" dirty="0">
              <a:latin typeface="Bahnschrift" panose="020B0502040204020203" pitchFamily="34" charset="0"/>
              <a:cs typeface="Century Gothic"/>
            </a:endParaRPr>
          </a:p>
        </p:txBody>
      </p:sp>
      <p:sp>
        <p:nvSpPr>
          <p:cNvPr id="7" name="object 7"/>
          <p:cNvSpPr txBox="1"/>
          <p:nvPr/>
        </p:nvSpPr>
        <p:spPr>
          <a:xfrm>
            <a:off x="845311" y="5166361"/>
            <a:ext cx="7450455" cy="466794"/>
          </a:xfrm>
          <a:prstGeom prst="rect">
            <a:avLst/>
          </a:prstGeom>
        </p:spPr>
        <p:txBody>
          <a:bodyPr vert="horz" wrap="square" lIns="0" tIns="127000" rIns="0" bIns="0" rtlCol="0">
            <a:spAutoFit/>
          </a:bodyPr>
          <a:lstStyle/>
          <a:p>
            <a:pPr marL="469900" indent="-457200">
              <a:lnSpc>
                <a:spcPct val="100000"/>
              </a:lnSpc>
              <a:spcBef>
                <a:spcPts val="1000"/>
              </a:spcBef>
              <a:buClr>
                <a:srgbClr val="6EACDE"/>
              </a:buClr>
              <a:buFont typeface="Wingdings"/>
              <a:buChar char=""/>
              <a:tabLst>
                <a:tab pos="469900" algn="l"/>
              </a:tabLst>
            </a:pPr>
            <a:r>
              <a:rPr lang="en-US" sz="2200" dirty="0">
                <a:solidFill>
                  <a:srgbClr val="1F5786"/>
                </a:solidFill>
                <a:latin typeface="Bahnschrift" panose="020B0502040204020203" pitchFamily="34" charset="0"/>
                <a:cs typeface="Century Gothic"/>
              </a:rPr>
              <a:t>No</a:t>
            </a:r>
            <a:r>
              <a:rPr lang="en-US" sz="2200" spc="-20"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change</a:t>
            </a:r>
            <a:r>
              <a:rPr lang="en-US" sz="2200" spc="-15"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to</a:t>
            </a:r>
            <a:r>
              <a:rPr lang="en-US" sz="2200" spc="-20"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benefits</a:t>
            </a:r>
            <a:r>
              <a:rPr lang="en-US" sz="2200" spc="-50"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and </a:t>
            </a:r>
            <a:r>
              <a:rPr lang="en-US" sz="2200" spc="-10" dirty="0">
                <a:solidFill>
                  <a:srgbClr val="1F5786"/>
                </a:solidFill>
                <a:latin typeface="Bahnschrift" panose="020B0502040204020203" pitchFamily="34" charset="0"/>
                <a:cs typeface="Century Gothic"/>
              </a:rPr>
              <a:t>rates</a:t>
            </a:r>
            <a:endParaRPr lang="en-US" sz="2200" dirty="0">
              <a:latin typeface="Bahnschrift" panose="020B0502040204020203" pitchFamily="34" charset="0"/>
              <a:cs typeface="Century Gothic"/>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3540" y="1137285"/>
            <a:ext cx="7171690" cy="2774477"/>
          </a:xfrm>
          <a:prstGeom prst="rect">
            <a:avLst/>
          </a:prstGeom>
        </p:spPr>
        <p:txBody>
          <a:bodyPr vert="horz" wrap="square" lIns="0" tIns="12065" rIns="0" bIns="0" rtlCol="0">
            <a:spAutoFit/>
          </a:bodyPr>
          <a:lstStyle/>
          <a:p>
            <a:pPr marL="12700">
              <a:lnSpc>
                <a:spcPct val="100000"/>
              </a:lnSpc>
              <a:spcBef>
                <a:spcPts val="95"/>
              </a:spcBef>
            </a:pPr>
            <a:r>
              <a:rPr lang="en-US" sz="2200" b="1" dirty="0">
                <a:solidFill>
                  <a:srgbClr val="00416B"/>
                </a:solidFill>
                <a:latin typeface="Bahnschrift" panose="020B0502040204020203" pitchFamily="34" charset="0"/>
                <a:cs typeface="Century Gothic"/>
              </a:rPr>
              <a:t>HealthPartners</a:t>
            </a:r>
            <a:r>
              <a:rPr lang="en-US" sz="2200" b="1" spc="-90" dirty="0">
                <a:solidFill>
                  <a:srgbClr val="00416B"/>
                </a:solidFill>
                <a:latin typeface="Bahnschrift" panose="020B0502040204020203" pitchFamily="34" charset="0"/>
                <a:cs typeface="Century Gothic"/>
              </a:rPr>
              <a:t> </a:t>
            </a:r>
            <a:r>
              <a:rPr lang="en-US" sz="2200" b="1" dirty="0">
                <a:solidFill>
                  <a:srgbClr val="00416B"/>
                </a:solidFill>
                <a:latin typeface="Bahnschrift" panose="020B0502040204020203" pitchFamily="34" charset="0"/>
                <a:cs typeface="Century Gothic"/>
              </a:rPr>
              <a:t>Dental</a:t>
            </a:r>
            <a:r>
              <a:rPr lang="en-US" sz="2200" b="1" spc="-95" dirty="0">
                <a:solidFill>
                  <a:srgbClr val="00416B"/>
                </a:solidFill>
                <a:latin typeface="Bahnschrift" panose="020B0502040204020203" pitchFamily="34" charset="0"/>
                <a:cs typeface="Century Gothic"/>
              </a:rPr>
              <a:t> </a:t>
            </a:r>
            <a:r>
              <a:rPr lang="en-US" sz="2200" b="1" dirty="0">
                <a:solidFill>
                  <a:srgbClr val="00416B"/>
                </a:solidFill>
                <a:latin typeface="Bahnschrift" panose="020B0502040204020203" pitchFamily="34" charset="0"/>
                <a:cs typeface="Century Gothic"/>
              </a:rPr>
              <a:t>Distinctions</a:t>
            </a:r>
            <a:r>
              <a:rPr lang="en-US" sz="2200" b="1" spc="-95" dirty="0">
                <a:solidFill>
                  <a:srgbClr val="00416B"/>
                </a:solidFill>
                <a:latin typeface="Bahnschrift" panose="020B0502040204020203" pitchFamily="34" charset="0"/>
                <a:cs typeface="Century Gothic"/>
              </a:rPr>
              <a:t> </a:t>
            </a:r>
            <a:r>
              <a:rPr lang="en-US" sz="2200" b="1" spc="-10" dirty="0">
                <a:solidFill>
                  <a:srgbClr val="00416B"/>
                </a:solidFill>
                <a:latin typeface="Bahnschrift" panose="020B0502040204020203" pitchFamily="34" charset="0"/>
                <a:cs typeface="Century Gothic"/>
              </a:rPr>
              <a:t>Network</a:t>
            </a:r>
            <a:endParaRPr lang="en-US" sz="2200" dirty="0">
              <a:latin typeface="Bahnschrift" panose="020B0502040204020203" pitchFamily="34" charset="0"/>
              <a:cs typeface="Century Gothic"/>
            </a:endParaRPr>
          </a:p>
          <a:p>
            <a:pPr marL="473075" indent="-229235">
              <a:lnSpc>
                <a:spcPct val="100000"/>
              </a:lnSpc>
              <a:spcBef>
                <a:spcPts val="90"/>
              </a:spcBef>
              <a:buClr>
                <a:srgbClr val="6EACDE"/>
              </a:buClr>
              <a:buFont typeface="Courier New"/>
              <a:buChar char="o"/>
              <a:tabLst>
                <a:tab pos="473075" algn="l"/>
              </a:tabLst>
            </a:pPr>
            <a:r>
              <a:rPr lang="en-US" sz="2000" dirty="0">
                <a:solidFill>
                  <a:srgbClr val="00416B"/>
                </a:solidFill>
                <a:latin typeface="Bahnschrift" panose="020B0502040204020203" pitchFamily="34" charset="0"/>
                <a:cs typeface="Century Gothic"/>
              </a:rPr>
              <a:t>In-Network</a:t>
            </a:r>
            <a:r>
              <a:rPr lang="en-US" sz="2000" spc="-60" dirty="0">
                <a:solidFill>
                  <a:srgbClr val="00416B"/>
                </a:solidFill>
                <a:latin typeface="Bahnschrift" panose="020B0502040204020203" pitchFamily="34" charset="0"/>
                <a:cs typeface="Century Gothic"/>
              </a:rPr>
              <a:t> </a:t>
            </a:r>
            <a:r>
              <a:rPr lang="en-US" sz="2000" dirty="0">
                <a:solidFill>
                  <a:srgbClr val="00416B"/>
                </a:solidFill>
                <a:latin typeface="Bahnschrift" panose="020B0502040204020203" pitchFamily="34" charset="0"/>
                <a:cs typeface="Century Gothic"/>
              </a:rPr>
              <a:t>coverage</a:t>
            </a:r>
            <a:r>
              <a:rPr lang="en-US" sz="2000" spc="-30" dirty="0">
                <a:solidFill>
                  <a:srgbClr val="00416B"/>
                </a:solidFill>
                <a:latin typeface="Bahnschrift" panose="020B0502040204020203" pitchFamily="34" charset="0"/>
                <a:cs typeface="Century Gothic"/>
              </a:rPr>
              <a:t> </a:t>
            </a:r>
            <a:r>
              <a:rPr lang="en-US" sz="2000" dirty="0">
                <a:solidFill>
                  <a:srgbClr val="00416B"/>
                </a:solidFill>
                <a:latin typeface="Bahnschrift" panose="020B0502040204020203" pitchFamily="34" charset="0"/>
                <a:cs typeface="Century Gothic"/>
              </a:rPr>
              <a:t>can be</a:t>
            </a:r>
            <a:r>
              <a:rPr lang="en-US" sz="2000" spc="-10" dirty="0">
                <a:solidFill>
                  <a:srgbClr val="00416B"/>
                </a:solidFill>
                <a:latin typeface="Bahnschrift" panose="020B0502040204020203" pitchFamily="34" charset="0"/>
                <a:cs typeface="Century Gothic"/>
              </a:rPr>
              <a:t> </a:t>
            </a:r>
            <a:r>
              <a:rPr lang="en-US" sz="2000" dirty="0">
                <a:solidFill>
                  <a:srgbClr val="00416B"/>
                </a:solidFill>
                <a:latin typeface="Bahnschrift" panose="020B0502040204020203" pitchFamily="34" charset="0"/>
                <a:cs typeface="Century Gothic"/>
              </a:rPr>
              <a:t>access</a:t>
            </a:r>
            <a:r>
              <a:rPr lang="en-US" sz="2000" spc="-25" dirty="0">
                <a:solidFill>
                  <a:srgbClr val="00416B"/>
                </a:solidFill>
                <a:latin typeface="Bahnschrift" panose="020B0502040204020203" pitchFamily="34" charset="0"/>
                <a:cs typeface="Century Gothic"/>
              </a:rPr>
              <a:t> </a:t>
            </a:r>
            <a:r>
              <a:rPr lang="en-US" sz="2000" spc="-10" dirty="0">
                <a:solidFill>
                  <a:srgbClr val="00416B"/>
                </a:solidFill>
                <a:latin typeface="Bahnschrift" panose="020B0502040204020203" pitchFamily="34" charset="0"/>
                <a:cs typeface="Century Gothic"/>
              </a:rPr>
              <a:t>through</a:t>
            </a:r>
            <a:endParaRPr lang="en-US" sz="2000" dirty="0">
              <a:latin typeface="Bahnschrift" panose="020B0502040204020203" pitchFamily="34" charset="0"/>
              <a:cs typeface="Century Gothic"/>
            </a:endParaRPr>
          </a:p>
          <a:p>
            <a:pPr marL="474345">
              <a:lnSpc>
                <a:spcPts val="2395"/>
              </a:lnSpc>
              <a:spcBef>
                <a:spcPts val="15"/>
              </a:spcBef>
            </a:pPr>
            <a:r>
              <a:rPr lang="en-US" sz="2000" dirty="0">
                <a:solidFill>
                  <a:srgbClr val="00416B"/>
                </a:solidFill>
                <a:latin typeface="Bahnschrift" panose="020B0502040204020203" pitchFamily="34" charset="0"/>
                <a:cs typeface="Century Gothic"/>
              </a:rPr>
              <a:t>providers</a:t>
            </a:r>
            <a:r>
              <a:rPr lang="en-US" sz="2000" spc="-55" dirty="0">
                <a:solidFill>
                  <a:srgbClr val="00416B"/>
                </a:solidFill>
                <a:latin typeface="Bahnschrift" panose="020B0502040204020203" pitchFamily="34" charset="0"/>
                <a:cs typeface="Century Gothic"/>
              </a:rPr>
              <a:t> </a:t>
            </a:r>
            <a:r>
              <a:rPr lang="en-US" sz="2000" dirty="0">
                <a:solidFill>
                  <a:srgbClr val="00416B"/>
                </a:solidFill>
                <a:latin typeface="Bahnschrift" panose="020B0502040204020203" pitchFamily="34" charset="0"/>
                <a:cs typeface="Century Gothic"/>
              </a:rPr>
              <a:t>within</a:t>
            </a:r>
            <a:r>
              <a:rPr lang="en-US" sz="2000" spc="-45" dirty="0">
                <a:solidFill>
                  <a:srgbClr val="00416B"/>
                </a:solidFill>
                <a:latin typeface="Bahnschrift" panose="020B0502040204020203" pitchFamily="34" charset="0"/>
                <a:cs typeface="Century Gothic"/>
              </a:rPr>
              <a:t> </a:t>
            </a:r>
            <a:r>
              <a:rPr lang="en-US" sz="2000" dirty="0">
                <a:solidFill>
                  <a:srgbClr val="00416B"/>
                </a:solidFill>
                <a:latin typeface="Bahnschrift" panose="020B0502040204020203" pitchFamily="34" charset="0"/>
                <a:cs typeface="Century Gothic"/>
              </a:rPr>
              <a:t>HealthPartners’</a:t>
            </a:r>
            <a:r>
              <a:rPr lang="en-US" sz="2000" spc="-65" dirty="0">
                <a:solidFill>
                  <a:srgbClr val="00416B"/>
                </a:solidFill>
                <a:latin typeface="Bahnschrift" panose="020B0502040204020203" pitchFamily="34" charset="0"/>
                <a:cs typeface="Century Gothic"/>
              </a:rPr>
              <a:t> </a:t>
            </a:r>
            <a:r>
              <a:rPr lang="en-US" sz="2000" b="1" dirty="0">
                <a:solidFill>
                  <a:srgbClr val="00416B"/>
                </a:solidFill>
                <a:latin typeface="Bahnschrift" panose="020B0502040204020203" pitchFamily="34" charset="0"/>
                <a:cs typeface="Century Gothic"/>
              </a:rPr>
              <a:t>Dental</a:t>
            </a:r>
            <a:r>
              <a:rPr lang="en-US" sz="2000" b="1" spc="-45" dirty="0">
                <a:solidFill>
                  <a:srgbClr val="00416B"/>
                </a:solidFill>
                <a:latin typeface="Bahnschrift" panose="020B0502040204020203" pitchFamily="34" charset="0"/>
                <a:cs typeface="Century Gothic"/>
              </a:rPr>
              <a:t> </a:t>
            </a:r>
            <a:r>
              <a:rPr lang="en-US" sz="2000" b="1" spc="-10" dirty="0">
                <a:solidFill>
                  <a:srgbClr val="00416B"/>
                </a:solidFill>
                <a:latin typeface="Bahnschrift" panose="020B0502040204020203" pitchFamily="34" charset="0"/>
                <a:cs typeface="Century Gothic"/>
              </a:rPr>
              <a:t>Distinctions</a:t>
            </a:r>
            <a:endParaRPr lang="en-US" sz="2000" dirty="0">
              <a:latin typeface="Bahnschrift" panose="020B0502040204020203" pitchFamily="34" charset="0"/>
              <a:cs typeface="Century Gothic"/>
            </a:endParaRPr>
          </a:p>
          <a:p>
            <a:pPr marL="474345">
              <a:lnSpc>
                <a:spcPts val="2395"/>
              </a:lnSpc>
            </a:pPr>
            <a:r>
              <a:rPr lang="en-US" sz="2000" spc="-10" dirty="0">
                <a:solidFill>
                  <a:srgbClr val="00416B"/>
                </a:solidFill>
                <a:latin typeface="Bahnschrift" panose="020B0502040204020203" pitchFamily="34" charset="0"/>
                <a:cs typeface="Century Gothic"/>
              </a:rPr>
              <a:t>network</a:t>
            </a:r>
            <a:endParaRPr lang="en-US" sz="2000" dirty="0">
              <a:latin typeface="Bahnschrift" panose="020B0502040204020203" pitchFamily="34" charset="0"/>
              <a:cs typeface="Century Gothic"/>
            </a:endParaRPr>
          </a:p>
          <a:p>
            <a:pPr marL="473075" marR="118745" indent="-229235">
              <a:lnSpc>
                <a:spcPct val="100000"/>
              </a:lnSpc>
              <a:spcBef>
                <a:spcPts val="1010"/>
              </a:spcBef>
              <a:buClr>
                <a:srgbClr val="6EACDE"/>
              </a:buClr>
              <a:buFont typeface="Courier New"/>
              <a:buChar char="o"/>
              <a:tabLst>
                <a:tab pos="474345" algn="l"/>
              </a:tabLst>
            </a:pPr>
            <a:r>
              <a:rPr lang="en-US" sz="2000" dirty="0">
                <a:solidFill>
                  <a:srgbClr val="00416B"/>
                </a:solidFill>
                <a:latin typeface="Bahnschrift" panose="020B0502040204020203" pitchFamily="34" charset="0"/>
                <a:cs typeface="Century Gothic"/>
              </a:rPr>
              <a:t>You</a:t>
            </a:r>
            <a:r>
              <a:rPr lang="en-US" sz="2000" spc="-55" dirty="0">
                <a:solidFill>
                  <a:srgbClr val="00416B"/>
                </a:solidFill>
                <a:latin typeface="Bahnschrift" panose="020B0502040204020203" pitchFamily="34" charset="0"/>
                <a:cs typeface="Century Gothic"/>
              </a:rPr>
              <a:t> </a:t>
            </a:r>
            <a:r>
              <a:rPr lang="en-US" sz="2000" dirty="0">
                <a:solidFill>
                  <a:srgbClr val="00416B"/>
                </a:solidFill>
                <a:latin typeface="Bahnschrift" panose="020B0502040204020203" pitchFamily="34" charset="0"/>
                <a:cs typeface="Century Gothic"/>
              </a:rPr>
              <a:t>will</a:t>
            </a:r>
            <a:r>
              <a:rPr lang="en-US" sz="2000" spc="-20" dirty="0">
                <a:solidFill>
                  <a:srgbClr val="00416B"/>
                </a:solidFill>
                <a:latin typeface="Bahnschrift" panose="020B0502040204020203" pitchFamily="34" charset="0"/>
                <a:cs typeface="Century Gothic"/>
              </a:rPr>
              <a:t> </a:t>
            </a:r>
            <a:r>
              <a:rPr lang="en-US" sz="2000" dirty="0">
                <a:solidFill>
                  <a:srgbClr val="00416B"/>
                </a:solidFill>
                <a:latin typeface="Bahnschrift" panose="020B0502040204020203" pitchFamily="34" charset="0"/>
                <a:cs typeface="Century Gothic"/>
              </a:rPr>
              <a:t>receive</a:t>
            </a:r>
            <a:r>
              <a:rPr lang="en-US" sz="2000" spc="-55" dirty="0">
                <a:solidFill>
                  <a:srgbClr val="00416B"/>
                </a:solidFill>
                <a:latin typeface="Bahnschrift" panose="020B0502040204020203" pitchFamily="34" charset="0"/>
                <a:cs typeface="Century Gothic"/>
              </a:rPr>
              <a:t> </a:t>
            </a:r>
            <a:r>
              <a:rPr lang="en-US" sz="2000" dirty="0">
                <a:solidFill>
                  <a:srgbClr val="00416B"/>
                </a:solidFill>
                <a:latin typeface="Bahnschrift" panose="020B0502040204020203" pitchFamily="34" charset="0"/>
                <a:cs typeface="Century Gothic"/>
              </a:rPr>
              <a:t>the</a:t>
            </a:r>
            <a:r>
              <a:rPr lang="en-US" sz="2000" spc="-50" dirty="0">
                <a:solidFill>
                  <a:srgbClr val="00416B"/>
                </a:solidFill>
                <a:latin typeface="Bahnschrift" panose="020B0502040204020203" pitchFamily="34" charset="0"/>
                <a:cs typeface="Century Gothic"/>
              </a:rPr>
              <a:t> </a:t>
            </a:r>
            <a:r>
              <a:rPr lang="en-US" sz="2000" dirty="0">
                <a:solidFill>
                  <a:srgbClr val="00416B"/>
                </a:solidFill>
                <a:latin typeface="Bahnschrift" panose="020B0502040204020203" pitchFamily="34" charset="0"/>
                <a:cs typeface="Century Gothic"/>
              </a:rPr>
              <a:t>best</a:t>
            </a:r>
            <a:r>
              <a:rPr lang="en-US" sz="2000" spc="-40" dirty="0">
                <a:solidFill>
                  <a:srgbClr val="00416B"/>
                </a:solidFill>
                <a:latin typeface="Bahnschrift" panose="020B0502040204020203" pitchFamily="34" charset="0"/>
                <a:cs typeface="Century Gothic"/>
              </a:rPr>
              <a:t> </a:t>
            </a:r>
            <a:r>
              <a:rPr lang="en-US" sz="2000" dirty="0">
                <a:solidFill>
                  <a:srgbClr val="00416B"/>
                </a:solidFill>
                <a:latin typeface="Bahnschrift" panose="020B0502040204020203" pitchFamily="34" charset="0"/>
                <a:cs typeface="Century Gothic"/>
              </a:rPr>
              <a:t>benefits</a:t>
            </a:r>
            <a:r>
              <a:rPr lang="en-US" sz="2000" spc="-65" dirty="0">
                <a:solidFill>
                  <a:srgbClr val="00416B"/>
                </a:solidFill>
                <a:latin typeface="Bahnschrift" panose="020B0502040204020203" pitchFamily="34" charset="0"/>
                <a:cs typeface="Century Gothic"/>
              </a:rPr>
              <a:t> </a:t>
            </a:r>
            <a:r>
              <a:rPr lang="en-US" sz="2000" dirty="0">
                <a:solidFill>
                  <a:srgbClr val="00416B"/>
                </a:solidFill>
                <a:latin typeface="Bahnschrift" panose="020B0502040204020203" pitchFamily="34" charset="0"/>
                <a:cs typeface="Century Gothic"/>
              </a:rPr>
              <a:t>by</a:t>
            </a:r>
            <a:r>
              <a:rPr lang="en-US" sz="2000" spc="-30" dirty="0">
                <a:solidFill>
                  <a:srgbClr val="00416B"/>
                </a:solidFill>
                <a:latin typeface="Bahnschrift" panose="020B0502040204020203" pitchFamily="34" charset="0"/>
                <a:cs typeface="Century Gothic"/>
              </a:rPr>
              <a:t> </a:t>
            </a:r>
            <a:r>
              <a:rPr lang="en-US" sz="2000" dirty="0">
                <a:solidFill>
                  <a:srgbClr val="00416B"/>
                </a:solidFill>
                <a:latin typeface="Bahnschrift" panose="020B0502040204020203" pitchFamily="34" charset="0"/>
                <a:cs typeface="Century Gothic"/>
              </a:rPr>
              <a:t>directing</a:t>
            </a:r>
            <a:r>
              <a:rPr lang="en-US" sz="2000" spc="-25" dirty="0">
                <a:solidFill>
                  <a:srgbClr val="00416B"/>
                </a:solidFill>
                <a:latin typeface="Bahnschrift" panose="020B0502040204020203" pitchFamily="34" charset="0"/>
                <a:cs typeface="Century Gothic"/>
              </a:rPr>
              <a:t> </a:t>
            </a:r>
            <a:r>
              <a:rPr lang="en-US" sz="2000" dirty="0">
                <a:solidFill>
                  <a:srgbClr val="00416B"/>
                </a:solidFill>
                <a:latin typeface="Bahnschrift" panose="020B0502040204020203" pitchFamily="34" charset="0"/>
                <a:cs typeface="Century Gothic"/>
              </a:rPr>
              <a:t>care</a:t>
            </a:r>
            <a:r>
              <a:rPr lang="en-US" sz="2000" spc="-25" dirty="0">
                <a:solidFill>
                  <a:srgbClr val="00416B"/>
                </a:solidFill>
                <a:latin typeface="Bahnschrift" panose="020B0502040204020203" pitchFamily="34" charset="0"/>
                <a:cs typeface="Century Gothic"/>
              </a:rPr>
              <a:t> in- 	</a:t>
            </a:r>
            <a:r>
              <a:rPr lang="en-US" sz="2000" spc="-10" dirty="0">
                <a:solidFill>
                  <a:srgbClr val="00416B"/>
                </a:solidFill>
                <a:latin typeface="Bahnschrift" panose="020B0502040204020203" pitchFamily="34" charset="0"/>
                <a:cs typeface="Century Gothic"/>
              </a:rPr>
              <a:t>network</a:t>
            </a:r>
            <a:endParaRPr lang="en-US" sz="2000" dirty="0">
              <a:latin typeface="Bahnschrift" panose="020B0502040204020203" pitchFamily="34" charset="0"/>
              <a:cs typeface="Century Gothic"/>
            </a:endParaRPr>
          </a:p>
          <a:p>
            <a:pPr marL="473075" indent="-229235">
              <a:lnSpc>
                <a:spcPct val="100000"/>
              </a:lnSpc>
              <a:spcBef>
                <a:spcPts val="994"/>
              </a:spcBef>
              <a:buClr>
                <a:srgbClr val="6EACDE"/>
              </a:buClr>
              <a:buFont typeface="Courier New"/>
              <a:buChar char="o"/>
              <a:tabLst>
                <a:tab pos="473075" algn="l"/>
              </a:tabLst>
            </a:pPr>
            <a:r>
              <a:rPr lang="en-US" sz="2000" dirty="0">
                <a:solidFill>
                  <a:srgbClr val="00416B"/>
                </a:solidFill>
                <a:latin typeface="Bahnschrift" panose="020B0502040204020203" pitchFamily="34" charset="0"/>
                <a:cs typeface="Century Gothic"/>
              </a:rPr>
              <a:t>Benefits</a:t>
            </a:r>
            <a:r>
              <a:rPr lang="en-US" sz="2000" spc="-45" dirty="0">
                <a:solidFill>
                  <a:srgbClr val="00416B"/>
                </a:solidFill>
                <a:latin typeface="Bahnschrift" panose="020B0502040204020203" pitchFamily="34" charset="0"/>
                <a:cs typeface="Century Gothic"/>
              </a:rPr>
              <a:t> </a:t>
            </a:r>
            <a:r>
              <a:rPr lang="en-US" sz="2000" dirty="0">
                <a:solidFill>
                  <a:srgbClr val="00416B"/>
                </a:solidFill>
                <a:latin typeface="Bahnschrift" panose="020B0502040204020203" pitchFamily="34" charset="0"/>
                <a:cs typeface="Century Gothic"/>
              </a:rPr>
              <a:t>still</a:t>
            </a:r>
            <a:r>
              <a:rPr lang="en-US" sz="2000" spc="-55" dirty="0">
                <a:solidFill>
                  <a:srgbClr val="00416B"/>
                </a:solidFill>
                <a:latin typeface="Bahnschrift" panose="020B0502040204020203" pitchFamily="34" charset="0"/>
                <a:cs typeface="Century Gothic"/>
              </a:rPr>
              <a:t> </a:t>
            </a:r>
            <a:r>
              <a:rPr lang="en-US" sz="2000" dirty="0">
                <a:solidFill>
                  <a:srgbClr val="00416B"/>
                </a:solidFill>
                <a:latin typeface="Bahnschrift" panose="020B0502040204020203" pitchFamily="34" charset="0"/>
                <a:cs typeface="Century Gothic"/>
              </a:rPr>
              <a:t>available</a:t>
            </a:r>
            <a:r>
              <a:rPr lang="en-US" sz="2000" spc="-60" dirty="0">
                <a:solidFill>
                  <a:srgbClr val="00416B"/>
                </a:solidFill>
                <a:latin typeface="Bahnschrift" panose="020B0502040204020203" pitchFamily="34" charset="0"/>
                <a:cs typeface="Century Gothic"/>
              </a:rPr>
              <a:t> </a:t>
            </a:r>
            <a:r>
              <a:rPr lang="en-US" sz="2000" dirty="0">
                <a:solidFill>
                  <a:srgbClr val="00416B"/>
                </a:solidFill>
                <a:latin typeface="Bahnschrift" panose="020B0502040204020203" pitchFamily="34" charset="0"/>
                <a:cs typeface="Century Gothic"/>
              </a:rPr>
              <a:t>out-</a:t>
            </a:r>
            <a:r>
              <a:rPr lang="en-US" sz="2000" spc="-10" dirty="0">
                <a:solidFill>
                  <a:srgbClr val="00416B"/>
                </a:solidFill>
                <a:latin typeface="Bahnschrift" panose="020B0502040204020203" pitchFamily="34" charset="0"/>
                <a:cs typeface="Century Gothic"/>
              </a:rPr>
              <a:t>of-</a:t>
            </a:r>
            <a:r>
              <a:rPr lang="en-US" sz="2000" dirty="0">
                <a:solidFill>
                  <a:srgbClr val="00416B"/>
                </a:solidFill>
                <a:latin typeface="Bahnschrift" panose="020B0502040204020203" pitchFamily="34" charset="0"/>
                <a:cs typeface="Century Gothic"/>
              </a:rPr>
              <a:t>network,</a:t>
            </a:r>
            <a:r>
              <a:rPr lang="en-US" sz="2000" spc="-55" dirty="0">
                <a:solidFill>
                  <a:srgbClr val="00416B"/>
                </a:solidFill>
                <a:latin typeface="Bahnschrift" panose="020B0502040204020203" pitchFamily="34" charset="0"/>
                <a:cs typeface="Century Gothic"/>
              </a:rPr>
              <a:t> </a:t>
            </a:r>
            <a:r>
              <a:rPr lang="en-US" sz="2000" dirty="0">
                <a:solidFill>
                  <a:srgbClr val="00416B"/>
                </a:solidFill>
                <a:latin typeface="Bahnschrift" panose="020B0502040204020203" pitchFamily="34" charset="0"/>
                <a:cs typeface="Century Gothic"/>
              </a:rPr>
              <a:t>however</a:t>
            </a:r>
            <a:r>
              <a:rPr lang="en-US" sz="2000" spc="-45" dirty="0">
                <a:solidFill>
                  <a:srgbClr val="00416B"/>
                </a:solidFill>
                <a:latin typeface="Bahnschrift" panose="020B0502040204020203" pitchFamily="34" charset="0"/>
                <a:cs typeface="Century Gothic"/>
              </a:rPr>
              <a:t> </a:t>
            </a:r>
            <a:r>
              <a:rPr lang="en-US" sz="2000" dirty="0">
                <a:solidFill>
                  <a:srgbClr val="00416B"/>
                </a:solidFill>
                <a:latin typeface="Bahnschrift" panose="020B0502040204020203" pitchFamily="34" charset="0"/>
                <a:cs typeface="Century Gothic"/>
              </a:rPr>
              <a:t>you</a:t>
            </a:r>
            <a:r>
              <a:rPr lang="en-US" sz="2000" spc="-10" dirty="0">
                <a:solidFill>
                  <a:srgbClr val="00416B"/>
                </a:solidFill>
                <a:latin typeface="Bahnschrift" panose="020B0502040204020203" pitchFamily="34" charset="0"/>
                <a:cs typeface="Century Gothic"/>
              </a:rPr>
              <a:t> </a:t>
            </a:r>
            <a:r>
              <a:rPr lang="en-US" sz="2000" spc="-25" dirty="0">
                <a:solidFill>
                  <a:srgbClr val="00416B"/>
                </a:solidFill>
                <a:latin typeface="Bahnschrift" panose="020B0502040204020203" pitchFamily="34" charset="0"/>
                <a:cs typeface="Century Gothic"/>
              </a:rPr>
              <a:t>are</a:t>
            </a:r>
            <a:endParaRPr lang="en-US" sz="2000" dirty="0">
              <a:latin typeface="Bahnschrift" panose="020B0502040204020203" pitchFamily="34" charset="0"/>
              <a:cs typeface="Century Gothic"/>
            </a:endParaRPr>
          </a:p>
          <a:p>
            <a:pPr marL="474345">
              <a:lnSpc>
                <a:spcPct val="100000"/>
              </a:lnSpc>
            </a:pPr>
            <a:r>
              <a:rPr lang="en-US" sz="2000" dirty="0">
                <a:solidFill>
                  <a:srgbClr val="00416B"/>
                </a:solidFill>
                <a:latin typeface="Bahnschrift" panose="020B0502040204020203" pitchFamily="34" charset="0"/>
                <a:cs typeface="Century Gothic"/>
              </a:rPr>
              <a:t>subject</a:t>
            </a:r>
            <a:r>
              <a:rPr lang="en-US" sz="2000" spc="-55" dirty="0">
                <a:solidFill>
                  <a:srgbClr val="00416B"/>
                </a:solidFill>
                <a:latin typeface="Bahnschrift" panose="020B0502040204020203" pitchFamily="34" charset="0"/>
                <a:cs typeface="Century Gothic"/>
              </a:rPr>
              <a:t> </a:t>
            </a:r>
            <a:r>
              <a:rPr lang="en-US" sz="2000" dirty="0">
                <a:solidFill>
                  <a:srgbClr val="00416B"/>
                </a:solidFill>
                <a:latin typeface="Bahnschrift" panose="020B0502040204020203" pitchFamily="34" charset="0"/>
                <a:cs typeface="Century Gothic"/>
              </a:rPr>
              <a:t>to</a:t>
            </a:r>
            <a:r>
              <a:rPr lang="en-US" sz="2000" spc="-20" dirty="0">
                <a:solidFill>
                  <a:srgbClr val="00416B"/>
                </a:solidFill>
                <a:latin typeface="Bahnschrift" panose="020B0502040204020203" pitchFamily="34" charset="0"/>
                <a:cs typeface="Century Gothic"/>
              </a:rPr>
              <a:t> </a:t>
            </a:r>
            <a:r>
              <a:rPr lang="en-US" sz="2000" dirty="0">
                <a:solidFill>
                  <a:srgbClr val="00416B"/>
                </a:solidFill>
                <a:latin typeface="Bahnschrift" panose="020B0502040204020203" pitchFamily="34" charset="0"/>
                <a:cs typeface="Century Gothic"/>
              </a:rPr>
              <a:t>usual</a:t>
            </a:r>
            <a:r>
              <a:rPr lang="en-US" sz="2000" spc="-55" dirty="0">
                <a:solidFill>
                  <a:srgbClr val="00416B"/>
                </a:solidFill>
                <a:latin typeface="Bahnschrift" panose="020B0502040204020203" pitchFamily="34" charset="0"/>
                <a:cs typeface="Century Gothic"/>
              </a:rPr>
              <a:t> </a:t>
            </a:r>
            <a:r>
              <a:rPr lang="en-US" sz="2000" dirty="0">
                <a:solidFill>
                  <a:srgbClr val="00416B"/>
                </a:solidFill>
                <a:latin typeface="Bahnschrift" panose="020B0502040204020203" pitchFamily="34" charset="0"/>
                <a:cs typeface="Century Gothic"/>
              </a:rPr>
              <a:t>&amp;</a:t>
            </a:r>
            <a:r>
              <a:rPr lang="en-US" sz="2000" spc="-5" dirty="0">
                <a:solidFill>
                  <a:srgbClr val="00416B"/>
                </a:solidFill>
                <a:latin typeface="Bahnschrift" panose="020B0502040204020203" pitchFamily="34" charset="0"/>
                <a:cs typeface="Century Gothic"/>
              </a:rPr>
              <a:t> </a:t>
            </a:r>
            <a:r>
              <a:rPr lang="en-US" sz="2000" dirty="0">
                <a:solidFill>
                  <a:srgbClr val="00416B"/>
                </a:solidFill>
                <a:latin typeface="Bahnschrift" panose="020B0502040204020203" pitchFamily="34" charset="0"/>
                <a:cs typeface="Century Gothic"/>
              </a:rPr>
              <a:t>customary</a:t>
            </a:r>
            <a:r>
              <a:rPr lang="en-US" sz="2000" spc="-40" dirty="0">
                <a:solidFill>
                  <a:srgbClr val="00416B"/>
                </a:solidFill>
                <a:latin typeface="Bahnschrift" panose="020B0502040204020203" pitchFamily="34" charset="0"/>
                <a:cs typeface="Century Gothic"/>
              </a:rPr>
              <a:t> </a:t>
            </a:r>
            <a:r>
              <a:rPr lang="en-US" sz="2000" spc="-10" dirty="0">
                <a:solidFill>
                  <a:srgbClr val="00416B"/>
                </a:solidFill>
                <a:latin typeface="Bahnschrift" panose="020B0502040204020203" pitchFamily="34" charset="0"/>
                <a:cs typeface="Century Gothic"/>
              </a:rPr>
              <a:t>rates</a:t>
            </a:r>
            <a:endParaRPr lang="en-US" sz="2000" dirty="0">
              <a:latin typeface="Bahnschrift" panose="020B0502040204020203" pitchFamily="34" charset="0"/>
              <a:cs typeface="Century Gothic"/>
            </a:endParaRPr>
          </a:p>
        </p:txBody>
      </p:sp>
      <p:sp>
        <p:nvSpPr>
          <p:cNvPr id="3" name="object 3"/>
          <p:cNvSpPr txBox="1"/>
          <p:nvPr/>
        </p:nvSpPr>
        <p:spPr>
          <a:xfrm>
            <a:off x="383540" y="4072649"/>
            <a:ext cx="6732270" cy="1165225"/>
          </a:xfrm>
          <a:prstGeom prst="rect">
            <a:avLst/>
          </a:prstGeom>
        </p:spPr>
        <p:txBody>
          <a:bodyPr vert="horz" wrap="square" lIns="0" tIns="97790" rIns="0" bIns="0" rtlCol="0">
            <a:spAutoFit/>
          </a:bodyPr>
          <a:lstStyle/>
          <a:p>
            <a:pPr marL="12700">
              <a:lnSpc>
                <a:spcPct val="100000"/>
              </a:lnSpc>
              <a:spcBef>
                <a:spcPts val="770"/>
              </a:spcBef>
            </a:pPr>
            <a:r>
              <a:rPr lang="en-US" sz="2200" b="1" dirty="0">
                <a:solidFill>
                  <a:srgbClr val="00416B"/>
                </a:solidFill>
                <a:latin typeface="Bahnschrift" panose="020B0502040204020203" pitchFamily="34" charset="0"/>
                <a:cs typeface="Century Gothic"/>
              </a:rPr>
              <a:t>Search</a:t>
            </a:r>
            <a:r>
              <a:rPr lang="en-US" sz="2200" b="1" spc="-55" dirty="0">
                <a:solidFill>
                  <a:srgbClr val="00416B"/>
                </a:solidFill>
                <a:latin typeface="Bahnschrift" panose="020B0502040204020203" pitchFamily="34" charset="0"/>
                <a:cs typeface="Century Gothic"/>
              </a:rPr>
              <a:t> </a:t>
            </a:r>
            <a:r>
              <a:rPr lang="en-US" sz="2200" b="1" dirty="0">
                <a:solidFill>
                  <a:srgbClr val="00416B"/>
                </a:solidFill>
                <a:latin typeface="Bahnschrift" panose="020B0502040204020203" pitchFamily="34" charset="0"/>
                <a:cs typeface="Century Gothic"/>
              </a:rPr>
              <a:t>the</a:t>
            </a:r>
            <a:r>
              <a:rPr lang="en-US" sz="2200" b="1" spc="-65" dirty="0">
                <a:solidFill>
                  <a:srgbClr val="00416B"/>
                </a:solidFill>
                <a:latin typeface="Bahnschrift" panose="020B0502040204020203" pitchFamily="34" charset="0"/>
                <a:cs typeface="Century Gothic"/>
              </a:rPr>
              <a:t> </a:t>
            </a:r>
            <a:r>
              <a:rPr lang="en-US" sz="2200" b="1" spc="-10" dirty="0">
                <a:solidFill>
                  <a:srgbClr val="00416B"/>
                </a:solidFill>
                <a:latin typeface="Bahnschrift" panose="020B0502040204020203" pitchFamily="34" charset="0"/>
                <a:cs typeface="Century Gothic"/>
              </a:rPr>
              <a:t>Network</a:t>
            </a:r>
            <a:endParaRPr lang="en-US" sz="2200" dirty="0">
              <a:latin typeface="Bahnschrift" panose="020B0502040204020203" pitchFamily="34" charset="0"/>
              <a:cs typeface="Century Gothic"/>
            </a:endParaRPr>
          </a:p>
          <a:p>
            <a:pPr marL="473075" indent="-229235">
              <a:lnSpc>
                <a:spcPct val="100000"/>
              </a:lnSpc>
              <a:spcBef>
                <a:spcPts val="620"/>
              </a:spcBef>
              <a:buClr>
                <a:srgbClr val="6EACDE"/>
              </a:buClr>
              <a:buFont typeface="Courier New"/>
              <a:buChar char="o"/>
              <a:tabLst>
                <a:tab pos="473075" algn="l"/>
              </a:tabLst>
            </a:pPr>
            <a:r>
              <a:rPr lang="en-US" sz="2000" dirty="0">
                <a:solidFill>
                  <a:srgbClr val="00416B"/>
                </a:solidFill>
                <a:latin typeface="Bahnschrift" panose="020B0502040204020203" pitchFamily="34" charset="0"/>
                <a:cs typeface="Century Gothic"/>
              </a:rPr>
              <a:t>Simply</a:t>
            </a:r>
            <a:r>
              <a:rPr lang="en-US" sz="2000" spc="-50" dirty="0">
                <a:solidFill>
                  <a:srgbClr val="00416B"/>
                </a:solidFill>
                <a:latin typeface="Bahnschrift" panose="020B0502040204020203" pitchFamily="34" charset="0"/>
                <a:cs typeface="Century Gothic"/>
              </a:rPr>
              <a:t> </a:t>
            </a:r>
            <a:r>
              <a:rPr lang="en-US" sz="2000" dirty="0">
                <a:solidFill>
                  <a:srgbClr val="00416B"/>
                </a:solidFill>
                <a:latin typeface="Bahnschrift" panose="020B0502040204020203" pitchFamily="34" charset="0"/>
                <a:cs typeface="Century Gothic"/>
              </a:rPr>
              <a:t>go</a:t>
            </a:r>
            <a:r>
              <a:rPr lang="en-US" sz="2000" spc="-30" dirty="0">
                <a:solidFill>
                  <a:srgbClr val="00416B"/>
                </a:solidFill>
                <a:latin typeface="Bahnschrift" panose="020B0502040204020203" pitchFamily="34" charset="0"/>
                <a:cs typeface="Century Gothic"/>
              </a:rPr>
              <a:t> </a:t>
            </a:r>
            <a:r>
              <a:rPr lang="en-US" sz="2000" dirty="0">
                <a:solidFill>
                  <a:srgbClr val="00416B"/>
                </a:solidFill>
                <a:latin typeface="Bahnschrift" panose="020B0502040204020203" pitchFamily="34" charset="0"/>
                <a:cs typeface="Century Gothic"/>
              </a:rPr>
              <a:t>to</a:t>
            </a:r>
            <a:r>
              <a:rPr lang="en-US" sz="2000" spc="-45" dirty="0">
                <a:solidFill>
                  <a:srgbClr val="00416B"/>
                </a:solidFill>
                <a:latin typeface="Bahnschrift" panose="020B0502040204020203" pitchFamily="34" charset="0"/>
                <a:cs typeface="Century Gothic"/>
              </a:rPr>
              <a:t> </a:t>
            </a:r>
            <a:r>
              <a:rPr lang="en-US" sz="2000" b="1" u="sng" spc="-10" dirty="0">
                <a:solidFill>
                  <a:srgbClr val="00416B"/>
                </a:solidFill>
                <a:uFill>
                  <a:solidFill>
                    <a:srgbClr val="00416B"/>
                  </a:solidFill>
                </a:uFill>
                <a:latin typeface="Bahnschrift" panose="020B0502040204020203" pitchFamily="34" charset="0"/>
                <a:cs typeface="Century Gothic"/>
                <a:hlinkClick r:id="rId3"/>
              </a:rPr>
              <a:t>healthpartners.com/</a:t>
            </a:r>
            <a:r>
              <a:rPr lang="en-US" sz="2000" b="1" u="sng" spc="-10" dirty="0" err="1">
                <a:solidFill>
                  <a:srgbClr val="00416B"/>
                </a:solidFill>
                <a:uFill>
                  <a:solidFill>
                    <a:srgbClr val="00416B"/>
                  </a:solidFill>
                </a:uFill>
                <a:latin typeface="Bahnschrift" panose="020B0502040204020203" pitchFamily="34" charset="0"/>
                <a:cs typeface="Century Gothic"/>
                <a:hlinkClick r:id="rId3"/>
              </a:rPr>
              <a:t>dentaldistinctions</a:t>
            </a:r>
            <a:r>
              <a:rPr lang="en-US" sz="2000" b="1" u="sng" spc="-10" dirty="0">
                <a:solidFill>
                  <a:srgbClr val="00416B"/>
                </a:solidFill>
                <a:uFill>
                  <a:solidFill>
                    <a:srgbClr val="00416B"/>
                  </a:solidFill>
                </a:uFill>
                <a:latin typeface="Bahnschrift" panose="020B0502040204020203" pitchFamily="34" charset="0"/>
                <a:cs typeface="Century Gothic"/>
                <a:hlinkClick r:id="rId3"/>
              </a:rPr>
              <a:t> </a:t>
            </a:r>
            <a:endParaRPr lang="en-US" sz="2000" dirty="0">
              <a:latin typeface="Bahnschrift" panose="020B0502040204020203" pitchFamily="34" charset="0"/>
              <a:cs typeface="Century Gothic"/>
            </a:endParaRPr>
          </a:p>
          <a:p>
            <a:pPr marL="474345">
              <a:lnSpc>
                <a:spcPct val="100000"/>
              </a:lnSpc>
              <a:spcBef>
                <a:spcPts val="240"/>
              </a:spcBef>
            </a:pPr>
            <a:r>
              <a:rPr lang="en-US" sz="2000" dirty="0">
                <a:solidFill>
                  <a:srgbClr val="00416B"/>
                </a:solidFill>
                <a:latin typeface="Bahnschrift" panose="020B0502040204020203" pitchFamily="34" charset="0"/>
                <a:cs typeface="Century Gothic"/>
              </a:rPr>
              <a:t>and</a:t>
            </a:r>
            <a:r>
              <a:rPr lang="en-US" sz="2000" spc="-20" dirty="0">
                <a:solidFill>
                  <a:srgbClr val="00416B"/>
                </a:solidFill>
                <a:latin typeface="Bahnschrift" panose="020B0502040204020203" pitchFamily="34" charset="0"/>
                <a:cs typeface="Century Gothic"/>
              </a:rPr>
              <a:t> </a:t>
            </a:r>
            <a:r>
              <a:rPr lang="en-US" sz="2000" dirty="0">
                <a:solidFill>
                  <a:srgbClr val="00416B"/>
                </a:solidFill>
                <a:latin typeface="Bahnschrift" panose="020B0502040204020203" pitchFamily="34" charset="0"/>
                <a:cs typeface="Century Gothic"/>
              </a:rPr>
              <a:t>search</a:t>
            </a:r>
            <a:r>
              <a:rPr lang="en-US" sz="2000" spc="-30" dirty="0">
                <a:solidFill>
                  <a:srgbClr val="00416B"/>
                </a:solidFill>
                <a:latin typeface="Bahnschrift" panose="020B0502040204020203" pitchFamily="34" charset="0"/>
                <a:cs typeface="Century Gothic"/>
              </a:rPr>
              <a:t> </a:t>
            </a:r>
            <a:r>
              <a:rPr lang="en-US" sz="2000" dirty="0">
                <a:solidFill>
                  <a:srgbClr val="00416B"/>
                </a:solidFill>
                <a:latin typeface="Bahnschrift" panose="020B0502040204020203" pitchFamily="34" charset="0"/>
                <a:cs typeface="Century Gothic"/>
              </a:rPr>
              <a:t>for</a:t>
            </a:r>
            <a:r>
              <a:rPr lang="en-US" sz="2000" spc="-15" dirty="0">
                <a:solidFill>
                  <a:srgbClr val="00416B"/>
                </a:solidFill>
                <a:latin typeface="Bahnschrift" panose="020B0502040204020203" pitchFamily="34" charset="0"/>
                <a:cs typeface="Century Gothic"/>
              </a:rPr>
              <a:t> </a:t>
            </a:r>
            <a:r>
              <a:rPr lang="en-US" sz="2000" dirty="0">
                <a:solidFill>
                  <a:srgbClr val="00416B"/>
                </a:solidFill>
                <a:latin typeface="Bahnschrift" panose="020B0502040204020203" pitchFamily="34" charset="0"/>
                <a:cs typeface="Century Gothic"/>
              </a:rPr>
              <a:t>a</a:t>
            </a:r>
            <a:r>
              <a:rPr lang="en-US" sz="2000" spc="-25" dirty="0">
                <a:solidFill>
                  <a:srgbClr val="00416B"/>
                </a:solidFill>
                <a:latin typeface="Bahnschrift" panose="020B0502040204020203" pitchFamily="34" charset="0"/>
                <a:cs typeface="Century Gothic"/>
              </a:rPr>
              <a:t> </a:t>
            </a:r>
            <a:r>
              <a:rPr lang="en-US" sz="2000" dirty="0">
                <a:solidFill>
                  <a:srgbClr val="00416B"/>
                </a:solidFill>
                <a:latin typeface="Bahnschrift" panose="020B0502040204020203" pitchFamily="34" charset="0"/>
                <a:cs typeface="Century Gothic"/>
              </a:rPr>
              <a:t>dentist</a:t>
            </a:r>
            <a:r>
              <a:rPr lang="en-US" sz="2000" spc="-40" dirty="0">
                <a:solidFill>
                  <a:srgbClr val="00416B"/>
                </a:solidFill>
                <a:latin typeface="Bahnschrift" panose="020B0502040204020203" pitchFamily="34" charset="0"/>
                <a:cs typeface="Century Gothic"/>
              </a:rPr>
              <a:t> </a:t>
            </a:r>
            <a:r>
              <a:rPr lang="en-US" sz="2000" dirty="0">
                <a:solidFill>
                  <a:srgbClr val="00416B"/>
                </a:solidFill>
                <a:latin typeface="Bahnschrift" panose="020B0502040204020203" pitchFamily="34" charset="0"/>
                <a:cs typeface="Century Gothic"/>
              </a:rPr>
              <a:t>or</a:t>
            </a:r>
            <a:r>
              <a:rPr lang="en-US" sz="2000" spc="-20" dirty="0">
                <a:solidFill>
                  <a:srgbClr val="00416B"/>
                </a:solidFill>
                <a:latin typeface="Bahnschrift" panose="020B0502040204020203" pitchFamily="34" charset="0"/>
                <a:cs typeface="Century Gothic"/>
              </a:rPr>
              <a:t> </a:t>
            </a:r>
            <a:r>
              <a:rPr lang="en-US" sz="2000" dirty="0">
                <a:solidFill>
                  <a:srgbClr val="00416B"/>
                </a:solidFill>
                <a:latin typeface="Bahnschrift" panose="020B0502040204020203" pitchFamily="34" charset="0"/>
                <a:cs typeface="Century Gothic"/>
              </a:rPr>
              <a:t>clinic</a:t>
            </a:r>
            <a:r>
              <a:rPr lang="en-US" sz="2000" spc="-20" dirty="0">
                <a:solidFill>
                  <a:srgbClr val="00416B"/>
                </a:solidFill>
                <a:latin typeface="Bahnschrift" panose="020B0502040204020203" pitchFamily="34" charset="0"/>
                <a:cs typeface="Century Gothic"/>
              </a:rPr>
              <a:t> </a:t>
            </a:r>
            <a:r>
              <a:rPr lang="en-US" sz="2000" dirty="0">
                <a:solidFill>
                  <a:srgbClr val="00416B"/>
                </a:solidFill>
                <a:latin typeface="Bahnschrift" panose="020B0502040204020203" pitchFamily="34" charset="0"/>
                <a:cs typeface="Century Gothic"/>
              </a:rPr>
              <a:t>near</a:t>
            </a:r>
            <a:r>
              <a:rPr lang="en-US" sz="2000" spc="-30" dirty="0">
                <a:solidFill>
                  <a:srgbClr val="00416B"/>
                </a:solidFill>
                <a:latin typeface="Bahnschrift" panose="020B0502040204020203" pitchFamily="34" charset="0"/>
                <a:cs typeface="Century Gothic"/>
              </a:rPr>
              <a:t> </a:t>
            </a:r>
            <a:r>
              <a:rPr lang="en-US" sz="2000" spc="-20" dirty="0">
                <a:solidFill>
                  <a:srgbClr val="00416B"/>
                </a:solidFill>
                <a:latin typeface="Bahnschrift" panose="020B0502040204020203" pitchFamily="34" charset="0"/>
                <a:cs typeface="Century Gothic"/>
              </a:rPr>
              <a:t>you!</a:t>
            </a:r>
            <a:endParaRPr lang="en-US" sz="2000" dirty="0">
              <a:latin typeface="Bahnschrift" panose="020B0502040204020203" pitchFamily="34" charset="0"/>
              <a:cs typeface="Century Gothic"/>
            </a:endParaRPr>
          </a:p>
        </p:txBody>
      </p:sp>
      <p:sp>
        <p:nvSpPr>
          <p:cNvPr id="4" name="object 4"/>
          <p:cNvSpPr txBox="1">
            <a:spLocks noGrp="1"/>
          </p:cNvSpPr>
          <p:nvPr>
            <p:ph type="title"/>
          </p:nvPr>
        </p:nvSpPr>
        <p:spPr>
          <a:prstGeom prst="rect">
            <a:avLst/>
          </a:prstGeom>
        </p:spPr>
        <p:txBody>
          <a:bodyPr vert="horz" wrap="square" lIns="0" tIns="123571" rIns="0" bIns="0" rtlCol="0">
            <a:spAutoFit/>
          </a:bodyPr>
          <a:lstStyle/>
          <a:p>
            <a:pPr marL="12700">
              <a:lnSpc>
                <a:spcPct val="100000"/>
              </a:lnSpc>
              <a:spcBef>
                <a:spcPts val="105"/>
              </a:spcBef>
            </a:pPr>
            <a:r>
              <a:rPr dirty="0"/>
              <a:t>Dental</a:t>
            </a:r>
            <a:r>
              <a:rPr spc="-35" dirty="0"/>
              <a:t> </a:t>
            </a:r>
            <a:r>
              <a:rPr spc="-10" dirty="0"/>
              <a:t>Network</a:t>
            </a:r>
          </a:p>
        </p:txBody>
      </p:sp>
      <p:sp>
        <p:nvSpPr>
          <p:cNvPr id="5" name="object 5"/>
          <p:cNvSpPr txBox="1"/>
          <p:nvPr/>
        </p:nvSpPr>
        <p:spPr>
          <a:xfrm>
            <a:off x="11571223" y="6361887"/>
            <a:ext cx="165735" cy="166071"/>
          </a:xfrm>
          <a:prstGeom prst="rect">
            <a:avLst/>
          </a:prstGeom>
        </p:spPr>
        <p:txBody>
          <a:bodyPr vert="horz" wrap="square" lIns="0" tIns="12065" rIns="0" bIns="0" rtlCol="0">
            <a:spAutoFit/>
          </a:bodyPr>
          <a:lstStyle/>
          <a:p>
            <a:pPr marL="12700">
              <a:lnSpc>
                <a:spcPct val="100000"/>
              </a:lnSpc>
              <a:spcBef>
                <a:spcPts val="95"/>
              </a:spcBef>
            </a:pPr>
            <a:r>
              <a:rPr lang="en-US" sz="1000" spc="-25" dirty="0">
                <a:solidFill>
                  <a:srgbClr val="7E7E7E"/>
                </a:solidFill>
                <a:latin typeface="Bahnschrift" panose="020B0502040204020203" pitchFamily="34" charset="0"/>
                <a:cs typeface="Century Gothic"/>
              </a:rPr>
              <a:t>23</a:t>
            </a:r>
            <a:endParaRPr lang="en-US" sz="1000" dirty="0">
              <a:latin typeface="Bahnschrift" panose="020B0502040204020203" pitchFamily="34" charset="0"/>
              <a:cs typeface="Century Gothic"/>
            </a:endParaRPr>
          </a:p>
        </p:txBody>
      </p:sp>
      <p:sp>
        <p:nvSpPr>
          <p:cNvPr id="6" name="object 6"/>
          <p:cNvSpPr/>
          <p:nvPr/>
        </p:nvSpPr>
        <p:spPr>
          <a:xfrm>
            <a:off x="7888985" y="1108710"/>
            <a:ext cx="3987165" cy="2354580"/>
          </a:xfrm>
          <a:custGeom>
            <a:avLst/>
            <a:gdLst/>
            <a:ahLst/>
            <a:cxnLst/>
            <a:rect l="l" t="t" r="r" b="b"/>
            <a:pathLst>
              <a:path w="3987165" h="2354579">
                <a:moveTo>
                  <a:pt x="0" y="392429"/>
                </a:moveTo>
                <a:lnTo>
                  <a:pt x="3056" y="343193"/>
                </a:lnTo>
                <a:lnTo>
                  <a:pt x="11981" y="295785"/>
                </a:lnTo>
                <a:lnTo>
                  <a:pt x="26408" y="250572"/>
                </a:lnTo>
                <a:lnTo>
                  <a:pt x="45968" y="207921"/>
                </a:lnTo>
                <a:lnTo>
                  <a:pt x="70295" y="168201"/>
                </a:lnTo>
                <a:lnTo>
                  <a:pt x="99021" y="131779"/>
                </a:lnTo>
                <a:lnTo>
                  <a:pt x="131779" y="99021"/>
                </a:lnTo>
                <a:lnTo>
                  <a:pt x="168201" y="70295"/>
                </a:lnTo>
                <a:lnTo>
                  <a:pt x="207921" y="45968"/>
                </a:lnTo>
                <a:lnTo>
                  <a:pt x="250572" y="26408"/>
                </a:lnTo>
                <a:lnTo>
                  <a:pt x="295785" y="11981"/>
                </a:lnTo>
                <a:lnTo>
                  <a:pt x="343193" y="3056"/>
                </a:lnTo>
                <a:lnTo>
                  <a:pt x="392430" y="0"/>
                </a:lnTo>
                <a:lnTo>
                  <a:pt x="3594354" y="0"/>
                </a:lnTo>
                <a:lnTo>
                  <a:pt x="3643590" y="3056"/>
                </a:lnTo>
                <a:lnTo>
                  <a:pt x="3690998" y="11981"/>
                </a:lnTo>
                <a:lnTo>
                  <a:pt x="3736211" y="26408"/>
                </a:lnTo>
                <a:lnTo>
                  <a:pt x="3778862" y="45968"/>
                </a:lnTo>
                <a:lnTo>
                  <a:pt x="3818582" y="70295"/>
                </a:lnTo>
                <a:lnTo>
                  <a:pt x="3855004" y="99021"/>
                </a:lnTo>
                <a:lnTo>
                  <a:pt x="3887762" y="131779"/>
                </a:lnTo>
                <a:lnTo>
                  <a:pt x="3916488" y="168201"/>
                </a:lnTo>
                <a:lnTo>
                  <a:pt x="3940815" y="207921"/>
                </a:lnTo>
                <a:lnTo>
                  <a:pt x="3960375" y="250572"/>
                </a:lnTo>
                <a:lnTo>
                  <a:pt x="3974802" y="295785"/>
                </a:lnTo>
                <a:lnTo>
                  <a:pt x="3983727" y="343193"/>
                </a:lnTo>
                <a:lnTo>
                  <a:pt x="3986784" y="392429"/>
                </a:lnTo>
                <a:lnTo>
                  <a:pt x="3986784" y="1962150"/>
                </a:lnTo>
                <a:lnTo>
                  <a:pt x="3983727" y="2011386"/>
                </a:lnTo>
                <a:lnTo>
                  <a:pt x="3974802" y="2058794"/>
                </a:lnTo>
                <a:lnTo>
                  <a:pt x="3960375" y="2104007"/>
                </a:lnTo>
                <a:lnTo>
                  <a:pt x="3940815" y="2146658"/>
                </a:lnTo>
                <a:lnTo>
                  <a:pt x="3916488" y="2186378"/>
                </a:lnTo>
                <a:lnTo>
                  <a:pt x="3887762" y="2222800"/>
                </a:lnTo>
                <a:lnTo>
                  <a:pt x="3855004" y="2255558"/>
                </a:lnTo>
                <a:lnTo>
                  <a:pt x="3818582" y="2284284"/>
                </a:lnTo>
                <a:lnTo>
                  <a:pt x="3778862" y="2308611"/>
                </a:lnTo>
                <a:lnTo>
                  <a:pt x="3736211" y="2328171"/>
                </a:lnTo>
                <a:lnTo>
                  <a:pt x="3690998" y="2342598"/>
                </a:lnTo>
                <a:lnTo>
                  <a:pt x="3643590" y="2351523"/>
                </a:lnTo>
                <a:lnTo>
                  <a:pt x="3594354" y="2354579"/>
                </a:lnTo>
                <a:lnTo>
                  <a:pt x="392430" y="2354579"/>
                </a:lnTo>
                <a:lnTo>
                  <a:pt x="343193" y="2351523"/>
                </a:lnTo>
                <a:lnTo>
                  <a:pt x="295785" y="2342598"/>
                </a:lnTo>
                <a:lnTo>
                  <a:pt x="250572" y="2328171"/>
                </a:lnTo>
                <a:lnTo>
                  <a:pt x="207921" y="2308611"/>
                </a:lnTo>
                <a:lnTo>
                  <a:pt x="168201" y="2284284"/>
                </a:lnTo>
                <a:lnTo>
                  <a:pt x="131779" y="2255558"/>
                </a:lnTo>
                <a:lnTo>
                  <a:pt x="99021" y="2222800"/>
                </a:lnTo>
                <a:lnTo>
                  <a:pt x="70295" y="2186378"/>
                </a:lnTo>
                <a:lnTo>
                  <a:pt x="45968" y="2146658"/>
                </a:lnTo>
                <a:lnTo>
                  <a:pt x="26408" y="2104007"/>
                </a:lnTo>
                <a:lnTo>
                  <a:pt x="11981" y="2058794"/>
                </a:lnTo>
                <a:lnTo>
                  <a:pt x="3056" y="2011386"/>
                </a:lnTo>
                <a:lnTo>
                  <a:pt x="0" y="1962150"/>
                </a:lnTo>
                <a:lnTo>
                  <a:pt x="0" y="392429"/>
                </a:lnTo>
                <a:close/>
              </a:path>
            </a:pathLst>
          </a:custGeom>
          <a:ln w="38099">
            <a:solidFill>
              <a:srgbClr val="EBAB20"/>
            </a:solidFill>
          </a:ln>
        </p:spPr>
        <p:txBody>
          <a:bodyPr wrap="square" lIns="0" tIns="0" rIns="0" bIns="0" rtlCol="0"/>
          <a:lstStyle/>
          <a:p>
            <a:endParaRPr/>
          </a:p>
        </p:txBody>
      </p:sp>
      <p:sp>
        <p:nvSpPr>
          <p:cNvPr id="7" name="object 7"/>
          <p:cNvSpPr txBox="1"/>
          <p:nvPr/>
        </p:nvSpPr>
        <p:spPr>
          <a:xfrm>
            <a:off x="8082788" y="1176019"/>
            <a:ext cx="3295015" cy="2129155"/>
          </a:xfrm>
          <a:prstGeom prst="rect">
            <a:avLst/>
          </a:prstGeom>
        </p:spPr>
        <p:txBody>
          <a:bodyPr vert="horz" wrap="square" lIns="0" tIns="88900" rIns="0" bIns="0" rtlCol="0">
            <a:spAutoFit/>
          </a:bodyPr>
          <a:lstStyle/>
          <a:p>
            <a:pPr marL="551815">
              <a:lnSpc>
                <a:spcPct val="100000"/>
              </a:lnSpc>
              <a:spcBef>
                <a:spcPts val="700"/>
              </a:spcBef>
            </a:pPr>
            <a:r>
              <a:rPr lang="en-US" sz="1800" b="1" u="sng" dirty="0">
                <a:uFill>
                  <a:solidFill>
                    <a:srgbClr val="000000"/>
                  </a:solidFill>
                </a:uFill>
                <a:latin typeface="Bahnschrift" panose="020B0502040204020203" pitchFamily="34" charset="0"/>
                <a:cs typeface="Century Gothic"/>
              </a:rPr>
              <a:t>Local</a:t>
            </a:r>
            <a:r>
              <a:rPr lang="en-US" sz="1800" b="1" u="sng" spc="-25" dirty="0">
                <a:uFill>
                  <a:solidFill>
                    <a:srgbClr val="000000"/>
                  </a:solidFill>
                </a:uFill>
                <a:latin typeface="Bahnschrift" panose="020B0502040204020203" pitchFamily="34" charset="0"/>
                <a:cs typeface="Century Gothic"/>
              </a:rPr>
              <a:t> </a:t>
            </a:r>
            <a:r>
              <a:rPr lang="en-US" sz="1800" b="1" u="sng" dirty="0">
                <a:uFill>
                  <a:solidFill>
                    <a:srgbClr val="000000"/>
                  </a:solidFill>
                </a:uFill>
                <a:latin typeface="Bahnschrift" panose="020B0502040204020203" pitchFamily="34" charset="0"/>
                <a:cs typeface="Century Gothic"/>
              </a:rPr>
              <a:t>Level</a:t>
            </a:r>
            <a:r>
              <a:rPr lang="en-US" sz="1800" b="1" u="sng" spc="-10" dirty="0">
                <a:uFill>
                  <a:solidFill>
                    <a:srgbClr val="000000"/>
                  </a:solidFill>
                </a:uFill>
                <a:latin typeface="Bahnschrift" panose="020B0502040204020203" pitchFamily="34" charset="0"/>
                <a:cs typeface="Century Gothic"/>
              </a:rPr>
              <a:t> </a:t>
            </a:r>
            <a:r>
              <a:rPr lang="en-US" sz="1800" b="1" u="sng" dirty="0">
                <a:uFill>
                  <a:solidFill>
                    <a:srgbClr val="000000"/>
                  </a:solidFill>
                </a:uFill>
                <a:latin typeface="Bahnschrift" panose="020B0502040204020203" pitchFamily="34" charset="0"/>
                <a:cs typeface="Century Gothic"/>
              </a:rPr>
              <a:t>1</a:t>
            </a:r>
            <a:r>
              <a:rPr lang="en-US" sz="1800" b="1" u="sng" spc="-10" dirty="0">
                <a:uFill>
                  <a:solidFill>
                    <a:srgbClr val="000000"/>
                  </a:solidFill>
                </a:uFill>
                <a:latin typeface="Bahnschrift" panose="020B0502040204020203" pitchFamily="34" charset="0"/>
                <a:cs typeface="Century Gothic"/>
              </a:rPr>
              <a:t> Providers</a:t>
            </a:r>
            <a:endParaRPr lang="en-US" sz="1800" dirty="0">
              <a:latin typeface="Bahnschrift" panose="020B0502040204020203" pitchFamily="34" charset="0"/>
              <a:cs typeface="Century Gothic"/>
            </a:endParaRPr>
          </a:p>
          <a:p>
            <a:pPr marL="194310" indent="-181610">
              <a:lnSpc>
                <a:spcPct val="100000"/>
              </a:lnSpc>
              <a:spcBef>
                <a:spcPts val="600"/>
              </a:spcBef>
              <a:buFont typeface="Courier New"/>
              <a:buChar char="o"/>
              <a:tabLst>
                <a:tab pos="194310" algn="l"/>
              </a:tabLst>
            </a:pPr>
            <a:r>
              <a:rPr lang="en-US" sz="1800" dirty="0">
                <a:latin typeface="Bahnschrift" panose="020B0502040204020203" pitchFamily="34" charset="0"/>
                <a:cs typeface="Century Gothic"/>
              </a:rPr>
              <a:t>Park</a:t>
            </a:r>
            <a:r>
              <a:rPr lang="en-US" sz="1800" spc="-20" dirty="0">
                <a:latin typeface="Bahnschrift" panose="020B0502040204020203" pitchFamily="34" charset="0"/>
                <a:cs typeface="Century Gothic"/>
              </a:rPr>
              <a:t> </a:t>
            </a:r>
            <a:r>
              <a:rPr lang="en-US" sz="1800" spc="-10" dirty="0">
                <a:latin typeface="Bahnschrift" panose="020B0502040204020203" pitchFamily="34" charset="0"/>
                <a:cs typeface="Century Gothic"/>
              </a:rPr>
              <a:t>Dental</a:t>
            </a:r>
            <a:endParaRPr lang="en-US" sz="1800" dirty="0">
              <a:latin typeface="Bahnschrift" panose="020B0502040204020203" pitchFamily="34" charset="0"/>
              <a:cs typeface="Century Gothic"/>
            </a:endParaRPr>
          </a:p>
          <a:p>
            <a:pPr marL="194310" indent="-181610">
              <a:lnSpc>
                <a:spcPct val="100000"/>
              </a:lnSpc>
              <a:spcBef>
                <a:spcPts val="600"/>
              </a:spcBef>
              <a:buFont typeface="Courier New"/>
              <a:buChar char="o"/>
              <a:tabLst>
                <a:tab pos="194310" algn="l"/>
              </a:tabLst>
            </a:pPr>
            <a:r>
              <a:rPr lang="en-US" sz="1800" dirty="0">
                <a:latin typeface="Bahnschrift" panose="020B0502040204020203" pitchFamily="34" charset="0"/>
                <a:cs typeface="Century Gothic"/>
              </a:rPr>
              <a:t>The</a:t>
            </a:r>
            <a:r>
              <a:rPr lang="en-US" sz="1800" spc="-45" dirty="0">
                <a:latin typeface="Bahnschrift" panose="020B0502040204020203" pitchFamily="34" charset="0"/>
                <a:cs typeface="Century Gothic"/>
              </a:rPr>
              <a:t> </a:t>
            </a:r>
            <a:r>
              <a:rPr lang="en-US" sz="1800" dirty="0">
                <a:latin typeface="Bahnschrift" panose="020B0502040204020203" pitchFamily="34" charset="0"/>
                <a:cs typeface="Century Gothic"/>
              </a:rPr>
              <a:t>Dental</a:t>
            </a:r>
            <a:r>
              <a:rPr lang="en-US" sz="1800" spc="-40" dirty="0">
                <a:latin typeface="Bahnschrift" panose="020B0502040204020203" pitchFamily="34" charset="0"/>
                <a:cs typeface="Century Gothic"/>
              </a:rPr>
              <a:t> </a:t>
            </a:r>
            <a:r>
              <a:rPr lang="en-US" sz="1800" spc="-10" dirty="0">
                <a:latin typeface="Bahnschrift" panose="020B0502040204020203" pitchFamily="34" charset="0"/>
                <a:cs typeface="Century Gothic"/>
              </a:rPr>
              <a:t>Specialists</a:t>
            </a:r>
            <a:endParaRPr lang="en-US" sz="1800" dirty="0">
              <a:latin typeface="Bahnschrift" panose="020B0502040204020203" pitchFamily="34" charset="0"/>
              <a:cs typeface="Century Gothic"/>
            </a:endParaRPr>
          </a:p>
          <a:p>
            <a:pPr marL="194310" indent="-181610">
              <a:lnSpc>
                <a:spcPct val="100000"/>
              </a:lnSpc>
              <a:spcBef>
                <a:spcPts val="600"/>
              </a:spcBef>
              <a:buFont typeface="Courier New"/>
              <a:buChar char="o"/>
              <a:tabLst>
                <a:tab pos="194310" algn="l"/>
              </a:tabLst>
            </a:pPr>
            <a:r>
              <a:rPr lang="en-US" sz="1800" dirty="0">
                <a:latin typeface="Bahnschrift" panose="020B0502040204020203" pitchFamily="34" charset="0"/>
                <a:cs typeface="Century Gothic"/>
              </a:rPr>
              <a:t>St.</a:t>
            </a:r>
            <a:r>
              <a:rPr lang="en-US" sz="1800" spc="-45" dirty="0">
                <a:latin typeface="Bahnschrift" panose="020B0502040204020203" pitchFamily="34" charset="0"/>
                <a:cs typeface="Century Gothic"/>
              </a:rPr>
              <a:t> </a:t>
            </a:r>
            <a:r>
              <a:rPr lang="en-US" sz="1800" dirty="0">
                <a:latin typeface="Bahnschrift" panose="020B0502040204020203" pitchFamily="34" charset="0"/>
                <a:cs typeface="Century Gothic"/>
              </a:rPr>
              <a:t>Anthony</a:t>
            </a:r>
            <a:r>
              <a:rPr lang="en-US" sz="1800" spc="-30" dirty="0">
                <a:latin typeface="Bahnschrift" panose="020B0502040204020203" pitchFamily="34" charset="0"/>
                <a:cs typeface="Century Gothic"/>
              </a:rPr>
              <a:t> </a:t>
            </a:r>
            <a:r>
              <a:rPr lang="en-US" sz="1800" spc="-10" dirty="0">
                <a:latin typeface="Bahnschrift" panose="020B0502040204020203" pitchFamily="34" charset="0"/>
                <a:cs typeface="Century Gothic"/>
              </a:rPr>
              <a:t>Endodontics</a:t>
            </a:r>
            <a:endParaRPr lang="en-US" sz="1800" dirty="0">
              <a:latin typeface="Bahnschrift" panose="020B0502040204020203" pitchFamily="34" charset="0"/>
              <a:cs typeface="Century Gothic"/>
            </a:endParaRPr>
          </a:p>
          <a:p>
            <a:pPr marL="194310" indent="-181610">
              <a:lnSpc>
                <a:spcPct val="100000"/>
              </a:lnSpc>
              <a:spcBef>
                <a:spcPts val="600"/>
              </a:spcBef>
              <a:buFont typeface="Courier New"/>
              <a:buChar char="o"/>
              <a:tabLst>
                <a:tab pos="194310" algn="l"/>
              </a:tabLst>
            </a:pPr>
            <a:r>
              <a:rPr lang="en-US" sz="1800" dirty="0">
                <a:latin typeface="Bahnschrift" panose="020B0502040204020203" pitchFamily="34" charset="0"/>
                <a:cs typeface="Century Gothic"/>
              </a:rPr>
              <a:t>HealthPartners</a:t>
            </a:r>
            <a:r>
              <a:rPr lang="en-US" sz="1800" spc="-70" dirty="0">
                <a:latin typeface="Bahnschrift" panose="020B0502040204020203" pitchFamily="34" charset="0"/>
                <a:cs typeface="Century Gothic"/>
              </a:rPr>
              <a:t> </a:t>
            </a:r>
            <a:r>
              <a:rPr lang="en-US" sz="1800" dirty="0">
                <a:latin typeface="Bahnschrift" panose="020B0502040204020203" pitchFamily="34" charset="0"/>
                <a:cs typeface="Century Gothic"/>
              </a:rPr>
              <a:t>Dental</a:t>
            </a:r>
            <a:r>
              <a:rPr lang="en-US" sz="1800" spc="-85" dirty="0">
                <a:latin typeface="Bahnschrift" panose="020B0502040204020203" pitchFamily="34" charset="0"/>
                <a:cs typeface="Century Gothic"/>
              </a:rPr>
              <a:t> </a:t>
            </a:r>
            <a:r>
              <a:rPr lang="en-US" sz="1800" spc="-10" dirty="0">
                <a:latin typeface="Bahnschrift" panose="020B0502040204020203" pitchFamily="34" charset="0"/>
                <a:cs typeface="Century Gothic"/>
              </a:rPr>
              <a:t>Clinic</a:t>
            </a:r>
            <a:endParaRPr lang="en-US" sz="1800" dirty="0">
              <a:latin typeface="Bahnschrift" panose="020B0502040204020203" pitchFamily="34" charset="0"/>
              <a:cs typeface="Century Gothic"/>
            </a:endParaRPr>
          </a:p>
          <a:p>
            <a:pPr marL="194310" indent="-181610">
              <a:lnSpc>
                <a:spcPct val="100000"/>
              </a:lnSpc>
              <a:spcBef>
                <a:spcPts val="600"/>
              </a:spcBef>
              <a:buFont typeface="Courier New"/>
              <a:buChar char="o"/>
              <a:tabLst>
                <a:tab pos="194310" algn="l"/>
              </a:tabLst>
            </a:pPr>
            <a:r>
              <a:rPr lang="en-US" sz="1800" dirty="0">
                <a:latin typeface="Bahnschrift" panose="020B0502040204020203" pitchFamily="34" charset="0"/>
                <a:cs typeface="Century Gothic"/>
              </a:rPr>
              <a:t>St.</a:t>
            </a:r>
            <a:r>
              <a:rPr lang="en-US" sz="1800" spc="-20" dirty="0">
                <a:latin typeface="Bahnschrift" panose="020B0502040204020203" pitchFamily="34" charset="0"/>
                <a:cs typeface="Century Gothic"/>
              </a:rPr>
              <a:t> </a:t>
            </a:r>
            <a:r>
              <a:rPr lang="en-US" sz="1800" dirty="0">
                <a:latin typeface="Bahnschrift" panose="020B0502040204020203" pitchFamily="34" charset="0"/>
                <a:cs typeface="Century Gothic"/>
              </a:rPr>
              <a:t>Paul</a:t>
            </a:r>
            <a:r>
              <a:rPr lang="en-US" sz="1800" spc="-15" dirty="0">
                <a:latin typeface="Bahnschrift" panose="020B0502040204020203" pitchFamily="34" charset="0"/>
                <a:cs typeface="Century Gothic"/>
              </a:rPr>
              <a:t> </a:t>
            </a:r>
            <a:r>
              <a:rPr lang="en-US" sz="1800" dirty="0">
                <a:latin typeface="Bahnschrift" panose="020B0502040204020203" pitchFamily="34" charset="0"/>
                <a:cs typeface="Century Gothic"/>
              </a:rPr>
              <a:t>Oral</a:t>
            </a:r>
            <a:r>
              <a:rPr lang="en-US" sz="1800" spc="-30" dirty="0">
                <a:latin typeface="Bahnschrift" panose="020B0502040204020203" pitchFamily="34" charset="0"/>
                <a:cs typeface="Century Gothic"/>
              </a:rPr>
              <a:t> </a:t>
            </a:r>
            <a:r>
              <a:rPr lang="en-US" sz="1800" spc="-10" dirty="0">
                <a:latin typeface="Bahnschrift" panose="020B0502040204020203" pitchFamily="34" charset="0"/>
                <a:cs typeface="Century Gothic"/>
              </a:rPr>
              <a:t>Surgery</a:t>
            </a:r>
            <a:endParaRPr lang="en-US" sz="1800" dirty="0">
              <a:latin typeface="Bahnschrift" panose="020B0502040204020203" pitchFamily="34" charset="0"/>
              <a:cs typeface="Century Gothic"/>
            </a:endParaRPr>
          </a:p>
        </p:txBody>
      </p:sp>
      <p:grpSp>
        <p:nvGrpSpPr>
          <p:cNvPr id="8" name="object 8"/>
          <p:cNvGrpSpPr/>
          <p:nvPr/>
        </p:nvGrpSpPr>
        <p:grpSpPr>
          <a:xfrm>
            <a:off x="7869935" y="3570732"/>
            <a:ext cx="4025265" cy="2392680"/>
            <a:chOff x="7869935" y="3570732"/>
            <a:chExt cx="4025265" cy="2392680"/>
          </a:xfrm>
        </p:grpSpPr>
        <p:sp>
          <p:nvSpPr>
            <p:cNvPr id="9" name="object 9"/>
            <p:cNvSpPr/>
            <p:nvPr/>
          </p:nvSpPr>
          <p:spPr>
            <a:xfrm>
              <a:off x="7888985" y="3589782"/>
              <a:ext cx="3987165" cy="2354580"/>
            </a:xfrm>
            <a:custGeom>
              <a:avLst/>
              <a:gdLst/>
              <a:ahLst/>
              <a:cxnLst/>
              <a:rect l="l" t="t" r="r" b="b"/>
              <a:pathLst>
                <a:path w="3987165" h="2354579">
                  <a:moveTo>
                    <a:pt x="3594354" y="0"/>
                  </a:moveTo>
                  <a:lnTo>
                    <a:pt x="392430" y="0"/>
                  </a:lnTo>
                  <a:lnTo>
                    <a:pt x="343193" y="3056"/>
                  </a:lnTo>
                  <a:lnTo>
                    <a:pt x="295785" y="11981"/>
                  </a:lnTo>
                  <a:lnTo>
                    <a:pt x="250572" y="26408"/>
                  </a:lnTo>
                  <a:lnTo>
                    <a:pt x="207921" y="45968"/>
                  </a:lnTo>
                  <a:lnTo>
                    <a:pt x="168201" y="70295"/>
                  </a:lnTo>
                  <a:lnTo>
                    <a:pt x="131779" y="99021"/>
                  </a:lnTo>
                  <a:lnTo>
                    <a:pt x="99021" y="131779"/>
                  </a:lnTo>
                  <a:lnTo>
                    <a:pt x="70295" y="168201"/>
                  </a:lnTo>
                  <a:lnTo>
                    <a:pt x="45968" y="207921"/>
                  </a:lnTo>
                  <a:lnTo>
                    <a:pt x="26408" y="250572"/>
                  </a:lnTo>
                  <a:lnTo>
                    <a:pt x="11981" y="295785"/>
                  </a:lnTo>
                  <a:lnTo>
                    <a:pt x="3056" y="343193"/>
                  </a:lnTo>
                  <a:lnTo>
                    <a:pt x="0" y="392429"/>
                  </a:lnTo>
                  <a:lnTo>
                    <a:pt x="0" y="1962149"/>
                  </a:lnTo>
                  <a:lnTo>
                    <a:pt x="3056" y="2011374"/>
                  </a:lnTo>
                  <a:lnTo>
                    <a:pt x="11981" y="2058773"/>
                  </a:lnTo>
                  <a:lnTo>
                    <a:pt x="26408" y="2103981"/>
                  </a:lnTo>
                  <a:lnTo>
                    <a:pt x="45968" y="2146629"/>
                  </a:lnTo>
                  <a:lnTo>
                    <a:pt x="70295" y="2186350"/>
                  </a:lnTo>
                  <a:lnTo>
                    <a:pt x="99021" y="2222775"/>
                  </a:lnTo>
                  <a:lnTo>
                    <a:pt x="131779" y="2255536"/>
                  </a:lnTo>
                  <a:lnTo>
                    <a:pt x="168201" y="2284267"/>
                  </a:lnTo>
                  <a:lnTo>
                    <a:pt x="207921" y="2308599"/>
                  </a:lnTo>
                  <a:lnTo>
                    <a:pt x="250572" y="2328164"/>
                  </a:lnTo>
                  <a:lnTo>
                    <a:pt x="295785" y="2342594"/>
                  </a:lnTo>
                  <a:lnTo>
                    <a:pt x="343193" y="2351522"/>
                  </a:lnTo>
                  <a:lnTo>
                    <a:pt x="392430" y="2354579"/>
                  </a:lnTo>
                  <a:lnTo>
                    <a:pt x="3594354" y="2354579"/>
                  </a:lnTo>
                  <a:lnTo>
                    <a:pt x="3643590" y="2351522"/>
                  </a:lnTo>
                  <a:lnTo>
                    <a:pt x="3690998" y="2342594"/>
                  </a:lnTo>
                  <a:lnTo>
                    <a:pt x="3736211" y="2328164"/>
                  </a:lnTo>
                  <a:lnTo>
                    <a:pt x="3778862" y="2308599"/>
                  </a:lnTo>
                  <a:lnTo>
                    <a:pt x="3818582" y="2284267"/>
                  </a:lnTo>
                  <a:lnTo>
                    <a:pt x="3855004" y="2255536"/>
                  </a:lnTo>
                  <a:lnTo>
                    <a:pt x="3887762" y="2222775"/>
                  </a:lnTo>
                  <a:lnTo>
                    <a:pt x="3916488" y="2186350"/>
                  </a:lnTo>
                  <a:lnTo>
                    <a:pt x="3940815" y="2146629"/>
                  </a:lnTo>
                  <a:lnTo>
                    <a:pt x="3960375" y="2103981"/>
                  </a:lnTo>
                  <a:lnTo>
                    <a:pt x="3974802" y="2058773"/>
                  </a:lnTo>
                  <a:lnTo>
                    <a:pt x="3983727" y="2011374"/>
                  </a:lnTo>
                  <a:lnTo>
                    <a:pt x="3986784" y="1962149"/>
                  </a:lnTo>
                  <a:lnTo>
                    <a:pt x="3986784" y="392429"/>
                  </a:lnTo>
                  <a:lnTo>
                    <a:pt x="3983727" y="343193"/>
                  </a:lnTo>
                  <a:lnTo>
                    <a:pt x="3974802" y="295785"/>
                  </a:lnTo>
                  <a:lnTo>
                    <a:pt x="3960375" y="250572"/>
                  </a:lnTo>
                  <a:lnTo>
                    <a:pt x="3940815" y="207921"/>
                  </a:lnTo>
                  <a:lnTo>
                    <a:pt x="3916488" y="168201"/>
                  </a:lnTo>
                  <a:lnTo>
                    <a:pt x="3887762" y="131779"/>
                  </a:lnTo>
                  <a:lnTo>
                    <a:pt x="3855004" y="99021"/>
                  </a:lnTo>
                  <a:lnTo>
                    <a:pt x="3818582" y="70295"/>
                  </a:lnTo>
                  <a:lnTo>
                    <a:pt x="3778862" y="45968"/>
                  </a:lnTo>
                  <a:lnTo>
                    <a:pt x="3736211" y="26408"/>
                  </a:lnTo>
                  <a:lnTo>
                    <a:pt x="3690998" y="11981"/>
                  </a:lnTo>
                  <a:lnTo>
                    <a:pt x="3643590" y="3056"/>
                  </a:lnTo>
                  <a:lnTo>
                    <a:pt x="3594354" y="0"/>
                  </a:lnTo>
                  <a:close/>
                </a:path>
              </a:pathLst>
            </a:custGeom>
            <a:solidFill>
              <a:srgbClr val="FFFFFF"/>
            </a:solidFill>
          </p:spPr>
          <p:txBody>
            <a:bodyPr wrap="square" lIns="0" tIns="0" rIns="0" bIns="0" rtlCol="0"/>
            <a:lstStyle/>
            <a:p>
              <a:endParaRPr/>
            </a:p>
          </p:txBody>
        </p:sp>
        <p:sp>
          <p:nvSpPr>
            <p:cNvPr id="10" name="object 10"/>
            <p:cNvSpPr/>
            <p:nvPr/>
          </p:nvSpPr>
          <p:spPr>
            <a:xfrm>
              <a:off x="7888985" y="3589782"/>
              <a:ext cx="3987165" cy="2354580"/>
            </a:xfrm>
            <a:custGeom>
              <a:avLst/>
              <a:gdLst/>
              <a:ahLst/>
              <a:cxnLst/>
              <a:rect l="l" t="t" r="r" b="b"/>
              <a:pathLst>
                <a:path w="3987165" h="2354579">
                  <a:moveTo>
                    <a:pt x="0" y="392429"/>
                  </a:moveTo>
                  <a:lnTo>
                    <a:pt x="3056" y="343193"/>
                  </a:lnTo>
                  <a:lnTo>
                    <a:pt x="11981" y="295785"/>
                  </a:lnTo>
                  <a:lnTo>
                    <a:pt x="26408" y="250572"/>
                  </a:lnTo>
                  <a:lnTo>
                    <a:pt x="45968" y="207921"/>
                  </a:lnTo>
                  <a:lnTo>
                    <a:pt x="70295" y="168201"/>
                  </a:lnTo>
                  <a:lnTo>
                    <a:pt x="99021" y="131779"/>
                  </a:lnTo>
                  <a:lnTo>
                    <a:pt x="131779" y="99021"/>
                  </a:lnTo>
                  <a:lnTo>
                    <a:pt x="168201" y="70295"/>
                  </a:lnTo>
                  <a:lnTo>
                    <a:pt x="207921" y="45968"/>
                  </a:lnTo>
                  <a:lnTo>
                    <a:pt x="250572" y="26408"/>
                  </a:lnTo>
                  <a:lnTo>
                    <a:pt x="295785" y="11981"/>
                  </a:lnTo>
                  <a:lnTo>
                    <a:pt x="343193" y="3056"/>
                  </a:lnTo>
                  <a:lnTo>
                    <a:pt x="392430" y="0"/>
                  </a:lnTo>
                  <a:lnTo>
                    <a:pt x="3594354" y="0"/>
                  </a:lnTo>
                  <a:lnTo>
                    <a:pt x="3643590" y="3056"/>
                  </a:lnTo>
                  <a:lnTo>
                    <a:pt x="3690998" y="11981"/>
                  </a:lnTo>
                  <a:lnTo>
                    <a:pt x="3736211" y="26408"/>
                  </a:lnTo>
                  <a:lnTo>
                    <a:pt x="3778862" y="45968"/>
                  </a:lnTo>
                  <a:lnTo>
                    <a:pt x="3818582" y="70295"/>
                  </a:lnTo>
                  <a:lnTo>
                    <a:pt x="3855004" y="99021"/>
                  </a:lnTo>
                  <a:lnTo>
                    <a:pt x="3887762" y="131779"/>
                  </a:lnTo>
                  <a:lnTo>
                    <a:pt x="3916488" y="168201"/>
                  </a:lnTo>
                  <a:lnTo>
                    <a:pt x="3940815" y="207921"/>
                  </a:lnTo>
                  <a:lnTo>
                    <a:pt x="3960375" y="250572"/>
                  </a:lnTo>
                  <a:lnTo>
                    <a:pt x="3974802" y="295785"/>
                  </a:lnTo>
                  <a:lnTo>
                    <a:pt x="3983727" y="343193"/>
                  </a:lnTo>
                  <a:lnTo>
                    <a:pt x="3986784" y="392429"/>
                  </a:lnTo>
                  <a:lnTo>
                    <a:pt x="3986784" y="1962149"/>
                  </a:lnTo>
                  <a:lnTo>
                    <a:pt x="3983727" y="2011374"/>
                  </a:lnTo>
                  <a:lnTo>
                    <a:pt x="3974802" y="2058773"/>
                  </a:lnTo>
                  <a:lnTo>
                    <a:pt x="3960375" y="2103981"/>
                  </a:lnTo>
                  <a:lnTo>
                    <a:pt x="3940815" y="2146629"/>
                  </a:lnTo>
                  <a:lnTo>
                    <a:pt x="3916488" y="2186350"/>
                  </a:lnTo>
                  <a:lnTo>
                    <a:pt x="3887762" y="2222775"/>
                  </a:lnTo>
                  <a:lnTo>
                    <a:pt x="3855004" y="2255536"/>
                  </a:lnTo>
                  <a:lnTo>
                    <a:pt x="3818582" y="2284267"/>
                  </a:lnTo>
                  <a:lnTo>
                    <a:pt x="3778862" y="2308599"/>
                  </a:lnTo>
                  <a:lnTo>
                    <a:pt x="3736211" y="2328164"/>
                  </a:lnTo>
                  <a:lnTo>
                    <a:pt x="3690998" y="2342594"/>
                  </a:lnTo>
                  <a:lnTo>
                    <a:pt x="3643590" y="2351522"/>
                  </a:lnTo>
                  <a:lnTo>
                    <a:pt x="3594354" y="2354579"/>
                  </a:lnTo>
                  <a:lnTo>
                    <a:pt x="392430" y="2354579"/>
                  </a:lnTo>
                  <a:lnTo>
                    <a:pt x="343193" y="2351522"/>
                  </a:lnTo>
                  <a:lnTo>
                    <a:pt x="295785" y="2342594"/>
                  </a:lnTo>
                  <a:lnTo>
                    <a:pt x="250572" y="2328164"/>
                  </a:lnTo>
                  <a:lnTo>
                    <a:pt x="207921" y="2308599"/>
                  </a:lnTo>
                  <a:lnTo>
                    <a:pt x="168201" y="2284267"/>
                  </a:lnTo>
                  <a:lnTo>
                    <a:pt x="131779" y="2255536"/>
                  </a:lnTo>
                  <a:lnTo>
                    <a:pt x="99021" y="2222775"/>
                  </a:lnTo>
                  <a:lnTo>
                    <a:pt x="70295" y="2186350"/>
                  </a:lnTo>
                  <a:lnTo>
                    <a:pt x="45968" y="2146629"/>
                  </a:lnTo>
                  <a:lnTo>
                    <a:pt x="26408" y="2103981"/>
                  </a:lnTo>
                  <a:lnTo>
                    <a:pt x="11981" y="2058773"/>
                  </a:lnTo>
                  <a:lnTo>
                    <a:pt x="3056" y="2011374"/>
                  </a:lnTo>
                  <a:lnTo>
                    <a:pt x="0" y="1962149"/>
                  </a:lnTo>
                  <a:lnTo>
                    <a:pt x="0" y="392429"/>
                  </a:lnTo>
                  <a:close/>
                </a:path>
              </a:pathLst>
            </a:custGeom>
            <a:ln w="38099">
              <a:solidFill>
                <a:srgbClr val="EBAB20"/>
              </a:solidFill>
            </a:ln>
          </p:spPr>
          <p:txBody>
            <a:bodyPr wrap="square" lIns="0" tIns="0" rIns="0" bIns="0" rtlCol="0"/>
            <a:lstStyle/>
            <a:p>
              <a:endParaRPr/>
            </a:p>
          </p:txBody>
        </p:sp>
      </p:grpSp>
      <p:sp>
        <p:nvSpPr>
          <p:cNvPr id="11" name="object 11"/>
          <p:cNvSpPr txBox="1"/>
          <p:nvPr/>
        </p:nvSpPr>
        <p:spPr>
          <a:xfrm>
            <a:off x="8082788" y="3657092"/>
            <a:ext cx="3564890" cy="2129155"/>
          </a:xfrm>
          <a:prstGeom prst="rect">
            <a:avLst/>
          </a:prstGeom>
        </p:spPr>
        <p:txBody>
          <a:bodyPr vert="horz" wrap="square" lIns="0" tIns="88900" rIns="0" bIns="0" rtlCol="0">
            <a:spAutoFit/>
          </a:bodyPr>
          <a:lstStyle/>
          <a:p>
            <a:pPr marL="551815">
              <a:lnSpc>
                <a:spcPct val="100000"/>
              </a:lnSpc>
              <a:spcBef>
                <a:spcPts val="700"/>
              </a:spcBef>
            </a:pPr>
            <a:r>
              <a:rPr lang="en-US" sz="1800" b="1" u="sng" dirty="0">
                <a:uFill>
                  <a:solidFill>
                    <a:srgbClr val="000000"/>
                  </a:solidFill>
                </a:uFill>
                <a:latin typeface="Bahnschrift" panose="020B0502040204020203" pitchFamily="34" charset="0"/>
                <a:cs typeface="Century Gothic"/>
              </a:rPr>
              <a:t>Local</a:t>
            </a:r>
            <a:r>
              <a:rPr lang="en-US" sz="1800" b="1" u="sng" spc="-25" dirty="0">
                <a:uFill>
                  <a:solidFill>
                    <a:srgbClr val="000000"/>
                  </a:solidFill>
                </a:uFill>
                <a:latin typeface="Bahnschrift" panose="020B0502040204020203" pitchFamily="34" charset="0"/>
                <a:cs typeface="Century Gothic"/>
              </a:rPr>
              <a:t> </a:t>
            </a:r>
            <a:r>
              <a:rPr lang="en-US" sz="1800" b="1" u="sng" dirty="0">
                <a:uFill>
                  <a:solidFill>
                    <a:srgbClr val="000000"/>
                  </a:solidFill>
                </a:uFill>
                <a:latin typeface="Bahnschrift" panose="020B0502040204020203" pitchFamily="34" charset="0"/>
                <a:cs typeface="Century Gothic"/>
              </a:rPr>
              <a:t>Level</a:t>
            </a:r>
            <a:r>
              <a:rPr lang="en-US" sz="1800" b="1" u="sng" spc="-10" dirty="0">
                <a:uFill>
                  <a:solidFill>
                    <a:srgbClr val="000000"/>
                  </a:solidFill>
                </a:uFill>
                <a:latin typeface="Bahnschrift" panose="020B0502040204020203" pitchFamily="34" charset="0"/>
                <a:cs typeface="Century Gothic"/>
              </a:rPr>
              <a:t> </a:t>
            </a:r>
            <a:r>
              <a:rPr lang="en-US" sz="1800" b="1" u="sng" dirty="0">
                <a:uFill>
                  <a:solidFill>
                    <a:srgbClr val="000000"/>
                  </a:solidFill>
                </a:uFill>
                <a:latin typeface="Bahnschrift" panose="020B0502040204020203" pitchFamily="34" charset="0"/>
                <a:cs typeface="Century Gothic"/>
              </a:rPr>
              <a:t>2</a:t>
            </a:r>
            <a:r>
              <a:rPr lang="en-US" sz="1800" b="1" u="sng" spc="-10" dirty="0">
                <a:uFill>
                  <a:solidFill>
                    <a:srgbClr val="000000"/>
                  </a:solidFill>
                </a:uFill>
                <a:latin typeface="Bahnschrift" panose="020B0502040204020203" pitchFamily="34" charset="0"/>
                <a:cs typeface="Century Gothic"/>
              </a:rPr>
              <a:t> Providers</a:t>
            </a:r>
            <a:endParaRPr lang="en-US" sz="1800" dirty="0">
              <a:latin typeface="Bahnschrift" panose="020B0502040204020203" pitchFamily="34" charset="0"/>
              <a:cs typeface="Century Gothic"/>
            </a:endParaRPr>
          </a:p>
          <a:p>
            <a:pPr marL="194310" indent="-181610">
              <a:lnSpc>
                <a:spcPct val="100000"/>
              </a:lnSpc>
              <a:spcBef>
                <a:spcPts val="600"/>
              </a:spcBef>
              <a:buFont typeface="Courier New"/>
              <a:buChar char="o"/>
              <a:tabLst>
                <a:tab pos="194310" algn="l"/>
              </a:tabLst>
            </a:pPr>
            <a:r>
              <a:rPr lang="en-US" sz="1800" dirty="0">
                <a:latin typeface="Bahnschrift" panose="020B0502040204020203" pitchFamily="34" charset="0"/>
                <a:cs typeface="Century Gothic"/>
              </a:rPr>
              <a:t>Saint</a:t>
            </a:r>
            <a:r>
              <a:rPr lang="en-US" sz="1800" spc="-60" dirty="0">
                <a:latin typeface="Bahnschrift" panose="020B0502040204020203" pitchFamily="34" charset="0"/>
                <a:cs typeface="Century Gothic"/>
              </a:rPr>
              <a:t> </a:t>
            </a:r>
            <a:r>
              <a:rPr lang="en-US" sz="1800" dirty="0">
                <a:latin typeface="Bahnschrift" panose="020B0502040204020203" pitchFamily="34" charset="0"/>
                <a:cs typeface="Century Gothic"/>
              </a:rPr>
              <a:t>Anthony</a:t>
            </a:r>
            <a:r>
              <a:rPr lang="en-US" sz="1800" spc="-35" dirty="0">
                <a:latin typeface="Bahnschrift" panose="020B0502040204020203" pitchFamily="34" charset="0"/>
                <a:cs typeface="Century Gothic"/>
              </a:rPr>
              <a:t> </a:t>
            </a:r>
            <a:r>
              <a:rPr lang="en-US" sz="1800" dirty="0">
                <a:latin typeface="Bahnschrift" panose="020B0502040204020203" pitchFamily="34" charset="0"/>
                <a:cs typeface="Century Gothic"/>
              </a:rPr>
              <a:t>Village</a:t>
            </a:r>
            <a:r>
              <a:rPr lang="en-US" sz="1800" spc="-60" dirty="0">
                <a:latin typeface="Bahnschrift" panose="020B0502040204020203" pitchFamily="34" charset="0"/>
                <a:cs typeface="Century Gothic"/>
              </a:rPr>
              <a:t> </a:t>
            </a:r>
            <a:r>
              <a:rPr lang="en-US" sz="1800" spc="-10" dirty="0">
                <a:latin typeface="Bahnschrift" panose="020B0502040204020203" pitchFamily="34" charset="0"/>
                <a:cs typeface="Century Gothic"/>
              </a:rPr>
              <a:t>Dentistry</a:t>
            </a:r>
            <a:endParaRPr lang="en-US" sz="1800" dirty="0">
              <a:latin typeface="Bahnschrift" panose="020B0502040204020203" pitchFamily="34" charset="0"/>
              <a:cs typeface="Century Gothic"/>
            </a:endParaRPr>
          </a:p>
          <a:p>
            <a:pPr marL="194310" indent="-181610">
              <a:lnSpc>
                <a:spcPct val="100000"/>
              </a:lnSpc>
              <a:spcBef>
                <a:spcPts val="600"/>
              </a:spcBef>
              <a:buFont typeface="Courier New"/>
              <a:buChar char="o"/>
              <a:tabLst>
                <a:tab pos="194310" algn="l"/>
              </a:tabLst>
            </a:pPr>
            <a:r>
              <a:rPr lang="en-US" sz="1800" dirty="0">
                <a:latin typeface="Bahnschrift" panose="020B0502040204020203" pitchFamily="34" charset="0"/>
                <a:cs typeface="Century Gothic"/>
              </a:rPr>
              <a:t>Almond</a:t>
            </a:r>
            <a:r>
              <a:rPr lang="en-US" sz="1800" spc="-40" dirty="0">
                <a:latin typeface="Bahnschrift" panose="020B0502040204020203" pitchFamily="34" charset="0"/>
                <a:cs typeface="Century Gothic"/>
              </a:rPr>
              <a:t> </a:t>
            </a:r>
            <a:r>
              <a:rPr lang="en-US" sz="1800" spc="-10" dirty="0">
                <a:latin typeface="Bahnschrift" panose="020B0502040204020203" pitchFamily="34" charset="0"/>
                <a:cs typeface="Century Gothic"/>
              </a:rPr>
              <a:t>Dental</a:t>
            </a:r>
            <a:endParaRPr lang="en-US" sz="1800" dirty="0">
              <a:latin typeface="Bahnschrift" panose="020B0502040204020203" pitchFamily="34" charset="0"/>
              <a:cs typeface="Century Gothic"/>
            </a:endParaRPr>
          </a:p>
          <a:p>
            <a:pPr marL="194310" indent="-181610">
              <a:lnSpc>
                <a:spcPct val="100000"/>
              </a:lnSpc>
              <a:spcBef>
                <a:spcPts val="600"/>
              </a:spcBef>
              <a:buFont typeface="Courier New"/>
              <a:buChar char="o"/>
              <a:tabLst>
                <a:tab pos="194310" algn="l"/>
              </a:tabLst>
            </a:pPr>
            <a:r>
              <a:rPr lang="en-US" sz="1800" dirty="0">
                <a:latin typeface="Bahnschrift" panose="020B0502040204020203" pitchFamily="34" charset="0"/>
                <a:cs typeface="Century Gothic"/>
              </a:rPr>
              <a:t>Midwest</a:t>
            </a:r>
            <a:r>
              <a:rPr lang="en-US" sz="1800" spc="-65" dirty="0">
                <a:latin typeface="Bahnschrift" panose="020B0502040204020203" pitchFamily="34" charset="0"/>
                <a:cs typeface="Century Gothic"/>
              </a:rPr>
              <a:t> </a:t>
            </a:r>
            <a:r>
              <a:rPr lang="en-US" sz="1800" spc="-10" dirty="0">
                <a:latin typeface="Bahnschrift" panose="020B0502040204020203" pitchFamily="34" charset="0"/>
                <a:cs typeface="Century Gothic"/>
              </a:rPr>
              <a:t>Dental</a:t>
            </a:r>
            <a:endParaRPr lang="en-US" sz="1800" dirty="0">
              <a:latin typeface="Bahnschrift" panose="020B0502040204020203" pitchFamily="34" charset="0"/>
              <a:cs typeface="Century Gothic"/>
            </a:endParaRPr>
          </a:p>
          <a:p>
            <a:pPr marL="194310" indent="-181610">
              <a:lnSpc>
                <a:spcPct val="100000"/>
              </a:lnSpc>
              <a:spcBef>
                <a:spcPts val="600"/>
              </a:spcBef>
              <a:buFont typeface="Courier New"/>
              <a:buChar char="o"/>
              <a:tabLst>
                <a:tab pos="194310" algn="l"/>
              </a:tabLst>
            </a:pPr>
            <a:r>
              <a:rPr lang="en-US" sz="1800" dirty="0">
                <a:latin typeface="Bahnschrift" panose="020B0502040204020203" pitchFamily="34" charset="0"/>
                <a:cs typeface="Century Gothic"/>
              </a:rPr>
              <a:t>Armstrong</a:t>
            </a:r>
            <a:r>
              <a:rPr lang="en-US" sz="1800" spc="-45" dirty="0">
                <a:latin typeface="Bahnschrift" panose="020B0502040204020203" pitchFamily="34" charset="0"/>
                <a:cs typeface="Century Gothic"/>
              </a:rPr>
              <a:t> </a:t>
            </a:r>
            <a:r>
              <a:rPr lang="en-US" sz="1800" spc="-10" dirty="0">
                <a:latin typeface="Bahnschrift" panose="020B0502040204020203" pitchFamily="34" charset="0"/>
                <a:cs typeface="Century Gothic"/>
              </a:rPr>
              <a:t>Dental</a:t>
            </a:r>
            <a:endParaRPr lang="en-US" sz="1800" dirty="0">
              <a:latin typeface="Bahnschrift" panose="020B0502040204020203" pitchFamily="34" charset="0"/>
              <a:cs typeface="Century Gothic"/>
            </a:endParaRPr>
          </a:p>
          <a:p>
            <a:pPr marL="194310" indent="-181610">
              <a:lnSpc>
                <a:spcPct val="100000"/>
              </a:lnSpc>
              <a:spcBef>
                <a:spcPts val="600"/>
              </a:spcBef>
              <a:buFont typeface="Courier New"/>
              <a:buChar char="o"/>
              <a:tabLst>
                <a:tab pos="194310" algn="l"/>
              </a:tabLst>
            </a:pPr>
            <a:r>
              <a:rPr lang="en-US" sz="1800" dirty="0">
                <a:latin typeface="Bahnschrift" panose="020B0502040204020203" pitchFamily="34" charset="0"/>
                <a:cs typeface="Century Gothic"/>
              </a:rPr>
              <a:t>Forbes</a:t>
            </a:r>
            <a:r>
              <a:rPr lang="en-US" sz="1800" spc="-45" dirty="0">
                <a:latin typeface="Bahnschrift" panose="020B0502040204020203" pitchFamily="34" charset="0"/>
                <a:cs typeface="Century Gothic"/>
              </a:rPr>
              <a:t> </a:t>
            </a:r>
            <a:r>
              <a:rPr lang="en-US" sz="1800" dirty="0">
                <a:latin typeface="Bahnschrift" panose="020B0502040204020203" pitchFamily="34" charset="0"/>
                <a:cs typeface="Century Gothic"/>
              </a:rPr>
              <a:t>Dental</a:t>
            </a:r>
            <a:r>
              <a:rPr lang="en-US" sz="1800" spc="-25" dirty="0">
                <a:latin typeface="Bahnschrift" panose="020B0502040204020203" pitchFamily="34" charset="0"/>
                <a:cs typeface="Century Gothic"/>
              </a:rPr>
              <a:t> </a:t>
            </a:r>
            <a:r>
              <a:rPr lang="en-US" sz="1800" spc="-20" dirty="0">
                <a:latin typeface="Bahnschrift" panose="020B0502040204020203" pitchFamily="34" charset="0"/>
                <a:cs typeface="Century Gothic"/>
              </a:rPr>
              <a:t>Care</a:t>
            </a:r>
            <a:endParaRPr lang="en-US" sz="1800" dirty="0">
              <a:latin typeface="Bahnschrift" panose="020B0502040204020203" pitchFamily="34" charset="0"/>
              <a:cs typeface="Century Gothic"/>
            </a:endParaRPr>
          </a:p>
        </p:txBody>
      </p:sp>
      <p:sp>
        <p:nvSpPr>
          <p:cNvPr id="12" name="object 12"/>
          <p:cNvSpPr txBox="1">
            <a:spLocks noGrp="1"/>
          </p:cNvSpPr>
          <p:nvPr>
            <p:ph type="sldNum" sz="quarter" idx="7"/>
          </p:nvPr>
        </p:nvSpPr>
        <p:spPr>
          <a:prstGeom prst="rect">
            <a:avLst/>
          </a:prstGeom>
        </p:spPr>
        <p:txBody>
          <a:bodyPr vert="horz" wrap="square" lIns="0" tIns="13335" rIns="0" bIns="0" rtlCol="0">
            <a:spAutoFit/>
          </a:bodyPr>
          <a:lstStyle/>
          <a:p>
            <a:pPr marL="38100">
              <a:lnSpc>
                <a:spcPct val="100000"/>
              </a:lnSpc>
              <a:spcBef>
                <a:spcPts val="105"/>
              </a:spcBef>
            </a:pPr>
            <a:fld id="{81D60167-4931-47E6-BA6A-407CBD079E47}" type="slidenum">
              <a:rPr spc="-25" dirty="0"/>
              <a:t>20</a:t>
            </a:fld>
            <a:endParaRPr spc="-25" dirty="0"/>
          </a:p>
        </p:txBody>
      </p:sp>
      <p:sp>
        <p:nvSpPr>
          <p:cNvPr id="13" name="object 13"/>
          <p:cNvSpPr txBox="1"/>
          <p:nvPr/>
        </p:nvSpPr>
        <p:spPr>
          <a:xfrm>
            <a:off x="10438638" y="6638807"/>
            <a:ext cx="1359535" cy="105798"/>
          </a:xfrm>
          <a:prstGeom prst="rect">
            <a:avLst/>
          </a:prstGeom>
        </p:spPr>
        <p:txBody>
          <a:bodyPr vert="horz" wrap="square" lIns="0" tIns="13335" rIns="0" bIns="0" rtlCol="0">
            <a:spAutoFit/>
          </a:bodyPr>
          <a:lstStyle/>
          <a:p>
            <a:pPr marL="12700">
              <a:lnSpc>
                <a:spcPct val="100000"/>
              </a:lnSpc>
              <a:spcBef>
                <a:spcPts val="105"/>
              </a:spcBef>
            </a:pPr>
            <a:r>
              <a:rPr lang="en-US" sz="600" dirty="0">
                <a:solidFill>
                  <a:srgbClr val="C5DEF1"/>
                </a:solidFill>
                <a:latin typeface="Bahnschrift" panose="020B0502040204020203" pitchFamily="34" charset="0"/>
                <a:cs typeface="Century Gothic"/>
              </a:rPr>
              <a:t>©2019</a:t>
            </a:r>
            <a:r>
              <a:rPr lang="en-US" sz="600" spc="10" dirty="0">
                <a:solidFill>
                  <a:srgbClr val="C5DEF1"/>
                </a:solidFill>
                <a:latin typeface="Bahnschrift" panose="020B0502040204020203" pitchFamily="34" charset="0"/>
                <a:cs typeface="Century Gothic"/>
              </a:rPr>
              <a:t> </a:t>
            </a:r>
            <a:r>
              <a:rPr lang="en-US" sz="600" spc="-10" dirty="0">
                <a:solidFill>
                  <a:srgbClr val="C5DEF1"/>
                </a:solidFill>
                <a:latin typeface="Bahnschrift" panose="020B0502040204020203" pitchFamily="34" charset="0"/>
                <a:cs typeface="Century Gothic"/>
              </a:rPr>
              <a:t>ARTHUR</a:t>
            </a:r>
            <a:r>
              <a:rPr lang="en-US" sz="600" dirty="0">
                <a:solidFill>
                  <a:srgbClr val="C5DEF1"/>
                </a:solidFill>
                <a:latin typeface="Bahnschrift" panose="020B0502040204020203" pitchFamily="34" charset="0"/>
                <a:cs typeface="Century Gothic"/>
              </a:rPr>
              <a:t> J. </a:t>
            </a:r>
            <a:r>
              <a:rPr lang="en-US" sz="600" spc="-10" dirty="0">
                <a:solidFill>
                  <a:srgbClr val="C5DEF1"/>
                </a:solidFill>
                <a:latin typeface="Bahnschrift" panose="020B0502040204020203" pitchFamily="34" charset="0"/>
                <a:cs typeface="Century Gothic"/>
              </a:rPr>
              <a:t>GALLAGHER</a:t>
            </a:r>
            <a:r>
              <a:rPr lang="en-US" sz="600" spc="35" dirty="0">
                <a:solidFill>
                  <a:srgbClr val="C5DEF1"/>
                </a:solidFill>
                <a:latin typeface="Bahnschrift" panose="020B0502040204020203" pitchFamily="34" charset="0"/>
                <a:cs typeface="Century Gothic"/>
              </a:rPr>
              <a:t> </a:t>
            </a:r>
            <a:r>
              <a:rPr lang="en-US" sz="600" dirty="0">
                <a:solidFill>
                  <a:srgbClr val="C5DEF1"/>
                </a:solidFill>
                <a:latin typeface="Bahnschrift" panose="020B0502040204020203" pitchFamily="34" charset="0"/>
                <a:cs typeface="Century Gothic"/>
              </a:rPr>
              <a:t>&amp;</a:t>
            </a:r>
            <a:r>
              <a:rPr lang="en-US" sz="600" spc="-10" dirty="0">
                <a:solidFill>
                  <a:srgbClr val="C5DEF1"/>
                </a:solidFill>
                <a:latin typeface="Bahnschrift" panose="020B0502040204020203" pitchFamily="34" charset="0"/>
                <a:cs typeface="Century Gothic"/>
              </a:rPr>
              <a:t> </a:t>
            </a:r>
            <a:r>
              <a:rPr lang="en-US" sz="600" spc="-25" dirty="0">
                <a:solidFill>
                  <a:srgbClr val="C5DEF1"/>
                </a:solidFill>
                <a:latin typeface="Bahnschrift" panose="020B0502040204020203" pitchFamily="34" charset="0"/>
                <a:cs typeface="Century Gothic"/>
              </a:rPr>
              <a:t>CO.</a:t>
            </a:r>
            <a:endParaRPr lang="en-US" sz="600" dirty="0">
              <a:latin typeface="Bahnschrift" panose="020B0502040204020203" pitchFamily="34" charset="0"/>
              <a:cs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3571" rIns="0" bIns="0" rtlCol="0">
            <a:spAutoFit/>
          </a:bodyPr>
          <a:lstStyle/>
          <a:p>
            <a:pPr marL="12700">
              <a:lnSpc>
                <a:spcPct val="100000"/>
              </a:lnSpc>
              <a:spcBef>
                <a:spcPts val="105"/>
              </a:spcBef>
            </a:pPr>
            <a:r>
              <a:rPr lang="en-US" dirty="0"/>
              <a:t>2025</a:t>
            </a:r>
            <a:r>
              <a:rPr dirty="0"/>
              <a:t>-</a:t>
            </a:r>
            <a:r>
              <a:rPr lang="en-US" dirty="0"/>
              <a:t>2026</a:t>
            </a:r>
            <a:r>
              <a:rPr spc="-35" dirty="0"/>
              <a:t> </a:t>
            </a:r>
            <a:r>
              <a:rPr dirty="0"/>
              <a:t>Dental</a:t>
            </a:r>
            <a:r>
              <a:rPr spc="-40" dirty="0"/>
              <a:t> </a:t>
            </a:r>
            <a:r>
              <a:rPr dirty="0"/>
              <a:t>Plan</a:t>
            </a:r>
            <a:r>
              <a:rPr spc="-20" dirty="0"/>
              <a:t> </a:t>
            </a:r>
            <a:r>
              <a:rPr spc="-10" dirty="0"/>
              <a:t>Contributions</a:t>
            </a:r>
          </a:p>
        </p:txBody>
      </p:sp>
      <p:sp>
        <p:nvSpPr>
          <p:cNvPr id="6" name="object 6"/>
          <p:cNvSpPr txBox="1">
            <a:spLocks noGrp="1"/>
          </p:cNvSpPr>
          <p:nvPr>
            <p:ph type="sldNum" sz="quarter" idx="7"/>
          </p:nvPr>
        </p:nvSpPr>
        <p:spPr>
          <a:prstGeom prst="rect">
            <a:avLst/>
          </a:prstGeom>
        </p:spPr>
        <p:txBody>
          <a:bodyPr vert="horz" wrap="square" lIns="0" tIns="13335" rIns="0" bIns="0" rtlCol="0">
            <a:spAutoFit/>
          </a:bodyPr>
          <a:lstStyle/>
          <a:p>
            <a:pPr marL="38100">
              <a:lnSpc>
                <a:spcPct val="100000"/>
              </a:lnSpc>
              <a:spcBef>
                <a:spcPts val="105"/>
              </a:spcBef>
            </a:pPr>
            <a:fld id="{81D60167-4931-47E6-BA6A-407CBD079E47}" type="slidenum">
              <a:rPr spc="-25" dirty="0"/>
              <a:t>21</a:t>
            </a:fld>
            <a:endParaRPr spc="-25" dirty="0"/>
          </a:p>
        </p:txBody>
      </p:sp>
      <p:sp>
        <p:nvSpPr>
          <p:cNvPr id="7" name="object 7"/>
          <p:cNvSpPr txBox="1"/>
          <p:nvPr/>
        </p:nvSpPr>
        <p:spPr>
          <a:xfrm>
            <a:off x="10438638" y="6638807"/>
            <a:ext cx="1359535" cy="105798"/>
          </a:xfrm>
          <a:prstGeom prst="rect">
            <a:avLst/>
          </a:prstGeom>
        </p:spPr>
        <p:txBody>
          <a:bodyPr vert="horz" wrap="square" lIns="0" tIns="13335" rIns="0" bIns="0" rtlCol="0">
            <a:spAutoFit/>
          </a:bodyPr>
          <a:lstStyle/>
          <a:p>
            <a:pPr marL="12700">
              <a:lnSpc>
                <a:spcPct val="100000"/>
              </a:lnSpc>
              <a:spcBef>
                <a:spcPts val="105"/>
              </a:spcBef>
            </a:pPr>
            <a:r>
              <a:rPr lang="en-US" sz="600" dirty="0">
                <a:solidFill>
                  <a:srgbClr val="C5DEF1"/>
                </a:solidFill>
                <a:latin typeface="Bahnschrift" panose="020B0502040204020203" pitchFamily="34" charset="0"/>
                <a:cs typeface="Century Gothic"/>
              </a:rPr>
              <a:t>©2019</a:t>
            </a:r>
            <a:r>
              <a:rPr lang="en-US" sz="600" spc="10" dirty="0">
                <a:solidFill>
                  <a:srgbClr val="C5DEF1"/>
                </a:solidFill>
                <a:latin typeface="Bahnschrift" panose="020B0502040204020203" pitchFamily="34" charset="0"/>
                <a:cs typeface="Century Gothic"/>
              </a:rPr>
              <a:t> </a:t>
            </a:r>
            <a:r>
              <a:rPr lang="en-US" sz="600" spc="-10" dirty="0">
                <a:solidFill>
                  <a:srgbClr val="C5DEF1"/>
                </a:solidFill>
                <a:latin typeface="Bahnschrift" panose="020B0502040204020203" pitchFamily="34" charset="0"/>
                <a:cs typeface="Century Gothic"/>
              </a:rPr>
              <a:t>ARTHUR</a:t>
            </a:r>
            <a:r>
              <a:rPr lang="en-US" sz="600" dirty="0">
                <a:solidFill>
                  <a:srgbClr val="C5DEF1"/>
                </a:solidFill>
                <a:latin typeface="Bahnschrift" panose="020B0502040204020203" pitchFamily="34" charset="0"/>
                <a:cs typeface="Century Gothic"/>
              </a:rPr>
              <a:t> J. </a:t>
            </a:r>
            <a:r>
              <a:rPr lang="en-US" sz="600" spc="-10" dirty="0">
                <a:solidFill>
                  <a:srgbClr val="C5DEF1"/>
                </a:solidFill>
                <a:latin typeface="Bahnschrift" panose="020B0502040204020203" pitchFamily="34" charset="0"/>
                <a:cs typeface="Century Gothic"/>
              </a:rPr>
              <a:t>GALLAGHER</a:t>
            </a:r>
            <a:r>
              <a:rPr lang="en-US" sz="600" spc="35" dirty="0">
                <a:solidFill>
                  <a:srgbClr val="C5DEF1"/>
                </a:solidFill>
                <a:latin typeface="Bahnschrift" panose="020B0502040204020203" pitchFamily="34" charset="0"/>
                <a:cs typeface="Century Gothic"/>
              </a:rPr>
              <a:t> </a:t>
            </a:r>
            <a:r>
              <a:rPr lang="en-US" sz="600" dirty="0">
                <a:solidFill>
                  <a:srgbClr val="C5DEF1"/>
                </a:solidFill>
                <a:latin typeface="Bahnschrift" panose="020B0502040204020203" pitchFamily="34" charset="0"/>
                <a:cs typeface="Century Gothic"/>
              </a:rPr>
              <a:t>&amp;</a:t>
            </a:r>
            <a:r>
              <a:rPr lang="en-US" sz="600" spc="-10" dirty="0">
                <a:solidFill>
                  <a:srgbClr val="C5DEF1"/>
                </a:solidFill>
                <a:latin typeface="Bahnschrift" panose="020B0502040204020203" pitchFamily="34" charset="0"/>
                <a:cs typeface="Century Gothic"/>
              </a:rPr>
              <a:t> </a:t>
            </a:r>
            <a:r>
              <a:rPr lang="en-US" sz="600" spc="-25" dirty="0">
                <a:solidFill>
                  <a:srgbClr val="C5DEF1"/>
                </a:solidFill>
                <a:latin typeface="Bahnschrift" panose="020B0502040204020203" pitchFamily="34" charset="0"/>
                <a:cs typeface="Century Gothic"/>
              </a:rPr>
              <a:t>CO.</a:t>
            </a:r>
            <a:endParaRPr lang="en-US" sz="600" dirty="0">
              <a:latin typeface="Bahnschrift" panose="020B0502040204020203" pitchFamily="34" charset="0"/>
              <a:cs typeface="Century Gothic"/>
            </a:endParaRPr>
          </a:p>
        </p:txBody>
      </p:sp>
      <p:graphicFrame>
        <p:nvGraphicFramePr>
          <p:cNvPr id="3" name="object 3"/>
          <p:cNvGraphicFramePr>
            <a:graphicFrameLocks noGrp="1"/>
          </p:cNvGraphicFramePr>
          <p:nvPr>
            <p:extLst>
              <p:ext uri="{D42A27DB-BD31-4B8C-83A1-F6EECF244321}">
                <p14:modId xmlns:p14="http://schemas.microsoft.com/office/powerpoint/2010/main" val="764541559"/>
              </p:ext>
            </p:extLst>
          </p:nvPr>
        </p:nvGraphicFramePr>
        <p:xfrm>
          <a:off x="1690497" y="1177289"/>
          <a:ext cx="9143999" cy="2244724"/>
        </p:xfrm>
        <a:graphic>
          <a:graphicData uri="http://schemas.openxmlformats.org/drawingml/2006/table">
            <a:tbl>
              <a:tblPr firstRow="1" bandRow="1">
                <a:tableStyleId>{2D5ABB26-0587-4C30-8999-92F81FD0307C}</a:tableStyleId>
              </a:tblPr>
              <a:tblGrid>
                <a:gridCol w="2217420">
                  <a:extLst>
                    <a:ext uri="{9D8B030D-6E8A-4147-A177-3AD203B41FA5}">
                      <a16:colId xmlns:a16="http://schemas.microsoft.com/office/drawing/2014/main" val="20000"/>
                    </a:ext>
                  </a:extLst>
                </a:gridCol>
                <a:gridCol w="1731645">
                  <a:extLst>
                    <a:ext uri="{9D8B030D-6E8A-4147-A177-3AD203B41FA5}">
                      <a16:colId xmlns:a16="http://schemas.microsoft.com/office/drawing/2014/main" val="20001"/>
                    </a:ext>
                  </a:extLst>
                </a:gridCol>
                <a:gridCol w="1731644">
                  <a:extLst>
                    <a:ext uri="{9D8B030D-6E8A-4147-A177-3AD203B41FA5}">
                      <a16:colId xmlns:a16="http://schemas.microsoft.com/office/drawing/2014/main" val="20002"/>
                    </a:ext>
                  </a:extLst>
                </a:gridCol>
                <a:gridCol w="1731645">
                  <a:extLst>
                    <a:ext uri="{9D8B030D-6E8A-4147-A177-3AD203B41FA5}">
                      <a16:colId xmlns:a16="http://schemas.microsoft.com/office/drawing/2014/main" val="20003"/>
                    </a:ext>
                  </a:extLst>
                </a:gridCol>
                <a:gridCol w="1731645">
                  <a:extLst>
                    <a:ext uri="{9D8B030D-6E8A-4147-A177-3AD203B41FA5}">
                      <a16:colId xmlns:a16="http://schemas.microsoft.com/office/drawing/2014/main" val="20004"/>
                    </a:ext>
                  </a:extLst>
                </a:gridCol>
              </a:tblGrid>
              <a:tr h="750570">
                <a:tc>
                  <a:txBody>
                    <a:bodyPr/>
                    <a:lstStyle/>
                    <a:p>
                      <a:pPr marL="91440">
                        <a:lnSpc>
                          <a:spcPct val="100000"/>
                        </a:lnSpc>
                        <a:spcBef>
                          <a:spcPts val="1839"/>
                        </a:spcBef>
                      </a:pPr>
                      <a:r>
                        <a:rPr lang="en-US" sz="1800" b="1">
                          <a:solidFill>
                            <a:srgbClr val="FFFFFF"/>
                          </a:solidFill>
                          <a:latin typeface="Bahnschrift" panose="020B0502040204020203" pitchFamily="34" charset="0"/>
                          <a:cs typeface="Century Gothic"/>
                        </a:rPr>
                        <a:t>Dental</a:t>
                      </a:r>
                      <a:r>
                        <a:rPr lang="en-US" sz="1800" b="1" spc="-15">
                          <a:solidFill>
                            <a:srgbClr val="FFFFFF"/>
                          </a:solidFill>
                          <a:latin typeface="Bahnschrift" panose="020B0502040204020203" pitchFamily="34" charset="0"/>
                          <a:cs typeface="Century Gothic"/>
                        </a:rPr>
                        <a:t> </a:t>
                      </a:r>
                      <a:r>
                        <a:rPr lang="en-US" sz="1800" b="1" spc="-20">
                          <a:solidFill>
                            <a:srgbClr val="FFFFFF"/>
                          </a:solidFill>
                          <a:latin typeface="Bahnschrift" panose="020B0502040204020203" pitchFamily="34" charset="0"/>
                          <a:cs typeface="Century Gothic"/>
                        </a:rPr>
                        <a:t>Plan</a:t>
                      </a:r>
                      <a:endParaRPr lang="en-US" sz="1800" dirty="0">
                        <a:latin typeface="Bahnschrift" panose="020B0502040204020203" pitchFamily="34" charset="0"/>
                        <a:cs typeface="Century Gothic"/>
                      </a:endParaRPr>
                    </a:p>
                  </a:txBody>
                  <a:tcPr marL="0" marR="0" marT="23367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253D"/>
                    </a:solidFill>
                  </a:tcPr>
                </a:tc>
                <a:tc gridSpan="2">
                  <a:txBody>
                    <a:bodyPr/>
                    <a:lstStyle/>
                    <a:p>
                      <a:pPr algn="ctr">
                        <a:lnSpc>
                          <a:spcPct val="100000"/>
                        </a:lnSpc>
                        <a:spcBef>
                          <a:spcPts val="690"/>
                        </a:spcBef>
                      </a:pPr>
                      <a:r>
                        <a:rPr lang="en-US" sz="1800" b="1">
                          <a:solidFill>
                            <a:srgbClr val="FFFFFF"/>
                          </a:solidFill>
                          <a:latin typeface="Bahnschrift" panose="020B0502040204020203" pitchFamily="34" charset="0"/>
                          <a:cs typeface="Century Gothic"/>
                        </a:rPr>
                        <a:t>Employee</a:t>
                      </a:r>
                      <a:r>
                        <a:rPr lang="en-US" sz="1800" b="1" spc="-125">
                          <a:solidFill>
                            <a:srgbClr val="FFFFFF"/>
                          </a:solidFill>
                          <a:latin typeface="Bahnschrift" panose="020B0502040204020203" pitchFamily="34" charset="0"/>
                          <a:cs typeface="Century Gothic"/>
                        </a:rPr>
                        <a:t> </a:t>
                      </a:r>
                      <a:r>
                        <a:rPr lang="en-US" sz="1800" b="1" spc="-10">
                          <a:solidFill>
                            <a:srgbClr val="FFFFFF"/>
                          </a:solidFill>
                          <a:latin typeface="Bahnschrift" panose="020B0502040204020203" pitchFamily="34" charset="0"/>
                          <a:cs typeface="Century Gothic"/>
                        </a:rPr>
                        <a:t>Contribution</a:t>
                      </a:r>
                      <a:endParaRPr lang="en-US" sz="1800">
                        <a:latin typeface="Bahnschrift" panose="020B0502040204020203" pitchFamily="34" charset="0"/>
                        <a:cs typeface="Century Gothic"/>
                      </a:endParaRPr>
                    </a:p>
                    <a:p>
                      <a:pPr algn="ctr">
                        <a:lnSpc>
                          <a:spcPct val="100000"/>
                        </a:lnSpc>
                        <a:spcBef>
                          <a:spcPts val="390"/>
                        </a:spcBef>
                      </a:pPr>
                      <a:r>
                        <a:rPr lang="en-US" sz="1600" b="1">
                          <a:solidFill>
                            <a:srgbClr val="FFFFFF"/>
                          </a:solidFill>
                          <a:latin typeface="Bahnschrift" panose="020B0502040204020203" pitchFamily="34" charset="0"/>
                          <a:cs typeface="Century Gothic"/>
                        </a:rPr>
                        <a:t>(73%</a:t>
                      </a:r>
                      <a:r>
                        <a:rPr lang="en-US" sz="1600" b="1" spc="-25">
                          <a:solidFill>
                            <a:srgbClr val="FFFFFF"/>
                          </a:solidFill>
                          <a:latin typeface="Bahnschrift" panose="020B0502040204020203" pitchFamily="34" charset="0"/>
                          <a:cs typeface="Century Gothic"/>
                        </a:rPr>
                        <a:t> </a:t>
                      </a:r>
                      <a:r>
                        <a:rPr lang="en-US" sz="1600" b="1">
                          <a:solidFill>
                            <a:srgbClr val="FFFFFF"/>
                          </a:solidFill>
                          <a:latin typeface="Bahnschrift" panose="020B0502040204020203" pitchFamily="34" charset="0"/>
                          <a:cs typeface="Century Gothic"/>
                        </a:rPr>
                        <a:t>to</a:t>
                      </a:r>
                      <a:r>
                        <a:rPr lang="en-US" sz="1600" b="1" spc="-40">
                          <a:solidFill>
                            <a:srgbClr val="FFFFFF"/>
                          </a:solidFill>
                          <a:latin typeface="Bahnschrift" panose="020B0502040204020203" pitchFamily="34" charset="0"/>
                          <a:cs typeface="Century Gothic"/>
                        </a:rPr>
                        <a:t> </a:t>
                      </a:r>
                      <a:r>
                        <a:rPr lang="en-US" sz="1600" b="1">
                          <a:solidFill>
                            <a:srgbClr val="FFFFFF"/>
                          </a:solidFill>
                          <a:latin typeface="Bahnschrift" panose="020B0502040204020203" pitchFamily="34" charset="0"/>
                          <a:cs typeface="Century Gothic"/>
                        </a:rPr>
                        <a:t>100%</a:t>
                      </a:r>
                      <a:r>
                        <a:rPr lang="en-US" sz="1600" b="1" spc="-10">
                          <a:solidFill>
                            <a:srgbClr val="FFFFFF"/>
                          </a:solidFill>
                          <a:latin typeface="Bahnschrift" panose="020B0502040204020203" pitchFamily="34" charset="0"/>
                          <a:cs typeface="Century Gothic"/>
                        </a:rPr>
                        <a:t> </a:t>
                      </a:r>
                      <a:r>
                        <a:rPr lang="en-US" sz="1600" b="1" spc="-20">
                          <a:solidFill>
                            <a:srgbClr val="FFFFFF"/>
                          </a:solidFill>
                          <a:latin typeface="Bahnschrift" panose="020B0502040204020203" pitchFamily="34" charset="0"/>
                          <a:cs typeface="Century Gothic"/>
                        </a:rPr>
                        <a:t>FTE)</a:t>
                      </a:r>
                      <a:endParaRPr lang="en-US" sz="1600" dirty="0">
                        <a:latin typeface="Bahnschrift" panose="020B0502040204020203" pitchFamily="34" charset="0"/>
                        <a:cs typeface="Century Gothic"/>
                      </a:endParaRPr>
                    </a:p>
                  </a:txBody>
                  <a:tcPr marL="0" marR="0" marT="876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253D"/>
                    </a:solidFill>
                  </a:tcPr>
                </a:tc>
                <a:tc hMerge="1">
                  <a:txBody>
                    <a:bodyPr/>
                    <a:lstStyle/>
                    <a:p>
                      <a:endParaRPr/>
                    </a:p>
                  </a:txBody>
                  <a:tcPr marL="0" marR="0" marT="0" marB="0"/>
                </a:tc>
                <a:tc gridSpan="2">
                  <a:txBody>
                    <a:bodyPr/>
                    <a:lstStyle/>
                    <a:p>
                      <a:pPr marL="659765">
                        <a:lnSpc>
                          <a:spcPct val="100000"/>
                        </a:lnSpc>
                        <a:spcBef>
                          <a:spcPts val="1839"/>
                        </a:spcBef>
                      </a:pPr>
                      <a:r>
                        <a:rPr lang="en-US" sz="1800" b="1">
                          <a:solidFill>
                            <a:srgbClr val="FFFFFF"/>
                          </a:solidFill>
                          <a:latin typeface="Bahnschrift" panose="020B0502040204020203" pitchFamily="34" charset="0"/>
                          <a:cs typeface="Century Gothic"/>
                        </a:rPr>
                        <a:t>District</a:t>
                      </a:r>
                      <a:r>
                        <a:rPr lang="en-US" sz="1800" b="1" spc="-60">
                          <a:solidFill>
                            <a:srgbClr val="FFFFFF"/>
                          </a:solidFill>
                          <a:latin typeface="Bahnschrift" panose="020B0502040204020203" pitchFamily="34" charset="0"/>
                          <a:cs typeface="Century Gothic"/>
                        </a:rPr>
                        <a:t> </a:t>
                      </a:r>
                      <a:r>
                        <a:rPr lang="en-US" sz="1800" b="1" spc="-10">
                          <a:solidFill>
                            <a:srgbClr val="FFFFFF"/>
                          </a:solidFill>
                          <a:latin typeface="Bahnschrift" panose="020B0502040204020203" pitchFamily="34" charset="0"/>
                          <a:cs typeface="Century Gothic"/>
                        </a:rPr>
                        <a:t>Contribution</a:t>
                      </a:r>
                      <a:endParaRPr lang="en-US" sz="1800" dirty="0">
                        <a:latin typeface="Bahnschrift" panose="020B0502040204020203" pitchFamily="34" charset="0"/>
                        <a:cs typeface="Century Gothic"/>
                      </a:endParaRPr>
                    </a:p>
                  </a:txBody>
                  <a:tcPr marL="0" marR="0" marT="23367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253D"/>
                    </a:solidFill>
                  </a:tcPr>
                </a:tc>
                <a:tc hMerge="1">
                  <a:txBody>
                    <a:bodyPr/>
                    <a:lstStyle/>
                    <a:p>
                      <a:endParaRPr/>
                    </a:p>
                  </a:txBody>
                  <a:tcPr marL="0" marR="0" marT="0" marB="0"/>
                </a:tc>
                <a:extLst>
                  <a:ext uri="{0D108BD9-81ED-4DB2-BD59-A6C34878D82A}">
                    <a16:rowId xmlns:a16="http://schemas.microsoft.com/office/drawing/2014/main" val="10000"/>
                  </a:ext>
                </a:extLst>
              </a:tr>
              <a:tr h="660400">
                <a:tc>
                  <a:txBody>
                    <a:bodyPr/>
                    <a:lstStyle/>
                    <a:p>
                      <a:pPr marL="91440">
                        <a:lnSpc>
                          <a:spcPct val="100000"/>
                        </a:lnSpc>
                        <a:spcBef>
                          <a:spcPts val="1490"/>
                        </a:spcBef>
                      </a:pPr>
                      <a:r>
                        <a:rPr lang="en-US" sz="1800" b="1" spc="-10">
                          <a:solidFill>
                            <a:srgbClr val="C00000"/>
                          </a:solidFill>
                          <a:latin typeface="Bahnschrift" panose="020B0502040204020203" pitchFamily="34" charset="0"/>
                          <a:cs typeface="Century Gothic"/>
                        </a:rPr>
                        <a:t>Teachers</a:t>
                      </a:r>
                      <a:endParaRPr lang="en-US" sz="1800" dirty="0">
                        <a:latin typeface="Bahnschrift" panose="020B0502040204020203" pitchFamily="34" charset="0"/>
                        <a:cs typeface="Century Gothic"/>
                      </a:endParaRPr>
                    </a:p>
                  </a:txBody>
                  <a:tcPr marL="0" marR="0" marT="18923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7E8E8"/>
                    </a:solidFill>
                  </a:tcPr>
                </a:tc>
                <a:tc>
                  <a:txBody>
                    <a:bodyPr/>
                    <a:lstStyle/>
                    <a:p>
                      <a:pPr marL="512445" marR="442595" indent="-60960">
                        <a:lnSpc>
                          <a:spcPct val="100000"/>
                        </a:lnSpc>
                        <a:spcBef>
                          <a:spcPts val="409"/>
                        </a:spcBef>
                      </a:pPr>
                      <a:r>
                        <a:rPr lang="en-US" sz="1800">
                          <a:solidFill>
                            <a:srgbClr val="1F5786"/>
                          </a:solidFill>
                          <a:latin typeface="Bahnschrift" panose="020B0502040204020203" pitchFamily="34" charset="0"/>
                          <a:cs typeface="Century Gothic"/>
                        </a:rPr>
                        <a:t>Per</a:t>
                      </a:r>
                      <a:r>
                        <a:rPr lang="en-US" sz="1800" spc="-5">
                          <a:solidFill>
                            <a:srgbClr val="1F5786"/>
                          </a:solidFill>
                          <a:latin typeface="Bahnschrift" panose="020B0502040204020203" pitchFamily="34" charset="0"/>
                          <a:cs typeface="Century Gothic"/>
                        </a:rPr>
                        <a:t> </a:t>
                      </a:r>
                      <a:r>
                        <a:rPr lang="en-US" sz="1800" spc="-25">
                          <a:solidFill>
                            <a:srgbClr val="1F5786"/>
                          </a:solidFill>
                          <a:latin typeface="Bahnschrift" panose="020B0502040204020203" pitchFamily="34" charset="0"/>
                          <a:cs typeface="Century Gothic"/>
                        </a:rPr>
                        <a:t>Pay </a:t>
                      </a:r>
                      <a:r>
                        <a:rPr lang="en-US" sz="1800" spc="-10">
                          <a:solidFill>
                            <a:srgbClr val="1F5786"/>
                          </a:solidFill>
                          <a:latin typeface="Bahnschrift" panose="020B0502040204020203" pitchFamily="34" charset="0"/>
                          <a:cs typeface="Century Gothic"/>
                        </a:rPr>
                        <a:t>Period</a:t>
                      </a:r>
                      <a:endParaRPr lang="en-US" sz="1800" dirty="0">
                        <a:latin typeface="Bahnschrift" panose="020B0502040204020203" pitchFamily="34" charset="0"/>
                        <a:cs typeface="Century Gothic"/>
                      </a:endParaRPr>
                    </a:p>
                  </a:txBody>
                  <a:tcPr marL="0" marR="0" marT="52069"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7E8E8"/>
                    </a:solidFill>
                  </a:tcPr>
                </a:tc>
                <a:tc>
                  <a:txBody>
                    <a:bodyPr/>
                    <a:lstStyle/>
                    <a:p>
                      <a:pPr marL="165735" marR="155575" indent="120014">
                        <a:lnSpc>
                          <a:spcPct val="100000"/>
                        </a:lnSpc>
                        <a:spcBef>
                          <a:spcPts val="409"/>
                        </a:spcBef>
                      </a:pPr>
                      <a:r>
                        <a:rPr lang="en-US" sz="1800" spc="-10">
                          <a:solidFill>
                            <a:srgbClr val="1F5786"/>
                          </a:solidFill>
                          <a:latin typeface="Bahnschrift" panose="020B0502040204020203" pitchFamily="34" charset="0"/>
                          <a:cs typeface="Century Gothic"/>
                        </a:rPr>
                        <a:t>Difference </a:t>
                      </a:r>
                      <a:r>
                        <a:rPr lang="en-US" sz="1800">
                          <a:solidFill>
                            <a:srgbClr val="1F5786"/>
                          </a:solidFill>
                          <a:latin typeface="Bahnschrift" panose="020B0502040204020203" pitchFamily="34" charset="0"/>
                          <a:cs typeface="Century Gothic"/>
                        </a:rPr>
                        <a:t>from</a:t>
                      </a:r>
                      <a:r>
                        <a:rPr lang="en-US" sz="1800" spc="20">
                          <a:solidFill>
                            <a:srgbClr val="1F5786"/>
                          </a:solidFill>
                          <a:latin typeface="Bahnschrift" panose="020B0502040204020203" pitchFamily="34" charset="0"/>
                          <a:cs typeface="Century Gothic"/>
                        </a:rPr>
                        <a:t> </a:t>
                      </a:r>
                      <a:r>
                        <a:rPr lang="en-US" sz="1800" spc="-20">
                          <a:solidFill>
                            <a:srgbClr val="1F5786"/>
                          </a:solidFill>
                          <a:latin typeface="Bahnschrift" panose="020B0502040204020203" pitchFamily="34" charset="0"/>
                          <a:cs typeface="Century Gothic"/>
                        </a:rPr>
                        <a:t>2024-</a:t>
                      </a:r>
                      <a:r>
                        <a:rPr lang="en-US" sz="1800" spc="-25">
                          <a:solidFill>
                            <a:srgbClr val="1F5786"/>
                          </a:solidFill>
                          <a:latin typeface="Bahnschrift" panose="020B0502040204020203" pitchFamily="34" charset="0"/>
                          <a:cs typeface="Century Gothic"/>
                        </a:rPr>
                        <a:t>25</a:t>
                      </a:r>
                      <a:endParaRPr lang="en-US" sz="1800" dirty="0">
                        <a:latin typeface="Bahnschrift" panose="020B0502040204020203" pitchFamily="34" charset="0"/>
                        <a:cs typeface="Century Gothic"/>
                      </a:endParaRPr>
                    </a:p>
                  </a:txBody>
                  <a:tcPr marL="0" marR="0" marT="52069"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7E8E8"/>
                    </a:solidFill>
                  </a:tcPr>
                </a:tc>
                <a:tc>
                  <a:txBody>
                    <a:bodyPr/>
                    <a:lstStyle/>
                    <a:p>
                      <a:pPr marL="513080" marR="441959" indent="-60960">
                        <a:lnSpc>
                          <a:spcPct val="100000"/>
                        </a:lnSpc>
                        <a:spcBef>
                          <a:spcPts val="409"/>
                        </a:spcBef>
                      </a:pPr>
                      <a:r>
                        <a:rPr lang="en-US" sz="1800">
                          <a:solidFill>
                            <a:srgbClr val="1F5786"/>
                          </a:solidFill>
                          <a:latin typeface="Bahnschrift" panose="020B0502040204020203" pitchFamily="34" charset="0"/>
                          <a:cs typeface="Century Gothic"/>
                        </a:rPr>
                        <a:t>Per</a:t>
                      </a:r>
                      <a:r>
                        <a:rPr lang="en-US" sz="1800" spc="-5">
                          <a:solidFill>
                            <a:srgbClr val="1F5786"/>
                          </a:solidFill>
                          <a:latin typeface="Bahnschrift" panose="020B0502040204020203" pitchFamily="34" charset="0"/>
                          <a:cs typeface="Century Gothic"/>
                        </a:rPr>
                        <a:t> </a:t>
                      </a:r>
                      <a:r>
                        <a:rPr lang="en-US" sz="1800" spc="-25">
                          <a:solidFill>
                            <a:srgbClr val="1F5786"/>
                          </a:solidFill>
                          <a:latin typeface="Bahnschrift" panose="020B0502040204020203" pitchFamily="34" charset="0"/>
                          <a:cs typeface="Century Gothic"/>
                        </a:rPr>
                        <a:t>Pay </a:t>
                      </a:r>
                      <a:r>
                        <a:rPr lang="en-US" sz="1800" spc="-10">
                          <a:solidFill>
                            <a:srgbClr val="1F5786"/>
                          </a:solidFill>
                          <a:latin typeface="Bahnschrift" panose="020B0502040204020203" pitchFamily="34" charset="0"/>
                          <a:cs typeface="Century Gothic"/>
                        </a:rPr>
                        <a:t>Period</a:t>
                      </a:r>
                      <a:endParaRPr lang="en-US" sz="1800" dirty="0">
                        <a:latin typeface="Bahnschrift" panose="020B0502040204020203" pitchFamily="34" charset="0"/>
                        <a:cs typeface="Century Gothic"/>
                      </a:endParaRPr>
                    </a:p>
                  </a:txBody>
                  <a:tcPr marL="0" marR="0" marT="52069"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7E8E8"/>
                    </a:solidFill>
                  </a:tcPr>
                </a:tc>
                <a:tc>
                  <a:txBody>
                    <a:bodyPr/>
                    <a:lstStyle/>
                    <a:p>
                      <a:pPr marL="165735" marR="155575" indent="120014">
                        <a:lnSpc>
                          <a:spcPct val="100000"/>
                        </a:lnSpc>
                        <a:spcBef>
                          <a:spcPts val="409"/>
                        </a:spcBef>
                      </a:pPr>
                      <a:r>
                        <a:rPr lang="en-US" sz="1800" spc="-10">
                          <a:solidFill>
                            <a:srgbClr val="1F5786"/>
                          </a:solidFill>
                          <a:latin typeface="Bahnschrift" panose="020B0502040204020203" pitchFamily="34" charset="0"/>
                          <a:cs typeface="Century Gothic"/>
                        </a:rPr>
                        <a:t>Difference </a:t>
                      </a:r>
                      <a:r>
                        <a:rPr lang="en-US" sz="1800">
                          <a:solidFill>
                            <a:srgbClr val="1F5786"/>
                          </a:solidFill>
                          <a:latin typeface="Bahnschrift" panose="020B0502040204020203" pitchFamily="34" charset="0"/>
                          <a:cs typeface="Century Gothic"/>
                        </a:rPr>
                        <a:t>from</a:t>
                      </a:r>
                      <a:r>
                        <a:rPr lang="en-US" sz="1800" spc="20">
                          <a:solidFill>
                            <a:srgbClr val="1F5786"/>
                          </a:solidFill>
                          <a:latin typeface="Bahnschrift" panose="020B0502040204020203" pitchFamily="34" charset="0"/>
                          <a:cs typeface="Century Gothic"/>
                        </a:rPr>
                        <a:t> </a:t>
                      </a:r>
                      <a:r>
                        <a:rPr lang="en-US" sz="1800" spc="-20">
                          <a:solidFill>
                            <a:srgbClr val="1F5786"/>
                          </a:solidFill>
                          <a:latin typeface="Bahnschrift" panose="020B0502040204020203" pitchFamily="34" charset="0"/>
                          <a:cs typeface="Century Gothic"/>
                        </a:rPr>
                        <a:t>2024-</a:t>
                      </a:r>
                      <a:r>
                        <a:rPr lang="en-US" sz="1800" spc="-25">
                          <a:solidFill>
                            <a:srgbClr val="1F5786"/>
                          </a:solidFill>
                          <a:latin typeface="Bahnschrift" panose="020B0502040204020203" pitchFamily="34" charset="0"/>
                          <a:cs typeface="Century Gothic"/>
                        </a:rPr>
                        <a:t>25</a:t>
                      </a:r>
                      <a:endParaRPr lang="en-US" sz="1800" dirty="0">
                        <a:latin typeface="Bahnschrift" panose="020B0502040204020203" pitchFamily="34" charset="0"/>
                        <a:cs typeface="Century Gothic"/>
                      </a:endParaRPr>
                    </a:p>
                  </a:txBody>
                  <a:tcPr marL="0" marR="0" marT="52069"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7E8E8"/>
                    </a:solidFill>
                  </a:tcPr>
                </a:tc>
                <a:extLst>
                  <a:ext uri="{0D108BD9-81ED-4DB2-BD59-A6C34878D82A}">
                    <a16:rowId xmlns:a16="http://schemas.microsoft.com/office/drawing/2014/main" val="10001"/>
                  </a:ext>
                </a:extLst>
              </a:tr>
              <a:tr h="417195">
                <a:tc>
                  <a:txBody>
                    <a:bodyPr/>
                    <a:lstStyle/>
                    <a:p>
                      <a:pPr marL="91440">
                        <a:lnSpc>
                          <a:spcPct val="100000"/>
                        </a:lnSpc>
                        <a:spcBef>
                          <a:spcPts val="530"/>
                        </a:spcBef>
                      </a:pPr>
                      <a:r>
                        <a:rPr lang="en-US" sz="1800" spc="-10">
                          <a:solidFill>
                            <a:srgbClr val="1F5786"/>
                          </a:solidFill>
                          <a:latin typeface="Bahnschrift" panose="020B0502040204020203" pitchFamily="34" charset="0"/>
                          <a:cs typeface="Century Gothic"/>
                        </a:rPr>
                        <a:t>Single</a:t>
                      </a:r>
                      <a:endParaRPr lang="en-US" sz="1800" dirty="0">
                        <a:latin typeface="Bahnschrift" panose="020B0502040204020203" pitchFamily="34" charset="0"/>
                        <a:cs typeface="Century Gothic"/>
                      </a:endParaRPr>
                    </a:p>
                  </a:txBody>
                  <a:tcPr marL="0" marR="0" marT="673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512445" marR="442595" indent="-60960" algn="ctr">
                        <a:lnSpc>
                          <a:spcPct val="100000"/>
                        </a:lnSpc>
                        <a:spcBef>
                          <a:spcPts val="409"/>
                        </a:spcBef>
                      </a:pPr>
                      <a:r>
                        <a:rPr lang="en-US" sz="1800">
                          <a:solidFill>
                            <a:srgbClr val="1F5786"/>
                          </a:solidFill>
                          <a:latin typeface="Bahnschrift" panose="020B0502040204020203" pitchFamily="34" charset="0"/>
                          <a:ea typeface="+mn-ea"/>
                          <a:cs typeface="Century Gothic"/>
                        </a:rPr>
                        <a:t>$2.48</a:t>
                      </a:r>
                      <a:endParaRPr lang="en-US" sz="1800" dirty="0">
                        <a:solidFill>
                          <a:srgbClr val="1F5786"/>
                        </a:solidFill>
                        <a:latin typeface="Bahnschrift" panose="020B0502040204020203" pitchFamily="34" charset="0"/>
                        <a:ea typeface="+mn-ea"/>
                        <a:cs typeface="Century Gothic"/>
                      </a:endParaRPr>
                    </a:p>
                  </a:txBody>
                  <a:tcPr marL="0" marR="0" marT="673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512445" marR="442595" indent="-60960" algn="ctr">
                        <a:lnSpc>
                          <a:spcPct val="100000"/>
                        </a:lnSpc>
                        <a:spcBef>
                          <a:spcPts val="409"/>
                        </a:spcBef>
                      </a:pPr>
                      <a:r>
                        <a:rPr lang="en-US" sz="1800">
                          <a:solidFill>
                            <a:srgbClr val="1F5786"/>
                          </a:solidFill>
                          <a:latin typeface="Bahnschrift" panose="020B0502040204020203" pitchFamily="34" charset="0"/>
                          <a:ea typeface="+mn-ea"/>
                          <a:cs typeface="Century Gothic"/>
                        </a:rPr>
                        <a:t>$0</a:t>
                      </a:r>
                      <a:endParaRPr lang="en-US" sz="1800" dirty="0">
                        <a:solidFill>
                          <a:srgbClr val="1F5786"/>
                        </a:solidFill>
                        <a:latin typeface="Bahnschrift" panose="020B0502040204020203" pitchFamily="34" charset="0"/>
                        <a:ea typeface="+mn-ea"/>
                        <a:cs typeface="Century Gothic"/>
                      </a:endParaRPr>
                    </a:p>
                  </a:txBody>
                  <a:tcPr marL="0" marR="0" marT="673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512445" marR="442595" indent="-60960" algn="ctr">
                        <a:lnSpc>
                          <a:spcPct val="100000"/>
                        </a:lnSpc>
                        <a:spcBef>
                          <a:spcPts val="409"/>
                        </a:spcBef>
                      </a:pPr>
                      <a:r>
                        <a:rPr lang="en-US" sz="1800">
                          <a:solidFill>
                            <a:srgbClr val="1F5786"/>
                          </a:solidFill>
                          <a:latin typeface="Bahnschrift" panose="020B0502040204020203" pitchFamily="34" charset="0"/>
                          <a:ea typeface="+mn-ea"/>
                          <a:cs typeface="Century Gothic"/>
                        </a:rPr>
                        <a:t>$18.23</a:t>
                      </a:r>
                      <a:endParaRPr lang="en-US" sz="1800" dirty="0">
                        <a:solidFill>
                          <a:srgbClr val="1F5786"/>
                        </a:solidFill>
                        <a:latin typeface="Bahnschrift" panose="020B0502040204020203" pitchFamily="34" charset="0"/>
                        <a:ea typeface="+mn-ea"/>
                        <a:cs typeface="Century Gothic"/>
                      </a:endParaRPr>
                    </a:p>
                  </a:txBody>
                  <a:tcPr marL="0" marR="0" marT="673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512445" marR="442595" indent="-60960" algn="ctr">
                        <a:lnSpc>
                          <a:spcPct val="100000"/>
                        </a:lnSpc>
                        <a:spcBef>
                          <a:spcPts val="409"/>
                        </a:spcBef>
                      </a:pPr>
                      <a:r>
                        <a:rPr lang="en-US" sz="1800">
                          <a:solidFill>
                            <a:srgbClr val="1F5786"/>
                          </a:solidFill>
                          <a:latin typeface="Bahnschrift" panose="020B0502040204020203" pitchFamily="34" charset="0"/>
                          <a:ea typeface="+mn-ea"/>
                          <a:cs typeface="Century Gothic"/>
                        </a:rPr>
                        <a:t>$0</a:t>
                      </a:r>
                      <a:endParaRPr lang="en-US" sz="1800" dirty="0">
                        <a:solidFill>
                          <a:srgbClr val="1F5786"/>
                        </a:solidFill>
                        <a:latin typeface="Bahnschrift" panose="020B0502040204020203" pitchFamily="34" charset="0"/>
                        <a:ea typeface="+mn-ea"/>
                        <a:cs typeface="Century Gothic"/>
                      </a:endParaRPr>
                    </a:p>
                  </a:txBody>
                  <a:tcPr marL="0" marR="0" marT="673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extLst>
                  <a:ext uri="{0D108BD9-81ED-4DB2-BD59-A6C34878D82A}">
                    <a16:rowId xmlns:a16="http://schemas.microsoft.com/office/drawing/2014/main" val="10002"/>
                  </a:ext>
                </a:extLst>
              </a:tr>
              <a:tr h="416559">
                <a:tc>
                  <a:txBody>
                    <a:bodyPr/>
                    <a:lstStyle/>
                    <a:p>
                      <a:pPr marL="91440">
                        <a:lnSpc>
                          <a:spcPct val="100000"/>
                        </a:lnSpc>
                        <a:spcBef>
                          <a:spcPts val="530"/>
                        </a:spcBef>
                      </a:pPr>
                      <a:r>
                        <a:rPr lang="en-US" sz="1800" spc="-10">
                          <a:solidFill>
                            <a:srgbClr val="1F5786"/>
                          </a:solidFill>
                          <a:latin typeface="Bahnschrift" panose="020B0502040204020203" pitchFamily="34" charset="0"/>
                          <a:cs typeface="Century Gothic"/>
                        </a:rPr>
                        <a:t>Family</a:t>
                      </a:r>
                      <a:endParaRPr lang="en-US" sz="1800" dirty="0">
                        <a:latin typeface="Bahnschrift" panose="020B0502040204020203" pitchFamily="34" charset="0"/>
                        <a:cs typeface="Century Gothic"/>
                      </a:endParaRPr>
                    </a:p>
                  </a:txBody>
                  <a:tcPr marL="0" marR="0" marT="673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512445" marR="442595" indent="-60960" algn="ctr">
                        <a:lnSpc>
                          <a:spcPct val="100000"/>
                        </a:lnSpc>
                        <a:spcBef>
                          <a:spcPts val="409"/>
                        </a:spcBef>
                      </a:pPr>
                      <a:r>
                        <a:rPr lang="en-US" sz="1800">
                          <a:solidFill>
                            <a:srgbClr val="1F5786"/>
                          </a:solidFill>
                          <a:latin typeface="Bahnschrift" panose="020B0502040204020203" pitchFamily="34" charset="0"/>
                          <a:ea typeface="+mn-ea"/>
                          <a:cs typeface="Century Gothic"/>
                        </a:rPr>
                        <a:t>$8.33</a:t>
                      </a:r>
                      <a:endParaRPr lang="en-US" sz="1800" dirty="0">
                        <a:solidFill>
                          <a:srgbClr val="1F5786"/>
                        </a:solidFill>
                        <a:latin typeface="Bahnschrift" panose="020B0502040204020203" pitchFamily="34" charset="0"/>
                        <a:ea typeface="+mn-ea"/>
                        <a:cs typeface="Century Gothic"/>
                      </a:endParaRPr>
                    </a:p>
                  </a:txBody>
                  <a:tcPr marL="0" marR="0" marT="673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512445" marR="442595" indent="-60960" algn="ctr">
                        <a:lnSpc>
                          <a:spcPct val="100000"/>
                        </a:lnSpc>
                        <a:spcBef>
                          <a:spcPts val="409"/>
                        </a:spcBef>
                      </a:pPr>
                      <a:r>
                        <a:rPr lang="en-US" sz="1800">
                          <a:solidFill>
                            <a:srgbClr val="1F5786"/>
                          </a:solidFill>
                          <a:latin typeface="Bahnschrift" panose="020B0502040204020203" pitchFamily="34" charset="0"/>
                          <a:ea typeface="+mn-ea"/>
                          <a:cs typeface="Century Gothic"/>
                        </a:rPr>
                        <a:t>$0</a:t>
                      </a:r>
                      <a:endParaRPr lang="en-US" sz="1800" dirty="0">
                        <a:solidFill>
                          <a:srgbClr val="1F5786"/>
                        </a:solidFill>
                        <a:latin typeface="Bahnschrift" panose="020B0502040204020203" pitchFamily="34" charset="0"/>
                        <a:ea typeface="+mn-ea"/>
                        <a:cs typeface="Century Gothic"/>
                      </a:endParaRPr>
                    </a:p>
                  </a:txBody>
                  <a:tcPr marL="0" marR="0" marT="673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512445" marR="442595" indent="-60960" algn="ctr">
                        <a:lnSpc>
                          <a:spcPct val="100000"/>
                        </a:lnSpc>
                        <a:spcBef>
                          <a:spcPts val="409"/>
                        </a:spcBef>
                      </a:pPr>
                      <a:r>
                        <a:rPr lang="en-US" sz="1800">
                          <a:solidFill>
                            <a:srgbClr val="1F5786"/>
                          </a:solidFill>
                          <a:latin typeface="Bahnschrift" panose="020B0502040204020203" pitchFamily="34" charset="0"/>
                          <a:ea typeface="+mn-ea"/>
                          <a:cs typeface="Century Gothic"/>
                        </a:rPr>
                        <a:t>$46.08</a:t>
                      </a:r>
                      <a:endParaRPr lang="en-US" sz="1800" dirty="0">
                        <a:solidFill>
                          <a:srgbClr val="1F5786"/>
                        </a:solidFill>
                        <a:latin typeface="Bahnschrift" panose="020B0502040204020203" pitchFamily="34" charset="0"/>
                        <a:ea typeface="+mn-ea"/>
                        <a:cs typeface="Century Gothic"/>
                      </a:endParaRPr>
                    </a:p>
                  </a:txBody>
                  <a:tcPr marL="0" marR="0" marT="673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512445" marR="442595" indent="-60960" algn="ctr">
                        <a:lnSpc>
                          <a:spcPct val="100000"/>
                        </a:lnSpc>
                        <a:spcBef>
                          <a:spcPts val="409"/>
                        </a:spcBef>
                      </a:pPr>
                      <a:r>
                        <a:rPr lang="en-US" sz="1800">
                          <a:solidFill>
                            <a:srgbClr val="1F5786"/>
                          </a:solidFill>
                          <a:latin typeface="Bahnschrift" panose="020B0502040204020203" pitchFamily="34" charset="0"/>
                          <a:ea typeface="+mn-ea"/>
                          <a:cs typeface="Century Gothic"/>
                        </a:rPr>
                        <a:t>$0</a:t>
                      </a:r>
                      <a:endParaRPr lang="en-US" sz="1800" dirty="0">
                        <a:solidFill>
                          <a:srgbClr val="1F5786"/>
                        </a:solidFill>
                        <a:latin typeface="Bahnschrift" panose="020B0502040204020203" pitchFamily="34" charset="0"/>
                        <a:ea typeface="+mn-ea"/>
                        <a:cs typeface="Century Gothic"/>
                      </a:endParaRPr>
                    </a:p>
                  </a:txBody>
                  <a:tcPr marL="0" marR="0" marT="673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extLst>
                  <a:ext uri="{0D108BD9-81ED-4DB2-BD59-A6C34878D82A}">
                    <a16:rowId xmlns:a16="http://schemas.microsoft.com/office/drawing/2014/main" val="10003"/>
                  </a:ext>
                </a:extLst>
              </a:tr>
            </a:tbl>
          </a:graphicData>
        </a:graphic>
      </p:graphicFrame>
      <p:sp>
        <p:nvSpPr>
          <p:cNvPr id="4" name="object 4"/>
          <p:cNvSpPr txBox="1"/>
          <p:nvPr/>
        </p:nvSpPr>
        <p:spPr>
          <a:xfrm>
            <a:off x="1775841" y="5865367"/>
            <a:ext cx="8986520" cy="258404"/>
          </a:xfrm>
          <a:prstGeom prst="rect">
            <a:avLst/>
          </a:prstGeom>
        </p:spPr>
        <p:txBody>
          <a:bodyPr vert="horz" wrap="square" lIns="0" tIns="12065" rIns="0" bIns="0" rtlCol="0">
            <a:spAutoFit/>
          </a:bodyPr>
          <a:lstStyle/>
          <a:p>
            <a:pPr marL="12700">
              <a:lnSpc>
                <a:spcPct val="100000"/>
              </a:lnSpc>
              <a:spcBef>
                <a:spcPts val="95"/>
              </a:spcBef>
            </a:pPr>
            <a:r>
              <a:rPr lang="en-US" sz="1600" dirty="0">
                <a:latin typeface="Bahnschrift" panose="020B0502040204020203" pitchFamily="34" charset="0"/>
                <a:cs typeface="Century Gothic"/>
              </a:rPr>
              <a:t>*If</a:t>
            </a:r>
            <a:r>
              <a:rPr lang="en-US" sz="1600" spc="-40" dirty="0">
                <a:latin typeface="Bahnschrift" panose="020B0502040204020203" pitchFamily="34" charset="0"/>
                <a:cs typeface="Century Gothic"/>
              </a:rPr>
              <a:t> </a:t>
            </a:r>
            <a:r>
              <a:rPr lang="en-US" sz="1600" dirty="0">
                <a:latin typeface="Bahnschrift" panose="020B0502040204020203" pitchFamily="34" charset="0"/>
                <a:cs typeface="Century Gothic"/>
              </a:rPr>
              <a:t>you</a:t>
            </a:r>
            <a:r>
              <a:rPr lang="en-US" sz="1600" spc="-35" dirty="0">
                <a:latin typeface="Bahnschrift" panose="020B0502040204020203" pitchFamily="34" charset="0"/>
                <a:cs typeface="Century Gothic"/>
              </a:rPr>
              <a:t> </a:t>
            </a:r>
            <a:r>
              <a:rPr lang="en-US" sz="1600" dirty="0">
                <a:latin typeface="Bahnschrift" panose="020B0502040204020203" pitchFamily="34" charset="0"/>
                <a:cs typeface="Century Gothic"/>
              </a:rPr>
              <a:t>are</a:t>
            </a:r>
            <a:r>
              <a:rPr lang="en-US" sz="1600" spc="-35" dirty="0">
                <a:latin typeface="Bahnschrift" panose="020B0502040204020203" pitchFamily="34" charset="0"/>
                <a:cs typeface="Century Gothic"/>
              </a:rPr>
              <a:t> </a:t>
            </a:r>
            <a:r>
              <a:rPr lang="en-US" sz="1600" dirty="0">
                <a:latin typeface="Bahnschrift" panose="020B0502040204020203" pitchFamily="34" charset="0"/>
                <a:cs typeface="Century Gothic"/>
              </a:rPr>
              <a:t>in</a:t>
            </a:r>
            <a:r>
              <a:rPr lang="en-US" sz="1600" spc="-40" dirty="0">
                <a:latin typeface="Bahnschrift" panose="020B0502040204020203" pitchFamily="34" charset="0"/>
                <a:cs typeface="Century Gothic"/>
              </a:rPr>
              <a:t> </a:t>
            </a:r>
            <a:r>
              <a:rPr lang="en-US" sz="1600" dirty="0">
                <a:latin typeface="Bahnschrift" panose="020B0502040204020203" pitchFamily="34" charset="0"/>
                <a:cs typeface="Century Gothic"/>
              </a:rPr>
              <a:t>a</a:t>
            </a:r>
            <a:r>
              <a:rPr lang="en-US" sz="1600" spc="-40" dirty="0">
                <a:latin typeface="Bahnschrift" panose="020B0502040204020203" pitchFamily="34" charset="0"/>
                <a:cs typeface="Century Gothic"/>
              </a:rPr>
              <a:t> </a:t>
            </a:r>
            <a:r>
              <a:rPr lang="en-US" sz="1600" dirty="0">
                <a:latin typeface="Bahnschrift" panose="020B0502040204020203" pitchFamily="34" charset="0"/>
                <a:cs typeface="Century Gothic"/>
              </a:rPr>
              <a:t>different</a:t>
            </a:r>
            <a:r>
              <a:rPr lang="en-US" sz="1600" spc="-25" dirty="0">
                <a:latin typeface="Bahnschrift" panose="020B0502040204020203" pitchFamily="34" charset="0"/>
                <a:cs typeface="Century Gothic"/>
              </a:rPr>
              <a:t> </a:t>
            </a:r>
            <a:r>
              <a:rPr lang="en-US" sz="1600" dirty="0">
                <a:latin typeface="Bahnschrift" panose="020B0502040204020203" pitchFamily="34" charset="0"/>
                <a:cs typeface="Century Gothic"/>
              </a:rPr>
              <a:t>FTE</a:t>
            </a:r>
            <a:r>
              <a:rPr lang="en-US" sz="1600" spc="-5" dirty="0">
                <a:latin typeface="Bahnschrift" panose="020B0502040204020203" pitchFamily="34" charset="0"/>
                <a:cs typeface="Century Gothic"/>
              </a:rPr>
              <a:t> </a:t>
            </a:r>
            <a:r>
              <a:rPr lang="en-US" sz="1600" dirty="0">
                <a:latin typeface="Bahnschrift" panose="020B0502040204020203" pitchFamily="34" charset="0"/>
                <a:cs typeface="Century Gothic"/>
              </a:rPr>
              <a:t>status,</a:t>
            </a:r>
            <a:r>
              <a:rPr lang="en-US" sz="1600" spc="-20" dirty="0">
                <a:latin typeface="Bahnschrift" panose="020B0502040204020203" pitchFamily="34" charset="0"/>
                <a:cs typeface="Century Gothic"/>
              </a:rPr>
              <a:t> </a:t>
            </a:r>
            <a:r>
              <a:rPr lang="en-US" sz="1600" dirty="0">
                <a:latin typeface="Bahnschrift" panose="020B0502040204020203" pitchFamily="34" charset="0"/>
                <a:cs typeface="Century Gothic"/>
              </a:rPr>
              <a:t>please</a:t>
            </a:r>
            <a:r>
              <a:rPr lang="en-US" sz="1600" spc="-60" dirty="0">
                <a:latin typeface="Bahnschrift" panose="020B0502040204020203" pitchFamily="34" charset="0"/>
                <a:cs typeface="Century Gothic"/>
              </a:rPr>
              <a:t> </a:t>
            </a:r>
            <a:r>
              <a:rPr lang="en-US" sz="1600" dirty="0">
                <a:latin typeface="Bahnschrift" panose="020B0502040204020203" pitchFamily="34" charset="0"/>
                <a:cs typeface="Century Gothic"/>
              </a:rPr>
              <a:t>see</a:t>
            </a:r>
            <a:r>
              <a:rPr lang="en-US" sz="1600" spc="-30" dirty="0">
                <a:latin typeface="Bahnschrift" panose="020B0502040204020203" pitchFamily="34" charset="0"/>
                <a:cs typeface="Century Gothic"/>
              </a:rPr>
              <a:t> </a:t>
            </a:r>
            <a:r>
              <a:rPr lang="en-US" sz="1600" dirty="0">
                <a:latin typeface="Bahnschrift" panose="020B0502040204020203" pitchFamily="34" charset="0"/>
                <a:cs typeface="Century Gothic"/>
              </a:rPr>
              <a:t>your</a:t>
            </a:r>
            <a:r>
              <a:rPr lang="en-US" sz="1600" spc="-20" dirty="0">
                <a:latin typeface="Bahnschrift" panose="020B0502040204020203" pitchFamily="34" charset="0"/>
                <a:cs typeface="Century Gothic"/>
              </a:rPr>
              <a:t> </a:t>
            </a:r>
            <a:r>
              <a:rPr lang="en-US" sz="1600" dirty="0">
                <a:latin typeface="Bahnschrift" panose="020B0502040204020203" pitchFamily="34" charset="0"/>
                <a:cs typeface="Century Gothic"/>
              </a:rPr>
              <a:t>cost</a:t>
            </a:r>
            <a:r>
              <a:rPr lang="en-US" sz="1600" spc="-35" dirty="0">
                <a:latin typeface="Bahnschrift" panose="020B0502040204020203" pitchFamily="34" charset="0"/>
                <a:cs typeface="Century Gothic"/>
              </a:rPr>
              <a:t> </a:t>
            </a:r>
            <a:r>
              <a:rPr lang="en-US" sz="1600" dirty="0">
                <a:latin typeface="Bahnschrift" panose="020B0502040204020203" pitchFamily="34" charset="0"/>
                <a:cs typeface="Century Gothic"/>
              </a:rPr>
              <a:t>sheet</a:t>
            </a:r>
            <a:r>
              <a:rPr lang="en-US" sz="1600" spc="-35" dirty="0">
                <a:latin typeface="Bahnschrift" panose="020B0502040204020203" pitchFamily="34" charset="0"/>
                <a:cs typeface="Century Gothic"/>
              </a:rPr>
              <a:t> </a:t>
            </a:r>
            <a:r>
              <a:rPr lang="en-US" sz="1600" dirty="0">
                <a:latin typeface="Bahnschrift" panose="020B0502040204020203" pitchFamily="34" charset="0"/>
                <a:cs typeface="Century Gothic"/>
              </a:rPr>
              <a:t>for</a:t>
            </a:r>
            <a:r>
              <a:rPr lang="en-US" sz="1600" spc="-20" dirty="0">
                <a:latin typeface="Bahnschrift" panose="020B0502040204020203" pitchFamily="34" charset="0"/>
                <a:cs typeface="Century Gothic"/>
              </a:rPr>
              <a:t> </a:t>
            </a:r>
            <a:r>
              <a:rPr lang="en-US" sz="1600" dirty="0">
                <a:latin typeface="Bahnschrift" panose="020B0502040204020203" pitchFamily="34" charset="0"/>
                <a:cs typeface="Century Gothic"/>
              </a:rPr>
              <a:t>the</a:t>
            </a:r>
            <a:r>
              <a:rPr lang="en-US" sz="1600" spc="-30" dirty="0">
                <a:latin typeface="Bahnschrift" panose="020B0502040204020203" pitchFamily="34" charset="0"/>
                <a:cs typeface="Century Gothic"/>
              </a:rPr>
              <a:t> </a:t>
            </a:r>
            <a:r>
              <a:rPr lang="en-US" sz="1600" dirty="0">
                <a:latin typeface="Bahnschrift" panose="020B0502040204020203" pitchFamily="34" charset="0"/>
                <a:cs typeface="Century Gothic"/>
              </a:rPr>
              <a:t>cost</a:t>
            </a:r>
            <a:r>
              <a:rPr lang="en-US" sz="1600" spc="-30" dirty="0">
                <a:latin typeface="Bahnschrift" panose="020B0502040204020203" pitchFamily="34" charset="0"/>
                <a:cs typeface="Century Gothic"/>
              </a:rPr>
              <a:t> </a:t>
            </a:r>
            <a:r>
              <a:rPr lang="en-US" sz="1600" dirty="0">
                <a:latin typeface="Bahnschrift" panose="020B0502040204020203" pitchFamily="34" charset="0"/>
                <a:cs typeface="Century Gothic"/>
              </a:rPr>
              <a:t>of</a:t>
            </a:r>
            <a:r>
              <a:rPr lang="en-US" sz="1600" spc="-40" dirty="0">
                <a:latin typeface="Bahnschrift" panose="020B0502040204020203" pitchFamily="34" charset="0"/>
                <a:cs typeface="Century Gothic"/>
              </a:rPr>
              <a:t> </a:t>
            </a:r>
            <a:r>
              <a:rPr lang="en-US" sz="1600" dirty="0">
                <a:latin typeface="Bahnschrift" panose="020B0502040204020203" pitchFamily="34" charset="0"/>
                <a:cs typeface="Century Gothic"/>
              </a:rPr>
              <a:t>your</a:t>
            </a:r>
            <a:r>
              <a:rPr lang="en-US" sz="1600" spc="-25" dirty="0">
                <a:latin typeface="Bahnschrift" panose="020B0502040204020203" pitchFamily="34" charset="0"/>
                <a:cs typeface="Century Gothic"/>
              </a:rPr>
              <a:t> </a:t>
            </a:r>
            <a:r>
              <a:rPr lang="en-US" sz="1600" spc="-10" dirty="0">
                <a:latin typeface="Bahnschrift" panose="020B0502040204020203" pitchFamily="34" charset="0"/>
                <a:cs typeface="Century Gothic"/>
              </a:rPr>
              <a:t>coverage.</a:t>
            </a:r>
            <a:endParaRPr lang="en-US" sz="1600" dirty="0">
              <a:latin typeface="Bahnschrift" panose="020B0502040204020203" pitchFamily="34" charset="0"/>
              <a:cs typeface="Century Gothic"/>
            </a:endParaRPr>
          </a:p>
        </p:txBody>
      </p:sp>
      <p:graphicFrame>
        <p:nvGraphicFramePr>
          <p:cNvPr id="5" name="object 5"/>
          <p:cNvGraphicFramePr>
            <a:graphicFrameLocks noGrp="1"/>
          </p:cNvGraphicFramePr>
          <p:nvPr>
            <p:extLst>
              <p:ext uri="{D42A27DB-BD31-4B8C-83A1-F6EECF244321}">
                <p14:modId xmlns:p14="http://schemas.microsoft.com/office/powerpoint/2010/main" val="2361113547"/>
              </p:ext>
            </p:extLst>
          </p:nvPr>
        </p:nvGraphicFramePr>
        <p:xfrm>
          <a:off x="1690497" y="3503167"/>
          <a:ext cx="9143999" cy="2244724"/>
        </p:xfrm>
        <a:graphic>
          <a:graphicData uri="http://schemas.openxmlformats.org/drawingml/2006/table">
            <a:tbl>
              <a:tblPr firstRow="1" bandRow="1">
                <a:tableStyleId>{2D5ABB26-0587-4C30-8999-92F81FD0307C}</a:tableStyleId>
              </a:tblPr>
              <a:tblGrid>
                <a:gridCol w="2217420">
                  <a:extLst>
                    <a:ext uri="{9D8B030D-6E8A-4147-A177-3AD203B41FA5}">
                      <a16:colId xmlns:a16="http://schemas.microsoft.com/office/drawing/2014/main" val="20000"/>
                    </a:ext>
                  </a:extLst>
                </a:gridCol>
                <a:gridCol w="1731645">
                  <a:extLst>
                    <a:ext uri="{9D8B030D-6E8A-4147-A177-3AD203B41FA5}">
                      <a16:colId xmlns:a16="http://schemas.microsoft.com/office/drawing/2014/main" val="20001"/>
                    </a:ext>
                  </a:extLst>
                </a:gridCol>
                <a:gridCol w="1731644">
                  <a:extLst>
                    <a:ext uri="{9D8B030D-6E8A-4147-A177-3AD203B41FA5}">
                      <a16:colId xmlns:a16="http://schemas.microsoft.com/office/drawing/2014/main" val="20002"/>
                    </a:ext>
                  </a:extLst>
                </a:gridCol>
                <a:gridCol w="1731645">
                  <a:extLst>
                    <a:ext uri="{9D8B030D-6E8A-4147-A177-3AD203B41FA5}">
                      <a16:colId xmlns:a16="http://schemas.microsoft.com/office/drawing/2014/main" val="20003"/>
                    </a:ext>
                  </a:extLst>
                </a:gridCol>
                <a:gridCol w="1731645">
                  <a:extLst>
                    <a:ext uri="{9D8B030D-6E8A-4147-A177-3AD203B41FA5}">
                      <a16:colId xmlns:a16="http://schemas.microsoft.com/office/drawing/2014/main" val="20004"/>
                    </a:ext>
                  </a:extLst>
                </a:gridCol>
              </a:tblGrid>
              <a:tr h="750570">
                <a:tc>
                  <a:txBody>
                    <a:bodyPr/>
                    <a:lstStyle/>
                    <a:p>
                      <a:pPr marL="91440">
                        <a:lnSpc>
                          <a:spcPct val="100000"/>
                        </a:lnSpc>
                        <a:spcBef>
                          <a:spcPts val="1845"/>
                        </a:spcBef>
                      </a:pPr>
                      <a:r>
                        <a:rPr lang="en-US" sz="1800" b="1">
                          <a:solidFill>
                            <a:srgbClr val="FFFFFF"/>
                          </a:solidFill>
                          <a:latin typeface="Bahnschrift" panose="020B0502040204020203" pitchFamily="34" charset="0"/>
                          <a:cs typeface="Century Gothic"/>
                        </a:rPr>
                        <a:t>Dental</a:t>
                      </a:r>
                      <a:r>
                        <a:rPr lang="en-US" sz="1800" b="1" spc="-15">
                          <a:solidFill>
                            <a:srgbClr val="FFFFFF"/>
                          </a:solidFill>
                          <a:latin typeface="Bahnschrift" panose="020B0502040204020203" pitchFamily="34" charset="0"/>
                          <a:cs typeface="Century Gothic"/>
                        </a:rPr>
                        <a:t> </a:t>
                      </a:r>
                      <a:r>
                        <a:rPr lang="en-US" sz="1800" b="1" spc="-20">
                          <a:solidFill>
                            <a:srgbClr val="FFFFFF"/>
                          </a:solidFill>
                          <a:latin typeface="Bahnschrift" panose="020B0502040204020203" pitchFamily="34" charset="0"/>
                          <a:cs typeface="Century Gothic"/>
                        </a:rPr>
                        <a:t>Plan</a:t>
                      </a:r>
                      <a:endParaRPr lang="en-US" sz="1800" dirty="0">
                        <a:latin typeface="Bahnschrift" panose="020B0502040204020203" pitchFamily="34" charset="0"/>
                        <a:cs typeface="Century Gothic"/>
                      </a:endParaRPr>
                    </a:p>
                  </a:txBody>
                  <a:tcPr marL="0" marR="0" marT="23431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253D"/>
                    </a:solidFill>
                  </a:tcPr>
                </a:tc>
                <a:tc gridSpan="2">
                  <a:txBody>
                    <a:bodyPr/>
                    <a:lstStyle/>
                    <a:p>
                      <a:pPr algn="ctr">
                        <a:lnSpc>
                          <a:spcPct val="100000"/>
                        </a:lnSpc>
                        <a:spcBef>
                          <a:spcPts val="695"/>
                        </a:spcBef>
                      </a:pPr>
                      <a:r>
                        <a:rPr lang="en-US" sz="1800" b="1">
                          <a:solidFill>
                            <a:srgbClr val="FFFFFF"/>
                          </a:solidFill>
                          <a:latin typeface="Bahnschrift" panose="020B0502040204020203" pitchFamily="34" charset="0"/>
                          <a:cs typeface="Century Gothic"/>
                        </a:rPr>
                        <a:t>Employee</a:t>
                      </a:r>
                      <a:r>
                        <a:rPr lang="en-US" sz="1800" b="1" spc="-125">
                          <a:solidFill>
                            <a:srgbClr val="FFFFFF"/>
                          </a:solidFill>
                          <a:latin typeface="Bahnschrift" panose="020B0502040204020203" pitchFamily="34" charset="0"/>
                          <a:cs typeface="Century Gothic"/>
                        </a:rPr>
                        <a:t> </a:t>
                      </a:r>
                      <a:r>
                        <a:rPr lang="en-US" sz="1800" b="1" spc="-10">
                          <a:solidFill>
                            <a:srgbClr val="FFFFFF"/>
                          </a:solidFill>
                          <a:latin typeface="Bahnschrift" panose="020B0502040204020203" pitchFamily="34" charset="0"/>
                          <a:cs typeface="Century Gothic"/>
                        </a:rPr>
                        <a:t>Contribution</a:t>
                      </a:r>
                      <a:endParaRPr lang="en-US" sz="1800">
                        <a:latin typeface="Bahnschrift" panose="020B0502040204020203" pitchFamily="34" charset="0"/>
                        <a:cs typeface="Century Gothic"/>
                      </a:endParaRPr>
                    </a:p>
                    <a:p>
                      <a:pPr algn="ctr">
                        <a:lnSpc>
                          <a:spcPct val="100000"/>
                        </a:lnSpc>
                        <a:spcBef>
                          <a:spcPts val="390"/>
                        </a:spcBef>
                      </a:pPr>
                      <a:r>
                        <a:rPr lang="en-US" sz="1600" b="1">
                          <a:solidFill>
                            <a:srgbClr val="FFFFFF"/>
                          </a:solidFill>
                          <a:latin typeface="Bahnschrift" panose="020B0502040204020203" pitchFamily="34" charset="0"/>
                          <a:cs typeface="Century Gothic"/>
                        </a:rPr>
                        <a:t>(75%</a:t>
                      </a:r>
                      <a:r>
                        <a:rPr lang="en-US" sz="1600" b="1" spc="-25">
                          <a:solidFill>
                            <a:srgbClr val="FFFFFF"/>
                          </a:solidFill>
                          <a:latin typeface="Bahnschrift" panose="020B0502040204020203" pitchFamily="34" charset="0"/>
                          <a:cs typeface="Century Gothic"/>
                        </a:rPr>
                        <a:t> </a:t>
                      </a:r>
                      <a:r>
                        <a:rPr lang="en-US" sz="1600" b="1">
                          <a:solidFill>
                            <a:srgbClr val="FFFFFF"/>
                          </a:solidFill>
                          <a:latin typeface="Bahnschrift" panose="020B0502040204020203" pitchFamily="34" charset="0"/>
                          <a:cs typeface="Century Gothic"/>
                        </a:rPr>
                        <a:t>to</a:t>
                      </a:r>
                      <a:r>
                        <a:rPr lang="en-US" sz="1600" b="1" spc="-40">
                          <a:solidFill>
                            <a:srgbClr val="FFFFFF"/>
                          </a:solidFill>
                          <a:latin typeface="Bahnschrift" panose="020B0502040204020203" pitchFamily="34" charset="0"/>
                          <a:cs typeface="Century Gothic"/>
                        </a:rPr>
                        <a:t> </a:t>
                      </a:r>
                      <a:r>
                        <a:rPr lang="en-US" sz="1600" b="1">
                          <a:solidFill>
                            <a:srgbClr val="FFFFFF"/>
                          </a:solidFill>
                          <a:latin typeface="Bahnschrift" panose="020B0502040204020203" pitchFamily="34" charset="0"/>
                          <a:cs typeface="Century Gothic"/>
                        </a:rPr>
                        <a:t>100%</a:t>
                      </a:r>
                      <a:r>
                        <a:rPr lang="en-US" sz="1600" b="1" spc="-10">
                          <a:solidFill>
                            <a:srgbClr val="FFFFFF"/>
                          </a:solidFill>
                          <a:latin typeface="Bahnschrift" panose="020B0502040204020203" pitchFamily="34" charset="0"/>
                          <a:cs typeface="Century Gothic"/>
                        </a:rPr>
                        <a:t> </a:t>
                      </a:r>
                      <a:r>
                        <a:rPr lang="en-US" sz="1600" b="1" spc="-20">
                          <a:solidFill>
                            <a:srgbClr val="FFFFFF"/>
                          </a:solidFill>
                          <a:latin typeface="Bahnschrift" panose="020B0502040204020203" pitchFamily="34" charset="0"/>
                          <a:cs typeface="Century Gothic"/>
                        </a:rPr>
                        <a:t>FTE)</a:t>
                      </a:r>
                      <a:endParaRPr lang="en-US" sz="1600" dirty="0">
                        <a:latin typeface="Bahnschrift" panose="020B0502040204020203" pitchFamily="34" charset="0"/>
                        <a:cs typeface="Century Gothic"/>
                      </a:endParaRPr>
                    </a:p>
                  </a:txBody>
                  <a:tcPr marL="0" marR="0" marT="8826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253D"/>
                    </a:solidFill>
                  </a:tcPr>
                </a:tc>
                <a:tc hMerge="1">
                  <a:txBody>
                    <a:bodyPr/>
                    <a:lstStyle/>
                    <a:p>
                      <a:endParaRPr/>
                    </a:p>
                  </a:txBody>
                  <a:tcPr marL="0" marR="0" marT="0" marB="0"/>
                </a:tc>
                <a:tc gridSpan="2">
                  <a:txBody>
                    <a:bodyPr/>
                    <a:lstStyle/>
                    <a:p>
                      <a:pPr marL="659765">
                        <a:lnSpc>
                          <a:spcPct val="100000"/>
                        </a:lnSpc>
                        <a:spcBef>
                          <a:spcPts val="1845"/>
                        </a:spcBef>
                      </a:pPr>
                      <a:r>
                        <a:rPr lang="en-US" sz="1800" b="1">
                          <a:solidFill>
                            <a:srgbClr val="FFFFFF"/>
                          </a:solidFill>
                          <a:latin typeface="Bahnschrift" panose="020B0502040204020203" pitchFamily="34" charset="0"/>
                          <a:cs typeface="Century Gothic"/>
                        </a:rPr>
                        <a:t>District</a:t>
                      </a:r>
                      <a:r>
                        <a:rPr lang="en-US" sz="1800" b="1" spc="-60">
                          <a:solidFill>
                            <a:srgbClr val="FFFFFF"/>
                          </a:solidFill>
                          <a:latin typeface="Bahnschrift" panose="020B0502040204020203" pitchFamily="34" charset="0"/>
                          <a:cs typeface="Century Gothic"/>
                        </a:rPr>
                        <a:t> </a:t>
                      </a:r>
                      <a:r>
                        <a:rPr lang="en-US" sz="1800" b="1" spc="-10">
                          <a:solidFill>
                            <a:srgbClr val="FFFFFF"/>
                          </a:solidFill>
                          <a:latin typeface="Bahnschrift" panose="020B0502040204020203" pitchFamily="34" charset="0"/>
                          <a:cs typeface="Century Gothic"/>
                        </a:rPr>
                        <a:t>Contribution</a:t>
                      </a:r>
                      <a:endParaRPr lang="en-US" sz="1800" dirty="0">
                        <a:latin typeface="Bahnschrift" panose="020B0502040204020203" pitchFamily="34" charset="0"/>
                        <a:cs typeface="Century Gothic"/>
                      </a:endParaRPr>
                    </a:p>
                  </a:txBody>
                  <a:tcPr marL="0" marR="0" marT="23431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253D"/>
                    </a:solidFill>
                  </a:tcPr>
                </a:tc>
                <a:tc hMerge="1">
                  <a:txBody>
                    <a:bodyPr/>
                    <a:lstStyle/>
                    <a:p>
                      <a:endParaRPr/>
                    </a:p>
                  </a:txBody>
                  <a:tcPr marL="0" marR="0" marT="0" marB="0"/>
                </a:tc>
                <a:extLst>
                  <a:ext uri="{0D108BD9-81ED-4DB2-BD59-A6C34878D82A}">
                    <a16:rowId xmlns:a16="http://schemas.microsoft.com/office/drawing/2014/main" val="10000"/>
                  </a:ext>
                </a:extLst>
              </a:tr>
              <a:tr h="660400">
                <a:tc>
                  <a:txBody>
                    <a:bodyPr/>
                    <a:lstStyle/>
                    <a:p>
                      <a:pPr marL="91440">
                        <a:lnSpc>
                          <a:spcPct val="100000"/>
                        </a:lnSpc>
                        <a:spcBef>
                          <a:spcPts val="1490"/>
                        </a:spcBef>
                      </a:pPr>
                      <a:r>
                        <a:rPr lang="en-US" sz="1800" b="1" spc="-10">
                          <a:solidFill>
                            <a:srgbClr val="C00000"/>
                          </a:solidFill>
                          <a:latin typeface="Bahnschrift" panose="020B0502040204020203" pitchFamily="34" charset="0"/>
                          <a:cs typeface="Century Gothic"/>
                        </a:rPr>
                        <a:t>Non-Teachers</a:t>
                      </a:r>
                      <a:endParaRPr lang="en-US" sz="1800" dirty="0">
                        <a:latin typeface="Bahnschrift" panose="020B0502040204020203" pitchFamily="34" charset="0"/>
                        <a:cs typeface="Century Gothic"/>
                      </a:endParaRPr>
                    </a:p>
                  </a:txBody>
                  <a:tcPr marL="0" marR="0" marT="18923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7E8E8"/>
                    </a:solidFill>
                  </a:tcPr>
                </a:tc>
                <a:tc>
                  <a:txBody>
                    <a:bodyPr/>
                    <a:lstStyle/>
                    <a:p>
                      <a:pPr marL="451484">
                        <a:lnSpc>
                          <a:spcPct val="100000"/>
                        </a:lnSpc>
                        <a:spcBef>
                          <a:spcPts val="409"/>
                        </a:spcBef>
                      </a:pPr>
                      <a:r>
                        <a:rPr lang="en-US" sz="1800">
                          <a:solidFill>
                            <a:srgbClr val="1F5786"/>
                          </a:solidFill>
                          <a:latin typeface="Bahnschrift" panose="020B0502040204020203" pitchFamily="34" charset="0"/>
                          <a:cs typeface="Century Gothic"/>
                        </a:rPr>
                        <a:t>Per</a:t>
                      </a:r>
                      <a:r>
                        <a:rPr lang="en-US" sz="1800" spc="-5">
                          <a:solidFill>
                            <a:srgbClr val="1F5786"/>
                          </a:solidFill>
                          <a:latin typeface="Bahnschrift" panose="020B0502040204020203" pitchFamily="34" charset="0"/>
                          <a:cs typeface="Century Gothic"/>
                        </a:rPr>
                        <a:t> </a:t>
                      </a:r>
                      <a:r>
                        <a:rPr lang="en-US" sz="1800" spc="-25">
                          <a:solidFill>
                            <a:srgbClr val="1F5786"/>
                          </a:solidFill>
                          <a:latin typeface="Bahnschrift" panose="020B0502040204020203" pitchFamily="34" charset="0"/>
                          <a:cs typeface="Century Gothic"/>
                        </a:rPr>
                        <a:t>Pay</a:t>
                      </a:r>
                      <a:endParaRPr lang="en-US" sz="1800">
                        <a:latin typeface="Bahnschrift" panose="020B0502040204020203" pitchFamily="34" charset="0"/>
                        <a:cs typeface="Century Gothic"/>
                      </a:endParaRPr>
                    </a:p>
                    <a:p>
                      <a:pPr marL="512445">
                        <a:lnSpc>
                          <a:spcPct val="100000"/>
                        </a:lnSpc>
                      </a:pPr>
                      <a:r>
                        <a:rPr lang="en-US" sz="1800" spc="-10">
                          <a:solidFill>
                            <a:srgbClr val="1F5786"/>
                          </a:solidFill>
                          <a:latin typeface="Bahnschrift" panose="020B0502040204020203" pitchFamily="34" charset="0"/>
                          <a:cs typeface="Century Gothic"/>
                        </a:rPr>
                        <a:t>Period</a:t>
                      </a:r>
                      <a:endParaRPr lang="en-US" sz="1800" dirty="0">
                        <a:latin typeface="Bahnschrift" panose="020B0502040204020203" pitchFamily="34" charset="0"/>
                        <a:cs typeface="Century Gothic"/>
                      </a:endParaRPr>
                    </a:p>
                  </a:txBody>
                  <a:tcPr marL="0" marR="0" marT="52069"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7E8E8"/>
                    </a:solidFill>
                  </a:tcPr>
                </a:tc>
                <a:tc>
                  <a:txBody>
                    <a:bodyPr/>
                    <a:lstStyle/>
                    <a:p>
                      <a:pPr marL="285750">
                        <a:lnSpc>
                          <a:spcPct val="100000"/>
                        </a:lnSpc>
                        <a:spcBef>
                          <a:spcPts val="409"/>
                        </a:spcBef>
                      </a:pPr>
                      <a:r>
                        <a:rPr lang="en-US" sz="1800" spc="-10">
                          <a:solidFill>
                            <a:srgbClr val="1F5786"/>
                          </a:solidFill>
                          <a:latin typeface="Bahnschrift" panose="020B0502040204020203" pitchFamily="34" charset="0"/>
                          <a:cs typeface="Century Gothic"/>
                        </a:rPr>
                        <a:t>Difference</a:t>
                      </a:r>
                      <a:endParaRPr lang="en-US" sz="1800">
                        <a:latin typeface="Bahnschrift" panose="020B0502040204020203" pitchFamily="34" charset="0"/>
                        <a:cs typeface="Century Gothic"/>
                      </a:endParaRPr>
                    </a:p>
                    <a:p>
                      <a:pPr marL="165735">
                        <a:lnSpc>
                          <a:spcPct val="100000"/>
                        </a:lnSpc>
                      </a:pPr>
                      <a:r>
                        <a:rPr lang="en-US" sz="1800">
                          <a:solidFill>
                            <a:srgbClr val="1F5786"/>
                          </a:solidFill>
                          <a:latin typeface="Bahnschrift" panose="020B0502040204020203" pitchFamily="34" charset="0"/>
                          <a:cs typeface="Century Gothic"/>
                        </a:rPr>
                        <a:t>from</a:t>
                      </a:r>
                      <a:r>
                        <a:rPr lang="en-US" sz="1800" spc="10">
                          <a:solidFill>
                            <a:srgbClr val="1F5786"/>
                          </a:solidFill>
                          <a:latin typeface="Bahnschrift" panose="020B0502040204020203" pitchFamily="34" charset="0"/>
                          <a:cs typeface="Century Gothic"/>
                        </a:rPr>
                        <a:t> </a:t>
                      </a:r>
                      <a:r>
                        <a:rPr lang="en-US" sz="1800" spc="-20">
                          <a:solidFill>
                            <a:srgbClr val="1F5786"/>
                          </a:solidFill>
                          <a:latin typeface="Bahnschrift" panose="020B0502040204020203" pitchFamily="34" charset="0"/>
                          <a:cs typeface="Century Gothic"/>
                        </a:rPr>
                        <a:t>2024-</a:t>
                      </a:r>
                      <a:r>
                        <a:rPr lang="en-US" sz="1800" spc="-25">
                          <a:solidFill>
                            <a:srgbClr val="1F5786"/>
                          </a:solidFill>
                          <a:latin typeface="Bahnschrift" panose="020B0502040204020203" pitchFamily="34" charset="0"/>
                          <a:cs typeface="Century Gothic"/>
                        </a:rPr>
                        <a:t>25</a:t>
                      </a:r>
                      <a:endParaRPr lang="en-US" sz="1800" dirty="0">
                        <a:latin typeface="Bahnschrift" panose="020B0502040204020203" pitchFamily="34" charset="0"/>
                        <a:cs typeface="Century Gothic"/>
                      </a:endParaRPr>
                    </a:p>
                  </a:txBody>
                  <a:tcPr marL="0" marR="0" marT="52069"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7E8E8"/>
                    </a:solidFill>
                  </a:tcPr>
                </a:tc>
                <a:tc>
                  <a:txBody>
                    <a:bodyPr/>
                    <a:lstStyle/>
                    <a:p>
                      <a:pPr marL="452120">
                        <a:lnSpc>
                          <a:spcPct val="100000"/>
                        </a:lnSpc>
                        <a:spcBef>
                          <a:spcPts val="409"/>
                        </a:spcBef>
                      </a:pPr>
                      <a:r>
                        <a:rPr lang="en-US" sz="1800">
                          <a:solidFill>
                            <a:srgbClr val="1F5786"/>
                          </a:solidFill>
                          <a:latin typeface="Bahnschrift" panose="020B0502040204020203" pitchFamily="34" charset="0"/>
                          <a:cs typeface="Century Gothic"/>
                        </a:rPr>
                        <a:t>Per</a:t>
                      </a:r>
                      <a:r>
                        <a:rPr lang="en-US" sz="1800" spc="-5">
                          <a:solidFill>
                            <a:srgbClr val="1F5786"/>
                          </a:solidFill>
                          <a:latin typeface="Bahnschrift" panose="020B0502040204020203" pitchFamily="34" charset="0"/>
                          <a:cs typeface="Century Gothic"/>
                        </a:rPr>
                        <a:t> </a:t>
                      </a:r>
                      <a:r>
                        <a:rPr lang="en-US" sz="1800" spc="-25">
                          <a:solidFill>
                            <a:srgbClr val="1F5786"/>
                          </a:solidFill>
                          <a:latin typeface="Bahnschrift" panose="020B0502040204020203" pitchFamily="34" charset="0"/>
                          <a:cs typeface="Century Gothic"/>
                        </a:rPr>
                        <a:t>Pay</a:t>
                      </a:r>
                      <a:endParaRPr lang="en-US" sz="1800">
                        <a:latin typeface="Bahnschrift" panose="020B0502040204020203" pitchFamily="34" charset="0"/>
                        <a:cs typeface="Century Gothic"/>
                      </a:endParaRPr>
                    </a:p>
                    <a:p>
                      <a:pPr marL="513080">
                        <a:lnSpc>
                          <a:spcPct val="100000"/>
                        </a:lnSpc>
                      </a:pPr>
                      <a:r>
                        <a:rPr lang="en-US" sz="1800" spc="-10">
                          <a:solidFill>
                            <a:srgbClr val="1F5786"/>
                          </a:solidFill>
                          <a:latin typeface="Bahnschrift" panose="020B0502040204020203" pitchFamily="34" charset="0"/>
                          <a:cs typeface="Century Gothic"/>
                        </a:rPr>
                        <a:t>Period</a:t>
                      </a:r>
                      <a:endParaRPr lang="en-US" sz="1800" dirty="0">
                        <a:latin typeface="Bahnschrift" panose="020B0502040204020203" pitchFamily="34" charset="0"/>
                        <a:cs typeface="Century Gothic"/>
                      </a:endParaRPr>
                    </a:p>
                  </a:txBody>
                  <a:tcPr marL="0" marR="0" marT="52069"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7E8E8"/>
                    </a:solidFill>
                  </a:tcPr>
                </a:tc>
                <a:tc>
                  <a:txBody>
                    <a:bodyPr/>
                    <a:lstStyle/>
                    <a:p>
                      <a:pPr marL="286385">
                        <a:lnSpc>
                          <a:spcPct val="100000"/>
                        </a:lnSpc>
                        <a:spcBef>
                          <a:spcPts val="409"/>
                        </a:spcBef>
                      </a:pPr>
                      <a:r>
                        <a:rPr lang="en-US" sz="1800" spc="-10">
                          <a:solidFill>
                            <a:srgbClr val="1F5786"/>
                          </a:solidFill>
                          <a:latin typeface="Bahnschrift" panose="020B0502040204020203" pitchFamily="34" charset="0"/>
                          <a:cs typeface="Century Gothic"/>
                        </a:rPr>
                        <a:t>Difference</a:t>
                      </a:r>
                      <a:endParaRPr lang="en-US" sz="1800">
                        <a:latin typeface="Bahnschrift" panose="020B0502040204020203" pitchFamily="34" charset="0"/>
                        <a:cs typeface="Century Gothic"/>
                      </a:endParaRPr>
                    </a:p>
                    <a:p>
                      <a:pPr marL="165735">
                        <a:lnSpc>
                          <a:spcPct val="100000"/>
                        </a:lnSpc>
                      </a:pPr>
                      <a:r>
                        <a:rPr lang="en-US" sz="1800">
                          <a:solidFill>
                            <a:srgbClr val="1F5786"/>
                          </a:solidFill>
                          <a:latin typeface="Bahnschrift" panose="020B0502040204020203" pitchFamily="34" charset="0"/>
                          <a:cs typeface="Century Gothic"/>
                        </a:rPr>
                        <a:t>from</a:t>
                      </a:r>
                      <a:r>
                        <a:rPr lang="en-US" sz="1800" spc="10">
                          <a:solidFill>
                            <a:srgbClr val="1F5786"/>
                          </a:solidFill>
                          <a:latin typeface="Bahnschrift" panose="020B0502040204020203" pitchFamily="34" charset="0"/>
                          <a:cs typeface="Century Gothic"/>
                        </a:rPr>
                        <a:t> </a:t>
                      </a:r>
                      <a:r>
                        <a:rPr lang="en-US" sz="1800" spc="-20">
                          <a:solidFill>
                            <a:srgbClr val="1F5786"/>
                          </a:solidFill>
                          <a:latin typeface="Bahnschrift" panose="020B0502040204020203" pitchFamily="34" charset="0"/>
                          <a:cs typeface="Century Gothic"/>
                        </a:rPr>
                        <a:t>2024-</a:t>
                      </a:r>
                      <a:r>
                        <a:rPr lang="en-US" sz="1800" spc="-25">
                          <a:solidFill>
                            <a:srgbClr val="1F5786"/>
                          </a:solidFill>
                          <a:latin typeface="Bahnschrift" panose="020B0502040204020203" pitchFamily="34" charset="0"/>
                          <a:cs typeface="Century Gothic"/>
                        </a:rPr>
                        <a:t>25</a:t>
                      </a:r>
                      <a:endParaRPr lang="en-US" sz="1800" dirty="0">
                        <a:latin typeface="Bahnschrift" panose="020B0502040204020203" pitchFamily="34" charset="0"/>
                        <a:cs typeface="Century Gothic"/>
                      </a:endParaRPr>
                    </a:p>
                  </a:txBody>
                  <a:tcPr marL="0" marR="0" marT="52069"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7E8E8"/>
                    </a:solidFill>
                  </a:tcPr>
                </a:tc>
                <a:extLst>
                  <a:ext uri="{0D108BD9-81ED-4DB2-BD59-A6C34878D82A}">
                    <a16:rowId xmlns:a16="http://schemas.microsoft.com/office/drawing/2014/main" val="10001"/>
                  </a:ext>
                </a:extLst>
              </a:tr>
              <a:tr h="417195">
                <a:tc>
                  <a:txBody>
                    <a:bodyPr/>
                    <a:lstStyle/>
                    <a:p>
                      <a:pPr marL="91440">
                        <a:lnSpc>
                          <a:spcPct val="100000"/>
                        </a:lnSpc>
                        <a:spcBef>
                          <a:spcPts val="535"/>
                        </a:spcBef>
                      </a:pPr>
                      <a:r>
                        <a:rPr lang="en-US" sz="1800" spc="-10">
                          <a:solidFill>
                            <a:srgbClr val="1F5786"/>
                          </a:solidFill>
                          <a:latin typeface="Bahnschrift" panose="020B0502040204020203" pitchFamily="34" charset="0"/>
                          <a:cs typeface="Century Gothic"/>
                        </a:rPr>
                        <a:t>Single</a:t>
                      </a:r>
                      <a:endParaRPr lang="en-US" sz="1800" dirty="0">
                        <a:latin typeface="Bahnschrift" panose="020B0502040204020203" pitchFamily="34" charset="0"/>
                        <a:cs typeface="Century Gothic"/>
                      </a:endParaRPr>
                    </a:p>
                  </a:txBody>
                  <a:tcPr marL="0" marR="0" marT="679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512445" marR="442595" indent="-60960" algn="ctr">
                        <a:lnSpc>
                          <a:spcPct val="100000"/>
                        </a:lnSpc>
                        <a:spcBef>
                          <a:spcPts val="409"/>
                        </a:spcBef>
                      </a:pPr>
                      <a:r>
                        <a:rPr lang="en-US" sz="1800">
                          <a:solidFill>
                            <a:srgbClr val="1F5786"/>
                          </a:solidFill>
                          <a:latin typeface="Bahnschrift" panose="020B0502040204020203" pitchFamily="34" charset="0"/>
                          <a:ea typeface="+mn-ea"/>
                          <a:cs typeface="Century Gothic"/>
                        </a:rPr>
                        <a:t>$2.13</a:t>
                      </a:r>
                      <a:endParaRPr lang="en-US" sz="1800" dirty="0">
                        <a:solidFill>
                          <a:srgbClr val="1F5786"/>
                        </a:solidFill>
                        <a:latin typeface="Bahnschrift" panose="020B0502040204020203" pitchFamily="34" charset="0"/>
                        <a:ea typeface="+mn-ea"/>
                        <a:cs typeface="Century Gothic"/>
                      </a:endParaRPr>
                    </a:p>
                  </a:txBody>
                  <a:tcPr marL="0" marR="0" marT="679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512445" marR="442595" indent="-60960" algn="ctr">
                        <a:lnSpc>
                          <a:spcPct val="100000"/>
                        </a:lnSpc>
                        <a:spcBef>
                          <a:spcPts val="409"/>
                        </a:spcBef>
                      </a:pPr>
                      <a:r>
                        <a:rPr lang="en-US" sz="1800">
                          <a:solidFill>
                            <a:srgbClr val="1F5786"/>
                          </a:solidFill>
                          <a:latin typeface="Bahnschrift" panose="020B0502040204020203" pitchFamily="34" charset="0"/>
                          <a:ea typeface="+mn-ea"/>
                          <a:cs typeface="Century Gothic"/>
                        </a:rPr>
                        <a:t>$0</a:t>
                      </a:r>
                      <a:endParaRPr lang="en-US" sz="1800" dirty="0">
                        <a:solidFill>
                          <a:srgbClr val="1F5786"/>
                        </a:solidFill>
                        <a:latin typeface="Bahnschrift" panose="020B0502040204020203" pitchFamily="34" charset="0"/>
                        <a:ea typeface="+mn-ea"/>
                        <a:cs typeface="Century Gothic"/>
                      </a:endParaRPr>
                    </a:p>
                  </a:txBody>
                  <a:tcPr marL="0" marR="0" marT="679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512445" marR="442595" indent="-60960" algn="ctr">
                        <a:lnSpc>
                          <a:spcPct val="100000"/>
                        </a:lnSpc>
                        <a:spcBef>
                          <a:spcPts val="409"/>
                        </a:spcBef>
                      </a:pPr>
                      <a:r>
                        <a:rPr lang="en-US" sz="1800">
                          <a:solidFill>
                            <a:srgbClr val="1F5786"/>
                          </a:solidFill>
                          <a:latin typeface="Bahnschrift" panose="020B0502040204020203" pitchFamily="34" charset="0"/>
                          <a:ea typeface="+mn-ea"/>
                          <a:cs typeface="Century Gothic"/>
                        </a:rPr>
                        <a:t>$18.58</a:t>
                      </a:r>
                      <a:endParaRPr lang="en-US" sz="1800" dirty="0">
                        <a:solidFill>
                          <a:srgbClr val="1F5786"/>
                        </a:solidFill>
                        <a:latin typeface="Bahnschrift" panose="020B0502040204020203" pitchFamily="34" charset="0"/>
                        <a:ea typeface="+mn-ea"/>
                        <a:cs typeface="Century Gothic"/>
                      </a:endParaRPr>
                    </a:p>
                  </a:txBody>
                  <a:tcPr marL="0" marR="0" marT="679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512445" marR="442595" indent="-60960" algn="ctr">
                        <a:lnSpc>
                          <a:spcPct val="100000"/>
                        </a:lnSpc>
                        <a:spcBef>
                          <a:spcPts val="409"/>
                        </a:spcBef>
                      </a:pPr>
                      <a:r>
                        <a:rPr lang="en-US" sz="1800">
                          <a:solidFill>
                            <a:srgbClr val="1F5786"/>
                          </a:solidFill>
                          <a:latin typeface="Bahnschrift" panose="020B0502040204020203" pitchFamily="34" charset="0"/>
                          <a:ea typeface="+mn-ea"/>
                          <a:cs typeface="Century Gothic"/>
                        </a:rPr>
                        <a:t>$0</a:t>
                      </a:r>
                      <a:endParaRPr lang="en-US" sz="1800" dirty="0">
                        <a:solidFill>
                          <a:srgbClr val="1F5786"/>
                        </a:solidFill>
                        <a:latin typeface="Bahnschrift" panose="020B0502040204020203" pitchFamily="34" charset="0"/>
                        <a:ea typeface="+mn-ea"/>
                        <a:cs typeface="Century Gothic"/>
                      </a:endParaRPr>
                    </a:p>
                  </a:txBody>
                  <a:tcPr marL="0" marR="0" marT="679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extLst>
                  <a:ext uri="{0D108BD9-81ED-4DB2-BD59-A6C34878D82A}">
                    <a16:rowId xmlns:a16="http://schemas.microsoft.com/office/drawing/2014/main" val="10002"/>
                  </a:ext>
                </a:extLst>
              </a:tr>
              <a:tr h="416559">
                <a:tc>
                  <a:txBody>
                    <a:bodyPr/>
                    <a:lstStyle/>
                    <a:p>
                      <a:pPr marL="91440">
                        <a:lnSpc>
                          <a:spcPct val="100000"/>
                        </a:lnSpc>
                        <a:spcBef>
                          <a:spcPts val="535"/>
                        </a:spcBef>
                      </a:pPr>
                      <a:r>
                        <a:rPr lang="en-US" sz="1800" spc="-10">
                          <a:solidFill>
                            <a:srgbClr val="1F5786"/>
                          </a:solidFill>
                          <a:latin typeface="Bahnschrift" panose="020B0502040204020203" pitchFamily="34" charset="0"/>
                          <a:cs typeface="Century Gothic"/>
                        </a:rPr>
                        <a:t>Family</a:t>
                      </a:r>
                      <a:endParaRPr lang="en-US" sz="1800" dirty="0">
                        <a:latin typeface="Bahnschrift" panose="020B0502040204020203" pitchFamily="34" charset="0"/>
                        <a:cs typeface="Century Gothic"/>
                      </a:endParaRPr>
                    </a:p>
                  </a:txBody>
                  <a:tcPr marL="0" marR="0" marT="679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512445" marR="442595" indent="-60960" algn="ctr">
                        <a:lnSpc>
                          <a:spcPct val="100000"/>
                        </a:lnSpc>
                        <a:spcBef>
                          <a:spcPts val="409"/>
                        </a:spcBef>
                      </a:pPr>
                      <a:r>
                        <a:rPr lang="en-US" sz="1800">
                          <a:solidFill>
                            <a:srgbClr val="1F5786"/>
                          </a:solidFill>
                          <a:latin typeface="Bahnschrift" panose="020B0502040204020203" pitchFamily="34" charset="0"/>
                          <a:ea typeface="+mn-ea"/>
                          <a:cs typeface="Century Gothic"/>
                        </a:rPr>
                        <a:t>$9.93</a:t>
                      </a:r>
                      <a:endParaRPr lang="en-US" sz="1800" dirty="0">
                        <a:solidFill>
                          <a:srgbClr val="1F5786"/>
                        </a:solidFill>
                        <a:latin typeface="Bahnschrift" panose="020B0502040204020203" pitchFamily="34" charset="0"/>
                        <a:ea typeface="+mn-ea"/>
                        <a:cs typeface="Century Gothic"/>
                      </a:endParaRPr>
                    </a:p>
                  </a:txBody>
                  <a:tcPr marL="0" marR="0" marT="679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512445" marR="442595" indent="-60960" algn="ctr">
                        <a:lnSpc>
                          <a:spcPct val="100000"/>
                        </a:lnSpc>
                        <a:spcBef>
                          <a:spcPts val="409"/>
                        </a:spcBef>
                      </a:pPr>
                      <a:r>
                        <a:rPr lang="en-US" sz="1800">
                          <a:solidFill>
                            <a:srgbClr val="1F5786"/>
                          </a:solidFill>
                          <a:latin typeface="Bahnschrift" panose="020B0502040204020203" pitchFamily="34" charset="0"/>
                          <a:ea typeface="+mn-ea"/>
                          <a:cs typeface="Century Gothic"/>
                        </a:rPr>
                        <a:t>$0</a:t>
                      </a:r>
                      <a:endParaRPr lang="en-US" sz="1800" dirty="0">
                        <a:solidFill>
                          <a:srgbClr val="1F5786"/>
                        </a:solidFill>
                        <a:latin typeface="Bahnschrift" panose="020B0502040204020203" pitchFamily="34" charset="0"/>
                        <a:ea typeface="+mn-ea"/>
                        <a:cs typeface="Century Gothic"/>
                      </a:endParaRPr>
                    </a:p>
                  </a:txBody>
                  <a:tcPr marL="0" marR="0" marT="679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512445" marR="442595" indent="-60960" algn="ctr">
                        <a:lnSpc>
                          <a:spcPct val="100000"/>
                        </a:lnSpc>
                        <a:spcBef>
                          <a:spcPts val="409"/>
                        </a:spcBef>
                      </a:pPr>
                      <a:r>
                        <a:rPr lang="en-US" sz="1800">
                          <a:solidFill>
                            <a:srgbClr val="1F5786"/>
                          </a:solidFill>
                          <a:latin typeface="Bahnschrift" panose="020B0502040204020203" pitchFamily="34" charset="0"/>
                          <a:ea typeface="+mn-ea"/>
                          <a:cs typeface="Century Gothic"/>
                        </a:rPr>
                        <a:t>$44.48</a:t>
                      </a:r>
                      <a:endParaRPr lang="en-US" sz="1800" dirty="0">
                        <a:solidFill>
                          <a:srgbClr val="1F5786"/>
                        </a:solidFill>
                        <a:latin typeface="Bahnschrift" panose="020B0502040204020203" pitchFamily="34" charset="0"/>
                        <a:ea typeface="+mn-ea"/>
                        <a:cs typeface="Century Gothic"/>
                      </a:endParaRPr>
                    </a:p>
                  </a:txBody>
                  <a:tcPr marL="0" marR="0" marT="679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512445" marR="442595" indent="-60960" algn="ctr">
                        <a:lnSpc>
                          <a:spcPct val="100000"/>
                        </a:lnSpc>
                        <a:spcBef>
                          <a:spcPts val="409"/>
                        </a:spcBef>
                      </a:pPr>
                      <a:r>
                        <a:rPr lang="en-US" sz="1800">
                          <a:solidFill>
                            <a:srgbClr val="1F5786"/>
                          </a:solidFill>
                          <a:latin typeface="Bahnschrift" panose="020B0502040204020203" pitchFamily="34" charset="0"/>
                          <a:ea typeface="+mn-ea"/>
                          <a:cs typeface="Century Gothic"/>
                        </a:rPr>
                        <a:t>$0</a:t>
                      </a:r>
                      <a:endParaRPr lang="en-US" sz="1800" dirty="0">
                        <a:solidFill>
                          <a:srgbClr val="1F5786"/>
                        </a:solidFill>
                        <a:latin typeface="Bahnschrift" panose="020B0502040204020203" pitchFamily="34" charset="0"/>
                        <a:ea typeface="+mn-ea"/>
                        <a:cs typeface="Century Gothic"/>
                      </a:endParaRPr>
                    </a:p>
                  </a:txBody>
                  <a:tcPr marL="0" marR="0" marT="679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3540" y="1132230"/>
            <a:ext cx="6071235" cy="4449445"/>
          </a:xfrm>
          <a:prstGeom prst="rect">
            <a:avLst/>
          </a:prstGeom>
        </p:spPr>
        <p:txBody>
          <a:bodyPr vert="horz" wrap="square" lIns="0" tIns="78105" rIns="0" bIns="0" rtlCol="0">
            <a:spAutoFit/>
          </a:bodyPr>
          <a:lstStyle/>
          <a:p>
            <a:pPr marL="12700">
              <a:lnSpc>
                <a:spcPct val="100000"/>
              </a:lnSpc>
              <a:spcBef>
                <a:spcPts val="615"/>
              </a:spcBef>
            </a:pPr>
            <a:r>
              <a:rPr lang="en-US" sz="2200" b="1" dirty="0">
                <a:solidFill>
                  <a:srgbClr val="00416B"/>
                </a:solidFill>
                <a:latin typeface="Bahnschrift" panose="020B0502040204020203" pitchFamily="34" charset="0"/>
                <a:cs typeface="Century Gothic"/>
              </a:rPr>
              <a:t>Basic</a:t>
            </a:r>
            <a:r>
              <a:rPr lang="en-US" sz="2200" b="1" spc="-50" dirty="0">
                <a:solidFill>
                  <a:srgbClr val="00416B"/>
                </a:solidFill>
                <a:latin typeface="Bahnschrift" panose="020B0502040204020203" pitchFamily="34" charset="0"/>
                <a:cs typeface="Century Gothic"/>
              </a:rPr>
              <a:t> </a:t>
            </a:r>
            <a:r>
              <a:rPr lang="en-US" sz="2200" b="1" dirty="0">
                <a:solidFill>
                  <a:srgbClr val="00416B"/>
                </a:solidFill>
                <a:latin typeface="Bahnschrift" panose="020B0502040204020203" pitchFamily="34" charset="0"/>
                <a:cs typeface="Century Gothic"/>
              </a:rPr>
              <a:t>Life</a:t>
            </a:r>
            <a:r>
              <a:rPr lang="en-US" sz="2200" b="1" spc="-45" dirty="0">
                <a:solidFill>
                  <a:srgbClr val="00416B"/>
                </a:solidFill>
                <a:latin typeface="Bahnschrift" panose="020B0502040204020203" pitchFamily="34" charset="0"/>
                <a:cs typeface="Century Gothic"/>
              </a:rPr>
              <a:t> </a:t>
            </a:r>
            <a:r>
              <a:rPr lang="en-US" sz="2200" b="1" dirty="0">
                <a:solidFill>
                  <a:srgbClr val="00416B"/>
                </a:solidFill>
                <a:latin typeface="Bahnschrift" panose="020B0502040204020203" pitchFamily="34" charset="0"/>
                <a:cs typeface="Century Gothic"/>
              </a:rPr>
              <a:t>and</a:t>
            </a:r>
            <a:r>
              <a:rPr lang="en-US" sz="2200" b="1" spc="-45" dirty="0">
                <a:solidFill>
                  <a:srgbClr val="00416B"/>
                </a:solidFill>
                <a:latin typeface="Bahnschrift" panose="020B0502040204020203" pitchFamily="34" charset="0"/>
                <a:cs typeface="Century Gothic"/>
              </a:rPr>
              <a:t> </a:t>
            </a:r>
            <a:r>
              <a:rPr lang="en-US" sz="2200" b="1" dirty="0">
                <a:solidFill>
                  <a:srgbClr val="00416B"/>
                </a:solidFill>
                <a:latin typeface="Bahnschrift" panose="020B0502040204020203" pitchFamily="34" charset="0"/>
                <a:cs typeface="Century Gothic"/>
              </a:rPr>
              <a:t>AD&amp;D</a:t>
            </a:r>
            <a:r>
              <a:rPr lang="en-US" sz="2200" b="1" spc="-35" dirty="0">
                <a:solidFill>
                  <a:srgbClr val="00416B"/>
                </a:solidFill>
                <a:latin typeface="Bahnschrift" panose="020B0502040204020203" pitchFamily="34" charset="0"/>
                <a:cs typeface="Century Gothic"/>
              </a:rPr>
              <a:t> </a:t>
            </a:r>
            <a:r>
              <a:rPr lang="en-US" sz="2200" b="1" spc="-10" dirty="0">
                <a:solidFill>
                  <a:srgbClr val="00416B"/>
                </a:solidFill>
                <a:latin typeface="Bahnschrift" panose="020B0502040204020203" pitchFamily="34" charset="0"/>
                <a:cs typeface="Century Gothic"/>
              </a:rPr>
              <a:t>Insurance</a:t>
            </a:r>
            <a:endParaRPr lang="en-US" sz="2200" dirty="0">
              <a:latin typeface="Bahnschrift" panose="020B0502040204020203" pitchFamily="34" charset="0"/>
              <a:cs typeface="Century Gothic"/>
            </a:endParaRPr>
          </a:p>
          <a:p>
            <a:pPr marL="469265" indent="-456565">
              <a:lnSpc>
                <a:spcPct val="100000"/>
              </a:lnSpc>
              <a:spcBef>
                <a:spcPts val="520"/>
              </a:spcBef>
              <a:buFont typeface="Courier New"/>
              <a:buChar char="o"/>
              <a:tabLst>
                <a:tab pos="469265" algn="l"/>
              </a:tabLst>
            </a:pPr>
            <a:r>
              <a:rPr lang="en-US" sz="2200" dirty="0">
                <a:solidFill>
                  <a:srgbClr val="00416B"/>
                </a:solidFill>
                <a:latin typeface="Bahnschrift" panose="020B0502040204020203" pitchFamily="34" charset="0"/>
                <a:cs typeface="Century Gothic"/>
              </a:rPr>
              <a:t>Benefit</a:t>
            </a:r>
            <a:r>
              <a:rPr lang="en-US" sz="2200" spc="-65" dirty="0">
                <a:solidFill>
                  <a:srgbClr val="00416B"/>
                </a:solidFill>
                <a:latin typeface="Bahnschrift" panose="020B0502040204020203" pitchFamily="34" charset="0"/>
                <a:cs typeface="Century Gothic"/>
              </a:rPr>
              <a:t> </a:t>
            </a:r>
            <a:r>
              <a:rPr lang="en-US" sz="2200" dirty="0">
                <a:solidFill>
                  <a:srgbClr val="00416B"/>
                </a:solidFill>
                <a:latin typeface="Bahnschrift" panose="020B0502040204020203" pitchFamily="34" charset="0"/>
                <a:cs typeface="Century Gothic"/>
              </a:rPr>
              <a:t>Amount</a:t>
            </a:r>
            <a:r>
              <a:rPr lang="en-US" sz="2200" spc="-5" dirty="0">
                <a:solidFill>
                  <a:srgbClr val="00416B"/>
                </a:solidFill>
                <a:latin typeface="Bahnschrift" panose="020B0502040204020203" pitchFamily="34" charset="0"/>
                <a:cs typeface="Century Gothic"/>
              </a:rPr>
              <a:t> </a:t>
            </a:r>
            <a:r>
              <a:rPr lang="en-US" sz="2200" dirty="0">
                <a:solidFill>
                  <a:srgbClr val="00416B"/>
                </a:solidFill>
                <a:latin typeface="Bahnschrift" panose="020B0502040204020203" pitchFamily="34" charset="0"/>
                <a:cs typeface="Century Gothic"/>
              </a:rPr>
              <a:t>varies</a:t>
            </a:r>
            <a:r>
              <a:rPr lang="en-US" sz="2200" spc="-70" dirty="0">
                <a:solidFill>
                  <a:srgbClr val="00416B"/>
                </a:solidFill>
                <a:latin typeface="Bahnschrift" panose="020B0502040204020203" pitchFamily="34" charset="0"/>
                <a:cs typeface="Century Gothic"/>
              </a:rPr>
              <a:t> </a:t>
            </a:r>
            <a:r>
              <a:rPr lang="en-US" sz="2200" dirty="0">
                <a:solidFill>
                  <a:srgbClr val="00416B"/>
                </a:solidFill>
                <a:latin typeface="Bahnschrift" panose="020B0502040204020203" pitchFamily="34" charset="0"/>
                <a:cs typeface="Century Gothic"/>
              </a:rPr>
              <a:t>by</a:t>
            </a:r>
            <a:r>
              <a:rPr lang="en-US" sz="2200" spc="-40" dirty="0">
                <a:solidFill>
                  <a:srgbClr val="00416B"/>
                </a:solidFill>
                <a:latin typeface="Bahnschrift" panose="020B0502040204020203" pitchFamily="34" charset="0"/>
                <a:cs typeface="Century Gothic"/>
              </a:rPr>
              <a:t> </a:t>
            </a:r>
            <a:r>
              <a:rPr lang="en-US" sz="2200" spc="-10" dirty="0">
                <a:solidFill>
                  <a:srgbClr val="00416B"/>
                </a:solidFill>
                <a:latin typeface="Bahnschrift" panose="020B0502040204020203" pitchFamily="34" charset="0"/>
                <a:cs typeface="Century Gothic"/>
              </a:rPr>
              <a:t>class</a:t>
            </a:r>
            <a:endParaRPr lang="en-US" sz="2200" dirty="0">
              <a:latin typeface="Bahnschrift" panose="020B0502040204020203" pitchFamily="34" charset="0"/>
              <a:cs typeface="Century Gothic"/>
            </a:endParaRPr>
          </a:p>
          <a:p>
            <a:pPr marL="469265" indent="-456565">
              <a:lnSpc>
                <a:spcPct val="100000"/>
              </a:lnSpc>
              <a:spcBef>
                <a:spcPts val="530"/>
              </a:spcBef>
              <a:buFont typeface="Courier New"/>
              <a:buChar char="o"/>
              <a:tabLst>
                <a:tab pos="469265" algn="l"/>
              </a:tabLst>
            </a:pPr>
            <a:r>
              <a:rPr lang="en-US" sz="2200" dirty="0">
                <a:solidFill>
                  <a:srgbClr val="00416B"/>
                </a:solidFill>
                <a:latin typeface="Bahnschrift" panose="020B0502040204020203" pitchFamily="34" charset="0"/>
                <a:cs typeface="Century Gothic"/>
              </a:rPr>
              <a:t>Paid</a:t>
            </a:r>
            <a:r>
              <a:rPr lang="en-US" sz="2200" spc="-25" dirty="0">
                <a:solidFill>
                  <a:srgbClr val="00416B"/>
                </a:solidFill>
                <a:latin typeface="Bahnschrift" panose="020B0502040204020203" pitchFamily="34" charset="0"/>
                <a:cs typeface="Century Gothic"/>
              </a:rPr>
              <a:t> </a:t>
            </a:r>
            <a:r>
              <a:rPr lang="en-US" sz="2200" dirty="0">
                <a:solidFill>
                  <a:srgbClr val="00416B"/>
                </a:solidFill>
                <a:latin typeface="Bahnschrift" panose="020B0502040204020203" pitchFamily="34" charset="0"/>
                <a:cs typeface="Century Gothic"/>
              </a:rPr>
              <a:t>for</a:t>
            </a:r>
            <a:r>
              <a:rPr lang="en-US" sz="2200" spc="-25" dirty="0">
                <a:solidFill>
                  <a:srgbClr val="00416B"/>
                </a:solidFill>
                <a:latin typeface="Bahnschrift" panose="020B0502040204020203" pitchFamily="34" charset="0"/>
                <a:cs typeface="Century Gothic"/>
              </a:rPr>
              <a:t> </a:t>
            </a:r>
            <a:r>
              <a:rPr lang="en-US" sz="2200" dirty="0">
                <a:solidFill>
                  <a:srgbClr val="00416B"/>
                </a:solidFill>
                <a:latin typeface="Bahnschrift" panose="020B0502040204020203" pitchFamily="34" charset="0"/>
                <a:cs typeface="Century Gothic"/>
              </a:rPr>
              <a:t>100%</a:t>
            </a:r>
            <a:r>
              <a:rPr lang="en-US" sz="2200" spc="10" dirty="0">
                <a:solidFill>
                  <a:srgbClr val="00416B"/>
                </a:solidFill>
                <a:latin typeface="Bahnschrift" panose="020B0502040204020203" pitchFamily="34" charset="0"/>
                <a:cs typeface="Century Gothic"/>
              </a:rPr>
              <a:t> </a:t>
            </a:r>
            <a:r>
              <a:rPr lang="en-US" sz="2200" dirty="0">
                <a:solidFill>
                  <a:srgbClr val="00416B"/>
                </a:solidFill>
                <a:latin typeface="Bahnschrift" panose="020B0502040204020203" pitchFamily="34" charset="0"/>
                <a:cs typeface="Century Gothic"/>
              </a:rPr>
              <a:t>by</a:t>
            </a:r>
            <a:r>
              <a:rPr lang="en-US" sz="2200" spc="-20" dirty="0">
                <a:solidFill>
                  <a:srgbClr val="00416B"/>
                </a:solidFill>
                <a:latin typeface="Bahnschrift" panose="020B0502040204020203" pitchFamily="34" charset="0"/>
                <a:cs typeface="Century Gothic"/>
              </a:rPr>
              <a:t> </a:t>
            </a:r>
            <a:r>
              <a:rPr lang="en-US" sz="2200" dirty="0">
                <a:solidFill>
                  <a:srgbClr val="00416B"/>
                </a:solidFill>
                <a:latin typeface="Bahnschrift" panose="020B0502040204020203" pitchFamily="34" charset="0"/>
                <a:cs typeface="Century Gothic"/>
              </a:rPr>
              <a:t>the</a:t>
            </a:r>
            <a:r>
              <a:rPr lang="en-US" sz="2200" spc="-25" dirty="0">
                <a:solidFill>
                  <a:srgbClr val="00416B"/>
                </a:solidFill>
                <a:latin typeface="Bahnschrift" panose="020B0502040204020203" pitchFamily="34" charset="0"/>
                <a:cs typeface="Century Gothic"/>
              </a:rPr>
              <a:t> </a:t>
            </a:r>
            <a:r>
              <a:rPr lang="en-US" sz="2200" spc="-10" dirty="0">
                <a:solidFill>
                  <a:srgbClr val="00416B"/>
                </a:solidFill>
                <a:latin typeface="Bahnschrift" panose="020B0502040204020203" pitchFamily="34" charset="0"/>
                <a:cs typeface="Century Gothic"/>
              </a:rPr>
              <a:t>District</a:t>
            </a:r>
            <a:endParaRPr lang="en-US" sz="2200" dirty="0">
              <a:latin typeface="Bahnschrift" panose="020B0502040204020203" pitchFamily="34" charset="0"/>
              <a:cs typeface="Century Gothic"/>
            </a:endParaRPr>
          </a:p>
          <a:p>
            <a:pPr marL="469265" indent="-456565">
              <a:lnSpc>
                <a:spcPct val="100000"/>
              </a:lnSpc>
              <a:spcBef>
                <a:spcPts val="540"/>
              </a:spcBef>
              <a:buFont typeface="Courier New"/>
              <a:buChar char="o"/>
              <a:tabLst>
                <a:tab pos="469265" algn="l"/>
              </a:tabLst>
            </a:pPr>
            <a:r>
              <a:rPr lang="en-US" sz="2200" b="1" dirty="0">
                <a:solidFill>
                  <a:srgbClr val="C00000"/>
                </a:solidFill>
                <a:latin typeface="Bahnschrift" panose="020B0502040204020203" pitchFamily="34" charset="0"/>
                <a:cs typeface="Century Gothic"/>
              </a:rPr>
              <a:t>Make</a:t>
            </a:r>
            <a:r>
              <a:rPr lang="en-US" sz="2200" b="1" spc="-60" dirty="0">
                <a:solidFill>
                  <a:srgbClr val="C00000"/>
                </a:solidFill>
                <a:latin typeface="Bahnschrift" panose="020B0502040204020203" pitchFamily="34" charset="0"/>
                <a:cs typeface="Century Gothic"/>
              </a:rPr>
              <a:t> </a:t>
            </a:r>
            <a:r>
              <a:rPr lang="en-US" sz="2200" b="1" dirty="0">
                <a:solidFill>
                  <a:srgbClr val="C00000"/>
                </a:solidFill>
                <a:latin typeface="Bahnschrift" panose="020B0502040204020203" pitchFamily="34" charset="0"/>
                <a:cs typeface="Century Gothic"/>
              </a:rPr>
              <a:t>sure</a:t>
            </a:r>
            <a:r>
              <a:rPr lang="en-US" sz="2200" b="1" spc="-60" dirty="0">
                <a:solidFill>
                  <a:srgbClr val="C00000"/>
                </a:solidFill>
                <a:latin typeface="Bahnschrift" panose="020B0502040204020203" pitchFamily="34" charset="0"/>
                <a:cs typeface="Century Gothic"/>
              </a:rPr>
              <a:t> </a:t>
            </a:r>
            <a:r>
              <a:rPr lang="en-US" sz="2200" b="1" dirty="0">
                <a:solidFill>
                  <a:srgbClr val="C00000"/>
                </a:solidFill>
                <a:latin typeface="Bahnschrift" panose="020B0502040204020203" pitchFamily="34" charset="0"/>
                <a:cs typeface="Century Gothic"/>
              </a:rPr>
              <a:t>to</a:t>
            </a:r>
            <a:r>
              <a:rPr lang="en-US" sz="2200" b="1" spc="-50" dirty="0">
                <a:solidFill>
                  <a:srgbClr val="C00000"/>
                </a:solidFill>
                <a:latin typeface="Bahnschrift" panose="020B0502040204020203" pitchFamily="34" charset="0"/>
                <a:cs typeface="Century Gothic"/>
              </a:rPr>
              <a:t> </a:t>
            </a:r>
            <a:r>
              <a:rPr lang="en-US" sz="2200" b="1" dirty="0">
                <a:solidFill>
                  <a:srgbClr val="C00000"/>
                </a:solidFill>
                <a:latin typeface="Bahnschrift" panose="020B0502040204020203" pitchFamily="34" charset="0"/>
                <a:cs typeface="Century Gothic"/>
              </a:rPr>
              <a:t>choose</a:t>
            </a:r>
            <a:r>
              <a:rPr lang="en-US" sz="2200" b="1" spc="-25" dirty="0">
                <a:solidFill>
                  <a:srgbClr val="C00000"/>
                </a:solidFill>
                <a:latin typeface="Bahnschrift" panose="020B0502040204020203" pitchFamily="34" charset="0"/>
                <a:cs typeface="Century Gothic"/>
              </a:rPr>
              <a:t> </a:t>
            </a:r>
            <a:r>
              <a:rPr lang="en-US" sz="2200" b="1" dirty="0">
                <a:solidFill>
                  <a:srgbClr val="C00000"/>
                </a:solidFill>
                <a:latin typeface="Bahnschrift" panose="020B0502040204020203" pitchFamily="34" charset="0"/>
                <a:cs typeface="Century Gothic"/>
              </a:rPr>
              <a:t>a</a:t>
            </a:r>
            <a:r>
              <a:rPr lang="en-US" sz="2200" b="1" spc="-65" dirty="0">
                <a:solidFill>
                  <a:srgbClr val="C00000"/>
                </a:solidFill>
                <a:latin typeface="Bahnschrift" panose="020B0502040204020203" pitchFamily="34" charset="0"/>
                <a:cs typeface="Century Gothic"/>
              </a:rPr>
              <a:t> </a:t>
            </a:r>
            <a:r>
              <a:rPr lang="en-US" sz="2200" b="1" spc="-10" dirty="0">
                <a:solidFill>
                  <a:srgbClr val="C00000"/>
                </a:solidFill>
                <a:latin typeface="Bahnschrift" panose="020B0502040204020203" pitchFamily="34" charset="0"/>
                <a:cs typeface="Century Gothic"/>
              </a:rPr>
              <a:t>beneficiary!</a:t>
            </a:r>
            <a:endParaRPr lang="en-US" sz="2200" dirty="0">
              <a:latin typeface="Bahnschrift" panose="020B0502040204020203" pitchFamily="34" charset="0"/>
              <a:cs typeface="Century Gothic"/>
            </a:endParaRPr>
          </a:p>
          <a:p>
            <a:pPr>
              <a:lnSpc>
                <a:spcPct val="100000"/>
              </a:lnSpc>
              <a:spcBef>
                <a:spcPts val="1000"/>
              </a:spcBef>
              <a:buFont typeface="Courier New"/>
              <a:buChar char="o"/>
            </a:pPr>
            <a:endParaRPr lang="en-US" sz="2200" dirty="0">
              <a:latin typeface="Bahnschrift" panose="020B0502040204020203" pitchFamily="34" charset="0"/>
              <a:cs typeface="Century Gothic"/>
            </a:endParaRPr>
          </a:p>
          <a:p>
            <a:pPr marL="12700">
              <a:lnSpc>
                <a:spcPct val="100000"/>
              </a:lnSpc>
            </a:pPr>
            <a:r>
              <a:rPr lang="en-US" sz="2200" b="1" spc="-20" dirty="0">
                <a:solidFill>
                  <a:srgbClr val="00416B"/>
                </a:solidFill>
                <a:latin typeface="Bahnschrift" panose="020B0502040204020203" pitchFamily="34" charset="0"/>
                <a:cs typeface="Century Gothic"/>
              </a:rPr>
              <a:t>Long-</a:t>
            </a:r>
            <a:r>
              <a:rPr lang="en-US" sz="2200" b="1" dirty="0">
                <a:solidFill>
                  <a:srgbClr val="00416B"/>
                </a:solidFill>
                <a:latin typeface="Bahnschrift" panose="020B0502040204020203" pitchFamily="34" charset="0"/>
                <a:cs typeface="Century Gothic"/>
              </a:rPr>
              <a:t>Term</a:t>
            </a:r>
            <a:r>
              <a:rPr lang="en-US" sz="2200" b="1" spc="-45" dirty="0">
                <a:solidFill>
                  <a:srgbClr val="00416B"/>
                </a:solidFill>
                <a:latin typeface="Bahnschrift" panose="020B0502040204020203" pitchFamily="34" charset="0"/>
                <a:cs typeface="Century Gothic"/>
              </a:rPr>
              <a:t> </a:t>
            </a:r>
            <a:r>
              <a:rPr lang="en-US" sz="2200" b="1" dirty="0">
                <a:solidFill>
                  <a:srgbClr val="00416B"/>
                </a:solidFill>
                <a:latin typeface="Bahnschrift" panose="020B0502040204020203" pitchFamily="34" charset="0"/>
                <a:cs typeface="Century Gothic"/>
              </a:rPr>
              <a:t>Disability</a:t>
            </a:r>
            <a:r>
              <a:rPr lang="en-US" sz="2200" b="1" spc="-50" dirty="0">
                <a:solidFill>
                  <a:srgbClr val="00416B"/>
                </a:solidFill>
                <a:latin typeface="Bahnschrift" panose="020B0502040204020203" pitchFamily="34" charset="0"/>
                <a:cs typeface="Century Gothic"/>
              </a:rPr>
              <a:t> </a:t>
            </a:r>
            <a:r>
              <a:rPr lang="en-US" sz="2200" b="1" spc="-10" dirty="0">
                <a:solidFill>
                  <a:srgbClr val="00416B"/>
                </a:solidFill>
                <a:latin typeface="Bahnschrift" panose="020B0502040204020203" pitchFamily="34" charset="0"/>
                <a:cs typeface="Century Gothic"/>
              </a:rPr>
              <a:t>Insurance</a:t>
            </a:r>
            <a:endParaRPr lang="en-US" sz="2200" dirty="0">
              <a:latin typeface="Bahnschrift" panose="020B0502040204020203" pitchFamily="34" charset="0"/>
              <a:cs typeface="Century Gothic"/>
            </a:endParaRPr>
          </a:p>
          <a:p>
            <a:pPr marL="469265" indent="-456565">
              <a:lnSpc>
                <a:spcPct val="100000"/>
              </a:lnSpc>
              <a:spcBef>
                <a:spcPts val="515"/>
              </a:spcBef>
              <a:buFont typeface="Courier New"/>
              <a:buChar char="o"/>
              <a:tabLst>
                <a:tab pos="469265" algn="l"/>
              </a:tabLst>
            </a:pPr>
            <a:r>
              <a:rPr lang="en-US" sz="2200" dirty="0">
                <a:solidFill>
                  <a:srgbClr val="00416B"/>
                </a:solidFill>
                <a:latin typeface="Bahnschrift" panose="020B0502040204020203" pitchFamily="34" charset="0"/>
                <a:cs typeface="Century Gothic"/>
              </a:rPr>
              <a:t>66.67% of</a:t>
            </a:r>
            <a:r>
              <a:rPr lang="en-US" sz="2200" spc="-55" dirty="0">
                <a:solidFill>
                  <a:srgbClr val="00416B"/>
                </a:solidFill>
                <a:latin typeface="Bahnschrift" panose="020B0502040204020203" pitchFamily="34" charset="0"/>
                <a:cs typeface="Century Gothic"/>
              </a:rPr>
              <a:t> </a:t>
            </a:r>
            <a:r>
              <a:rPr lang="en-US" sz="2200" dirty="0">
                <a:solidFill>
                  <a:srgbClr val="00416B"/>
                </a:solidFill>
                <a:latin typeface="Bahnschrift" panose="020B0502040204020203" pitchFamily="34" charset="0"/>
                <a:cs typeface="Century Gothic"/>
              </a:rPr>
              <a:t>monthly</a:t>
            </a:r>
            <a:r>
              <a:rPr lang="en-US" sz="2200" spc="-75" dirty="0">
                <a:solidFill>
                  <a:srgbClr val="00416B"/>
                </a:solidFill>
                <a:latin typeface="Bahnschrift" panose="020B0502040204020203" pitchFamily="34" charset="0"/>
                <a:cs typeface="Century Gothic"/>
              </a:rPr>
              <a:t> </a:t>
            </a:r>
            <a:r>
              <a:rPr lang="en-US" sz="2200" spc="-10" dirty="0">
                <a:solidFill>
                  <a:srgbClr val="00416B"/>
                </a:solidFill>
                <a:latin typeface="Bahnschrift" panose="020B0502040204020203" pitchFamily="34" charset="0"/>
                <a:cs typeface="Century Gothic"/>
              </a:rPr>
              <a:t>earnings</a:t>
            </a:r>
            <a:endParaRPr lang="en-US" sz="2200" dirty="0">
              <a:latin typeface="Bahnschrift" panose="020B0502040204020203" pitchFamily="34" charset="0"/>
              <a:cs typeface="Century Gothic"/>
            </a:endParaRPr>
          </a:p>
          <a:p>
            <a:pPr marL="469265" indent="-456565">
              <a:lnSpc>
                <a:spcPct val="100000"/>
              </a:lnSpc>
              <a:spcBef>
                <a:spcPts val="530"/>
              </a:spcBef>
              <a:buFont typeface="Courier New"/>
              <a:buChar char="o"/>
              <a:tabLst>
                <a:tab pos="469265" algn="l"/>
              </a:tabLst>
            </a:pPr>
            <a:r>
              <a:rPr lang="en-US" sz="2200" dirty="0">
                <a:solidFill>
                  <a:srgbClr val="00416B"/>
                </a:solidFill>
                <a:latin typeface="Bahnschrift" panose="020B0502040204020203" pitchFamily="34" charset="0"/>
                <a:cs typeface="Century Gothic"/>
              </a:rPr>
              <a:t>Max</a:t>
            </a:r>
            <a:r>
              <a:rPr lang="en-US" sz="2200" spc="-55" dirty="0">
                <a:solidFill>
                  <a:srgbClr val="00416B"/>
                </a:solidFill>
                <a:latin typeface="Bahnschrift" panose="020B0502040204020203" pitchFamily="34" charset="0"/>
                <a:cs typeface="Century Gothic"/>
              </a:rPr>
              <a:t> </a:t>
            </a:r>
            <a:r>
              <a:rPr lang="en-US" sz="2200" dirty="0">
                <a:solidFill>
                  <a:srgbClr val="00416B"/>
                </a:solidFill>
                <a:latin typeface="Bahnschrift" panose="020B0502040204020203" pitchFamily="34" charset="0"/>
                <a:cs typeface="Century Gothic"/>
              </a:rPr>
              <a:t>monthly</a:t>
            </a:r>
            <a:r>
              <a:rPr lang="en-US" sz="2200" spc="-70" dirty="0">
                <a:solidFill>
                  <a:srgbClr val="00416B"/>
                </a:solidFill>
                <a:latin typeface="Bahnschrift" panose="020B0502040204020203" pitchFamily="34" charset="0"/>
                <a:cs typeface="Century Gothic"/>
              </a:rPr>
              <a:t> </a:t>
            </a:r>
            <a:r>
              <a:rPr lang="en-US" sz="2200" dirty="0">
                <a:solidFill>
                  <a:srgbClr val="00416B"/>
                </a:solidFill>
                <a:latin typeface="Bahnschrift" panose="020B0502040204020203" pitchFamily="34" charset="0"/>
                <a:cs typeface="Century Gothic"/>
              </a:rPr>
              <a:t>benefit</a:t>
            </a:r>
            <a:r>
              <a:rPr lang="en-US" sz="2200" spc="-70" dirty="0">
                <a:solidFill>
                  <a:srgbClr val="00416B"/>
                </a:solidFill>
                <a:latin typeface="Bahnschrift" panose="020B0502040204020203" pitchFamily="34" charset="0"/>
                <a:cs typeface="Century Gothic"/>
              </a:rPr>
              <a:t> </a:t>
            </a:r>
            <a:r>
              <a:rPr lang="en-US" sz="2200" dirty="0">
                <a:solidFill>
                  <a:srgbClr val="00416B"/>
                </a:solidFill>
                <a:latin typeface="Bahnschrift" panose="020B0502040204020203" pitchFamily="34" charset="0"/>
                <a:cs typeface="Century Gothic"/>
              </a:rPr>
              <a:t>determined</a:t>
            </a:r>
            <a:r>
              <a:rPr lang="en-US" sz="2200" spc="-55" dirty="0">
                <a:solidFill>
                  <a:srgbClr val="00416B"/>
                </a:solidFill>
                <a:latin typeface="Bahnschrift" panose="020B0502040204020203" pitchFamily="34" charset="0"/>
                <a:cs typeface="Century Gothic"/>
              </a:rPr>
              <a:t> </a:t>
            </a:r>
            <a:r>
              <a:rPr lang="en-US" sz="2200" dirty="0">
                <a:solidFill>
                  <a:srgbClr val="00416B"/>
                </a:solidFill>
                <a:latin typeface="Bahnschrift" panose="020B0502040204020203" pitchFamily="34" charset="0"/>
                <a:cs typeface="Century Gothic"/>
              </a:rPr>
              <a:t>by</a:t>
            </a:r>
            <a:r>
              <a:rPr lang="en-US" sz="2200" spc="-45" dirty="0">
                <a:solidFill>
                  <a:srgbClr val="00416B"/>
                </a:solidFill>
                <a:latin typeface="Bahnschrift" panose="020B0502040204020203" pitchFamily="34" charset="0"/>
                <a:cs typeface="Century Gothic"/>
              </a:rPr>
              <a:t> </a:t>
            </a:r>
            <a:r>
              <a:rPr lang="en-US" sz="2200" spc="-10" dirty="0">
                <a:solidFill>
                  <a:srgbClr val="00416B"/>
                </a:solidFill>
                <a:latin typeface="Bahnschrift" panose="020B0502040204020203" pitchFamily="34" charset="0"/>
                <a:cs typeface="Century Gothic"/>
              </a:rPr>
              <a:t>class</a:t>
            </a:r>
            <a:endParaRPr lang="en-US" sz="2200" dirty="0">
              <a:latin typeface="Bahnschrift" panose="020B0502040204020203" pitchFamily="34" charset="0"/>
              <a:cs typeface="Century Gothic"/>
            </a:endParaRPr>
          </a:p>
          <a:p>
            <a:pPr marL="469265" indent="-456565">
              <a:lnSpc>
                <a:spcPct val="100000"/>
              </a:lnSpc>
              <a:spcBef>
                <a:spcPts val="530"/>
              </a:spcBef>
              <a:buFont typeface="Courier New"/>
              <a:buChar char="o"/>
              <a:tabLst>
                <a:tab pos="469265" algn="l"/>
              </a:tabLst>
            </a:pPr>
            <a:r>
              <a:rPr lang="en-US" sz="2200" spc="-10" dirty="0">
                <a:solidFill>
                  <a:srgbClr val="00416B"/>
                </a:solidFill>
                <a:latin typeface="Bahnschrift" panose="020B0502040204020203" pitchFamily="34" charset="0"/>
                <a:cs typeface="Century Gothic"/>
              </a:rPr>
              <a:t>90-</a:t>
            </a:r>
            <a:r>
              <a:rPr lang="en-US" sz="2200" dirty="0">
                <a:solidFill>
                  <a:srgbClr val="00416B"/>
                </a:solidFill>
                <a:latin typeface="Bahnschrift" panose="020B0502040204020203" pitchFamily="34" charset="0"/>
                <a:cs typeface="Century Gothic"/>
              </a:rPr>
              <a:t>day waiting</a:t>
            </a:r>
            <a:r>
              <a:rPr lang="en-US" sz="2200" spc="-35" dirty="0">
                <a:solidFill>
                  <a:srgbClr val="00416B"/>
                </a:solidFill>
                <a:latin typeface="Bahnschrift" panose="020B0502040204020203" pitchFamily="34" charset="0"/>
                <a:cs typeface="Century Gothic"/>
              </a:rPr>
              <a:t> </a:t>
            </a:r>
            <a:r>
              <a:rPr lang="en-US" sz="2200" spc="-10" dirty="0">
                <a:solidFill>
                  <a:srgbClr val="00416B"/>
                </a:solidFill>
                <a:latin typeface="Bahnschrift" panose="020B0502040204020203" pitchFamily="34" charset="0"/>
                <a:cs typeface="Century Gothic"/>
              </a:rPr>
              <a:t>period</a:t>
            </a:r>
            <a:endParaRPr lang="en-US" sz="2200" dirty="0">
              <a:latin typeface="Bahnschrift" panose="020B0502040204020203" pitchFamily="34" charset="0"/>
              <a:cs typeface="Century Gothic"/>
            </a:endParaRPr>
          </a:p>
          <a:p>
            <a:pPr marL="469265" indent="-456565">
              <a:lnSpc>
                <a:spcPct val="100000"/>
              </a:lnSpc>
              <a:spcBef>
                <a:spcPts val="525"/>
              </a:spcBef>
              <a:buFont typeface="Courier New"/>
              <a:buChar char="o"/>
              <a:tabLst>
                <a:tab pos="469265" algn="l"/>
              </a:tabLst>
            </a:pPr>
            <a:r>
              <a:rPr lang="en-US" sz="2200" dirty="0">
                <a:solidFill>
                  <a:srgbClr val="00416B"/>
                </a:solidFill>
                <a:latin typeface="Bahnschrift" panose="020B0502040204020203" pitchFamily="34" charset="0"/>
                <a:cs typeface="Century Gothic"/>
              </a:rPr>
              <a:t>Continue</a:t>
            </a:r>
            <a:r>
              <a:rPr lang="en-US" sz="2200" spc="-35" dirty="0">
                <a:solidFill>
                  <a:srgbClr val="00416B"/>
                </a:solidFill>
                <a:latin typeface="Bahnschrift" panose="020B0502040204020203" pitchFamily="34" charset="0"/>
                <a:cs typeface="Century Gothic"/>
              </a:rPr>
              <a:t> </a:t>
            </a:r>
            <a:r>
              <a:rPr lang="en-US" sz="2200" dirty="0">
                <a:solidFill>
                  <a:srgbClr val="00416B"/>
                </a:solidFill>
                <a:latin typeface="Bahnschrift" panose="020B0502040204020203" pitchFamily="34" charset="0"/>
                <a:cs typeface="Century Gothic"/>
              </a:rPr>
              <a:t>to </a:t>
            </a:r>
            <a:r>
              <a:rPr lang="en-US" sz="2200" spc="-20" dirty="0">
                <a:solidFill>
                  <a:srgbClr val="00416B"/>
                </a:solidFill>
                <a:latin typeface="Bahnschrift" panose="020B0502040204020203" pitchFamily="34" charset="0"/>
                <a:cs typeface="Century Gothic"/>
              </a:rPr>
              <a:t>SSNRA</a:t>
            </a:r>
            <a:endParaRPr lang="en-US" sz="2200" dirty="0">
              <a:latin typeface="Bahnschrift" panose="020B0502040204020203" pitchFamily="34" charset="0"/>
              <a:cs typeface="Century Gothic"/>
            </a:endParaRPr>
          </a:p>
          <a:p>
            <a:pPr marL="469265" indent="-456565">
              <a:lnSpc>
                <a:spcPct val="100000"/>
              </a:lnSpc>
              <a:spcBef>
                <a:spcPts val="530"/>
              </a:spcBef>
              <a:buFont typeface="Courier New"/>
              <a:buChar char="o"/>
              <a:tabLst>
                <a:tab pos="469265" algn="l"/>
              </a:tabLst>
            </a:pPr>
            <a:r>
              <a:rPr lang="en-US" sz="2200" dirty="0">
                <a:solidFill>
                  <a:srgbClr val="00416B"/>
                </a:solidFill>
                <a:latin typeface="Bahnschrift" panose="020B0502040204020203" pitchFamily="34" charset="0"/>
                <a:cs typeface="Century Gothic"/>
              </a:rPr>
              <a:t>Paid</a:t>
            </a:r>
            <a:r>
              <a:rPr lang="en-US" sz="2200" spc="-30" dirty="0">
                <a:solidFill>
                  <a:srgbClr val="00416B"/>
                </a:solidFill>
                <a:latin typeface="Bahnschrift" panose="020B0502040204020203" pitchFamily="34" charset="0"/>
                <a:cs typeface="Century Gothic"/>
              </a:rPr>
              <a:t> </a:t>
            </a:r>
            <a:r>
              <a:rPr lang="en-US" sz="2200" dirty="0">
                <a:solidFill>
                  <a:srgbClr val="00416B"/>
                </a:solidFill>
                <a:latin typeface="Bahnschrift" panose="020B0502040204020203" pitchFamily="34" charset="0"/>
                <a:cs typeface="Century Gothic"/>
              </a:rPr>
              <a:t>for</a:t>
            </a:r>
            <a:r>
              <a:rPr lang="en-US" sz="2200" spc="-20" dirty="0">
                <a:solidFill>
                  <a:srgbClr val="00416B"/>
                </a:solidFill>
                <a:latin typeface="Bahnschrift" panose="020B0502040204020203" pitchFamily="34" charset="0"/>
                <a:cs typeface="Century Gothic"/>
              </a:rPr>
              <a:t> </a:t>
            </a:r>
            <a:r>
              <a:rPr lang="en-US" sz="2200" dirty="0">
                <a:solidFill>
                  <a:srgbClr val="00416B"/>
                </a:solidFill>
                <a:latin typeface="Bahnschrift" panose="020B0502040204020203" pitchFamily="34" charset="0"/>
                <a:cs typeface="Century Gothic"/>
              </a:rPr>
              <a:t>100%</a:t>
            </a:r>
            <a:r>
              <a:rPr lang="en-US" sz="2200" spc="5" dirty="0">
                <a:solidFill>
                  <a:srgbClr val="00416B"/>
                </a:solidFill>
                <a:latin typeface="Bahnschrift" panose="020B0502040204020203" pitchFamily="34" charset="0"/>
                <a:cs typeface="Century Gothic"/>
              </a:rPr>
              <a:t> </a:t>
            </a:r>
            <a:r>
              <a:rPr lang="en-US" sz="2200" dirty="0">
                <a:solidFill>
                  <a:srgbClr val="00416B"/>
                </a:solidFill>
                <a:latin typeface="Bahnschrift" panose="020B0502040204020203" pitchFamily="34" charset="0"/>
                <a:cs typeface="Century Gothic"/>
              </a:rPr>
              <a:t>by</a:t>
            </a:r>
            <a:r>
              <a:rPr lang="en-US" sz="2200" spc="-25" dirty="0">
                <a:solidFill>
                  <a:srgbClr val="00416B"/>
                </a:solidFill>
                <a:latin typeface="Bahnschrift" panose="020B0502040204020203" pitchFamily="34" charset="0"/>
                <a:cs typeface="Century Gothic"/>
              </a:rPr>
              <a:t> </a:t>
            </a:r>
            <a:r>
              <a:rPr lang="en-US" sz="2200" dirty="0">
                <a:solidFill>
                  <a:srgbClr val="00416B"/>
                </a:solidFill>
                <a:latin typeface="Bahnschrift" panose="020B0502040204020203" pitchFamily="34" charset="0"/>
                <a:cs typeface="Century Gothic"/>
              </a:rPr>
              <a:t>the</a:t>
            </a:r>
            <a:r>
              <a:rPr lang="en-US" sz="2200" spc="-35" dirty="0">
                <a:solidFill>
                  <a:srgbClr val="00416B"/>
                </a:solidFill>
                <a:latin typeface="Bahnschrift" panose="020B0502040204020203" pitchFamily="34" charset="0"/>
                <a:cs typeface="Century Gothic"/>
              </a:rPr>
              <a:t> </a:t>
            </a:r>
            <a:r>
              <a:rPr lang="en-US" sz="2200" spc="-10" dirty="0">
                <a:solidFill>
                  <a:srgbClr val="00416B"/>
                </a:solidFill>
                <a:latin typeface="Bahnschrift" panose="020B0502040204020203" pitchFamily="34" charset="0"/>
                <a:cs typeface="Century Gothic"/>
              </a:rPr>
              <a:t>District</a:t>
            </a:r>
            <a:endParaRPr lang="en-US" sz="2200" dirty="0">
              <a:latin typeface="Bahnschrift" panose="020B0502040204020203" pitchFamily="34" charset="0"/>
              <a:cs typeface="Century Gothic"/>
            </a:endParaRPr>
          </a:p>
        </p:txBody>
      </p:sp>
      <p:sp>
        <p:nvSpPr>
          <p:cNvPr id="3" name="object 3"/>
          <p:cNvSpPr txBox="1">
            <a:spLocks noGrp="1"/>
          </p:cNvSpPr>
          <p:nvPr>
            <p:ph type="title"/>
          </p:nvPr>
        </p:nvSpPr>
        <p:spPr>
          <a:prstGeom prst="rect">
            <a:avLst/>
          </a:prstGeom>
        </p:spPr>
        <p:txBody>
          <a:bodyPr vert="horz" wrap="square" lIns="0" tIns="123571" rIns="0" bIns="0" rtlCol="0">
            <a:spAutoFit/>
          </a:bodyPr>
          <a:lstStyle/>
          <a:p>
            <a:pPr marL="12700">
              <a:lnSpc>
                <a:spcPct val="100000"/>
              </a:lnSpc>
              <a:spcBef>
                <a:spcPts val="105"/>
              </a:spcBef>
            </a:pPr>
            <a:r>
              <a:rPr dirty="0"/>
              <a:t>Employer</a:t>
            </a:r>
            <a:r>
              <a:rPr spc="-40" dirty="0"/>
              <a:t> </a:t>
            </a:r>
            <a:r>
              <a:rPr dirty="0"/>
              <a:t>Paid</a:t>
            </a:r>
            <a:r>
              <a:rPr spc="-25" dirty="0"/>
              <a:t> </a:t>
            </a:r>
            <a:r>
              <a:rPr spc="-10" dirty="0"/>
              <a:t>Benefits</a:t>
            </a:r>
          </a:p>
        </p:txBody>
      </p:sp>
      <p:pic>
        <p:nvPicPr>
          <p:cNvPr id="4" name="object 4"/>
          <p:cNvPicPr/>
          <p:nvPr/>
        </p:nvPicPr>
        <p:blipFill>
          <a:blip r:embed="rId3" cstate="print"/>
          <a:stretch>
            <a:fillRect/>
          </a:stretch>
        </p:blipFill>
        <p:spPr>
          <a:xfrm>
            <a:off x="8485631" y="1005839"/>
            <a:ext cx="2182368" cy="2159507"/>
          </a:xfrm>
          <a:prstGeom prst="rect">
            <a:avLst/>
          </a:prstGeom>
        </p:spPr>
      </p:pic>
      <p:sp>
        <p:nvSpPr>
          <p:cNvPr id="5" name="object 5"/>
          <p:cNvSpPr txBox="1"/>
          <p:nvPr/>
        </p:nvSpPr>
        <p:spPr>
          <a:xfrm>
            <a:off x="10438638" y="6361146"/>
            <a:ext cx="1359535" cy="396875"/>
          </a:xfrm>
          <a:prstGeom prst="rect">
            <a:avLst/>
          </a:prstGeom>
        </p:spPr>
        <p:txBody>
          <a:bodyPr vert="horz" wrap="square" lIns="0" tIns="12700" rIns="0" bIns="0" rtlCol="0">
            <a:spAutoFit/>
          </a:bodyPr>
          <a:lstStyle/>
          <a:p>
            <a:pPr marR="66040" algn="r">
              <a:lnSpc>
                <a:spcPct val="100000"/>
              </a:lnSpc>
              <a:spcBef>
                <a:spcPts val="100"/>
              </a:spcBef>
            </a:pPr>
            <a:fld id="{81D60167-4931-47E6-BA6A-407CBD079E47}" type="slidenum">
              <a:rPr lang="en-US" sz="1000" spc="-25" dirty="0">
                <a:solidFill>
                  <a:srgbClr val="7E7E7E"/>
                </a:solidFill>
                <a:latin typeface="Bahnschrift" panose="020B0502040204020203" pitchFamily="34" charset="0"/>
                <a:cs typeface="Century Gothic"/>
              </a:rPr>
              <a:t>22</a:t>
            </a:fld>
            <a:endParaRPr lang="en-US" sz="1000" dirty="0">
              <a:latin typeface="Bahnschrift" panose="020B0502040204020203" pitchFamily="34" charset="0"/>
              <a:cs typeface="Century Gothic"/>
            </a:endParaRPr>
          </a:p>
          <a:p>
            <a:pPr marL="12700">
              <a:lnSpc>
                <a:spcPct val="100000"/>
              </a:lnSpc>
              <a:spcBef>
                <a:spcPts val="990"/>
              </a:spcBef>
            </a:pPr>
            <a:r>
              <a:rPr lang="en-US" sz="600" dirty="0">
                <a:solidFill>
                  <a:srgbClr val="C5DEF1"/>
                </a:solidFill>
                <a:latin typeface="Bahnschrift" panose="020B0502040204020203" pitchFamily="34" charset="0"/>
                <a:cs typeface="Century Gothic"/>
              </a:rPr>
              <a:t>©2019</a:t>
            </a:r>
            <a:r>
              <a:rPr lang="en-US" sz="600" spc="10" dirty="0">
                <a:solidFill>
                  <a:srgbClr val="C5DEF1"/>
                </a:solidFill>
                <a:latin typeface="Bahnschrift" panose="020B0502040204020203" pitchFamily="34" charset="0"/>
                <a:cs typeface="Century Gothic"/>
              </a:rPr>
              <a:t> </a:t>
            </a:r>
            <a:r>
              <a:rPr lang="en-US" sz="600" spc="-10" dirty="0">
                <a:solidFill>
                  <a:srgbClr val="C5DEF1"/>
                </a:solidFill>
                <a:latin typeface="Bahnschrift" panose="020B0502040204020203" pitchFamily="34" charset="0"/>
                <a:cs typeface="Century Gothic"/>
              </a:rPr>
              <a:t>ARTHUR</a:t>
            </a:r>
            <a:r>
              <a:rPr lang="en-US" sz="600" dirty="0">
                <a:solidFill>
                  <a:srgbClr val="C5DEF1"/>
                </a:solidFill>
                <a:latin typeface="Bahnschrift" panose="020B0502040204020203" pitchFamily="34" charset="0"/>
                <a:cs typeface="Century Gothic"/>
              </a:rPr>
              <a:t> J. </a:t>
            </a:r>
            <a:r>
              <a:rPr lang="en-US" sz="600" spc="-10" dirty="0">
                <a:solidFill>
                  <a:srgbClr val="C5DEF1"/>
                </a:solidFill>
                <a:latin typeface="Bahnschrift" panose="020B0502040204020203" pitchFamily="34" charset="0"/>
                <a:cs typeface="Century Gothic"/>
              </a:rPr>
              <a:t>GALLAGHER</a:t>
            </a:r>
            <a:r>
              <a:rPr lang="en-US" sz="600" spc="35" dirty="0">
                <a:solidFill>
                  <a:srgbClr val="C5DEF1"/>
                </a:solidFill>
                <a:latin typeface="Bahnschrift" panose="020B0502040204020203" pitchFamily="34" charset="0"/>
                <a:cs typeface="Century Gothic"/>
              </a:rPr>
              <a:t> </a:t>
            </a:r>
            <a:r>
              <a:rPr lang="en-US" sz="600" dirty="0">
                <a:solidFill>
                  <a:srgbClr val="C5DEF1"/>
                </a:solidFill>
                <a:latin typeface="Bahnschrift" panose="020B0502040204020203" pitchFamily="34" charset="0"/>
                <a:cs typeface="Century Gothic"/>
              </a:rPr>
              <a:t>&amp;</a:t>
            </a:r>
            <a:r>
              <a:rPr lang="en-US" sz="600" spc="-10" dirty="0">
                <a:solidFill>
                  <a:srgbClr val="C5DEF1"/>
                </a:solidFill>
                <a:latin typeface="Bahnschrift" panose="020B0502040204020203" pitchFamily="34" charset="0"/>
                <a:cs typeface="Century Gothic"/>
              </a:rPr>
              <a:t> </a:t>
            </a:r>
            <a:r>
              <a:rPr lang="en-US" sz="600" spc="-25" dirty="0">
                <a:solidFill>
                  <a:srgbClr val="C5DEF1"/>
                </a:solidFill>
                <a:latin typeface="Bahnschrift" panose="020B0502040204020203" pitchFamily="34" charset="0"/>
                <a:cs typeface="Century Gothic"/>
              </a:rPr>
              <a:t>CO.</a:t>
            </a:r>
            <a:endParaRPr lang="en-US" sz="600" dirty="0">
              <a:latin typeface="Bahnschrift" panose="020B0502040204020203" pitchFamily="34" charset="0"/>
              <a:cs typeface="Century Gothic"/>
            </a:endParaRPr>
          </a:p>
        </p:txBody>
      </p:sp>
      <p:sp>
        <p:nvSpPr>
          <p:cNvPr id="6" name="object 6"/>
          <p:cNvSpPr txBox="1">
            <a:spLocks noGrp="1"/>
          </p:cNvSpPr>
          <p:nvPr>
            <p:ph type="sldNum" sz="quarter" idx="7"/>
          </p:nvPr>
        </p:nvSpPr>
        <p:spPr>
          <a:prstGeom prst="rect">
            <a:avLst/>
          </a:prstGeom>
        </p:spPr>
        <p:txBody>
          <a:bodyPr vert="horz" wrap="square" lIns="0" tIns="13335" rIns="0" bIns="0" rtlCol="0">
            <a:spAutoFit/>
          </a:bodyPr>
          <a:lstStyle/>
          <a:p>
            <a:pPr marL="38100">
              <a:lnSpc>
                <a:spcPct val="100000"/>
              </a:lnSpc>
              <a:spcBef>
                <a:spcPts val="105"/>
              </a:spcBef>
            </a:pPr>
            <a:fld id="{81D60167-4931-47E6-BA6A-407CBD079E47}" type="slidenum">
              <a:rPr spc="-25" dirty="0"/>
              <a:t>22</a:t>
            </a:fld>
            <a:endParaRPr spc="-25"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3540" y="1144139"/>
            <a:ext cx="5015865" cy="958215"/>
          </a:xfrm>
          <a:prstGeom prst="rect">
            <a:avLst/>
          </a:prstGeom>
        </p:spPr>
        <p:txBody>
          <a:bodyPr vert="horz" wrap="square" lIns="0" tIns="67310" rIns="0" bIns="0" rtlCol="0">
            <a:spAutoFit/>
          </a:bodyPr>
          <a:lstStyle/>
          <a:p>
            <a:pPr marL="12700">
              <a:lnSpc>
                <a:spcPct val="100000"/>
              </a:lnSpc>
              <a:spcBef>
                <a:spcPts val="530"/>
              </a:spcBef>
            </a:pPr>
            <a:r>
              <a:rPr lang="en-US" sz="1800" b="1" dirty="0">
                <a:solidFill>
                  <a:srgbClr val="00416B"/>
                </a:solidFill>
                <a:latin typeface="Bahnschrift" panose="020B0502040204020203" pitchFamily="34" charset="0"/>
                <a:cs typeface="Century Gothic"/>
              </a:rPr>
              <a:t>Additional</a:t>
            </a:r>
            <a:r>
              <a:rPr lang="en-US" sz="1800" b="1" spc="-40" dirty="0">
                <a:solidFill>
                  <a:srgbClr val="00416B"/>
                </a:solidFill>
                <a:latin typeface="Bahnschrift" panose="020B0502040204020203" pitchFamily="34" charset="0"/>
                <a:cs typeface="Century Gothic"/>
              </a:rPr>
              <a:t> </a:t>
            </a:r>
            <a:r>
              <a:rPr lang="en-US" sz="1800" b="1" dirty="0">
                <a:solidFill>
                  <a:srgbClr val="00416B"/>
                </a:solidFill>
                <a:latin typeface="Bahnschrift" panose="020B0502040204020203" pitchFamily="34" charset="0"/>
                <a:cs typeface="Century Gothic"/>
              </a:rPr>
              <a:t>Life</a:t>
            </a:r>
            <a:r>
              <a:rPr lang="en-US" sz="1800" b="1" spc="-60" dirty="0">
                <a:solidFill>
                  <a:srgbClr val="00416B"/>
                </a:solidFill>
                <a:latin typeface="Bahnschrift" panose="020B0502040204020203" pitchFamily="34" charset="0"/>
                <a:cs typeface="Century Gothic"/>
              </a:rPr>
              <a:t> </a:t>
            </a:r>
            <a:r>
              <a:rPr lang="en-US" sz="1800" b="1" dirty="0">
                <a:solidFill>
                  <a:srgbClr val="00416B"/>
                </a:solidFill>
                <a:latin typeface="Bahnschrift" panose="020B0502040204020203" pitchFamily="34" charset="0"/>
                <a:cs typeface="Century Gothic"/>
              </a:rPr>
              <a:t>and</a:t>
            </a:r>
            <a:r>
              <a:rPr lang="en-US" sz="1800" b="1" spc="-55" dirty="0">
                <a:solidFill>
                  <a:srgbClr val="00416B"/>
                </a:solidFill>
                <a:latin typeface="Bahnschrift" panose="020B0502040204020203" pitchFamily="34" charset="0"/>
                <a:cs typeface="Century Gothic"/>
              </a:rPr>
              <a:t> </a:t>
            </a:r>
            <a:r>
              <a:rPr lang="en-US" sz="1800" b="1" dirty="0">
                <a:solidFill>
                  <a:srgbClr val="00416B"/>
                </a:solidFill>
                <a:latin typeface="Bahnschrift" panose="020B0502040204020203" pitchFamily="34" charset="0"/>
                <a:cs typeface="Century Gothic"/>
              </a:rPr>
              <a:t>AD&amp;D</a:t>
            </a:r>
            <a:r>
              <a:rPr lang="en-US" sz="1800" b="1" spc="-40" dirty="0">
                <a:solidFill>
                  <a:srgbClr val="00416B"/>
                </a:solidFill>
                <a:latin typeface="Bahnschrift" panose="020B0502040204020203" pitchFamily="34" charset="0"/>
                <a:cs typeface="Century Gothic"/>
              </a:rPr>
              <a:t> </a:t>
            </a:r>
            <a:r>
              <a:rPr lang="en-US" sz="1800" b="1" spc="-10" dirty="0">
                <a:solidFill>
                  <a:srgbClr val="00416B"/>
                </a:solidFill>
                <a:latin typeface="Bahnschrift" panose="020B0502040204020203" pitchFamily="34" charset="0"/>
                <a:cs typeface="Century Gothic"/>
              </a:rPr>
              <a:t>Insurance</a:t>
            </a:r>
            <a:endParaRPr lang="en-US" sz="1800" dirty="0">
              <a:latin typeface="Bahnschrift" panose="020B0502040204020203" pitchFamily="34" charset="0"/>
              <a:cs typeface="Century Gothic"/>
            </a:endParaRPr>
          </a:p>
          <a:p>
            <a:pPr marL="469265" indent="-456565">
              <a:lnSpc>
                <a:spcPct val="100000"/>
              </a:lnSpc>
              <a:spcBef>
                <a:spcPts val="430"/>
              </a:spcBef>
              <a:buFont typeface="Courier New"/>
              <a:buChar char="o"/>
              <a:tabLst>
                <a:tab pos="469265" algn="l"/>
              </a:tabLst>
            </a:pPr>
            <a:r>
              <a:rPr lang="en-US" sz="1800" u="sng" dirty="0">
                <a:solidFill>
                  <a:srgbClr val="00416B"/>
                </a:solidFill>
                <a:uFill>
                  <a:solidFill>
                    <a:srgbClr val="00416B"/>
                  </a:solidFill>
                </a:uFill>
                <a:latin typeface="Bahnschrift" panose="020B0502040204020203" pitchFamily="34" charset="0"/>
                <a:cs typeface="Century Gothic"/>
              </a:rPr>
              <a:t>Employee:</a:t>
            </a:r>
            <a:r>
              <a:rPr lang="en-US" sz="1800" u="none" spc="-50" dirty="0">
                <a:solidFill>
                  <a:srgbClr val="00416B"/>
                </a:solidFill>
                <a:latin typeface="Bahnschrift" panose="020B0502040204020203" pitchFamily="34" charset="0"/>
                <a:cs typeface="Century Gothic"/>
              </a:rPr>
              <a:t> </a:t>
            </a:r>
            <a:r>
              <a:rPr lang="en-US" sz="1800" u="none" dirty="0">
                <a:solidFill>
                  <a:srgbClr val="00416B"/>
                </a:solidFill>
                <a:latin typeface="Bahnschrift" panose="020B0502040204020203" pitchFamily="34" charset="0"/>
                <a:cs typeface="Century Gothic"/>
              </a:rPr>
              <a:t>$10k</a:t>
            </a:r>
            <a:r>
              <a:rPr lang="en-US" sz="1800" u="none" spc="-45" dirty="0">
                <a:solidFill>
                  <a:srgbClr val="00416B"/>
                </a:solidFill>
                <a:latin typeface="Bahnschrift" panose="020B0502040204020203" pitchFamily="34" charset="0"/>
                <a:cs typeface="Century Gothic"/>
              </a:rPr>
              <a:t> </a:t>
            </a:r>
            <a:r>
              <a:rPr lang="en-US" sz="1800" u="none" dirty="0">
                <a:solidFill>
                  <a:srgbClr val="00416B"/>
                </a:solidFill>
                <a:latin typeface="Bahnschrift" panose="020B0502040204020203" pitchFamily="34" charset="0"/>
                <a:cs typeface="Century Gothic"/>
              </a:rPr>
              <a:t>increments</a:t>
            </a:r>
            <a:r>
              <a:rPr lang="en-US" sz="1800" u="none" spc="-35" dirty="0">
                <a:solidFill>
                  <a:srgbClr val="00416B"/>
                </a:solidFill>
                <a:latin typeface="Bahnschrift" panose="020B0502040204020203" pitchFamily="34" charset="0"/>
                <a:cs typeface="Century Gothic"/>
              </a:rPr>
              <a:t> </a:t>
            </a:r>
            <a:r>
              <a:rPr lang="en-US" sz="1800" u="none" dirty="0">
                <a:solidFill>
                  <a:srgbClr val="00416B"/>
                </a:solidFill>
                <a:latin typeface="Bahnschrift" panose="020B0502040204020203" pitchFamily="34" charset="0"/>
                <a:cs typeface="Century Gothic"/>
              </a:rPr>
              <a:t>to</a:t>
            </a:r>
            <a:r>
              <a:rPr lang="en-US" sz="1800" u="none" spc="-55" dirty="0">
                <a:solidFill>
                  <a:srgbClr val="00416B"/>
                </a:solidFill>
                <a:latin typeface="Bahnschrift" panose="020B0502040204020203" pitchFamily="34" charset="0"/>
                <a:cs typeface="Century Gothic"/>
              </a:rPr>
              <a:t> </a:t>
            </a:r>
            <a:r>
              <a:rPr lang="en-US" sz="1800" u="none" dirty="0">
                <a:solidFill>
                  <a:srgbClr val="00416B"/>
                </a:solidFill>
                <a:latin typeface="Bahnschrift" panose="020B0502040204020203" pitchFamily="34" charset="0"/>
                <a:cs typeface="Century Gothic"/>
              </a:rPr>
              <a:t>max</a:t>
            </a:r>
            <a:r>
              <a:rPr lang="en-US" sz="1800" u="none" spc="-55" dirty="0">
                <a:solidFill>
                  <a:srgbClr val="00416B"/>
                </a:solidFill>
                <a:latin typeface="Bahnschrift" panose="020B0502040204020203" pitchFamily="34" charset="0"/>
                <a:cs typeface="Century Gothic"/>
              </a:rPr>
              <a:t> </a:t>
            </a:r>
            <a:r>
              <a:rPr lang="en-US" sz="1800" u="none" spc="-10" dirty="0">
                <a:solidFill>
                  <a:srgbClr val="00416B"/>
                </a:solidFill>
                <a:latin typeface="Bahnschrift" panose="020B0502040204020203" pitchFamily="34" charset="0"/>
                <a:cs typeface="Century Gothic"/>
              </a:rPr>
              <a:t>$500k</a:t>
            </a:r>
            <a:endParaRPr lang="en-US" sz="1800" dirty="0">
              <a:latin typeface="Bahnschrift" panose="020B0502040204020203" pitchFamily="34" charset="0"/>
              <a:cs typeface="Century Gothic"/>
            </a:endParaRPr>
          </a:p>
          <a:p>
            <a:pPr marL="922655" lvl="1" indent="-457834">
              <a:lnSpc>
                <a:spcPct val="100000"/>
              </a:lnSpc>
              <a:buClr>
                <a:srgbClr val="6EACDE"/>
              </a:buClr>
              <a:buFont typeface="Wingdings"/>
              <a:buChar char=""/>
              <a:tabLst>
                <a:tab pos="922655" algn="l"/>
              </a:tabLst>
            </a:pPr>
            <a:r>
              <a:rPr lang="en-US" sz="1800" dirty="0">
                <a:solidFill>
                  <a:srgbClr val="00416B"/>
                </a:solidFill>
                <a:latin typeface="Bahnschrift" panose="020B0502040204020203" pitchFamily="34" charset="0"/>
                <a:cs typeface="Century Gothic"/>
              </a:rPr>
              <a:t>$100,000</a:t>
            </a:r>
            <a:r>
              <a:rPr lang="en-US" sz="1800" spc="-100" dirty="0">
                <a:solidFill>
                  <a:srgbClr val="00416B"/>
                </a:solidFill>
                <a:latin typeface="Bahnschrift" panose="020B0502040204020203" pitchFamily="34" charset="0"/>
                <a:cs typeface="Century Gothic"/>
              </a:rPr>
              <a:t> </a:t>
            </a:r>
            <a:r>
              <a:rPr lang="en-US" sz="1800" dirty="0">
                <a:solidFill>
                  <a:srgbClr val="00416B"/>
                </a:solidFill>
                <a:latin typeface="Bahnschrift" panose="020B0502040204020203" pitchFamily="34" charset="0"/>
                <a:cs typeface="Century Gothic"/>
              </a:rPr>
              <a:t>Guaranteed</a:t>
            </a:r>
            <a:r>
              <a:rPr lang="en-US" sz="1800" spc="-90" dirty="0">
                <a:solidFill>
                  <a:srgbClr val="00416B"/>
                </a:solidFill>
                <a:latin typeface="Bahnschrift" panose="020B0502040204020203" pitchFamily="34" charset="0"/>
                <a:cs typeface="Century Gothic"/>
              </a:rPr>
              <a:t> </a:t>
            </a:r>
            <a:r>
              <a:rPr lang="en-US" sz="1800" spc="-20" dirty="0">
                <a:solidFill>
                  <a:srgbClr val="00416B"/>
                </a:solidFill>
                <a:latin typeface="Bahnschrift" panose="020B0502040204020203" pitchFamily="34" charset="0"/>
                <a:cs typeface="Century Gothic"/>
              </a:rPr>
              <a:t>Issue</a:t>
            </a:r>
            <a:endParaRPr lang="en-US" sz="1800" dirty="0">
              <a:latin typeface="Bahnschrift" panose="020B0502040204020203" pitchFamily="34" charset="0"/>
              <a:cs typeface="Century Gothic"/>
            </a:endParaRPr>
          </a:p>
        </p:txBody>
      </p:sp>
      <p:sp>
        <p:nvSpPr>
          <p:cNvPr id="3" name="object 3"/>
          <p:cNvSpPr txBox="1"/>
          <p:nvPr/>
        </p:nvSpPr>
        <p:spPr>
          <a:xfrm>
            <a:off x="383540" y="2245867"/>
            <a:ext cx="4577080" cy="299720"/>
          </a:xfrm>
          <a:prstGeom prst="rect">
            <a:avLst/>
          </a:prstGeom>
        </p:spPr>
        <p:txBody>
          <a:bodyPr vert="horz" wrap="square" lIns="0" tIns="12700" rIns="0" bIns="0" rtlCol="0">
            <a:spAutoFit/>
          </a:bodyPr>
          <a:lstStyle/>
          <a:p>
            <a:pPr marL="469265" indent="-456565">
              <a:lnSpc>
                <a:spcPct val="100000"/>
              </a:lnSpc>
              <a:spcBef>
                <a:spcPts val="100"/>
              </a:spcBef>
              <a:buFont typeface="Courier New"/>
              <a:buChar char="o"/>
              <a:tabLst>
                <a:tab pos="469265" algn="l"/>
              </a:tabLst>
            </a:pPr>
            <a:r>
              <a:rPr lang="en-US" sz="1800" u="sng" dirty="0">
                <a:solidFill>
                  <a:srgbClr val="00416B"/>
                </a:solidFill>
                <a:uFill>
                  <a:solidFill>
                    <a:srgbClr val="00416B"/>
                  </a:solidFill>
                </a:uFill>
                <a:latin typeface="Bahnschrift" panose="020B0502040204020203" pitchFamily="34" charset="0"/>
                <a:cs typeface="Century Gothic"/>
              </a:rPr>
              <a:t>Spouse:</a:t>
            </a:r>
            <a:r>
              <a:rPr lang="en-US" sz="1800" u="none" spc="-30" dirty="0">
                <a:solidFill>
                  <a:srgbClr val="00416B"/>
                </a:solidFill>
                <a:latin typeface="Bahnschrift" panose="020B0502040204020203" pitchFamily="34" charset="0"/>
                <a:cs typeface="Century Gothic"/>
              </a:rPr>
              <a:t> </a:t>
            </a:r>
            <a:r>
              <a:rPr lang="en-US" sz="1800" u="none" dirty="0">
                <a:solidFill>
                  <a:srgbClr val="00416B"/>
                </a:solidFill>
                <a:latin typeface="Bahnschrift" panose="020B0502040204020203" pitchFamily="34" charset="0"/>
                <a:cs typeface="Century Gothic"/>
              </a:rPr>
              <a:t>$5k</a:t>
            </a:r>
            <a:r>
              <a:rPr lang="en-US" sz="1800" u="none" spc="-40" dirty="0">
                <a:solidFill>
                  <a:srgbClr val="00416B"/>
                </a:solidFill>
                <a:latin typeface="Bahnschrift" panose="020B0502040204020203" pitchFamily="34" charset="0"/>
                <a:cs typeface="Century Gothic"/>
              </a:rPr>
              <a:t> </a:t>
            </a:r>
            <a:r>
              <a:rPr lang="en-US" sz="1800" u="none" dirty="0">
                <a:solidFill>
                  <a:srgbClr val="00416B"/>
                </a:solidFill>
                <a:latin typeface="Bahnschrift" panose="020B0502040204020203" pitchFamily="34" charset="0"/>
                <a:cs typeface="Century Gothic"/>
              </a:rPr>
              <a:t>increments</a:t>
            </a:r>
            <a:r>
              <a:rPr lang="en-US" sz="1800" u="none" spc="-40" dirty="0">
                <a:solidFill>
                  <a:srgbClr val="00416B"/>
                </a:solidFill>
                <a:latin typeface="Bahnschrift" panose="020B0502040204020203" pitchFamily="34" charset="0"/>
                <a:cs typeface="Century Gothic"/>
              </a:rPr>
              <a:t> </a:t>
            </a:r>
            <a:r>
              <a:rPr lang="en-US" sz="1800" u="none" dirty="0">
                <a:solidFill>
                  <a:srgbClr val="00416B"/>
                </a:solidFill>
                <a:latin typeface="Bahnschrift" panose="020B0502040204020203" pitchFamily="34" charset="0"/>
                <a:cs typeface="Century Gothic"/>
              </a:rPr>
              <a:t>to</a:t>
            </a:r>
            <a:r>
              <a:rPr lang="en-US" sz="1800" u="none" spc="-40" dirty="0">
                <a:solidFill>
                  <a:srgbClr val="00416B"/>
                </a:solidFill>
                <a:latin typeface="Bahnschrift" panose="020B0502040204020203" pitchFamily="34" charset="0"/>
                <a:cs typeface="Century Gothic"/>
              </a:rPr>
              <a:t> </a:t>
            </a:r>
            <a:r>
              <a:rPr lang="en-US" sz="1800" u="none" dirty="0">
                <a:solidFill>
                  <a:srgbClr val="00416B"/>
                </a:solidFill>
                <a:latin typeface="Bahnschrift" panose="020B0502040204020203" pitchFamily="34" charset="0"/>
                <a:cs typeface="Century Gothic"/>
              </a:rPr>
              <a:t>max</a:t>
            </a:r>
            <a:r>
              <a:rPr lang="en-US" sz="1800" u="none" spc="-60" dirty="0">
                <a:solidFill>
                  <a:srgbClr val="00416B"/>
                </a:solidFill>
                <a:latin typeface="Bahnschrift" panose="020B0502040204020203" pitchFamily="34" charset="0"/>
                <a:cs typeface="Century Gothic"/>
              </a:rPr>
              <a:t> </a:t>
            </a:r>
            <a:r>
              <a:rPr lang="en-US" sz="1800" u="none" spc="-10" dirty="0">
                <a:solidFill>
                  <a:srgbClr val="00416B"/>
                </a:solidFill>
                <a:latin typeface="Bahnschrift" panose="020B0502040204020203" pitchFamily="34" charset="0"/>
                <a:cs typeface="Century Gothic"/>
              </a:rPr>
              <a:t>$250k</a:t>
            </a:r>
            <a:endParaRPr lang="en-US" sz="1800" dirty="0">
              <a:latin typeface="Bahnschrift" panose="020B0502040204020203" pitchFamily="34" charset="0"/>
              <a:cs typeface="Century Gothic"/>
            </a:endParaRPr>
          </a:p>
        </p:txBody>
      </p:sp>
      <p:sp>
        <p:nvSpPr>
          <p:cNvPr id="4" name="object 4"/>
          <p:cNvSpPr txBox="1"/>
          <p:nvPr/>
        </p:nvSpPr>
        <p:spPr>
          <a:xfrm>
            <a:off x="836167" y="2405634"/>
            <a:ext cx="5144770" cy="803275"/>
          </a:xfrm>
          <a:prstGeom prst="rect">
            <a:avLst/>
          </a:prstGeom>
        </p:spPr>
        <p:txBody>
          <a:bodyPr vert="horz" wrap="square" lIns="0" tIns="127000" rIns="0" bIns="0" rtlCol="0">
            <a:spAutoFit/>
          </a:bodyPr>
          <a:lstStyle/>
          <a:p>
            <a:pPr marL="469900" indent="-457200">
              <a:lnSpc>
                <a:spcPct val="100000"/>
              </a:lnSpc>
              <a:spcBef>
                <a:spcPts val="1000"/>
              </a:spcBef>
              <a:buClr>
                <a:srgbClr val="6EACDE"/>
              </a:buClr>
              <a:buFont typeface="Wingdings"/>
              <a:buChar char=""/>
              <a:tabLst>
                <a:tab pos="469900" algn="l"/>
              </a:tabLst>
            </a:pPr>
            <a:r>
              <a:rPr lang="en-US" sz="1800" dirty="0">
                <a:solidFill>
                  <a:srgbClr val="00416B"/>
                </a:solidFill>
                <a:latin typeface="Bahnschrift" panose="020B0502040204020203" pitchFamily="34" charset="0"/>
                <a:cs typeface="Century Gothic"/>
              </a:rPr>
              <a:t>Cannot</a:t>
            </a:r>
            <a:r>
              <a:rPr lang="en-US" sz="1800" spc="-40" dirty="0">
                <a:solidFill>
                  <a:srgbClr val="00416B"/>
                </a:solidFill>
                <a:latin typeface="Bahnschrift" panose="020B0502040204020203" pitchFamily="34" charset="0"/>
                <a:cs typeface="Century Gothic"/>
              </a:rPr>
              <a:t> </a:t>
            </a:r>
            <a:r>
              <a:rPr lang="en-US" sz="1800" dirty="0">
                <a:solidFill>
                  <a:srgbClr val="00416B"/>
                </a:solidFill>
                <a:latin typeface="Bahnschrift" panose="020B0502040204020203" pitchFamily="34" charset="0"/>
                <a:cs typeface="Century Gothic"/>
              </a:rPr>
              <a:t>exceed</a:t>
            </a:r>
            <a:r>
              <a:rPr lang="en-US" sz="1800" spc="-15" dirty="0">
                <a:solidFill>
                  <a:srgbClr val="00416B"/>
                </a:solidFill>
                <a:latin typeface="Bahnschrift" panose="020B0502040204020203" pitchFamily="34" charset="0"/>
                <a:cs typeface="Century Gothic"/>
              </a:rPr>
              <a:t> </a:t>
            </a:r>
            <a:r>
              <a:rPr lang="en-US" sz="1800" dirty="0">
                <a:solidFill>
                  <a:srgbClr val="00416B"/>
                </a:solidFill>
                <a:latin typeface="Bahnschrift" panose="020B0502040204020203" pitchFamily="34" charset="0"/>
                <a:cs typeface="Century Gothic"/>
              </a:rPr>
              <a:t>50%</a:t>
            </a:r>
            <a:r>
              <a:rPr lang="en-US" sz="1800" spc="-35" dirty="0">
                <a:solidFill>
                  <a:srgbClr val="00416B"/>
                </a:solidFill>
                <a:latin typeface="Bahnschrift" panose="020B0502040204020203" pitchFamily="34" charset="0"/>
                <a:cs typeface="Century Gothic"/>
              </a:rPr>
              <a:t> </a:t>
            </a:r>
            <a:r>
              <a:rPr lang="en-US" sz="1800" dirty="0">
                <a:solidFill>
                  <a:srgbClr val="00416B"/>
                </a:solidFill>
                <a:latin typeface="Bahnschrift" panose="020B0502040204020203" pitchFamily="34" charset="0"/>
                <a:cs typeface="Century Gothic"/>
              </a:rPr>
              <a:t>of</a:t>
            </a:r>
            <a:r>
              <a:rPr lang="en-US" sz="1800" spc="-45" dirty="0">
                <a:solidFill>
                  <a:srgbClr val="00416B"/>
                </a:solidFill>
                <a:latin typeface="Bahnschrift" panose="020B0502040204020203" pitchFamily="34" charset="0"/>
                <a:cs typeface="Century Gothic"/>
              </a:rPr>
              <a:t> </a:t>
            </a:r>
            <a:r>
              <a:rPr lang="en-US" sz="1800" dirty="0">
                <a:solidFill>
                  <a:srgbClr val="00416B"/>
                </a:solidFill>
                <a:latin typeface="Bahnschrift" panose="020B0502040204020203" pitchFamily="34" charset="0"/>
                <a:cs typeface="Century Gothic"/>
              </a:rPr>
              <a:t>Employee</a:t>
            </a:r>
            <a:r>
              <a:rPr lang="en-US" sz="1800" spc="-50" dirty="0">
                <a:solidFill>
                  <a:srgbClr val="00416B"/>
                </a:solidFill>
                <a:latin typeface="Bahnschrift" panose="020B0502040204020203" pitchFamily="34" charset="0"/>
                <a:cs typeface="Century Gothic"/>
              </a:rPr>
              <a:t> </a:t>
            </a:r>
            <a:r>
              <a:rPr lang="en-US" sz="1800" spc="-10" dirty="0">
                <a:solidFill>
                  <a:srgbClr val="00416B"/>
                </a:solidFill>
                <a:latin typeface="Bahnschrift" panose="020B0502040204020203" pitchFamily="34" charset="0"/>
                <a:cs typeface="Century Gothic"/>
              </a:rPr>
              <a:t>amount</a:t>
            </a:r>
            <a:endParaRPr lang="en-US" sz="1800" dirty="0">
              <a:latin typeface="Bahnschrift" panose="020B0502040204020203" pitchFamily="34" charset="0"/>
              <a:cs typeface="Century Gothic"/>
            </a:endParaRPr>
          </a:p>
          <a:p>
            <a:pPr marL="469900" indent="-457200">
              <a:lnSpc>
                <a:spcPct val="100000"/>
              </a:lnSpc>
              <a:spcBef>
                <a:spcPts val="900"/>
              </a:spcBef>
              <a:buClr>
                <a:srgbClr val="6EACDE"/>
              </a:buClr>
              <a:buFont typeface="Wingdings"/>
              <a:buChar char=""/>
              <a:tabLst>
                <a:tab pos="469900" algn="l"/>
              </a:tabLst>
            </a:pPr>
            <a:r>
              <a:rPr lang="en-US" sz="1800" dirty="0">
                <a:solidFill>
                  <a:srgbClr val="00416B"/>
                </a:solidFill>
                <a:latin typeface="Bahnschrift" panose="020B0502040204020203" pitchFamily="34" charset="0"/>
                <a:cs typeface="Century Gothic"/>
              </a:rPr>
              <a:t>$20,000</a:t>
            </a:r>
            <a:r>
              <a:rPr lang="en-US" sz="1800" spc="-100" dirty="0">
                <a:solidFill>
                  <a:srgbClr val="00416B"/>
                </a:solidFill>
                <a:latin typeface="Bahnschrift" panose="020B0502040204020203" pitchFamily="34" charset="0"/>
                <a:cs typeface="Century Gothic"/>
              </a:rPr>
              <a:t> </a:t>
            </a:r>
            <a:r>
              <a:rPr lang="en-US" sz="1800" dirty="0">
                <a:solidFill>
                  <a:srgbClr val="00416B"/>
                </a:solidFill>
                <a:latin typeface="Bahnschrift" panose="020B0502040204020203" pitchFamily="34" charset="0"/>
                <a:cs typeface="Century Gothic"/>
              </a:rPr>
              <a:t>Guaranteed</a:t>
            </a:r>
            <a:r>
              <a:rPr lang="en-US" sz="1800" spc="-75" dirty="0">
                <a:solidFill>
                  <a:srgbClr val="00416B"/>
                </a:solidFill>
                <a:latin typeface="Bahnschrift" panose="020B0502040204020203" pitchFamily="34" charset="0"/>
                <a:cs typeface="Century Gothic"/>
              </a:rPr>
              <a:t> </a:t>
            </a:r>
            <a:r>
              <a:rPr lang="en-US" sz="1800" spc="-20" dirty="0">
                <a:solidFill>
                  <a:srgbClr val="00416B"/>
                </a:solidFill>
                <a:latin typeface="Bahnschrift" panose="020B0502040204020203" pitchFamily="34" charset="0"/>
                <a:cs typeface="Century Gothic"/>
              </a:rPr>
              <a:t>Issue</a:t>
            </a:r>
            <a:endParaRPr lang="en-US" sz="1800" dirty="0">
              <a:latin typeface="Bahnschrift" panose="020B0502040204020203" pitchFamily="34" charset="0"/>
              <a:cs typeface="Century Gothic"/>
            </a:endParaRPr>
          </a:p>
        </p:txBody>
      </p:sp>
      <p:sp>
        <p:nvSpPr>
          <p:cNvPr id="5" name="object 5"/>
          <p:cNvSpPr txBox="1"/>
          <p:nvPr/>
        </p:nvSpPr>
        <p:spPr>
          <a:xfrm>
            <a:off x="383540" y="3297682"/>
            <a:ext cx="10638790" cy="2817438"/>
          </a:xfrm>
          <a:prstGeom prst="rect">
            <a:avLst/>
          </a:prstGeom>
        </p:spPr>
        <p:txBody>
          <a:bodyPr vert="horz" wrap="square" lIns="0" tIns="67310" rIns="0" bIns="0" rtlCol="0">
            <a:spAutoFit/>
          </a:bodyPr>
          <a:lstStyle/>
          <a:p>
            <a:pPr marL="469265" indent="-456565">
              <a:lnSpc>
                <a:spcPct val="100000"/>
              </a:lnSpc>
              <a:spcBef>
                <a:spcPts val="530"/>
              </a:spcBef>
              <a:buFont typeface="Courier New"/>
              <a:buChar char="o"/>
              <a:tabLst>
                <a:tab pos="469265" algn="l"/>
              </a:tabLst>
            </a:pPr>
            <a:r>
              <a:rPr lang="en-US" sz="1800" u="sng" dirty="0">
                <a:solidFill>
                  <a:srgbClr val="00416B"/>
                </a:solidFill>
                <a:uFill>
                  <a:solidFill>
                    <a:srgbClr val="00416B"/>
                  </a:solidFill>
                </a:uFill>
                <a:latin typeface="Bahnschrift" panose="020B0502040204020203" pitchFamily="34" charset="0"/>
                <a:cs typeface="Century Gothic"/>
              </a:rPr>
              <a:t>Child(ren):</a:t>
            </a:r>
            <a:r>
              <a:rPr lang="en-US" sz="1800" u="none" spc="-15" dirty="0">
                <a:solidFill>
                  <a:srgbClr val="00416B"/>
                </a:solidFill>
                <a:latin typeface="Bahnschrift" panose="020B0502040204020203" pitchFamily="34" charset="0"/>
                <a:cs typeface="Century Gothic"/>
              </a:rPr>
              <a:t> </a:t>
            </a:r>
            <a:r>
              <a:rPr lang="en-US" sz="1800" u="none" dirty="0">
                <a:solidFill>
                  <a:srgbClr val="00416B"/>
                </a:solidFill>
                <a:latin typeface="Bahnschrift" panose="020B0502040204020203" pitchFamily="34" charset="0"/>
                <a:cs typeface="Century Gothic"/>
              </a:rPr>
              <a:t>$1k</a:t>
            </a:r>
            <a:r>
              <a:rPr lang="en-US" sz="1800" u="none" spc="-50" dirty="0">
                <a:solidFill>
                  <a:srgbClr val="00416B"/>
                </a:solidFill>
                <a:latin typeface="Bahnschrift" panose="020B0502040204020203" pitchFamily="34" charset="0"/>
                <a:cs typeface="Century Gothic"/>
              </a:rPr>
              <a:t> </a:t>
            </a:r>
            <a:r>
              <a:rPr lang="en-US" sz="1800" u="none" dirty="0">
                <a:solidFill>
                  <a:srgbClr val="00416B"/>
                </a:solidFill>
                <a:latin typeface="Bahnschrift" panose="020B0502040204020203" pitchFamily="34" charset="0"/>
                <a:cs typeface="Century Gothic"/>
              </a:rPr>
              <a:t>increments</a:t>
            </a:r>
            <a:r>
              <a:rPr lang="en-US" sz="1800" u="none" spc="-45" dirty="0">
                <a:solidFill>
                  <a:srgbClr val="00416B"/>
                </a:solidFill>
                <a:latin typeface="Bahnschrift" panose="020B0502040204020203" pitchFamily="34" charset="0"/>
                <a:cs typeface="Century Gothic"/>
              </a:rPr>
              <a:t> </a:t>
            </a:r>
            <a:r>
              <a:rPr lang="en-US" sz="1800" u="none" dirty="0">
                <a:solidFill>
                  <a:srgbClr val="00416B"/>
                </a:solidFill>
                <a:latin typeface="Bahnschrift" panose="020B0502040204020203" pitchFamily="34" charset="0"/>
                <a:cs typeface="Century Gothic"/>
              </a:rPr>
              <a:t>to</a:t>
            </a:r>
            <a:r>
              <a:rPr lang="en-US" sz="1800" u="none" spc="-50" dirty="0">
                <a:solidFill>
                  <a:srgbClr val="00416B"/>
                </a:solidFill>
                <a:latin typeface="Bahnschrift" panose="020B0502040204020203" pitchFamily="34" charset="0"/>
                <a:cs typeface="Century Gothic"/>
              </a:rPr>
              <a:t> </a:t>
            </a:r>
            <a:r>
              <a:rPr lang="en-US" sz="1800" u="none" dirty="0">
                <a:solidFill>
                  <a:srgbClr val="00416B"/>
                </a:solidFill>
                <a:latin typeface="Bahnschrift" panose="020B0502040204020203" pitchFamily="34" charset="0"/>
                <a:cs typeface="Century Gothic"/>
              </a:rPr>
              <a:t>max</a:t>
            </a:r>
            <a:r>
              <a:rPr lang="en-US" sz="1800" u="none" spc="-65" dirty="0">
                <a:solidFill>
                  <a:srgbClr val="00416B"/>
                </a:solidFill>
                <a:latin typeface="Bahnschrift" panose="020B0502040204020203" pitchFamily="34" charset="0"/>
                <a:cs typeface="Century Gothic"/>
              </a:rPr>
              <a:t> </a:t>
            </a:r>
            <a:r>
              <a:rPr lang="en-US" sz="1800" u="none" spc="-10" dirty="0">
                <a:solidFill>
                  <a:srgbClr val="00416B"/>
                </a:solidFill>
                <a:latin typeface="Bahnschrift" panose="020B0502040204020203" pitchFamily="34" charset="0"/>
                <a:cs typeface="Century Gothic"/>
              </a:rPr>
              <a:t>$10,000</a:t>
            </a:r>
            <a:endParaRPr lang="en-US" sz="1800" dirty="0">
              <a:latin typeface="Bahnschrift" panose="020B0502040204020203" pitchFamily="34" charset="0"/>
              <a:cs typeface="Century Gothic"/>
            </a:endParaRPr>
          </a:p>
          <a:p>
            <a:pPr marL="469265" indent="-456565">
              <a:lnSpc>
                <a:spcPct val="100000"/>
              </a:lnSpc>
              <a:spcBef>
                <a:spcPts val="430"/>
              </a:spcBef>
              <a:buFont typeface="Courier New"/>
              <a:buChar char="o"/>
              <a:tabLst>
                <a:tab pos="469265" algn="l"/>
              </a:tabLst>
            </a:pPr>
            <a:r>
              <a:rPr lang="en-US" sz="1800" dirty="0">
                <a:solidFill>
                  <a:srgbClr val="00416B"/>
                </a:solidFill>
                <a:latin typeface="Bahnschrift" panose="020B0502040204020203" pitchFamily="34" charset="0"/>
                <a:cs typeface="Century Gothic"/>
              </a:rPr>
              <a:t>AD&amp;D</a:t>
            </a:r>
            <a:r>
              <a:rPr lang="en-US" sz="1800" spc="-60" dirty="0">
                <a:solidFill>
                  <a:srgbClr val="00416B"/>
                </a:solidFill>
                <a:latin typeface="Bahnschrift" panose="020B0502040204020203" pitchFamily="34" charset="0"/>
                <a:cs typeface="Century Gothic"/>
              </a:rPr>
              <a:t> </a:t>
            </a:r>
            <a:r>
              <a:rPr lang="en-US" sz="1800" dirty="0">
                <a:solidFill>
                  <a:srgbClr val="00416B"/>
                </a:solidFill>
                <a:latin typeface="Bahnschrift" panose="020B0502040204020203" pitchFamily="34" charset="0"/>
                <a:cs typeface="Century Gothic"/>
              </a:rPr>
              <a:t>coverage</a:t>
            </a:r>
            <a:r>
              <a:rPr lang="en-US" sz="1800" spc="-40" dirty="0">
                <a:solidFill>
                  <a:srgbClr val="00416B"/>
                </a:solidFill>
                <a:latin typeface="Bahnschrift" panose="020B0502040204020203" pitchFamily="34" charset="0"/>
                <a:cs typeface="Century Gothic"/>
              </a:rPr>
              <a:t> </a:t>
            </a:r>
            <a:r>
              <a:rPr lang="en-US" sz="1800" dirty="0">
                <a:solidFill>
                  <a:srgbClr val="00416B"/>
                </a:solidFill>
                <a:latin typeface="Bahnschrift" panose="020B0502040204020203" pitchFamily="34" charset="0"/>
                <a:cs typeface="Century Gothic"/>
              </a:rPr>
              <a:t>will</a:t>
            </a:r>
            <a:r>
              <a:rPr lang="en-US" sz="1800" spc="-25" dirty="0">
                <a:solidFill>
                  <a:srgbClr val="00416B"/>
                </a:solidFill>
                <a:latin typeface="Bahnschrift" panose="020B0502040204020203" pitchFamily="34" charset="0"/>
                <a:cs typeface="Century Gothic"/>
              </a:rPr>
              <a:t> </a:t>
            </a:r>
            <a:r>
              <a:rPr lang="en-US" sz="1800" dirty="0">
                <a:solidFill>
                  <a:srgbClr val="00416B"/>
                </a:solidFill>
                <a:latin typeface="Bahnschrift" panose="020B0502040204020203" pitchFamily="34" charset="0"/>
                <a:cs typeface="Century Gothic"/>
              </a:rPr>
              <a:t>match</a:t>
            </a:r>
            <a:r>
              <a:rPr lang="en-US" sz="1800" spc="-30" dirty="0">
                <a:solidFill>
                  <a:srgbClr val="00416B"/>
                </a:solidFill>
                <a:latin typeface="Bahnschrift" panose="020B0502040204020203" pitchFamily="34" charset="0"/>
                <a:cs typeface="Century Gothic"/>
              </a:rPr>
              <a:t> </a:t>
            </a:r>
            <a:r>
              <a:rPr lang="en-US" sz="1800" dirty="0">
                <a:solidFill>
                  <a:srgbClr val="00416B"/>
                </a:solidFill>
                <a:latin typeface="Bahnschrift" panose="020B0502040204020203" pitchFamily="34" charset="0"/>
                <a:cs typeface="Century Gothic"/>
              </a:rPr>
              <a:t>Life</a:t>
            </a:r>
            <a:r>
              <a:rPr lang="en-US" sz="1800" spc="-35" dirty="0">
                <a:solidFill>
                  <a:srgbClr val="00416B"/>
                </a:solidFill>
                <a:latin typeface="Bahnschrift" panose="020B0502040204020203" pitchFamily="34" charset="0"/>
                <a:cs typeface="Century Gothic"/>
              </a:rPr>
              <a:t> </a:t>
            </a:r>
            <a:r>
              <a:rPr lang="en-US" sz="1800" spc="-10" dirty="0">
                <a:solidFill>
                  <a:srgbClr val="00416B"/>
                </a:solidFill>
                <a:latin typeface="Bahnschrift" panose="020B0502040204020203" pitchFamily="34" charset="0"/>
                <a:cs typeface="Century Gothic"/>
              </a:rPr>
              <a:t>benefit</a:t>
            </a:r>
            <a:endParaRPr lang="en-US" sz="1800" dirty="0">
              <a:latin typeface="Bahnschrift" panose="020B0502040204020203" pitchFamily="34" charset="0"/>
              <a:cs typeface="Century Gothic"/>
            </a:endParaRPr>
          </a:p>
          <a:p>
            <a:pPr marL="469265" indent="-456565">
              <a:lnSpc>
                <a:spcPct val="100000"/>
              </a:lnSpc>
              <a:spcBef>
                <a:spcPts val="434"/>
              </a:spcBef>
              <a:buFont typeface="Courier New"/>
              <a:buChar char="o"/>
              <a:tabLst>
                <a:tab pos="469265" algn="l"/>
              </a:tabLst>
            </a:pPr>
            <a:r>
              <a:rPr lang="en-US" sz="1800" dirty="0">
                <a:solidFill>
                  <a:srgbClr val="00416B"/>
                </a:solidFill>
                <a:latin typeface="Bahnschrift" panose="020B0502040204020203" pitchFamily="34" charset="0"/>
                <a:cs typeface="Century Gothic"/>
              </a:rPr>
              <a:t>Employee</a:t>
            </a:r>
            <a:r>
              <a:rPr lang="en-US" sz="1800" spc="-25" dirty="0">
                <a:solidFill>
                  <a:srgbClr val="00416B"/>
                </a:solidFill>
                <a:latin typeface="Bahnschrift" panose="020B0502040204020203" pitchFamily="34" charset="0"/>
                <a:cs typeface="Century Gothic"/>
              </a:rPr>
              <a:t> </a:t>
            </a:r>
            <a:r>
              <a:rPr lang="en-US" sz="1800" dirty="0">
                <a:solidFill>
                  <a:srgbClr val="00416B"/>
                </a:solidFill>
                <a:latin typeface="Bahnschrift" panose="020B0502040204020203" pitchFamily="34" charset="0"/>
                <a:cs typeface="Century Gothic"/>
              </a:rPr>
              <a:t>and</a:t>
            </a:r>
            <a:r>
              <a:rPr lang="en-US" sz="1800" spc="-20" dirty="0">
                <a:solidFill>
                  <a:srgbClr val="00416B"/>
                </a:solidFill>
                <a:latin typeface="Bahnschrift" panose="020B0502040204020203" pitchFamily="34" charset="0"/>
                <a:cs typeface="Century Gothic"/>
              </a:rPr>
              <a:t> </a:t>
            </a:r>
            <a:r>
              <a:rPr lang="en-US" sz="1800" dirty="0">
                <a:solidFill>
                  <a:srgbClr val="00416B"/>
                </a:solidFill>
                <a:latin typeface="Bahnschrift" panose="020B0502040204020203" pitchFamily="34" charset="0"/>
                <a:cs typeface="Century Gothic"/>
              </a:rPr>
              <a:t>Spouse</a:t>
            </a:r>
            <a:r>
              <a:rPr lang="en-US" sz="1800" spc="-10" dirty="0">
                <a:solidFill>
                  <a:srgbClr val="00416B"/>
                </a:solidFill>
                <a:latin typeface="Bahnschrift" panose="020B0502040204020203" pitchFamily="34" charset="0"/>
                <a:cs typeface="Century Gothic"/>
              </a:rPr>
              <a:t> </a:t>
            </a:r>
            <a:r>
              <a:rPr lang="en-US" sz="1800" dirty="0">
                <a:solidFill>
                  <a:srgbClr val="00416B"/>
                </a:solidFill>
                <a:latin typeface="Bahnschrift" panose="020B0502040204020203" pitchFamily="34" charset="0"/>
                <a:cs typeface="Century Gothic"/>
              </a:rPr>
              <a:t>rates</a:t>
            </a:r>
            <a:r>
              <a:rPr lang="en-US" sz="1800" spc="-5" dirty="0">
                <a:solidFill>
                  <a:srgbClr val="00416B"/>
                </a:solidFill>
                <a:latin typeface="Bahnschrift" panose="020B0502040204020203" pitchFamily="34" charset="0"/>
                <a:cs typeface="Century Gothic"/>
              </a:rPr>
              <a:t> </a:t>
            </a:r>
            <a:r>
              <a:rPr lang="en-US" sz="1800" dirty="0">
                <a:solidFill>
                  <a:srgbClr val="00416B"/>
                </a:solidFill>
                <a:latin typeface="Bahnschrift" panose="020B0502040204020203" pitchFamily="34" charset="0"/>
                <a:cs typeface="Century Gothic"/>
              </a:rPr>
              <a:t>are</a:t>
            </a:r>
            <a:r>
              <a:rPr lang="en-US" sz="1800" spc="-35" dirty="0">
                <a:solidFill>
                  <a:srgbClr val="00416B"/>
                </a:solidFill>
                <a:latin typeface="Bahnschrift" panose="020B0502040204020203" pitchFamily="34" charset="0"/>
                <a:cs typeface="Century Gothic"/>
              </a:rPr>
              <a:t> </a:t>
            </a:r>
            <a:r>
              <a:rPr lang="en-US" sz="1800" dirty="0">
                <a:solidFill>
                  <a:srgbClr val="00416B"/>
                </a:solidFill>
                <a:latin typeface="Bahnschrift" panose="020B0502040204020203" pitchFamily="34" charset="0"/>
                <a:cs typeface="Century Gothic"/>
              </a:rPr>
              <a:t>in</a:t>
            </a:r>
            <a:r>
              <a:rPr lang="en-US" sz="1800" spc="-40" dirty="0">
                <a:solidFill>
                  <a:srgbClr val="00416B"/>
                </a:solidFill>
                <a:latin typeface="Bahnschrift" panose="020B0502040204020203" pitchFamily="34" charset="0"/>
                <a:cs typeface="Century Gothic"/>
              </a:rPr>
              <a:t> </a:t>
            </a:r>
            <a:r>
              <a:rPr lang="en-US" sz="1800" spc="-10" dirty="0">
                <a:solidFill>
                  <a:srgbClr val="00416B"/>
                </a:solidFill>
                <a:latin typeface="Bahnschrift" panose="020B0502040204020203" pitchFamily="34" charset="0"/>
                <a:cs typeface="Century Gothic"/>
              </a:rPr>
              <a:t>5-</a:t>
            </a:r>
            <a:r>
              <a:rPr lang="en-US" sz="1800" dirty="0">
                <a:solidFill>
                  <a:srgbClr val="00416B"/>
                </a:solidFill>
                <a:latin typeface="Bahnschrift" panose="020B0502040204020203" pitchFamily="34" charset="0"/>
                <a:cs typeface="Century Gothic"/>
              </a:rPr>
              <a:t>year</a:t>
            </a:r>
            <a:r>
              <a:rPr lang="en-US" sz="1800" spc="-15" dirty="0">
                <a:solidFill>
                  <a:srgbClr val="00416B"/>
                </a:solidFill>
                <a:latin typeface="Bahnschrift" panose="020B0502040204020203" pitchFamily="34" charset="0"/>
                <a:cs typeface="Century Gothic"/>
              </a:rPr>
              <a:t> </a:t>
            </a:r>
            <a:r>
              <a:rPr lang="en-US" sz="1800" spc="-20" dirty="0">
                <a:solidFill>
                  <a:srgbClr val="00416B"/>
                </a:solidFill>
                <a:latin typeface="Bahnschrift" panose="020B0502040204020203" pitchFamily="34" charset="0"/>
                <a:cs typeface="Century Gothic"/>
              </a:rPr>
              <a:t>age-</a:t>
            </a:r>
            <a:r>
              <a:rPr lang="en-US" sz="1800" dirty="0">
                <a:solidFill>
                  <a:srgbClr val="00416B"/>
                </a:solidFill>
                <a:latin typeface="Bahnschrift" panose="020B0502040204020203" pitchFamily="34" charset="0"/>
                <a:cs typeface="Century Gothic"/>
              </a:rPr>
              <a:t>bands</a:t>
            </a:r>
          </a:p>
          <a:p>
            <a:pPr marL="914400" lvl="1" indent="-456565">
              <a:spcBef>
                <a:spcPts val="434"/>
              </a:spcBef>
              <a:buClr>
                <a:srgbClr val="6EACDE"/>
              </a:buClr>
              <a:buFont typeface="Wingdings" panose="05000000000000000000" pitchFamily="2" charset="2"/>
              <a:buChar char="§"/>
              <a:tabLst>
                <a:tab pos="469265" algn="l"/>
              </a:tabLst>
            </a:pPr>
            <a:r>
              <a:rPr lang="en-US" dirty="0">
                <a:solidFill>
                  <a:srgbClr val="00416B"/>
                </a:solidFill>
                <a:latin typeface="Bahnschrift" panose="020B0502040204020203" pitchFamily="34" charset="0"/>
                <a:cs typeface="Century Gothic"/>
              </a:rPr>
              <a:t>Your</a:t>
            </a:r>
            <a:r>
              <a:rPr lang="en-US" spc="-35" dirty="0">
                <a:solidFill>
                  <a:srgbClr val="00416B"/>
                </a:solidFill>
                <a:latin typeface="Bahnschrift" panose="020B0502040204020203" pitchFamily="34" charset="0"/>
                <a:cs typeface="Century Gothic"/>
              </a:rPr>
              <a:t> </a:t>
            </a:r>
            <a:r>
              <a:rPr lang="en-US" dirty="0">
                <a:solidFill>
                  <a:srgbClr val="00416B"/>
                </a:solidFill>
                <a:latin typeface="Bahnschrift" panose="020B0502040204020203" pitchFamily="34" charset="0"/>
                <a:cs typeface="Century Gothic"/>
              </a:rPr>
              <a:t>age</a:t>
            </a:r>
            <a:r>
              <a:rPr lang="en-US" spc="-20" dirty="0">
                <a:solidFill>
                  <a:srgbClr val="00416B"/>
                </a:solidFill>
                <a:latin typeface="Bahnschrift" panose="020B0502040204020203" pitchFamily="34" charset="0"/>
                <a:cs typeface="Century Gothic"/>
              </a:rPr>
              <a:t> </a:t>
            </a:r>
            <a:r>
              <a:rPr lang="en-US" dirty="0">
                <a:solidFill>
                  <a:srgbClr val="00416B"/>
                </a:solidFill>
                <a:latin typeface="Bahnschrift" panose="020B0502040204020203" pitchFamily="34" charset="0"/>
                <a:cs typeface="Century Gothic"/>
              </a:rPr>
              <a:t>on</a:t>
            </a:r>
            <a:r>
              <a:rPr lang="en-US" spc="-35" dirty="0">
                <a:solidFill>
                  <a:srgbClr val="00416B"/>
                </a:solidFill>
                <a:latin typeface="Bahnschrift" panose="020B0502040204020203" pitchFamily="34" charset="0"/>
                <a:cs typeface="Century Gothic"/>
              </a:rPr>
              <a:t> </a:t>
            </a:r>
            <a:r>
              <a:rPr lang="en-US" dirty="0">
                <a:solidFill>
                  <a:srgbClr val="00416B"/>
                </a:solidFill>
                <a:latin typeface="Bahnschrift" panose="020B0502040204020203" pitchFamily="34" charset="0"/>
                <a:cs typeface="Century Gothic"/>
              </a:rPr>
              <a:t>July</a:t>
            </a:r>
            <a:r>
              <a:rPr lang="en-US" spc="-30" dirty="0">
                <a:solidFill>
                  <a:srgbClr val="00416B"/>
                </a:solidFill>
                <a:latin typeface="Bahnschrift" panose="020B0502040204020203" pitchFamily="34" charset="0"/>
                <a:cs typeface="Century Gothic"/>
              </a:rPr>
              <a:t> </a:t>
            </a:r>
            <a:r>
              <a:rPr lang="en-US" dirty="0">
                <a:solidFill>
                  <a:srgbClr val="00416B"/>
                </a:solidFill>
                <a:latin typeface="Bahnschrift" panose="020B0502040204020203" pitchFamily="34" charset="0"/>
                <a:cs typeface="Century Gothic"/>
              </a:rPr>
              <a:t>1</a:t>
            </a:r>
            <a:r>
              <a:rPr lang="en-US" spc="-20" dirty="0">
                <a:solidFill>
                  <a:srgbClr val="00416B"/>
                </a:solidFill>
                <a:latin typeface="Bahnschrift" panose="020B0502040204020203" pitchFamily="34" charset="0"/>
                <a:cs typeface="Century Gothic"/>
              </a:rPr>
              <a:t> </a:t>
            </a:r>
            <a:r>
              <a:rPr lang="en-US" dirty="0">
                <a:solidFill>
                  <a:srgbClr val="00416B"/>
                </a:solidFill>
                <a:latin typeface="Bahnschrift" panose="020B0502040204020203" pitchFamily="34" charset="0"/>
                <a:cs typeface="Century Gothic"/>
              </a:rPr>
              <a:t>each</a:t>
            </a:r>
            <a:r>
              <a:rPr lang="en-US" spc="-20" dirty="0">
                <a:solidFill>
                  <a:srgbClr val="00416B"/>
                </a:solidFill>
                <a:latin typeface="Bahnschrift" panose="020B0502040204020203" pitchFamily="34" charset="0"/>
                <a:cs typeface="Century Gothic"/>
              </a:rPr>
              <a:t> year </a:t>
            </a:r>
            <a:r>
              <a:rPr lang="en-US" dirty="0">
                <a:solidFill>
                  <a:srgbClr val="00416B"/>
                </a:solidFill>
                <a:latin typeface="Bahnschrift" panose="020B0502040204020203" pitchFamily="34" charset="0"/>
                <a:cs typeface="Century Gothic"/>
              </a:rPr>
              <a:t>determines</a:t>
            </a:r>
            <a:r>
              <a:rPr lang="en-US" spc="-30" dirty="0">
                <a:solidFill>
                  <a:srgbClr val="00416B"/>
                </a:solidFill>
                <a:latin typeface="Bahnschrift" panose="020B0502040204020203" pitchFamily="34" charset="0"/>
                <a:cs typeface="Century Gothic"/>
              </a:rPr>
              <a:t> </a:t>
            </a:r>
            <a:r>
              <a:rPr lang="en-US" dirty="0">
                <a:solidFill>
                  <a:srgbClr val="00416B"/>
                </a:solidFill>
                <a:latin typeface="Bahnschrift" panose="020B0502040204020203" pitchFamily="34" charset="0"/>
                <a:cs typeface="Century Gothic"/>
              </a:rPr>
              <a:t>your</a:t>
            </a:r>
            <a:r>
              <a:rPr lang="en-US" spc="-55" dirty="0">
                <a:solidFill>
                  <a:srgbClr val="00416B"/>
                </a:solidFill>
                <a:latin typeface="Bahnschrift" panose="020B0502040204020203" pitchFamily="34" charset="0"/>
                <a:cs typeface="Century Gothic"/>
              </a:rPr>
              <a:t> </a:t>
            </a:r>
            <a:r>
              <a:rPr lang="en-US" spc="-20" dirty="0">
                <a:solidFill>
                  <a:srgbClr val="00416B"/>
                </a:solidFill>
                <a:latin typeface="Bahnschrift" panose="020B0502040204020203" pitchFamily="34" charset="0"/>
                <a:cs typeface="Century Gothic"/>
              </a:rPr>
              <a:t>age-band</a:t>
            </a:r>
            <a:endParaRPr lang="en-US" dirty="0">
              <a:latin typeface="Bahnschrift" panose="020B0502040204020203" pitchFamily="34" charset="0"/>
              <a:cs typeface="Century Gothic"/>
            </a:endParaRPr>
          </a:p>
          <a:p>
            <a:pPr>
              <a:lnSpc>
                <a:spcPct val="100000"/>
              </a:lnSpc>
              <a:spcBef>
                <a:spcPts val="819"/>
              </a:spcBef>
            </a:pPr>
            <a:endParaRPr lang="en-US" sz="1800" dirty="0">
              <a:latin typeface="Bahnschrift" panose="020B0502040204020203" pitchFamily="34" charset="0"/>
              <a:cs typeface="Century Gothic"/>
            </a:endParaRPr>
          </a:p>
          <a:p>
            <a:pPr marL="469900" marR="5080" indent="-457200">
              <a:lnSpc>
                <a:spcPct val="100000"/>
              </a:lnSpc>
            </a:pPr>
            <a:r>
              <a:rPr lang="en-US" sz="1800" b="1" dirty="0">
                <a:solidFill>
                  <a:srgbClr val="00416B"/>
                </a:solidFill>
                <a:latin typeface="Bahnschrift" panose="020B0502040204020203" pitchFamily="34" charset="0"/>
                <a:cs typeface="Century Gothic"/>
              </a:rPr>
              <a:t>Note:</a:t>
            </a:r>
            <a:r>
              <a:rPr lang="en-US" sz="1800" b="1" spc="-50" dirty="0">
                <a:solidFill>
                  <a:srgbClr val="00416B"/>
                </a:solidFill>
                <a:latin typeface="Bahnschrift" panose="020B0502040204020203" pitchFamily="34" charset="0"/>
                <a:cs typeface="Century Gothic"/>
              </a:rPr>
              <a:t> </a:t>
            </a:r>
            <a:r>
              <a:rPr lang="en-US" sz="1800" dirty="0">
                <a:solidFill>
                  <a:srgbClr val="00416B"/>
                </a:solidFill>
                <a:latin typeface="Bahnschrift" panose="020B0502040204020203" pitchFamily="34" charset="0"/>
                <a:cs typeface="Century Gothic"/>
              </a:rPr>
              <a:t>If you enroll during your initial eligibility period upon hire, you may elect coverage up to the guaranteed issue amounts noted above. If you previously waived coverage, or would like to increase existing coverage, you may do so during open enrollment. Any amount you add or increase would require </a:t>
            </a:r>
            <a:r>
              <a:rPr lang="en-US" sz="1800" b="1" dirty="0">
                <a:solidFill>
                  <a:srgbClr val="00416B"/>
                </a:solidFill>
                <a:latin typeface="Bahnschrift" panose="020B0502040204020203" pitchFamily="34" charset="0"/>
                <a:cs typeface="Century Gothic"/>
              </a:rPr>
              <a:t>evidence of insurability.</a:t>
            </a:r>
            <a:endParaRPr lang="en-US" sz="1800" dirty="0">
              <a:latin typeface="Bahnschrift" panose="020B0502040204020203" pitchFamily="34" charset="0"/>
              <a:cs typeface="Century Gothic"/>
            </a:endParaRPr>
          </a:p>
        </p:txBody>
      </p:sp>
      <p:sp>
        <p:nvSpPr>
          <p:cNvPr id="6" name="object 6"/>
          <p:cNvSpPr txBox="1">
            <a:spLocks noGrp="1"/>
          </p:cNvSpPr>
          <p:nvPr>
            <p:ph type="title"/>
          </p:nvPr>
        </p:nvSpPr>
        <p:spPr>
          <a:prstGeom prst="rect">
            <a:avLst/>
          </a:prstGeom>
        </p:spPr>
        <p:txBody>
          <a:bodyPr vert="horz" wrap="square" lIns="0" tIns="123571" rIns="0" bIns="0" rtlCol="0">
            <a:spAutoFit/>
          </a:bodyPr>
          <a:lstStyle/>
          <a:p>
            <a:pPr marL="12700">
              <a:lnSpc>
                <a:spcPct val="100000"/>
              </a:lnSpc>
              <a:spcBef>
                <a:spcPts val="105"/>
              </a:spcBef>
            </a:pPr>
            <a:r>
              <a:rPr lang="en-US"/>
              <a:t>Voluntary</a:t>
            </a:r>
            <a:r>
              <a:rPr lang="en-US" spc="-95"/>
              <a:t> </a:t>
            </a:r>
            <a:r>
              <a:rPr lang="en-US" spc="-10"/>
              <a:t>Benefits</a:t>
            </a:r>
            <a:endParaRPr lang="en-US" spc="-10" dirty="0"/>
          </a:p>
        </p:txBody>
      </p:sp>
      <p:pic>
        <p:nvPicPr>
          <p:cNvPr id="7" name="object 7"/>
          <p:cNvPicPr/>
          <p:nvPr/>
        </p:nvPicPr>
        <p:blipFill>
          <a:blip r:embed="rId3" cstate="print"/>
          <a:stretch>
            <a:fillRect/>
          </a:stretch>
        </p:blipFill>
        <p:spPr>
          <a:xfrm>
            <a:off x="8485631" y="1005839"/>
            <a:ext cx="2182368" cy="2159507"/>
          </a:xfrm>
          <a:prstGeom prst="rect">
            <a:avLst/>
          </a:prstGeom>
        </p:spPr>
      </p:pic>
      <p:sp>
        <p:nvSpPr>
          <p:cNvPr id="8" name="object 8"/>
          <p:cNvSpPr txBox="1"/>
          <p:nvPr/>
        </p:nvSpPr>
        <p:spPr>
          <a:xfrm>
            <a:off x="10438638" y="6361146"/>
            <a:ext cx="1359535" cy="396875"/>
          </a:xfrm>
          <a:prstGeom prst="rect">
            <a:avLst/>
          </a:prstGeom>
        </p:spPr>
        <p:txBody>
          <a:bodyPr vert="horz" wrap="square" lIns="0" tIns="12700" rIns="0" bIns="0" rtlCol="0">
            <a:spAutoFit/>
          </a:bodyPr>
          <a:lstStyle/>
          <a:p>
            <a:pPr marR="66040" algn="r">
              <a:lnSpc>
                <a:spcPct val="100000"/>
              </a:lnSpc>
              <a:spcBef>
                <a:spcPts val="100"/>
              </a:spcBef>
            </a:pPr>
            <a:fld id="{81D60167-4931-47E6-BA6A-407CBD079E47}" type="slidenum">
              <a:rPr lang="en-US" sz="1000" spc="-25" dirty="0">
                <a:solidFill>
                  <a:srgbClr val="7E7E7E"/>
                </a:solidFill>
                <a:latin typeface="Bahnschrift" panose="020B0502040204020203" pitchFamily="34" charset="0"/>
                <a:cs typeface="Century Gothic"/>
              </a:rPr>
              <a:t>23</a:t>
            </a:fld>
            <a:endParaRPr lang="en-US" sz="1000" dirty="0">
              <a:latin typeface="Bahnschrift" panose="020B0502040204020203" pitchFamily="34" charset="0"/>
              <a:cs typeface="Century Gothic"/>
            </a:endParaRPr>
          </a:p>
          <a:p>
            <a:pPr marL="12700">
              <a:lnSpc>
                <a:spcPct val="100000"/>
              </a:lnSpc>
              <a:spcBef>
                <a:spcPts val="990"/>
              </a:spcBef>
            </a:pPr>
            <a:r>
              <a:rPr lang="en-US" sz="600" dirty="0">
                <a:solidFill>
                  <a:srgbClr val="C5DEF1"/>
                </a:solidFill>
                <a:latin typeface="Bahnschrift" panose="020B0502040204020203" pitchFamily="34" charset="0"/>
                <a:cs typeface="Century Gothic"/>
              </a:rPr>
              <a:t>©2019</a:t>
            </a:r>
            <a:r>
              <a:rPr lang="en-US" sz="600" spc="10" dirty="0">
                <a:solidFill>
                  <a:srgbClr val="C5DEF1"/>
                </a:solidFill>
                <a:latin typeface="Bahnschrift" panose="020B0502040204020203" pitchFamily="34" charset="0"/>
                <a:cs typeface="Century Gothic"/>
              </a:rPr>
              <a:t> </a:t>
            </a:r>
            <a:r>
              <a:rPr lang="en-US" sz="600" spc="-10" dirty="0">
                <a:solidFill>
                  <a:srgbClr val="C5DEF1"/>
                </a:solidFill>
                <a:latin typeface="Bahnschrift" panose="020B0502040204020203" pitchFamily="34" charset="0"/>
                <a:cs typeface="Century Gothic"/>
              </a:rPr>
              <a:t>ARTHUR</a:t>
            </a:r>
            <a:r>
              <a:rPr lang="en-US" sz="600" dirty="0">
                <a:solidFill>
                  <a:srgbClr val="C5DEF1"/>
                </a:solidFill>
                <a:latin typeface="Bahnschrift" panose="020B0502040204020203" pitchFamily="34" charset="0"/>
                <a:cs typeface="Century Gothic"/>
              </a:rPr>
              <a:t> J. </a:t>
            </a:r>
            <a:r>
              <a:rPr lang="en-US" sz="600" spc="-10" dirty="0">
                <a:solidFill>
                  <a:srgbClr val="C5DEF1"/>
                </a:solidFill>
                <a:latin typeface="Bahnschrift" panose="020B0502040204020203" pitchFamily="34" charset="0"/>
                <a:cs typeface="Century Gothic"/>
              </a:rPr>
              <a:t>GALLAGHER</a:t>
            </a:r>
            <a:r>
              <a:rPr lang="en-US" sz="600" spc="35" dirty="0">
                <a:solidFill>
                  <a:srgbClr val="C5DEF1"/>
                </a:solidFill>
                <a:latin typeface="Bahnschrift" panose="020B0502040204020203" pitchFamily="34" charset="0"/>
                <a:cs typeface="Century Gothic"/>
              </a:rPr>
              <a:t> </a:t>
            </a:r>
            <a:r>
              <a:rPr lang="en-US" sz="600" dirty="0">
                <a:solidFill>
                  <a:srgbClr val="C5DEF1"/>
                </a:solidFill>
                <a:latin typeface="Bahnschrift" panose="020B0502040204020203" pitchFamily="34" charset="0"/>
                <a:cs typeface="Century Gothic"/>
              </a:rPr>
              <a:t>&amp;</a:t>
            </a:r>
            <a:r>
              <a:rPr lang="en-US" sz="600" spc="-10" dirty="0">
                <a:solidFill>
                  <a:srgbClr val="C5DEF1"/>
                </a:solidFill>
                <a:latin typeface="Bahnschrift" panose="020B0502040204020203" pitchFamily="34" charset="0"/>
                <a:cs typeface="Century Gothic"/>
              </a:rPr>
              <a:t> </a:t>
            </a:r>
            <a:r>
              <a:rPr lang="en-US" sz="600" spc="-25" dirty="0">
                <a:solidFill>
                  <a:srgbClr val="C5DEF1"/>
                </a:solidFill>
                <a:latin typeface="Bahnschrift" panose="020B0502040204020203" pitchFamily="34" charset="0"/>
                <a:cs typeface="Century Gothic"/>
              </a:rPr>
              <a:t>CO.</a:t>
            </a:r>
            <a:endParaRPr lang="en-US" sz="600" dirty="0">
              <a:latin typeface="Bahnschrift" panose="020B0502040204020203" pitchFamily="34" charset="0"/>
              <a:cs typeface="Century Gothic"/>
            </a:endParaRPr>
          </a:p>
        </p:txBody>
      </p:sp>
      <p:sp>
        <p:nvSpPr>
          <p:cNvPr id="9" name="object 9"/>
          <p:cNvSpPr txBox="1">
            <a:spLocks noGrp="1"/>
          </p:cNvSpPr>
          <p:nvPr>
            <p:ph type="sldNum" sz="quarter" idx="7"/>
          </p:nvPr>
        </p:nvSpPr>
        <p:spPr>
          <a:xfrm>
            <a:off x="358140" y="6615946"/>
            <a:ext cx="174625" cy="105798"/>
          </a:xfrm>
          <a:prstGeom prst="rect">
            <a:avLst/>
          </a:prstGeom>
        </p:spPr>
        <p:txBody>
          <a:bodyPr vert="horz" wrap="square" lIns="0" tIns="13335" rIns="0" bIns="0" rtlCol="0">
            <a:spAutoFit/>
          </a:bodyPr>
          <a:lstStyle/>
          <a:p>
            <a:pPr marL="38100">
              <a:lnSpc>
                <a:spcPct val="100000"/>
              </a:lnSpc>
              <a:spcBef>
                <a:spcPts val="105"/>
              </a:spcBef>
            </a:pPr>
            <a:fld id="{81D60167-4931-47E6-BA6A-407CBD079E47}" type="slidenum">
              <a:rPr lang="en-US" spc="-25" smtClean="0"/>
              <a:t>23</a:t>
            </a:fld>
            <a:endParaRPr lang="en-US" spc="-25"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9636" y="1079373"/>
            <a:ext cx="11238230" cy="5198218"/>
          </a:xfrm>
          <a:prstGeom prst="rect">
            <a:avLst/>
          </a:prstGeom>
        </p:spPr>
        <p:txBody>
          <a:bodyPr vert="horz" wrap="square" lIns="0" tIns="12065" rIns="0" bIns="0" rtlCol="0">
            <a:spAutoFit/>
          </a:bodyPr>
          <a:lstStyle/>
          <a:p>
            <a:pPr marL="287020" marR="652780" indent="-274320">
              <a:lnSpc>
                <a:spcPct val="100000"/>
              </a:lnSpc>
              <a:spcBef>
                <a:spcPts val="95"/>
              </a:spcBef>
              <a:buClr>
                <a:srgbClr val="1F5786"/>
              </a:buClr>
              <a:buFont typeface="Courier New"/>
              <a:buChar char="o"/>
              <a:tabLst>
                <a:tab pos="287020" algn="l"/>
                <a:tab pos="1936750" algn="l"/>
              </a:tabLst>
            </a:pPr>
            <a:r>
              <a:rPr lang="en-US" sz="2200" dirty="0">
                <a:solidFill>
                  <a:srgbClr val="1F5786"/>
                </a:solidFill>
                <a:latin typeface="Bahnschrift" panose="020B0502040204020203" pitchFamily="34" charset="0"/>
                <a:cs typeface="Century Gothic"/>
              </a:rPr>
              <a:t>After a</a:t>
            </a:r>
            <a:r>
              <a:rPr lang="en-US" sz="2200" spc="-35"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new</a:t>
            </a:r>
            <a:r>
              <a:rPr lang="en-US" sz="2200" spc="-20"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plan</a:t>
            </a:r>
            <a:r>
              <a:rPr lang="en-US" sz="2200" spc="-30"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year</a:t>
            </a:r>
            <a:r>
              <a:rPr lang="en-US" sz="2200" spc="-30"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begins,</a:t>
            </a:r>
            <a:r>
              <a:rPr lang="en-US" sz="2200" spc="-45"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you</a:t>
            </a:r>
            <a:r>
              <a:rPr lang="en-US" sz="2200" spc="-15"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generally</a:t>
            </a:r>
            <a:r>
              <a:rPr lang="en-US" sz="2200" spc="-50"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cannot</a:t>
            </a:r>
            <a:r>
              <a:rPr lang="en-US" sz="2200" spc="-20"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change</a:t>
            </a:r>
            <a:r>
              <a:rPr lang="en-US" sz="2200" spc="-30"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your</a:t>
            </a:r>
            <a:r>
              <a:rPr lang="en-US" sz="2200" spc="-10" dirty="0">
                <a:solidFill>
                  <a:srgbClr val="1F5786"/>
                </a:solidFill>
                <a:latin typeface="Bahnschrift" panose="020B0502040204020203" pitchFamily="34" charset="0"/>
                <a:cs typeface="Century Gothic"/>
              </a:rPr>
              <a:t> benefit election(s). </a:t>
            </a:r>
          </a:p>
          <a:p>
            <a:pPr marL="287020" marR="652780" indent="-274320">
              <a:lnSpc>
                <a:spcPct val="100000"/>
              </a:lnSpc>
              <a:spcBef>
                <a:spcPts val="2400"/>
              </a:spcBef>
              <a:buClr>
                <a:srgbClr val="1F5786"/>
              </a:buClr>
              <a:buFont typeface="Courier New"/>
              <a:buChar char="o"/>
              <a:tabLst>
                <a:tab pos="287020" algn="l"/>
                <a:tab pos="1936750" algn="l"/>
              </a:tabLst>
            </a:pPr>
            <a:r>
              <a:rPr lang="en-US" sz="2200" dirty="0">
                <a:solidFill>
                  <a:srgbClr val="1F5786"/>
                </a:solidFill>
                <a:latin typeface="Bahnschrift" panose="020B0502040204020203" pitchFamily="34" charset="0"/>
                <a:cs typeface="Century Gothic"/>
              </a:rPr>
              <a:t>However,</a:t>
            </a:r>
            <a:r>
              <a:rPr lang="en-US" sz="2200" spc="-30"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if</a:t>
            </a:r>
            <a:r>
              <a:rPr lang="en-US" sz="2200" spc="-35"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there</a:t>
            </a:r>
            <a:r>
              <a:rPr lang="en-US" sz="2200" spc="-30"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is</a:t>
            </a:r>
            <a:r>
              <a:rPr lang="en-US" sz="2200" spc="-45"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a</a:t>
            </a:r>
            <a:r>
              <a:rPr lang="en-US" sz="2200" spc="-35" dirty="0">
                <a:solidFill>
                  <a:srgbClr val="1F5786"/>
                </a:solidFill>
                <a:latin typeface="Bahnschrift" panose="020B0502040204020203" pitchFamily="34" charset="0"/>
                <a:cs typeface="Century Gothic"/>
              </a:rPr>
              <a:t> </a:t>
            </a:r>
            <a:r>
              <a:rPr lang="en-US" sz="2200" b="1" dirty="0">
                <a:solidFill>
                  <a:srgbClr val="1F5786"/>
                </a:solidFill>
                <a:latin typeface="Bahnschrift" panose="020B0502040204020203" pitchFamily="34" charset="0"/>
                <a:cs typeface="Century Gothic"/>
              </a:rPr>
              <a:t>Family</a:t>
            </a:r>
            <a:r>
              <a:rPr lang="en-US" sz="2200" b="1" spc="-40" dirty="0">
                <a:solidFill>
                  <a:srgbClr val="1F5786"/>
                </a:solidFill>
                <a:latin typeface="Bahnschrift" panose="020B0502040204020203" pitchFamily="34" charset="0"/>
                <a:cs typeface="Century Gothic"/>
              </a:rPr>
              <a:t> </a:t>
            </a:r>
            <a:r>
              <a:rPr lang="en-US" sz="2200" b="1" dirty="0">
                <a:solidFill>
                  <a:srgbClr val="1F5786"/>
                </a:solidFill>
                <a:latin typeface="Bahnschrift" panose="020B0502040204020203" pitchFamily="34" charset="0"/>
                <a:cs typeface="Century Gothic"/>
              </a:rPr>
              <a:t>Status</a:t>
            </a:r>
            <a:r>
              <a:rPr lang="en-US" sz="2200" b="1" spc="-10" dirty="0">
                <a:solidFill>
                  <a:srgbClr val="1F5786"/>
                </a:solidFill>
                <a:latin typeface="Bahnschrift" panose="020B0502040204020203" pitchFamily="34" charset="0"/>
                <a:cs typeface="Century Gothic"/>
              </a:rPr>
              <a:t> </a:t>
            </a:r>
            <a:r>
              <a:rPr lang="en-US" sz="2200" b="1" dirty="0">
                <a:solidFill>
                  <a:srgbClr val="1F5786"/>
                </a:solidFill>
                <a:latin typeface="Bahnschrift" panose="020B0502040204020203" pitchFamily="34" charset="0"/>
                <a:cs typeface="Century Gothic"/>
              </a:rPr>
              <a:t>Change</a:t>
            </a:r>
            <a:r>
              <a:rPr lang="en-US" sz="2200" dirty="0">
                <a:solidFill>
                  <a:srgbClr val="1F5786"/>
                </a:solidFill>
                <a:latin typeface="Bahnschrift" panose="020B0502040204020203" pitchFamily="34" charset="0"/>
                <a:cs typeface="Century Gothic"/>
              </a:rPr>
              <a:t>,</a:t>
            </a:r>
            <a:r>
              <a:rPr lang="en-US" sz="2200" spc="-5"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you</a:t>
            </a:r>
            <a:r>
              <a:rPr lang="en-US" sz="2200" spc="-15"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may</a:t>
            </a:r>
            <a:r>
              <a:rPr lang="en-US" sz="2200" spc="-25"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be</a:t>
            </a:r>
            <a:r>
              <a:rPr lang="en-US" sz="2200" spc="-20"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able</a:t>
            </a:r>
            <a:r>
              <a:rPr lang="en-US" sz="2200" spc="-20" dirty="0">
                <a:solidFill>
                  <a:srgbClr val="1F5786"/>
                </a:solidFill>
                <a:latin typeface="Bahnschrift" panose="020B0502040204020203" pitchFamily="34" charset="0"/>
                <a:cs typeface="Century Gothic"/>
              </a:rPr>
              <a:t> </a:t>
            </a:r>
            <a:r>
              <a:rPr lang="en-US" sz="2200" spc="-25" dirty="0">
                <a:solidFill>
                  <a:srgbClr val="1F5786"/>
                </a:solidFill>
                <a:latin typeface="Bahnschrift" panose="020B0502040204020203" pitchFamily="34" charset="0"/>
                <a:cs typeface="Century Gothic"/>
              </a:rPr>
              <a:t>to </a:t>
            </a:r>
            <a:r>
              <a:rPr lang="en-US" sz="2200" dirty="0">
                <a:solidFill>
                  <a:srgbClr val="1F5786"/>
                </a:solidFill>
                <a:latin typeface="Bahnschrift" panose="020B0502040204020203" pitchFamily="34" charset="0"/>
                <a:cs typeface="Century Gothic"/>
              </a:rPr>
              <a:t>change</a:t>
            </a:r>
            <a:r>
              <a:rPr lang="en-US" sz="2200" spc="-60"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your</a:t>
            </a:r>
            <a:r>
              <a:rPr lang="en-US" sz="2200" spc="-25" dirty="0">
                <a:solidFill>
                  <a:srgbClr val="1F5786"/>
                </a:solidFill>
                <a:latin typeface="Bahnschrift" panose="020B0502040204020203" pitchFamily="34" charset="0"/>
                <a:cs typeface="Century Gothic"/>
              </a:rPr>
              <a:t> </a:t>
            </a:r>
            <a:r>
              <a:rPr lang="en-US" sz="2200" spc="-10" dirty="0">
                <a:solidFill>
                  <a:srgbClr val="1F5786"/>
                </a:solidFill>
                <a:latin typeface="Bahnschrift" panose="020B0502040204020203" pitchFamily="34" charset="0"/>
                <a:cs typeface="Century Gothic"/>
              </a:rPr>
              <a:t>election(s).</a:t>
            </a:r>
            <a:endParaRPr lang="en-US" sz="2200" dirty="0">
              <a:latin typeface="Bahnschrift" panose="020B0502040204020203" pitchFamily="34" charset="0"/>
              <a:cs typeface="Century Gothic"/>
            </a:endParaRPr>
          </a:p>
          <a:p>
            <a:pPr marL="287020" indent="-274320">
              <a:lnSpc>
                <a:spcPct val="100000"/>
              </a:lnSpc>
              <a:spcBef>
                <a:spcPts val="2640"/>
              </a:spcBef>
              <a:buFont typeface="Courier New"/>
              <a:buChar char="o"/>
              <a:tabLst>
                <a:tab pos="287020" algn="l"/>
              </a:tabLst>
            </a:pPr>
            <a:r>
              <a:rPr lang="en-US" sz="2200" b="1" dirty="0">
                <a:solidFill>
                  <a:srgbClr val="1F5786"/>
                </a:solidFill>
                <a:latin typeface="Bahnschrift" panose="020B0502040204020203" pitchFamily="34" charset="0"/>
                <a:cs typeface="Century Gothic"/>
              </a:rPr>
              <a:t>Family</a:t>
            </a:r>
            <a:r>
              <a:rPr lang="en-US" sz="2200" b="1" spc="-75" dirty="0">
                <a:solidFill>
                  <a:srgbClr val="1F5786"/>
                </a:solidFill>
                <a:latin typeface="Bahnschrift" panose="020B0502040204020203" pitchFamily="34" charset="0"/>
                <a:cs typeface="Century Gothic"/>
              </a:rPr>
              <a:t> </a:t>
            </a:r>
            <a:r>
              <a:rPr lang="en-US" sz="2200" b="1" dirty="0">
                <a:solidFill>
                  <a:srgbClr val="1F5786"/>
                </a:solidFill>
                <a:latin typeface="Bahnschrift" panose="020B0502040204020203" pitchFamily="34" charset="0"/>
                <a:cs typeface="Century Gothic"/>
              </a:rPr>
              <a:t>Status</a:t>
            </a:r>
            <a:r>
              <a:rPr lang="en-US" sz="2200" b="1" spc="-45" dirty="0">
                <a:solidFill>
                  <a:srgbClr val="1F5786"/>
                </a:solidFill>
                <a:latin typeface="Bahnschrift" panose="020B0502040204020203" pitchFamily="34" charset="0"/>
                <a:cs typeface="Century Gothic"/>
              </a:rPr>
              <a:t> </a:t>
            </a:r>
            <a:r>
              <a:rPr lang="en-US" sz="2200" b="1" dirty="0">
                <a:solidFill>
                  <a:srgbClr val="1F5786"/>
                </a:solidFill>
                <a:latin typeface="Bahnschrift" panose="020B0502040204020203" pitchFamily="34" charset="0"/>
                <a:cs typeface="Century Gothic"/>
              </a:rPr>
              <a:t>Changes</a:t>
            </a:r>
            <a:r>
              <a:rPr lang="en-US" sz="2200" b="1" spc="-60" dirty="0">
                <a:solidFill>
                  <a:srgbClr val="1F5786"/>
                </a:solidFill>
                <a:latin typeface="Bahnschrift" panose="020B0502040204020203" pitchFamily="34" charset="0"/>
                <a:cs typeface="Century Gothic"/>
              </a:rPr>
              <a:t> </a:t>
            </a:r>
            <a:r>
              <a:rPr lang="en-US" sz="2200" spc="-10" dirty="0">
                <a:solidFill>
                  <a:srgbClr val="1F5786"/>
                </a:solidFill>
                <a:latin typeface="Bahnschrift" panose="020B0502040204020203" pitchFamily="34" charset="0"/>
                <a:cs typeface="Century Gothic"/>
              </a:rPr>
              <a:t>include:</a:t>
            </a:r>
            <a:endParaRPr lang="en-US" sz="2200" dirty="0">
              <a:latin typeface="Bahnschrift" panose="020B0502040204020203" pitchFamily="34" charset="0"/>
              <a:cs typeface="Century Gothic"/>
            </a:endParaRPr>
          </a:p>
          <a:p>
            <a:pPr marL="698500" lvl="1" indent="-457200">
              <a:lnSpc>
                <a:spcPct val="100000"/>
              </a:lnSpc>
              <a:spcBef>
                <a:spcPts val="10"/>
              </a:spcBef>
              <a:buFont typeface="Wingdings"/>
              <a:buChar char=""/>
              <a:tabLst>
                <a:tab pos="698500" algn="l"/>
              </a:tabLst>
            </a:pPr>
            <a:r>
              <a:rPr lang="en-US" sz="2000" spc="-10" dirty="0">
                <a:solidFill>
                  <a:srgbClr val="1F5786"/>
                </a:solidFill>
                <a:latin typeface="Bahnschrift" panose="020B0502040204020203" pitchFamily="34" charset="0"/>
                <a:cs typeface="Century Gothic"/>
              </a:rPr>
              <a:t>Marriage</a:t>
            </a:r>
            <a:endParaRPr lang="en-US" sz="2000" dirty="0">
              <a:latin typeface="Bahnschrift" panose="020B0502040204020203" pitchFamily="34" charset="0"/>
              <a:cs typeface="Century Gothic"/>
            </a:endParaRPr>
          </a:p>
          <a:p>
            <a:pPr marL="698500" lvl="1" indent="-457200">
              <a:lnSpc>
                <a:spcPct val="100000"/>
              </a:lnSpc>
              <a:buFont typeface="Wingdings"/>
              <a:buChar char=""/>
              <a:tabLst>
                <a:tab pos="698500" algn="l"/>
              </a:tabLst>
            </a:pPr>
            <a:r>
              <a:rPr lang="en-US" sz="2000" spc="-10" dirty="0">
                <a:solidFill>
                  <a:srgbClr val="1F5786"/>
                </a:solidFill>
                <a:latin typeface="Bahnschrift" panose="020B0502040204020203" pitchFamily="34" charset="0"/>
                <a:cs typeface="Century Gothic"/>
              </a:rPr>
              <a:t>Divorce</a:t>
            </a:r>
            <a:endParaRPr lang="en-US" sz="2000" dirty="0">
              <a:latin typeface="Bahnschrift" panose="020B0502040204020203" pitchFamily="34" charset="0"/>
              <a:cs typeface="Century Gothic"/>
            </a:endParaRPr>
          </a:p>
          <a:p>
            <a:pPr marL="698500" lvl="1" indent="-457200">
              <a:lnSpc>
                <a:spcPct val="100000"/>
              </a:lnSpc>
              <a:buFont typeface="Wingdings"/>
              <a:buChar char=""/>
              <a:tabLst>
                <a:tab pos="698500" algn="l"/>
              </a:tabLst>
            </a:pPr>
            <a:r>
              <a:rPr lang="en-US" sz="2000" dirty="0">
                <a:solidFill>
                  <a:srgbClr val="1F5786"/>
                </a:solidFill>
                <a:latin typeface="Bahnschrift" panose="020B0502040204020203" pitchFamily="34" charset="0"/>
                <a:cs typeface="Century Gothic"/>
              </a:rPr>
              <a:t>Birth</a:t>
            </a:r>
            <a:r>
              <a:rPr lang="en-US" sz="2000" spc="-3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or</a:t>
            </a:r>
            <a:r>
              <a:rPr lang="en-US" sz="2000" spc="-1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adoption</a:t>
            </a:r>
            <a:r>
              <a:rPr lang="en-US" sz="2000" spc="-3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of</a:t>
            </a:r>
            <a:r>
              <a:rPr lang="en-US" sz="2000" spc="-1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a</a:t>
            </a:r>
            <a:r>
              <a:rPr lang="en-US" sz="2000" spc="-20" dirty="0">
                <a:solidFill>
                  <a:srgbClr val="1F5786"/>
                </a:solidFill>
                <a:latin typeface="Bahnschrift" panose="020B0502040204020203" pitchFamily="34" charset="0"/>
                <a:cs typeface="Century Gothic"/>
              </a:rPr>
              <a:t> child</a:t>
            </a:r>
            <a:endParaRPr lang="en-US" sz="2000" dirty="0">
              <a:latin typeface="Bahnschrift" panose="020B0502040204020203" pitchFamily="34" charset="0"/>
              <a:cs typeface="Century Gothic"/>
            </a:endParaRPr>
          </a:p>
          <a:p>
            <a:pPr marL="698500" lvl="1" indent="-457200">
              <a:lnSpc>
                <a:spcPct val="100000"/>
              </a:lnSpc>
              <a:buFont typeface="Wingdings"/>
              <a:buChar char=""/>
              <a:tabLst>
                <a:tab pos="698500" algn="l"/>
              </a:tabLst>
            </a:pPr>
            <a:r>
              <a:rPr lang="en-US" sz="2000" dirty="0">
                <a:solidFill>
                  <a:srgbClr val="1F5786"/>
                </a:solidFill>
                <a:latin typeface="Bahnschrift" panose="020B0502040204020203" pitchFamily="34" charset="0"/>
                <a:cs typeface="Century Gothic"/>
              </a:rPr>
              <a:t>Death</a:t>
            </a:r>
            <a:r>
              <a:rPr lang="en-US" sz="2000" spc="-4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of</a:t>
            </a:r>
            <a:r>
              <a:rPr lang="en-US" sz="2000" spc="-1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spouse</a:t>
            </a:r>
            <a:r>
              <a:rPr lang="en-US" sz="2000" spc="-2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or</a:t>
            </a:r>
            <a:r>
              <a:rPr lang="en-US" sz="2000" spc="-1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a</a:t>
            </a:r>
            <a:r>
              <a:rPr lang="en-US" sz="2000" spc="-20" dirty="0">
                <a:solidFill>
                  <a:srgbClr val="1F5786"/>
                </a:solidFill>
                <a:latin typeface="Bahnschrift" panose="020B0502040204020203" pitchFamily="34" charset="0"/>
                <a:cs typeface="Century Gothic"/>
              </a:rPr>
              <a:t> child</a:t>
            </a:r>
            <a:endParaRPr lang="en-US" sz="2000" dirty="0">
              <a:latin typeface="Bahnschrift" panose="020B0502040204020203" pitchFamily="34" charset="0"/>
              <a:cs typeface="Century Gothic"/>
            </a:endParaRPr>
          </a:p>
          <a:p>
            <a:pPr marL="698500" lvl="1" indent="-457200">
              <a:lnSpc>
                <a:spcPct val="100000"/>
              </a:lnSpc>
              <a:buFont typeface="Wingdings"/>
              <a:buChar char=""/>
              <a:tabLst>
                <a:tab pos="698500" algn="l"/>
              </a:tabLst>
            </a:pPr>
            <a:r>
              <a:rPr lang="en-US" sz="2000" dirty="0">
                <a:solidFill>
                  <a:srgbClr val="1F5786"/>
                </a:solidFill>
                <a:latin typeface="Bahnschrift" panose="020B0502040204020203" pitchFamily="34" charset="0"/>
                <a:cs typeface="Century Gothic"/>
              </a:rPr>
              <a:t>Unpaid</a:t>
            </a:r>
            <a:r>
              <a:rPr lang="en-US" sz="2000" spc="-2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leave</a:t>
            </a:r>
            <a:r>
              <a:rPr lang="en-US" sz="2000" spc="-7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of</a:t>
            </a:r>
            <a:r>
              <a:rPr lang="en-US" sz="2000" spc="-20" dirty="0">
                <a:solidFill>
                  <a:srgbClr val="1F5786"/>
                </a:solidFill>
                <a:latin typeface="Bahnschrift" panose="020B0502040204020203" pitchFamily="34" charset="0"/>
                <a:cs typeface="Century Gothic"/>
              </a:rPr>
              <a:t> </a:t>
            </a:r>
            <a:r>
              <a:rPr lang="en-US" sz="2000" spc="-10" dirty="0">
                <a:solidFill>
                  <a:srgbClr val="1F5786"/>
                </a:solidFill>
                <a:latin typeface="Bahnschrift" panose="020B0502040204020203" pitchFamily="34" charset="0"/>
                <a:cs typeface="Century Gothic"/>
              </a:rPr>
              <a:t>absence</a:t>
            </a:r>
            <a:endParaRPr lang="en-US" sz="2000" dirty="0">
              <a:latin typeface="Bahnschrift" panose="020B0502040204020203" pitchFamily="34" charset="0"/>
              <a:cs typeface="Century Gothic"/>
            </a:endParaRPr>
          </a:p>
          <a:p>
            <a:pPr marL="698500" lvl="1" indent="-457200">
              <a:lnSpc>
                <a:spcPct val="100000"/>
              </a:lnSpc>
              <a:spcBef>
                <a:spcPts val="5"/>
              </a:spcBef>
              <a:buFont typeface="Wingdings"/>
              <a:buChar char=""/>
              <a:tabLst>
                <a:tab pos="698500" algn="l"/>
              </a:tabLst>
            </a:pPr>
            <a:r>
              <a:rPr lang="en-US" sz="2000" dirty="0">
                <a:solidFill>
                  <a:srgbClr val="1F5786"/>
                </a:solidFill>
                <a:latin typeface="Bahnschrift" panose="020B0502040204020203" pitchFamily="34" charset="0"/>
                <a:cs typeface="Century Gothic"/>
              </a:rPr>
              <a:t>Change</a:t>
            </a:r>
            <a:r>
              <a:rPr lang="en-US" sz="2000" spc="-2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from</a:t>
            </a:r>
            <a:r>
              <a:rPr lang="en-US" sz="2000" spc="-15" dirty="0">
                <a:solidFill>
                  <a:srgbClr val="1F5786"/>
                </a:solidFill>
                <a:latin typeface="Bahnschrift" panose="020B0502040204020203" pitchFamily="34" charset="0"/>
                <a:cs typeface="Century Gothic"/>
              </a:rPr>
              <a:t> </a:t>
            </a:r>
            <a:r>
              <a:rPr lang="en-US" sz="2000" spc="-10" dirty="0">
                <a:solidFill>
                  <a:srgbClr val="1F5786"/>
                </a:solidFill>
                <a:latin typeface="Bahnschrift" panose="020B0502040204020203" pitchFamily="34" charset="0"/>
                <a:cs typeface="Century Gothic"/>
              </a:rPr>
              <a:t>full-</a:t>
            </a:r>
            <a:r>
              <a:rPr lang="en-US" sz="2000" dirty="0">
                <a:solidFill>
                  <a:srgbClr val="1F5786"/>
                </a:solidFill>
                <a:latin typeface="Bahnschrift" panose="020B0502040204020203" pitchFamily="34" charset="0"/>
                <a:cs typeface="Century Gothic"/>
              </a:rPr>
              <a:t>time</a:t>
            </a:r>
            <a:r>
              <a:rPr lang="en-US" sz="2000" spc="-4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to</a:t>
            </a:r>
            <a:r>
              <a:rPr lang="en-US" sz="2000" spc="-20" dirty="0">
                <a:solidFill>
                  <a:srgbClr val="1F5786"/>
                </a:solidFill>
                <a:latin typeface="Bahnschrift" panose="020B0502040204020203" pitchFamily="34" charset="0"/>
                <a:cs typeface="Century Gothic"/>
              </a:rPr>
              <a:t> </a:t>
            </a:r>
            <a:r>
              <a:rPr lang="en-US" sz="2000" spc="-10" dirty="0">
                <a:solidFill>
                  <a:srgbClr val="1F5786"/>
                </a:solidFill>
                <a:latin typeface="Bahnschrift" panose="020B0502040204020203" pitchFamily="34" charset="0"/>
                <a:cs typeface="Century Gothic"/>
              </a:rPr>
              <a:t>part-</a:t>
            </a:r>
            <a:r>
              <a:rPr lang="en-US" sz="2000" dirty="0">
                <a:solidFill>
                  <a:srgbClr val="1F5786"/>
                </a:solidFill>
                <a:latin typeface="Bahnschrift" panose="020B0502040204020203" pitchFamily="34" charset="0"/>
                <a:cs typeface="Century Gothic"/>
              </a:rPr>
              <a:t>time</a:t>
            </a:r>
            <a:r>
              <a:rPr lang="en-US" sz="2000" spc="-4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or</a:t>
            </a:r>
            <a:r>
              <a:rPr lang="en-US" sz="2000" spc="-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vice</a:t>
            </a:r>
            <a:r>
              <a:rPr lang="en-US" sz="2000" spc="-3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versa</a:t>
            </a:r>
            <a:r>
              <a:rPr lang="en-US" sz="2000" spc="-3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by</a:t>
            </a:r>
            <a:r>
              <a:rPr lang="en-US" sz="2000" spc="-1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you or</a:t>
            </a:r>
            <a:r>
              <a:rPr lang="en-US" sz="2000" spc="-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your </a:t>
            </a:r>
            <a:r>
              <a:rPr lang="en-US" sz="2000" spc="-10" dirty="0">
                <a:solidFill>
                  <a:srgbClr val="1F5786"/>
                </a:solidFill>
                <a:latin typeface="Bahnschrift" panose="020B0502040204020203" pitchFamily="34" charset="0"/>
                <a:cs typeface="Century Gothic"/>
              </a:rPr>
              <a:t>spouse</a:t>
            </a:r>
            <a:endParaRPr lang="en-US" sz="2000" dirty="0">
              <a:latin typeface="Bahnschrift" panose="020B0502040204020203" pitchFamily="34" charset="0"/>
              <a:cs typeface="Century Gothic"/>
            </a:endParaRPr>
          </a:p>
          <a:p>
            <a:pPr marL="698500" lvl="1" indent="-457200">
              <a:lnSpc>
                <a:spcPct val="100000"/>
              </a:lnSpc>
              <a:buFont typeface="Wingdings"/>
              <a:buChar char=""/>
              <a:tabLst>
                <a:tab pos="698500" algn="l"/>
              </a:tabLst>
            </a:pPr>
            <a:r>
              <a:rPr lang="en-US" sz="2000" dirty="0">
                <a:solidFill>
                  <a:srgbClr val="1F5786"/>
                </a:solidFill>
                <a:latin typeface="Bahnschrift" panose="020B0502040204020203" pitchFamily="34" charset="0"/>
                <a:cs typeface="Century Gothic"/>
              </a:rPr>
              <a:t>Commencement</a:t>
            </a:r>
            <a:r>
              <a:rPr lang="en-US" sz="2000" spc="-5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or</a:t>
            </a:r>
            <a:r>
              <a:rPr lang="en-US" sz="2000" spc="-3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termination</a:t>
            </a:r>
            <a:r>
              <a:rPr lang="en-US" sz="2000" spc="-45"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of</a:t>
            </a:r>
            <a:r>
              <a:rPr lang="en-US" sz="2000" spc="-3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your</a:t>
            </a:r>
            <a:r>
              <a:rPr lang="en-US" sz="2000" spc="-20" dirty="0">
                <a:solidFill>
                  <a:srgbClr val="1F5786"/>
                </a:solidFill>
                <a:latin typeface="Bahnschrift" panose="020B0502040204020203" pitchFamily="34" charset="0"/>
                <a:cs typeface="Century Gothic"/>
              </a:rPr>
              <a:t> </a:t>
            </a:r>
            <a:r>
              <a:rPr lang="en-US" sz="2000" dirty="0">
                <a:solidFill>
                  <a:srgbClr val="1F5786"/>
                </a:solidFill>
                <a:latin typeface="Bahnschrift" panose="020B0502040204020203" pitchFamily="34" charset="0"/>
                <a:cs typeface="Century Gothic"/>
              </a:rPr>
              <a:t>spouse’s</a:t>
            </a:r>
            <a:r>
              <a:rPr lang="en-US" sz="2000" spc="-65" dirty="0">
                <a:solidFill>
                  <a:srgbClr val="1F5786"/>
                </a:solidFill>
                <a:latin typeface="Bahnschrift" panose="020B0502040204020203" pitchFamily="34" charset="0"/>
                <a:cs typeface="Century Gothic"/>
              </a:rPr>
              <a:t> </a:t>
            </a:r>
            <a:r>
              <a:rPr lang="en-US" sz="2000" spc="-10" dirty="0">
                <a:solidFill>
                  <a:srgbClr val="1F5786"/>
                </a:solidFill>
                <a:latin typeface="Bahnschrift" panose="020B0502040204020203" pitchFamily="34" charset="0"/>
                <a:cs typeface="Century Gothic"/>
              </a:rPr>
              <a:t>employment</a:t>
            </a:r>
            <a:endParaRPr lang="en-US" sz="2000" dirty="0">
              <a:latin typeface="Bahnschrift" panose="020B0502040204020203" pitchFamily="34" charset="0"/>
              <a:cs typeface="Century Gothic"/>
            </a:endParaRPr>
          </a:p>
          <a:p>
            <a:pPr>
              <a:lnSpc>
                <a:spcPct val="100000"/>
              </a:lnSpc>
              <a:spcBef>
                <a:spcPts val="420"/>
              </a:spcBef>
            </a:pPr>
            <a:endParaRPr lang="en-US" sz="2000" dirty="0">
              <a:latin typeface="Bahnschrift" panose="020B0502040204020203" pitchFamily="34" charset="0"/>
              <a:cs typeface="Century Gothic"/>
            </a:endParaRPr>
          </a:p>
          <a:p>
            <a:pPr marL="12700">
              <a:lnSpc>
                <a:spcPct val="100000"/>
              </a:lnSpc>
            </a:pPr>
            <a:r>
              <a:rPr lang="en-US" sz="2200" dirty="0">
                <a:solidFill>
                  <a:srgbClr val="1F5786"/>
                </a:solidFill>
                <a:latin typeface="Bahnschrift" panose="020B0502040204020203" pitchFamily="34" charset="0"/>
                <a:cs typeface="Century Gothic"/>
              </a:rPr>
              <a:t>If</a:t>
            </a:r>
            <a:r>
              <a:rPr lang="en-US" sz="2200" spc="-15"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you</a:t>
            </a:r>
            <a:r>
              <a:rPr lang="en-US" sz="2200" spc="-10"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experience</a:t>
            </a:r>
            <a:r>
              <a:rPr lang="en-US" sz="2200" spc="-40"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on</a:t>
            </a:r>
            <a:r>
              <a:rPr lang="en-US" sz="2200" spc="-15"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of</a:t>
            </a:r>
            <a:r>
              <a:rPr lang="en-US" sz="2200" spc="-30"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these</a:t>
            </a:r>
            <a:r>
              <a:rPr lang="en-US" sz="2200" spc="-30"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events</a:t>
            </a:r>
            <a:r>
              <a:rPr lang="en-US" sz="2200" spc="-40"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and</a:t>
            </a:r>
            <a:r>
              <a:rPr lang="en-US" sz="2200" spc="-20"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need</a:t>
            </a:r>
            <a:r>
              <a:rPr lang="en-US" sz="2200" spc="-15"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to</a:t>
            </a:r>
            <a:r>
              <a:rPr lang="en-US" sz="2200" spc="-15"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make</a:t>
            </a:r>
            <a:r>
              <a:rPr lang="en-US" sz="2200" spc="-30"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a</a:t>
            </a:r>
            <a:r>
              <a:rPr lang="en-US" sz="2200" spc="-15"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change</a:t>
            </a:r>
            <a:r>
              <a:rPr lang="en-US" sz="2200" spc="-30"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to</a:t>
            </a:r>
            <a:r>
              <a:rPr lang="en-US" sz="2200" spc="-15"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your</a:t>
            </a:r>
            <a:r>
              <a:rPr lang="en-US" sz="2200" spc="-5" dirty="0">
                <a:solidFill>
                  <a:srgbClr val="1F5786"/>
                </a:solidFill>
                <a:latin typeface="Bahnschrift" panose="020B0502040204020203" pitchFamily="34" charset="0"/>
                <a:cs typeface="Century Gothic"/>
              </a:rPr>
              <a:t> </a:t>
            </a:r>
            <a:r>
              <a:rPr lang="en-US" sz="2200" spc="-10" dirty="0">
                <a:solidFill>
                  <a:srgbClr val="1F5786"/>
                </a:solidFill>
                <a:latin typeface="Bahnschrift" panose="020B0502040204020203" pitchFamily="34" charset="0"/>
                <a:cs typeface="Century Gothic"/>
              </a:rPr>
              <a:t>benefits,</a:t>
            </a:r>
            <a:endParaRPr lang="en-US" sz="2200" dirty="0">
              <a:latin typeface="Bahnschrift" panose="020B0502040204020203" pitchFamily="34" charset="0"/>
              <a:cs typeface="Century Gothic"/>
            </a:endParaRPr>
          </a:p>
          <a:p>
            <a:pPr marL="12700">
              <a:lnSpc>
                <a:spcPct val="100000"/>
              </a:lnSpc>
            </a:pPr>
            <a:r>
              <a:rPr lang="en-US" sz="2200" dirty="0">
                <a:solidFill>
                  <a:srgbClr val="1F5786"/>
                </a:solidFill>
                <a:latin typeface="Bahnschrift" panose="020B0502040204020203" pitchFamily="34" charset="0"/>
                <a:cs typeface="Century Gothic"/>
              </a:rPr>
              <a:t>contact</a:t>
            </a:r>
            <a:r>
              <a:rPr lang="en-US" sz="2200" spc="-20"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Destiny Sparks within</a:t>
            </a:r>
            <a:r>
              <a:rPr lang="en-US" sz="2200" spc="-35" dirty="0">
                <a:solidFill>
                  <a:srgbClr val="1F5786"/>
                </a:solidFill>
                <a:latin typeface="Bahnschrift" panose="020B0502040204020203" pitchFamily="34" charset="0"/>
                <a:cs typeface="Century Gothic"/>
              </a:rPr>
              <a:t> </a:t>
            </a:r>
            <a:r>
              <a:rPr lang="en-US" sz="2200" b="1" dirty="0">
                <a:solidFill>
                  <a:srgbClr val="1F5786"/>
                </a:solidFill>
                <a:latin typeface="Bahnschrift" panose="020B0502040204020203" pitchFamily="34" charset="0"/>
                <a:cs typeface="Century Gothic"/>
              </a:rPr>
              <a:t>30</a:t>
            </a:r>
            <a:r>
              <a:rPr lang="en-US" sz="2200" b="1" spc="-10" dirty="0">
                <a:solidFill>
                  <a:srgbClr val="1F5786"/>
                </a:solidFill>
                <a:latin typeface="Bahnschrift" panose="020B0502040204020203" pitchFamily="34" charset="0"/>
                <a:cs typeface="Century Gothic"/>
              </a:rPr>
              <a:t> </a:t>
            </a:r>
            <a:r>
              <a:rPr lang="en-US" sz="2200" b="1" dirty="0">
                <a:solidFill>
                  <a:srgbClr val="1F5786"/>
                </a:solidFill>
                <a:latin typeface="Bahnschrift" panose="020B0502040204020203" pitchFamily="34" charset="0"/>
                <a:cs typeface="Century Gothic"/>
              </a:rPr>
              <a:t>days</a:t>
            </a:r>
            <a:r>
              <a:rPr lang="en-US" sz="2200" b="1" spc="-25"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to</a:t>
            </a:r>
            <a:r>
              <a:rPr lang="en-US" sz="2200" spc="-20"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make</a:t>
            </a:r>
            <a:r>
              <a:rPr lang="en-US" sz="2200" spc="-20" dirty="0">
                <a:solidFill>
                  <a:srgbClr val="1F5786"/>
                </a:solidFill>
                <a:latin typeface="Bahnschrift" panose="020B0502040204020203" pitchFamily="34" charset="0"/>
                <a:cs typeface="Century Gothic"/>
              </a:rPr>
              <a:t> </a:t>
            </a:r>
            <a:r>
              <a:rPr lang="en-US" sz="2200" dirty="0">
                <a:solidFill>
                  <a:srgbClr val="1F5786"/>
                </a:solidFill>
                <a:latin typeface="Bahnschrift" panose="020B0502040204020203" pitchFamily="34" charset="0"/>
                <a:cs typeface="Century Gothic"/>
              </a:rPr>
              <a:t>a</a:t>
            </a:r>
            <a:r>
              <a:rPr lang="en-US" sz="2200" spc="-20" dirty="0">
                <a:solidFill>
                  <a:srgbClr val="1F5786"/>
                </a:solidFill>
                <a:latin typeface="Bahnschrift" panose="020B0502040204020203" pitchFamily="34" charset="0"/>
                <a:cs typeface="Century Gothic"/>
              </a:rPr>
              <a:t> </a:t>
            </a:r>
            <a:r>
              <a:rPr lang="en-US" sz="2200" spc="-10" dirty="0">
                <a:solidFill>
                  <a:srgbClr val="1F5786"/>
                </a:solidFill>
                <a:latin typeface="Bahnschrift" panose="020B0502040204020203" pitchFamily="34" charset="0"/>
                <a:cs typeface="Century Gothic"/>
              </a:rPr>
              <a:t>change.</a:t>
            </a:r>
            <a:endParaRPr lang="en-US" sz="2200" dirty="0">
              <a:latin typeface="Bahnschrift" panose="020B0502040204020203" pitchFamily="34" charset="0"/>
              <a:cs typeface="Century Gothic"/>
            </a:endParaRPr>
          </a:p>
        </p:txBody>
      </p:sp>
      <p:sp>
        <p:nvSpPr>
          <p:cNvPr id="3" name="object 3"/>
          <p:cNvSpPr txBox="1">
            <a:spLocks noGrp="1"/>
          </p:cNvSpPr>
          <p:nvPr>
            <p:ph type="title"/>
          </p:nvPr>
        </p:nvSpPr>
        <p:spPr>
          <a:prstGeom prst="rect">
            <a:avLst/>
          </a:prstGeom>
        </p:spPr>
        <p:txBody>
          <a:bodyPr vert="horz" wrap="square" lIns="0" tIns="123571" rIns="0" bIns="0" rtlCol="0">
            <a:spAutoFit/>
          </a:bodyPr>
          <a:lstStyle/>
          <a:p>
            <a:pPr marL="12700">
              <a:lnSpc>
                <a:spcPct val="100000"/>
              </a:lnSpc>
              <a:spcBef>
                <a:spcPts val="105"/>
              </a:spcBef>
            </a:pPr>
            <a:r>
              <a:rPr dirty="0"/>
              <a:t>Election</a:t>
            </a:r>
            <a:r>
              <a:rPr spc="-15" dirty="0"/>
              <a:t> </a:t>
            </a:r>
            <a:r>
              <a:rPr spc="-10" dirty="0"/>
              <a:t>Changes</a:t>
            </a:r>
          </a:p>
        </p:txBody>
      </p:sp>
      <p:pic>
        <p:nvPicPr>
          <p:cNvPr id="4" name="object 4"/>
          <p:cNvPicPr/>
          <p:nvPr/>
        </p:nvPicPr>
        <p:blipFill>
          <a:blip r:embed="rId3" cstate="print"/>
          <a:stretch>
            <a:fillRect/>
          </a:stretch>
        </p:blipFill>
        <p:spPr>
          <a:xfrm>
            <a:off x="6858000" y="2975845"/>
            <a:ext cx="2252472" cy="1374648"/>
          </a:xfrm>
          <a:prstGeom prst="rect">
            <a:avLst/>
          </a:prstGeom>
        </p:spPr>
      </p:pic>
      <p:pic>
        <p:nvPicPr>
          <p:cNvPr id="5" name="object 5"/>
          <p:cNvPicPr/>
          <p:nvPr/>
        </p:nvPicPr>
        <p:blipFill>
          <a:blip r:embed="rId4" cstate="print"/>
          <a:stretch>
            <a:fillRect/>
          </a:stretch>
        </p:blipFill>
        <p:spPr>
          <a:xfrm>
            <a:off x="9448800" y="2362200"/>
            <a:ext cx="1441703" cy="1440179"/>
          </a:xfrm>
          <a:prstGeom prst="rect">
            <a:avLst/>
          </a:prstGeom>
        </p:spPr>
      </p:pic>
      <p:sp>
        <p:nvSpPr>
          <p:cNvPr id="6" name="object 6"/>
          <p:cNvSpPr txBox="1"/>
          <p:nvPr/>
        </p:nvSpPr>
        <p:spPr>
          <a:xfrm>
            <a:off x="10438638" y="6361146"/>
            <a:ext cx="1359535" cy="396875"/>
          </a:xfrm>
          <a:prstGeom prst="rect">
            <a:avLst/>
          </a:prstGeom>
        </p:spPr>
        <p:txBody>
          <a:bodyPr vert="horz" wrap="square" lIns="0" tIns="12700" rIns="0" bIns="0" rtlCol="0">
            <a:spAutoFit/>
          </a:bodyPr>
          <a:lstStyle/>
          <a:p>
            <a:pPr marR="66040" algn="r">
              <a:lnSpc>
                <a:spcPct val="100000"/>
              </a:lnSpc>
              <a:spcBef>
                <a:spcPts val="100"/>
              </a:spcBef>
            </a:pPr>
            <a:fld id="{81D60167-4931-47E6-BA6A-407CBD079E47}" type="slidenum">
              <a:rPr lang="en-US" sz="1000" spc="-25" dirty="0">
                <a:solidFill>
                  <a:srgbClr val="7E7E7E"/>
                </a:solidFill>
                <a:latin typeface="Bahnschrift" panose="020B0502040204020203" pitchFamily="34" charset="0"/>
                <a:cs typeface="Century Gothic"/>
              </a:rPr>
              <a:t>24</a:t>
            </a:fld>
            <a:endParaRPr lang="en-US" sz="1000" dirty="0">
              <a:latin typeface="Bahnschrift" panose="020B0502040204020203" pitchFamily="34" charset="0"/>
              <a:cs typeface="Century Gothic"/>
            </a:endParaRPr>
          </a:p>
          <a:p>
            <a:pPr marL="12700">
              <a:lnSpc>
                <a:spcPct val="100000"/>
              </a:lnSpc>
              <a:spcBef>
                <a:spcPts val="990"/>
              </a:spcBef>
            </a:pPr>
            <a:r>
              <a:rPr lang="en-US" sz="600" dirty="0">
                <a:solidFill>
                  <a:srgbClr val="C5DEF1"/>
                </a:solidFill>
                <a:latin typeface="Bahnschrift" panose="020B0502040204020203" pitchFamily="34" charset="0"/>
                <a:cs typeface="Century Gothic"/>
              </a:rPr>
              <a:t>©2019</a:t>
            </a:r>
            <a:r>
              <a:rPr lang="en-US" sz="600" spc="10" dirty="0">
                <a:solidFill>
                  <a:srgbClr val="C5DEF1"/>
                </a:solidFill>
                <a:latin typeface="Bahnschrift" panose="020B0502040204020203" pitchFamily="34" charset="0"/>
                <a:cs typeface="Century Gothic"/>
              </a:rPr>
              <a:t> </a:t>
            </a:r>
            <a:r>
              <a:rPr lang="en-US" sz="600" spc="-10" dirty="0">
                <a:solidFill>
                  <a:srgbClr val="C5DEF1"/>
                </a:solidFill>
                <a:latin typeface="Bahnschrift" panose="020B0502040204020203" pitchFamily="34" charset="0"/>
                <a:cs typeface="Century Gothic"/>
              </a:rPr>
              <a:t>ARTHUR</a:t>
            </a:r>
            <a:r>
              <a:rPr lang="en-US" sz="600" dirty="0">
                <a:solidFill>
                  <a:srgbClr val="C5DEF1"/>
                </a:solidFill>
                <a:latin typeface="Bahnschrift" panose="020B0502040204020203" pitchFamily="34" charset="0"/>
                <a:cs typeface="Century Gothic"/>
              </a:rPr>
              <a:t> J. </a:t>
            </a:r>
            <a:r>
              <a:rPr lang="en-US" sz="600" spc="-10" dirty="0">
                <a:solidFill>
                  <a:srgbClr val="C5DEF1"/>
                </a:solidFill>
                <a:latin typeface="Bahnschrift" panose="020B0502040204020203" pitchFamily="34" charset="0"/>
                <a:cs typeface="Century Gothic"/>
              </a:rPr>
              <a:t>GALLAGHER</a:t>
            </a:r>
            <a:r>
              <a:rPr lang="en-US" sz="600" spc="35" dirty="0">
                <a:solidFill>
                  <a:srgbClr val="C5DEF1"/>
                </a:solidFill>
                <a:latin typeface="Bahnschrift" panose="020B0502040204020203" pitchFamily="34" charset="0"/>
                <a:cs typeface="Century Gothic"/>
              </a:rPr>
              <a:t> </a:t>
            </a:r>
            <a:r>
              <a:rPr lang="en-US" sz="600" dirty="0">
                <a:solidFill>
                  <a:srgbClr val="C5DEF1"/>
                </a:solidFill>
                <a:latin typeface="Bahnschrift" panose="020B0502040204020203" pitchFamily="34" charset="0"/>
                <a:cs typeface="Century Gothic"/>
              </a:rPr>
              <a:t>&amp;</a:t>
            </a:r>
            <a:r>
              <a:rPr lang="en-US" sz="600" spc="-10" dirty="0">
                <a:solidFill>
                  <a:srgbClr val="C5DEF1"/>
                </a:solidFill>
                <a:latin typeface="Bahnschrift" panose="020B0502040204020203" pitchFamily="34" charset="0"/>
                <a:cs typeface="Century Gothic"/>
              </a:rPr>
              <a:t> </a:t>
            </a:r>
            <a:r>
              <a:rPr lang="en-US" sz="600" spc="-25" dirty="0">
                <a:solidFill>
                  <a:srgbClr val="C5DEF1"/>
                </a:solidFill>
                <a:latin typeface="Bahnschrift" panose="020B0502040204020203" pitchFamily="34" charset="0"/>
                <a:cs typeface="Century Gothic"/>
              </a:rPr>
              <a:t>CO.</a:t>
            </a:r>
            <a:endParaRPr lang="en-US" sz="600" dirty="0">
              <a:latin typeface="Bahnschrift" panose="020B0502040204020203" pitchFamily="34" charset="0"/>
              <a:cs typeface="Century Gothic"/>
            </a:endParaRPr>
          </a:p>
        </p:txBody>
      </p:sp>
      <p:sp>
        <p:nvSpPr>
          <p:cNvPr id="7" name="object 7"/>
          <p:cNvSpPr txBox="1">
            <a:spLocks noGrp="1"/>
          </p:cNvSpPr>
          <p:nvPr>
            <p:ph type="sldNum" sz="quarter" idx="7"/>
          </p:nvPr>
        </p:nvSpPr>
        <p:spPr>
          <a:prstGeom prst="rect">
            <a:avLst/>
          </a:prstGeom>
        </p:spPr>
        <p:txBody>
          <a:bodyPr vert="horz" wrap="square" lIns="0" tIns="13335" rIns="0" bIns="0" rtlCol="0">
            <a:spAutoFit/>
          </a:bodyPr>
          <a:lstStyle/>
          <a:p>
            <a:pPr marL="38100">
              <a:lnSpc>
                <a:spcPct val="100000"/>
              </a:lnSpc>
              <a:spcBef>
                <a:spcPts val="105"/>
              </a:spcBef>
            </a:pPr>
            <a:fld id="{81D60167-4931-47E6-BA6A-407CBD079E47}" type="slidenum">
              <a:rPr spc="-25" dirty="0"/>
              <a:t>24</a:t>
            </a:fld>
            <a:endParaRPr spc="-25"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3540" y="1237564"/>
            <a:ext cx="11656060" cy="2432461"/>
          </a:xfrm>
          <a:prstGeom prst="rect">
            <a:avLst/>
          </a:prstGeom>
        </p:spPr>
        <p:txBody>
          <a:bodyPr vert="horz" wrap="square" lIns="0" tIns="12700" rIns="0" bIns="0" rtlCol="0">
            <a:spAutoFit/>
          </a:bodyPr>
          <a:lstStyle/>
          <a:p>
            <a:pPr marL="455930" marR="248920" indent="-455930" algn="l">
              <a:lnSpc>
                <a:spcPts val="2595"/>
              </a:lnSpc>
              <a:spcBef>
                <a:spcPts val="100"/>
              </a:spcBef>
              <a:buClr>
                <a:srgbClr val="1F5786"/>
              </a:buClr>
              <a:buFont typeface="Courier New"/>
              <a:buChar char="o"/>
              <a:tabLst>
                <a:tab pos="455930" algn="l"/>
              </a:tabLst>
            </a:pPr>
            <a:r>
              <a:rPr lang="en-US" sz="2400" dirty="0">
                <a:solidFill>
                  <a:srgbClr val="1F5786"/>
                </a:solidFill>
                <a:latin typeface="Bahnschrift" panose="020B0502040204020203" pitchFamily="34" charset="0"/>
                <a:cs typeface="Century Gothic"/>
              </a:rPr>
              <a:t>Open</a:t>
            </a:r>
            <a:r>
              <a:rPr lang="en-US" sz="2400" spc="-20" dirty="0">
                <a:solidFill>
                  <a:srgbClr val="1F5786"/>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Enrollment</a:t>
            </a:r>
            <a:r>
              <a:rPr lang="en-US" sz="2400" spc="-35" dirty="0">
                <a:solidFill>
                  <a:srgbClr val="1F5786"/>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is</a:t>
            </a:r>
            <a:r>
              <a:rPr lang="en-US" sz="2400" spc="-45" dirty="0">
                <a:solidFill>
                  <a:srgbClr val="1F5786"/>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a</a:t>
            </a:r>
            <a:r>
              <a:rPr lang="en-US" sz="2400" spc="-15" dirty="0">
                <a:solidFill>
                  <a:srgbClr val="1F5786"/>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good</a:t>
            </a:r>
            <a:r>
              <a:rPr lang="en-US" sz="2400" spc="-25" dirty="0">
                <a:solidFill>
                  <a:srgbClr val="1F5786"/>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time</a:t>
            </a:r>
            <a:r>
              <a:rPr lang="en-US" sz="2400" spc="-45" dirty="0">
                <a:solidFill>
                  <a:srgbClr val="1F5786"/>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to</a:t>
            </a:r>
            <a:r>
              <a:rPr lang="en-US" sz="2400" spc="-15" dirty="0">
                <a:solidFill>
                  <a:srgbClr val="1F5786"/>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annually</a:t>
            </a:r>
            <a:r>
              <a:rPr lang="en-US" sz="2400" spc="-50" dirty="0">
                <a:solidFill>
                  <a:srgbClr val="1F5786"/>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check</a:t>
            </a:r>
            <a:r>
              <a:rPr lang="en-US" sz="2400" spc="-15" dirty="0">
                <a:solidFill>
                  <a:srgbClr val="1F5786"/>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and</a:t>
            </a:r>
            <a:r>
              <a:rPr lang="en-US" sz="2400" spc="-15" dirty="0">
                <a:solidFill>
                  <a:srgbClr val="1F5786"/>
                </a:solidFill>
                <a:latin typeface="Bahnschrift" panose="020B0502040204020203" pitchFamily="34" charset="0"/>
                <a:cs typeface="Century Gothic"/>
              </a:rPr>
              <a:t> </a:t>
            </a:r>
            <a:r>
              <a:rPr lang="en-US" sz="2400" spc="-10" dirty="0">
                <a:solidFill>
                  <a:srgbClr val="1F5786"/>
                </a:solidFill>
                <a:latin typeface="Bahnschrift" panose="020B0502040204020203" pitchFamily="34" charset="0"/>
                <a:cs typeface="Century Gothic"/>
              </a:rPr>
              <a:t>ensure </a:t>
            </a:r>
            <a:r>
              <a:rPr lang="en-US" sz="2400" dirty="0">
                <a:solidFill>
                  <a:srgbClr val="1F5786"/>
                </a:solidFill>
                <a:latin typeface="Bahnschrift" panose="020B0502040204020203" pitchFamily="34" charset="0"/>
                <a:cs typeface="Century Gothic"/>
              </a:rPr>
              <a:t>you</a:t>
            </a:r>
            <a:r>
              <a:rPr lang="en-US" sz="2400" spc="-40" dirty="0">
                <a:solidFill>
                  <a:srgbClr val="1F5786"/>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have</a:t>
            </a:r>
            <a:r>
              <a:rPr lang="en-US" sz="2400" spc="-75" dirty="0">
                <a:solidFill>
                  <a:srgbClr val="1F5786"/>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the</a:t>
            </a:r>
            <a:r>
              <a:rPr lang="en-US" sz="2400" spc="-45" dirty="0">
                <a:solidFill>
                  <a:srgbClr val="1F5786"/>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correct</a:t>
            </a:r>
            <a:r>
              <a:rPr lang="en-US" sz="2400" spc="-40" dirty="0">
                <a:solidFill>
                  <a:srgbClr val="1F5786"/>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individual(s)</a:t>
            </a:r>
            <a:r>
              <a:rPr lang="en-US" sz="2400" spc="-75" dirty="0">
                <a:solidFill>
                  <a:srgbClr val="1F5786"/>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listed</a:t>
            </a:r>
            <a:r>
              <a:rPr lang="en-US" sz="2400" spc="-85" dirty="0">
                <a:solidFill>
                  <a:srgbClr val="1F5786"/>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as</a:t>
            </a:r>
            <a:r>
              <a:rPr lang="en-US" sz="2400" spc="-40" dirty="0">
                <a:solidFill>
                  <a:srgbClr val="1F5786"/>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your</a:t>
            </a:r>
            <a:r>
              <a:rPr lang="en-US" sz="2400" spc="-40" dirty="0">
                <a:solidFill>
                  <a:srgbClr val="1F5786"/>
                </a:solidFill>
                <a:latin typeface="Bahnschrift" panose="020B0502040204020203" pitchFamily="34" charset="0"/>
                <a:cs typeface="Century Gothic"/>
              </a:rPr>
              <a:t> </a:t>
            </a:r>
            <a:r>
              <a:rPr lang="en-US" sz="2400" spc="-10" dirty="0">
                <a:solidFill>
                  <a:srgbClr val="1F5786"/>
                </a:solidFill>
                <a:latin typeface="Bahnschrift" panose="020B0502040204020203" pitchFamily="34" charset="0"/>
                <a:cs typeface="Century Gothic"/>
              </a:rPr>
              <a:t>beneficiary</a:t>
            </a:r>
            <a:endParaRPr lang="en-US" sz="2400" dirty="0">
              <a:latin typeface="Bahnschrift" panose="020B0502040204020203" pitchFamily="34" charset="0"/>
              <a:cs typeface="Century Gothic"/>
            </a:endParaRPr>
          </a:p>
          <a:p>
            <a:pPr algn="l">
              <a:lnSpc>
                <a:spcPct val="100000"/>
              </a:lnSpc>
              <a:spcBef>
                <a:spcPts val="515"/>
              </a:spcBef>
            </a:pPr>
            <a:endParaRPr lang="en-US" sz="2400" dirty="0">
              <a:latin typeface="Bahnschrift" panose="020B0502040204020203" pitchFamily="34" charset="0"/>
              <a:cs typeface="Century Gothic"/>
            </a:endParaRPr>
          </a:p>
          <a:p>
            <a:pPr marL="468630" marR="419100" indent="-455930" algn="l">
              <a:lnSpc>
                <a:spcPct val="80000"/>
              </a:lnSpc>
              <a:buFont typeface="Courier New"/>
              <a:buChar char="o"/>
              <a:tabLst>
                <a:tab pos="469900" algn="l"/>
              </a:tabLst>
            </a:pPr>
            <a:r>
              <a:rPr lang="en-US" sz="2400" dirty="0">
                <a:solidFill>
                  <a:srgbClr val="1F5786"/>
                </a:solidFill>
                <a:latin typeface="Bahnschrift" panose="020B0502040204020203" pitchFamily="34" charset="0"/>
                <a:cs typeface="Century Gothic"/>
              </a:rPr>
              <a:t>If</a:t>
            </a:r>
            <a:r>
              <a:rPr lang="en-US" sz="2400" spc="-60" dirty="0">
                <a:solidFill>
                  <a:srgbClr val="1F5786"/>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you</a:t>
            </a:r>
            <a:r>
              <a:rPr lang="en-US" sz="2400" spc="-60" dirty="0">
                <a:solidFill>
                  <a:srgbClr val="1F5786"/>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need</a:t>
            </a:r>
            <a:r>
              <a:rPr lang="en-US" sz="2400" spc="-50" dirty="0">
                <a:solidFill>
                  <a:srgbClr val="1F5786"/>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to</a:t>
            </a:r>
            <a:r>
              <a:rPr lang="en-US" sz="2400" spc="-55" dirty="0">
                <a:solidFill>
                  <a:srgbClr val="1F5786"/>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update</a:t>
            </a:r>
            <a:r>
              <a:rPr lang="en-US" sz="2400" spc="-50" dirty="0">
                <a:solidFill>
                  <a:srgbClr val="1F5786"/>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your</a:t>
            </a:r>
            <a:r>
              <a:rPr lang="en-US" sz="2400" spc="-55" dirty="0">
                <a:solidFill>
                  <a:srgbClr val="1F5786"/>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beneficiary,</a:t>
            </a:r>
            <a:r>
              <a:rPr lang="en-US" sz="2400" spc="-85" dirty="0">
                <a:solidFill>
                  <a:srgbClr val="1F5786"/>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please</a:t>
            </a:r>
            <a:r>
              <a:rPr lang="en-US" sz="2400" spc="-60" dirty="0">
                <a:solidFill>
                  <a:srgbClr val="1F5786"/>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complete</a:t>
            </a:r>
            <a:r>
              <a:rPr lang="en-US" sz="2400" spc="-55" dirty="0">
                <a:solidFill>
                  <a:srgbClr val="1F5786"/>
                </a:solidFill>
                <a:latin typeface="Bahnschrift" panose="020B0502040204020203" pitchFamily="34" charset="0"/>
                <a:cs typeface="Century Gothic"/>
              </a:rPr>
              <a:t> </a:t>
            </a:r>
            <a:r>
              <a:rPr lang="en-US" sz="2400" spc="-25" dirty="0">
                <a:solidFill>
                  <a:srgbClr val="1F5786"/>
                </a:solidFill>
                <a:latin typeface="Bahnschrift" panose="020B0502040204020203" pitchFamily="34" charset="0"/>
                <a:cs typeface="Century Gothic"/>
              </a:rPr>
              <a:t>the </a:t>
            </a:r>
            <a:r>
              <a:rPr lang="en-US" sz="2400" dirty="0">
                <a:solidFill>
                  <a:srgbClr val="1F5786"/>
                </a:solidFill>
                <a:latin typeface="Bahnschrift" panose="020B0502040204020203" pitchFamily="34" charset="0"/>
                <a:cs typeface="Century Gothic"/>
              </a:rPr>
              <a:t>appropriate</a:t>
            </a:r>
            <a:r>
              <a:rPr lang="en-US" sz="2400" spc="-75" dirty="0">
                <a:solidFill>
                  <a:srgbClr val="1F5786"/>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form(s)</a:t>
            </a:r>
            <a:r>
              <a:rPr lang="en-US" sz="2400" spc="-60" dirty="0">
                <a:solidFill>
                  <a:srgbClr val="1F5786"/>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and</a:t>
            </a:r>
            <a:r>
              <a:rPr lang="en-US" sz="2400" spc="-60" dirty="0">
                <a:solidFill>
                  <a:srgbClr val="1F5786"/>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return</a:t>
            </a:r>
            <a:r>
              <a:rPr lang="en-US" sz="2400" spc="-60" dirty="0">
                <a:solidFill>
                  <a:srgbClr val="1F5786"/>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to</a:t>
            </a:r>
            <a:r>
              <a:rPr lang="en-US" sz="2400" spc="-60" dirty="0">
                <a:solidFill>
                  <a:srgbClr val="1F5786"/>
                </a:solidFill>
                <a:latin typeface="Bahnschrift" panose="020B0502040204020203" pitchFamily="34" charset="0"/>
                <a:cs typeface="Century Gothic"/>
              </a:rPr>
              <a:t> </a:t>
            </a:r>
            <a:r>
              <a:rPr lang="en-US" sz="2400" spc="-25" dirty="0">
                <a:solidFill>
                  <a:srgbClr val="1F5786"/>
                </a:solidFill>
                <a:latin typeface="Bahnschrift" panose="020B0502040204020203" pitchFamily="34" charset="0"/>
                <a:cs typeface="Century Gothic"/>
              </a:rPr>
              <a:t>HR.</a:t>
            </a:r>
            <a:endParaRPr lang="en-US" sz="2400" dirty="0">
              <a:latin typeface="Bahnschrift" panose="020B0502040204020203" pitchFamily="34" charset="0"/>
              <a:cs typeface="Century Gothic"/>
            </a:endParaRPr>
          </a:p>
          <a:p>
            <a:pPr algn="l">
              <a:lnSpc>
                <a:spcPct val="100000"/>
              </a:lnSpc>
              <a:spcBef>
                <a:spcPts val="500"/>
              </a:spcBef>
              <a:buClr>
                <a:srgbClr val="1F5786"/>
              </a:buClr>
              <a:buFont typeface="Courier New"/>
              <a:buChar char="o"/>
            </a:pPr>
            <a:endParaRPr lang="en-US" sz="2400" dirty="0">
              <a:latin typeface="Bahnschrift" panose="020B0502040204020203" pitchFamily="34" charset="0"/>
              <a:cs typeface="Century Gothic"/>
            </a:endParaRPr>
          </a:p>
          <a:p>
            <a:pPr marL="468630" marR="5080" indent="-455930" algn="l">
              <a:lnSpc>
                <a:spcPts val="2300"/>
              </a:lnSpc>
              <a:buFont typeface="Courier New"/>
              <a:buChar char="o"/>
              <a:tabLst>
                <a:tab pos="469900" algn="l"/>
              </a:tabLst>
            </a:pPr>
            <a:r>
              <a:rPr lang="en-US" sz="2400" dirty="0">
                <a:solidFill>
                  <a:srgbClr val="1F5786"/>
                </a:solidFill>
                <a:latin typeface="Bahnschrift" panose="020B0502040204020203" pitchFamily="34" charset="0"/>
                <a:cs typeface="Century Gothic"/>
              </a:rPr>
              <a:t>Please</a:t>
            </a:r>
            <a:r>
              <a:rPr lang="en-US" sz="2400" spc="-35" dirty="0">
                <a:solidFill>
                  <a:srgbClr val="1F5786"/>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see</a:t>
            </a:r>
            <a:r>
              <a:rPr lang="en-US" sz="2400" spc="-45" dirty="0">
                <a:solidFill>
                  <a:srgbClr val="1F5786"/>
                </a:solidFill>
                <a:latin typeface="Bahnschrift" panose="020B0502040204020203" pitchFamily="34" charset="0"/>
                <a:cs typeface="Century Gothic"/>
              </a:rPr>
              <a:t> Destiny Sparks </a:t>
            </a:r>
            <a:r>
              <a:rPr lang="en-US" sz="2400" dirty="0">
                <a:solidFill>
                  <a:srgbClr val="1F5786"/>
                </a:solidFill>
                <a:latin typeface="Bahnschrift" panose="020B0502040204020203" pitchFamily="34" charset="0"/>
                <a:cs typeface="Century Gothic"/>
              </a:rPr>
              <a:t>with</a:t>
            </a:r>
            <a:r>
              <a:rPr lang="en-US" sz="2400" spc="-70" dirty="0">
                <a:solidFill>
                  <a:srgbClr val="1F5786"/>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any</a:t>
            </a:r>
            <a:r>
              <a:rPr lang="en-US" sz="2400" spc="-45" dirty="0">
                <a:solidFill>
                  <a:srgbClr val="1F5786"/>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questions</a:t>
            </a:r>
            <a:r>
              <a:rPr lang="en-US" sz="2400" spc="-70" dirty="0">
                <a:solidFill>
                  <a:srgbClr val="1F5786"/>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regarding</a:t>
            </a:r>
            <a:r>
              <a:rPr lang="en-US" sz="2400" spc="-80" dirty="0">
                <a:solidFill>
                  <a:srgbClr val="1F5786"/>
                </a:solidFill>
                <a:latin typeface="Bahnschrift" panose="020B0502040204020203" pitchFamily="34" charset="0"/>
                <a:cs typeface="Century Gothic"/>
              </a:rPr>
              <a:t> </a:t>
            </a:r>
            <a:r>
              <a:rPr lang="en-US" sz="2400" spc="-10" dirty="0">
                <a:solidFill>
                  <a:srgbClr val="1F5786"/>
                </a:solidFill>
                <a:latin typeface="Bahnschrift" panose="020B0502040204020203" pitchFamily="34" charset="0"/>
                <a:cs typeface="Century Gothic"/>
              </a:rPr>
              <a:t>beneficiary elections.</a:t>
            </a:r>
            <a:endParaRPr lang="en-US" sz="2400" dirty="0">
              <a:latin typeface="Bahnschrift" panose="020B0502040204020203" pitchFamily="34" charset="0"/>
              <a:cs typeface="Century Gothic"/>
            </a:endParaRPr>
          </a:p>
        </p:txBody>
      </p:sp>
      <p:sp>
        <p:nvSpPr>
          <p:cNvPr id="3" name="object 3"/>
          <p:cNvSpPr txBox="1">
            <a:spLocks noGrp="1"/>
          </p:cNvSpPr>
          <p:nvPr>
            <p:ph type="title"/>
          </p:nvPr>
        </p:nvSpPr>
        <p:spPr>
          <a:prstGeom prst="rect">
            <a:avLst/>
          </a:prstGeom>
        </p:spPr>
        <p:txBody>
          <a:bodyPr vert="horz" wrap="square" lIns="0" tIns="123571" rIns="0" bIns="0" rtlCol="0">
            <a:spAutoFit/>
          </a:bodyPr>
          <a:lstStyle/>
          <a:p>
            <a:pPr marL="12700">
              <a:lnSpc>
                <a:spcPct val="100000"/>
              </a:lnSpc>
              <a:spcBef>
                <a:spcPts val="105"/>
              </a:spcBef>
            </a:pPr>
            <a:r>
              <a:rPr dirty="0"/>
              <a:t>Check</a:t>
            </a:r>
            <a:r>
              <a:rPr spc="-50" dirty="0"/>
              <a:t> </a:t>
            </a:r>
            <a:r>
              <a:rPr dirty="0"/>
              <a:t>Your</a:t>
            </a:r>
            <a:r>
              <a:rPr spc="-35" dirty="0"/>
              <a:t> </a:t>
            </a:r>
            <a:r>
              <a:rPr spc="-10" dirty="0"/>
              <a:t>Beneficiaries!</a:t>
            </a:r>
          </a:p>
        </p:txBody>
      </p:sp>
      <p:grpSp>
        <p:nvGrpSpPr>
          <p:cNvPr id="4" name="object 4"/>
          <p:cNvGrpSpPr/>
          <p:nvPr/>
        </p:nvGrpSpPr>
        <p:grpSpPr>
          <a:xfrm>
            <a:off x="3962400" y="3948684"/>
            <a:ext cx="3148965" cy="2133600"/>
            <a:chOff x="3962400" y="3948684"/>
            <a:chExt cx="3148965" cy="2133600"/>
          </a:xfrm>
        </p:grpSpPr>
        <p:pic>
          <p:nvPicPr>
            <p:cNvPr id="5" name="object 5"/>
            <p:cNvPicPr/>
            <p:nvPr/>
          </p:nvPicPr>
          <p:blipFill>
            <a:blip r:embed="rId3" cstate="print"/>
            <a:stretch>
              <a:fillRect/>
            </a:stretch>
          </p:blipFill>
          <p:spPr>
            <a:xfrm>
              <a:off x="3963923" y="3950208"/>
              <a:ext cx="3147060" cy="2132076"/>
            </a:xfrm>
            <a:prstGeom prst="rect">
              <a:avLst/>
            </a:prstGeom>
          </p:spPr>
        </p:pic>
        <p:pic>
          <p:nvPicPr>
            <p:cNvPr id="6" name="object 6"/>
            <p:cNvPicPr/>
            <p:nvPr/>
          </p:nvPicPr>
          <p:blipFill>
            <a:blip r:embed="rId4" cstate="print"/>
            <a:stretch>
              <a:fillRect/>
            </a:stretch>
          </p:blipFill>
          <p:spPr>
            <a:xfrm>
              <a:off x="3962400" y="3948684"/>
              <a:ext cx="3045713" cy="2030730"/>
            </a:xfrm>
            <a:prstGeom prst="rect">
              <a:avLst/>
            </a:prstGeom>
          </p:spPr>
        </p:pic>
      </p:grpSp>
      <p:sp>
        <p:nvSpPr>
          <p:cNvPr id="7" name="object 7"/>
          <p:cNvSpPr txBox="1"/>
          <p:nvPr/>
        </p:nvSpPr>
        <p:spPr>
          <a:xfrm>
            <a:off x="10438638" y="6361146"/>
            <a:ext cx="1359535" cy="396875"/>
          </a:xfrm>
          <a:prstGeom prst="rect">
            <a:avLst/>
          </a:prstGeom>
        </p:spPr>
        <p:txBody>
          <a:bodyPr vert="horz" wrap="square" lIns="0" tIns="12700" rIns="0" bIns="0" rtlCol="0">
            <a:spAutoFit/>
          </a:bodyPr>
          <a:lstStyle/>
          <a:p>
            <a:pPr marR="66040" algn="r">
              <a:lnSpc>
                <a:spcPct val="100000"/>
              </a:lnSpc>
              <a:spcBef>
                <a:spcPts val="100"/>
              </a:spcBef>
            </a:pPr>
            <a:fld id="{81D60167-4931-47E6-BA6A-407CBD079E47}" type="slidenum">
              <a:rPr lang="en-US" sz="1000" spc="-25" dirty="0">
                <a:solidFill>
                  <a:srgbClr val="7E7E7E"/>
                </a:solidFill>
                <a:latin typeface="Bahnschrift" panose="020B0502040204020203" pitchFamily="34" charset="0"/>
                <a:cs typeface="Century Gothic"/>
              </a:rPr>
              <a:t>25</a:t>
            </a:fld>
            <a:endParaRPr lang="en-US" sz="1000" dirty="0">
              <a:latin typeface="Bahnschrift" panose="020B0502040204020203" pitchFamily="34" charset="0"/>
              <a:cs typeface="Century Gothic"/>
            </a:endParaRPr>
          </a:p>
          <a:p>
            <a:pPr marL="12700">
              <a:lnSpc>
                <a:spcPct val="100000"/>
              </a:lnSpc>
              <a:spcBef>
                <a:spcPts val="990"/>
              </a:spcBef>
            </a:pPr>
            <a:r>
              <a:rPr lang="en-US" sz="600" dirty="0">
                <a:solidFill>
                  <a:srgbClr val="C5DEF1"/>
                </a:solidFill>
                <a:latin typeface="Bahnschrift" panose="020B0502040204020203" pitchFamily="34" charset="0"/>
                <a:cs typeface="Century Gothic"/>
              </a:rPr>
              <a:t>©2019</a:t>
            </a:r>
            <a:r>
              <a:rPr lang="en-US" sz="600" spc="10" dirty="0">
                <a:solidFill>
                  <a:srgbClr val="C5DEF1"/>
                </a:solidFill>
                <a:latin typeface="Bahnschrift" panose="020B0502040204020203" pitchFamily="34" charset="0"/>
                <a:cs typeface="Century Gothic"/>
              </a:rPr>
              <a:t> </a:t>
            </a:r>
            <a:r>
              <a:rPr lang="en-US" sz="600" spc="-10" dirty="0">
                <a:solidFill>
                  <a:srgbClr val="C5DEF1"/>
                </a:solidFill>
                <a:latin typeface="Bahnschrift" panose="020B0502040204020203" pitchFamily="34" charset="0"/>
                <a:cs typeface="Century Gothic"/>
              </a:rPr>
              <a:t>ARTHUR</a:t>
            </a:r>
            <a:r>
              <a:rPr lang="en-US" sz="600" dirty="0">
                <a:solidFill>
                  <a:srgbClr val="C5DEF1"/>
                </a:solidFill>
                <a:latin typeface="Bahnschrift" panose="020B0502040204020203" pitchFamily="34" charset="0"/>
                <a:cs typeface="Century Gothic"/>
              </a:rPr>
              <a:t> J. </a:t>
            </a:r>
            <a:r>
              <a:rPr lang="en-US" sz="600" spc="-10" dirty="0">
                <a:solidFill>
                  <a:srgbClr val="C5DEF1"/>
                </a:solidFill>
                <a:latin typeface="Bahnschrift" panose="020B0502040204020203" pitchFamily="34" charset="0"/>
                <a:cs typeface="Century Gothic"/>
              </a:rPr>
              <a:t>GALLAGHER</a:t>
            </a:r>
            <a:r>
              <a:rPr lang="en-US" sz="600" spc="35" dirty="0">
                <a:solidFill>
                  <a:srgbClr val="C5DEF1"/>
                </a:solidFill>
                <a:latin typeface="Bahnschrift" panose="020B0502040204020203" pitchFamily="34" charset="0"/>
                <a:cs typeface="Century Gothic"/>
              </a:rPr>
              <a:t> </a:t>
            </a:r>
            <a:r>
              <a:rPr lang="en-US" sz="600" dirty="0">
                <a:solidFill>
                  <a:srgbClr val="C5DEF1"/>
                </a:solidFill>
                <a:latin typeface="Bahnschrift" panose="020B0502040204020203" pitchFamily="34" charset="0"/>
                <a:cs typeface="Century Gothic"/>
              </a:rPr>
              <a:t>&amp;</a:t>
            </a:r>
            <a:r>
              <a:rPr lang="en-US" sz="600" spc="-10" dirty="0">
                <a:solidFill>
                  <a:srgbClr val="C5DEF1"/>
                </a:solidFill>
                <a:latin typeface="Bahnschrift" panose="020B0502040204020203" pitchFamily="34" charset="0"/>
                <a:cs typeface="Century Gothic"/>
              </a:rPr>
              <a:t> </a:t>
            </a:r>
            <a:r>
              <a:rPr lang="en-US" sz="600" spc="-25" dirty="0">
                <a:solidFill>
                  <a:srgbClr val="C5DEF1"/>
                </a:solidFill>
                <a:latin typeface="Bahnschrift" panose="020B0502040204020203" pitchFamily="34" charset="0"/>
                <a:cs typeface="Century Gothic"/>
              </a:rPr>
              <a:t>CO.</a:t>
            </a:r>
            <a:endParaRPr lang="en-US" sz="600" dirty="0">
              <a:latin typeface="Bahnschrift" panose="020B0502040204020203" pitchFamily="34" charset="0"/>
              <a:cs typeface="Century Gothic"/>
            </a:endParaRPr>
          </a:p>
        </p:txBody>
      </p:sp>
      <p:sp>
        <p:nvSpPr>
          <p:cNvPr id="8" name="object 8"/>
          <p:cNvSpPr txBox="1">
            <a:spLocks noGrp="1"/>
          </p:cNvSpPr>
          <p:nvPr>
            <p:ph type="sldNum" sz="quarter" idx="7"/>
          </p:nvPr>
        </p:nvSpPr>
        <p:spPr>
          <a:prstGeom prst="rect">
            <a:avLst/>
          </a:prstGeom>
        </p:spPr>
        <p:txBody>
          <a:bodyPr vert="horz" wrap="square" lIns="0" tIns="13335" rIns="0" bIns="0" rtlCol="0">
            <a:spAutoFit/>
          </a:bodyPr>
          <a:lstStyle/>
          <a:p>
            <a:pPr marL="38100">
              <a:lnSpc>
                <a:spcPct val="100000"/>
              </a:lnSpc>
              <a:spcBef>
                <a:spcPts val="105"/>
              </a:spcBef>
            </a:pPr>
            <a:fld id="{81D60167-4931-47E6-BA6A-407CBD079E47}" type="slidenum">
              <a:rPr spc="-25" dirty="0"/>
              <a:t>25</a:t>
            </a:fld>
            <a:endParaRPr spc="-25"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4770119" y="4148328"/>
            <a:ext cx="2647187" cy="1764792"/>
          </a:xfrm>
          <a:prstGeom prst="rect">
            <a:avLst/>
          </a:prstGeom>
        </p:spPr>
      </p:pic>
      <p:sp>
        <p:nvSpPr>
          <p:cNvPr id="3" name="object 3"/>
          <p:cNvSpPr txBox="1"/>
          <p:nvPr/>
        </p:nvSpPr>
        <p:spPr>
          <a:xfrm>
            <a:off x="2570733" y="1382420"/>
            <a:ext cx="7487667" cy="2522101"/>
          </a:xfrm>
          <a:prstGeom prst="rect">
            <a:avLst/>
          </a:prstGeom>
        </p:spPr>
        <p:txBody>
          <a:bodyPr vert="horz" wrap="square" lIns="0" tIns="116205" rIns="0" bIns="0" rtlCol="0">
            <a:spAutoFit/>
          </a:bodyPr>
          <a:lstStyle/>
          <a:p>
            <a:pPr marL="556260">
              <a:lnSpc>
                <a:spcPct val="100000"/>
              </a:lnSpc>
              <a:spcBef>
                <a:spcPts val="915"/>
              </a:spcBef>
            </a:pPr>
            <a:r>
              <a:rPr lang="en-US" sz="3400" dirty="0">
                <a:solidFill>
                  <a:srgbClr val="1F5786"/>
                </a:solidFill>
                <a:latin typeface="Bahnschrift" panose="020B0502040204020203" pitchFamily="34" charset="0"/>
                <a:cs typeface="Century Gothic"/>
              </a:rPr>
              <a:t>All</a:t>
            </a:r>
            <a:r>
              <a:rPr lang="en-US" sz="3400" spc="-90" dirty="0">
                <a:solidFill>
                  <a:srgbClr val="1F5786"/>
                </a:solidFill>
                <a:latin typeface="Bahnschrift" panose="020B0502040204020203" pitchFamily="34" charset="0"/>
                <a:cs typeface="Century Gothic"/>
              </a:rPr>
              <a:t> </a:t>
            </a:r>
            <a:r>
              <a:rPr lang="en-US" sz="3400" spc="-10" dirty="0">
                <a:solidFill>
                  <a:srgbClr val="1F5786"/>
                </a:solidFill>
                <a:latin typeface="Bahnschrift" panose="020B0502040204020203" pitchFamily="34" charset="0"/>
                <a:cs typeface="Century Gothic"/>
              </a:rPr>
              <a:t>enrollment/change</a:t>
            </a:r>
            <a:r>
              <a:rPr lang="en-US" sz="3400" spc="-70" dirty="0">
                <a:solidFill>
                  <a:srgbClr val="1F5786"/>
                </a:solidFill>
                <a:latin typeface="Bahnschrift" panose="020B0502040204020203" pitchFamily="34" charset="0"/>
                <a:cs typeface="Century Gothic"/>
              </a:rPr>
              <a:t> </a:t>
            </a:r>
            <a:r>
              <a:rPr lang="en-US" sz="3400" spc="-10" dirty="0">
                <a:solidFill>
                  <a:srgbClr val="1F5786"/>
                </a:solidFill>
                <a:latin typeface="Bahnschrift" panose="020B0502040204020203" pitchFamily="34" charset="0"/>
                <a:cs typeface="Century Gothic"/>
              </a:rPr>
              <a:t>forms</a:t>
            </a:r>
            <a:endParaRPr lang="en-US" sz="3400" dirty="0">
              <a:latin typeface="Bahnschrift" panose="020B0502040204020203" pitchFamily="34" charset="0"/>
              <a:cs typeface="Century Gothic"/>
            </a:endParaRPr>
          </a:p>
          <a:p>
            <a:pPr marL="12700" marR="5080" indent="906780">
              <a:lnSpc>
                <a:spcPct val="120000"/>
              </a:lnSpc>
              <a:spcBef>
                <a:spcPts val="5"/>
              </a:spcBef>
            </a:pPr>
            <a:r>
              <a:rPr lang="en-US" sz="3400" b="1" dirty="0">
                <a:solidFill>
                  <a:srgbClr val="1F5786"/>
                </a:solidFill>
                <a:latin typeface="Bahnschrift" panose="020B0502040204020203" pitchFamily="34" charset="0"/>
                <a:cs typeface="Century Gothic"/>
              </a:rPr>
              <a:t>MUST</a:t>
            </a:r>
            <a:r>
              <a:rPr lang="en-US" sz="3400" b="1" spc="-135" dirty="0">
                <a:solidFill>
                  <a:srgbClr val="1F5786"/>
                </a:solidFill>
                <a:latin typeface="Bahnschrift" panose="020B0502040204020203" pitchFamily="34" charset="0"/>
                <a:cs typeface="Century Gothic"/>
              </a:rPr>
              <a:t> </a:t>
            </a:r>
            <a:r>
              <a:rPr lang="en-US" sz="3400" dirty="0">
                <a:solidFill>
                  <a:srgbClr val="1F5786"/>
                </a:solidFill>
                <a:latin typeface="Bahnschrift" panose="020B0502040204020203" pitchFamily="34" charset="0"/>
                <a:cs typeface="Century Gothic"/>
              </a:rPr>
              <a:t>be</a:t>
            </a:r>
            <a:r>
              <a:rPr lang="en-US" sz="3400" spc="-120" dirty="0">
                <a:solidFill>
                  <a:srgbClr val="1F5786"/>
                </a:solidFill>
                <a:latin typeface="Bahnschrift" panose="020B0502040204020203" pitchFamily="34" charset="0"/>
                <a:cs typeface="Century Gothic"/>
              </a:rPr>
              <a:t> </a:t>
            </a:r>
            <a:r>
              <a:rPr lang="en-US" sz="3400" dirty="0">
                <a:solidFill>
                  <a:srgbClr val="1F5786"/>
                </a:solidFill>
                <a:latin typeface="Bahnschrift" panose="020B0502040204020203" pitchFamily="34" charset="0"/>
                <a:cs typeface="Century Gothic"/>
              </a:rPr>
              <a:t>completed</a:t>
            </a:r>
            <a:r>
              <a:rPr lang="en-US" sz="3400" spc="-105" dirty="0">
                <a:solidFill>
                  <a:srgbClr val="1F5786"/>
                </a:solidFill>
                <a:latin typeface="Bahnschrift" panose="020B0502040204020203" pitchFamily="34" charset="0"/>
                <a:cs typeface="Century Gothic"/>
              </a:rPr>
              <a:t> </a:t>
            </a:r>
            <a:r>
              <a:rPr lang="en-US" sz="3400" spc="-25" dirty="0">
                <a:solidFill>
                  <a:srgbClr val="1F5786"/>
                </a:solidFill>
                <a:latin typeface="Bahnschrift" panose="020B0502040204020203" pitchFamily="34" charset="0"/>
                <a:cs typeface="Century Gothic"/>
              </a:rPr>
              <a:t>and</a:t>
            </a:r>
            <a:r>
              <a:rPr lang="en-US" sz="3400" spc="850" dirty="0">
                <a:solidFill>
                  <a:srgbClr val="1F5786"/>
                </a:solidFill>
                <a:latin typeface="Bahnschrift" panose="020B0502040204020203" pitchFamily="34" charset="0"/>
                <a:cs typeface="Century Gothic"/>
              </a:rPr>
              <a:t> </a:t>
            </a:r>
            <a:r>
              <a:rPr lang="en-US" sz="3400" dirty="0">
                <a:solidFill>
                  <a:srgbClr val="1F5786"/>
                </a:solidFill>
                <a:latin typeface="Bahnschrift" panose="020B0502040204020203" pitchFamily="34" charset="0"/>
                <a:cs typeface="Century Gothic"/>
              </a:rPr>
              <a:t>sent</a:t>
            </a:r>
            <a:r>
              <a:rPr lang="en-US" sz="3400" spc="-50" dirty="0">
                <a:solidFill>
                  <a:srgbClr val="1F5786"/>
                </a:solidFill>
                <a:latin typeface="Bahnschrift" panose="020B0502040204020203" pitchFamily="34" charset="0"/>
                <a:cs typeface="Century Gothic"/>
              </a:rPr>
              <a:t> </a:t>
            </a:r>
            <a:r>
              <a:rPr lang="en-US" sz="3400" dirty="0">
                <a:solidFill>
                  <a:srgbClr val="1F5786"/>
                </a:solidFill>
                <a:latin typeface="Bahnschrift" panose="020B0502040204020203" pitchFamily="34" charset="0"/>
                <a:cs typeface="Century Gothic"/>
              </a:rPr>
              <a:t>to</a:t>
            </a:r>
            <a:r>
              <a:rPr lang="en-US" sz="3400" spc="-65" dirty="0">
                <a:solidFill>
                  <a:srgbClr val="1F5786"/>
                </a:solidFill>
                <a:latin typeface="Bahnschrift" panose="020B0502040204020203" pitchFamily="34" charset="0"/>
                <a:cs typeface="Century Gothic"/>
              </a:rPr>
              <a:t> </a:t>
            </a:r>
            <a:r>
              <a:rPr lang="en-US" sz="3400" b="1" dirty="0">
                <a:solidFill>
                  <a:srgbClr val="1F5786"/>
                </a:solidFill>
                <a:latin typeface="Bahnschrift" panose="020B0502040204020203" pitchFamily="34" charset="0"/>
                <a:cs typeface="Century Gothic"/>
              </a:rPr>
              <a:t>Destiny Sparks</a:t>
            </a:r>
            <a:r>
              <a:rPr lang="en-US" sz="3400" b="1" spc="-65" dirty="0">
                <a:solidFill>
                  <a:srgbClr val="1F5786"/>
                </a:solidFill>
                <a:latin typeface="Bahnschrift" panose="020B0502040204020203" pitchFamily="34" charset="0"/>
                <a:cs typeface="Century Gothic"/>
              </a:rPr>
              <a:t> </a:t>
            </a:r>
            <a:r>
              <a:rPr lang="en-US" sz="3400" dirty="0">
                <a:solidFill>
                  <a:srgbClr val="1F5786"/>
                </a:solidFill>
                <a:latin typeface="Bahnschrift" panose="020B0502040204020203" pitchFamily="34" charset="0"/>
                <a:cs typeface="Century Gothic"/>
              </a:rPr>
              <a:t>by</a:t>
            </a:r>
            <a:r>
              <a:rPr lang="en-US" sz="3400" spc="-55" dirty="0">
                <a:solidFill>
                  <a:srgbClr val="1F5786"/>
                </a:solidFill>
                <a:latin typeface="Bahnschrift" panose="020B0502040204020203" pitchFamily="34" charset="0"/>
                <a:cs typeface="Century Gothic"/>
              </a:rPr>
              <a:t> </a:t>
            </a:r>
            <a:r>
              <a:rPr lang="en-US" sz="3400" dirty="0">
                <a:solidFill>
                  <a:srgbClr val="1F5786"/>
                </a:solidFill>
                <a:latin typeface="Bahnschrift" panose="020B0502040204020203" pitchFamily="34" charset="0"/>
                <a:cs typeface="Century Gothic"/>
              </a:rPr>
              <a:t>end</a:t>
            </a:r>
            <a:r>
              <a:rPr lang="en-US" sz="3400" spc="-55" dirty="0">
                <a:solidFill>
                  <a:srgbClr val="1F5786"/>
                </a:solidFill>
                <a:latin typeface="Bahnschrift" panose="020B0502040204020203" pitchFamily="34" charset="0"/>
                <a:cs typeface="Century Gothic"/>
              </a:rPr>
              <a:t> </a:t>
            </a:r>
            <a:r>
              <a:rPr lang="en-US" sz="3400" dirty="0">
                <a:solidFill>
                  <a:srgbClr val="1F5786"/>
                </a:solidFill>
                <a:latin typeface="Bahnschrift" panose="020B0502040204020203" pitchFamily="34" charset="0"/>
                <a:cs typeface="Century Gothic"/>
              </a:rPr>
              <a:t>of</a:t>
            </a:r>
            <a:r>
              <a:rPr lang="en-US" sz="3400" spc="-60" dirty="0">
                <a:solidFill>
                  <a:srgbClr val="1F5786"/>
                </a:solidFill>
                <a:latin typeface="Bahnschrift" panose="020B0502040204020203" pitchFamily="34" charset="0"/>
                <a:cs typeface="Century Gothic"/>
              </a:rPr>
              <a:t> </a:t>
            </a:r>
            <a:r>
              <a:rPr lang="en-US" sz="3400" spc="-25" dirty="0">
                <a:solidFill>
                  <a:srgbClr val="1F5786"/>
                </a:solidFill>
                <a:latin typeface="Bahnschrift" panose="020B0502040204020203" pitchFamily="34" charset="0"/>
                <a:cs typeface="Century Gothic"/>
              </a:rPr>
              <a:t>day</a:t>
            </a:r>
            <a:endParaRPr lang="en-US" sz="3400" dirty="0">
              <a:latin typeface="Bahnschrift" panose="020B0502040204020203" pitchFamily="34" charset="0"/>
              <a:cs typeface="Century Gothic"/>
            </a:endParaRPr>
          </a:p>
          <a:p>
            <a:pPr marL="981710">
              <a:lnSpc>
                <a:spcPct val="100000"/>
              </a:lnSpc>
              <a:spcBef>
                <a:spcPts val="820"/>
              </a:spcBef>
            </a:pPr>
            <a:r>
              <a:rPr lang="en-US" sz="3400" dirty="0">
                <a:solidFill>
                  <a:srgbClr val="1F5786"/>
                </a:solidFill>
                <a:latin typeface="Bahnschrift" panose="020B0502040204020203" pitchFamily="34" charset="0"/>
              </a:rPr>
              <a:t>Thursday, May 29th, 2025</a:t>
            </a:r>
          </a:p>
        </p:txBody>
      </p:sp>
      <p:sp>
        <p:nvSpPr>
          <p:cNvPr id="5" name="object 5"/>
          <p:cNvSpPr txBox="1"/>
          <p:nvPr/>
        </p:nvSpPr>
        <p:spPr>
          <a:xfrm>
            <a:off x="10438638" y="6361146"/>
            <a:ext cx="1359535" cy="396875"/>
          </a:xfrm>
          <a:prstGeom prst="rect">
            <a:avLst/>
          </a:prstGeom>
        </p:spPr>
        <p:txBody>
          <a:bodyPr vert="horz" wrap="square" lIns="0" tIns="12700" rIns="0" bIns="0" rtlCol="0">
            <a:spAutoFit/>
          </a:bodyPr>
          <a:lstStyle/>
          <a:p>
            <a:pPr marR="66040" algn="r">
              <a:lnSpc>
                <a:spcPct val="100000"/>
              </a:lnSpc>
              <a:spcBef>
                <a:spcPts val="100"/>
              </a:spcBef>
            </a:pPr>
            <a:fld id="{81D60167-4931-47E6-BA6A-407CBD079E47}" type="slidenum">
              <a:rPr lang="en-US" sz="1000" spc="-25" dirty="0">
                <a:solidFill>
                  <a:srgbClr val="7E7E7E"/>
                </a:solidFill>
                <a:latin typeface="Bahnschrift" panose="020B0502040204020203" pitchFamily="34" charset="0"/>
                <a:cs typeface="Century Gothic"/>
              </a:rPr>
              <a:t>26</a:t>
            </a:fld>
            <a:endParaRPr lang="en-US" sz="1000" dirty="0">
              <a:latin typeface="Bahnschrift" panose="020B0502040204020203" pitchFamily="34" charset="0"/>
              <a:cs typeface="Century Gothic"/>
            </a:endParaRPr>
          </a:p>
          <a:p>
            <a:pPr marL="12700">
              <a:lnSpc>
                <a:spcPct val="100000"/>
              </a:lnSpc>
              <a:spcBef>
                <a:spcPts val="990"/>
              </a:spcBef>
            </a:pPr>
            <a:r>
              <a:rPr lang="en-US" sz="600" dirty="0">
                <a:solidFill>
                  <a:srgbClr val="C5DEF1"/>
                </a:solidFill>
                <a:latin typeface="Bahnschrift" panose="020B0502040204020203" pitchFamily="34" charset="0"/>
                <a:cs typeface="Century Gothic"/>
              </a:rPr>
              <a:t>©2019</a:t>
            </a:r>
            <a:r>
              <a:rPr lang="en-US" sz="600" spc="10" dirty="0">
                <a:solidFill>
                  <a:srgbClr val="C5DEF1"/>
                </a:solidFill>
                <a:latin typeface="Bahnschrift" panose="020B0502040204020203" pitchFamily="34" charset="0"/>
                <a:cs typeface="Century Gothic"/>
              </a:rPr>
              <a:t> </a:t>
            </a:r>
            <a:r>
              <a:rPr lang="en-US" sz="600" spc="-10" dirty="0">
                <a:solidFill>
                  <a:srgbClr val="C5DEF1"/>
                </a:solidFill>
                <a:latin typeface="Bahnschrift" panose="020B0502040204020203" pitchFamily="34" charset="0"/>
                <a:cs typeface="Century Gothic"/>
              </a:rPr>
              <a:t>ARTHUR</a:t>
            </a:r>
            <a:r>
              <a:rPr lang="en-US" sz="600" dirty="0">
                <a:solidFill>
                  <a:srgbClr val="C5DEF1"/>
                </a:solidFill>
                <a:latin typeface="Bahnschrift" panose="020B0502040204020203" pitchFamily="34" charset="0"/>
                <a:cs typeface="Century Gothic"/>
              </a:rPr>
              <a:t> J. </a:t>
            </a:r>
            <a:r>
              <a:rPr lang="en-US" sz="600" spc="-10" dirty="0">
                <a:solidFill>
                  <a:srgbClr val="C5DEF1"/>
                </a:solidFill>
                <a:latin typeface="Bahnschrift" panose="020B0502040204020203" pitchFamily="34" charset="0"/>
                <a:cs typeface="Century Gothic"/>
              </a:rPr>
              <a:t>GALLAGHER</a:t>
            </a:r>
            <a:r>
              <a:rPr lang="en-US" sz="600" spc="35" dirty="0">
                <a:solidFill>
                  <a:srgbClr val="C5DEF1"/>
                </a:solidFill>
                <a:latin typeface="Bahnschrift" panose="020B0502040204020203" pitchFamily="34" charset="0"/>
                <a:cs typeface="Century Gothic"/>
              </a:rPr>
              <a:t> </a:t>
            </a:r>
            <a:r>
              <a:rPr lang="en-US" sz="600" dirty="0">
                <a:solidFill>
                  <a:srgbClr val="C5DEF1"/>
                </a:solidFill>
                <a:latin typeface="Bahnschrift" panose="020B0502040204020203" pitchFamily="34" charset="0"/>
                <a:cs typeface="Century Gothic"/>
              </a:rPr>
              <a:t>&amp;</a:t>
            </a:r>
            <a:r>
              <a:rPr lang="en-US" sz="600" spc="-10" dirty="0">
                <a:solidFill>
                  <a:srgbClr val="C5DEF1"/>
                </a:solidFill>
                <a:latin typeface="Bahnschrift" panose="020B0502040204020203" pitchFamily="34" charset="0"/>
                <a:cs typeface="Century Gothic"/>
              </a:rPr>
              <a:t> </a:t>
            </a:r>
            <a:r>
              <a:rPr lang="en-US" sz="600" spc="-25" dirty="0">
                <a:solidFill>
                  <a:srgbClr val="C5DEF1"/>
                </a:solidFill>
                <a:latin typeface="Bahnschrift" panose="020B0502040204020203" pitchFamily="34" charset="0"/>
                <a:cs typeface="Century Gothic"/>
              </a:rPr>
              <a:t>CO.</a:t>
            </a:r>
            <a:endParaRPr lang="en-US" sz="600" dirty="0">
              <a:latin typeface="Bahnschrift" panose="020B0502040204020203" pitchFamily="34" charset="0"/>
              <a:cs typeface="Century Gothic"/>
            </a:endParaRPr>
          </a:p>
        </p:txBody>
      </p:sp>
      <p:sp>
        <p:nvSpPr>
          <p:cNvPr id="6" name="object 6"/>
          <p:cNvSpPr txBox="1">
            <a:spLocks noGrp="1"/>
          </p:cNvSpPr>
          <p:nvPr>
            <p:ph type="sldNum" sz="quarter" idx="7"/>
          </p:nvPr>
        </p:nvSpPr>
        <p:spPr>
          <a:prstGeom prst="rect">
            <a:avLst/>
          </a:prstGeom>
        </p:spPr>
        <p:txBody>
          <a:bodyPr vert="horz" wrap="square" lIns="0" tIns="13335" rIns="0" bIns="0" rtlCol="0">
            <a:spAutoFit/>
          </a:bodyPr>
          <a:lstStyle/>
          <a:p>
            <a:pPr marL="38100">
              <a:lnSpc>
                <a:spcPct val="100000"/>
              </a:lnSpc>
              <a:spcBef>
                <a:spcPts val="105"/>
              </a:spcBef>
            </a:pPr>
            <a:fld id="{81D60167-4931-47E6-BA6A-407CBD079E47}" type="slidenum">
              <a:rPr spc="-25" dirty="0"/>
              <a:t>26</a:t>
            </a:fld>
            <a:endParaRPr spc="-25" dirty="0"/>
          </a:p>
        </p:txBody>
      </p:sp>
      <p:sp>
        <p:nvSpPr>
          <p:cNvPr id="4" name="object 4"/>
          <p:cNvSpPr txBox="1">
            <a:spLocks noGrp="1"/>
          </p:cNvSpPr>
          <p:nvPr>
            <p:ph type="title"/>
          </p:nvPr>
        </p:nvSpPr>
        <p:spPr>
          <a:prstGeom prst="rect">
            <a:avLst/>
          </a:prstGeom>
        </p:spPr>
        <p:txBody>
          <a:bodyPr vert="horz" wrap="square" lIns="0" tIns="123571" rIns="0" bIns="0" rtlCol="0">
            <a:spAutoFit/>
          </a:bodyPr>
          <a:lstStyle/>
          <a:p>
            <a:pPr marL="12700">
              <a:lnSpc>
                <a:spcPct val="100000"/>
              </a:lnSpc>
              <a:spcBef>
                <a:spcPts val="105"/>
              </a:spcBef>
            </a:pPr>
            <a:r>
              <a:rPr dirty="0"/>
              <a:t>What’s</a:t>
            </a:r>
            <a:r>
              <a:rPr spc="-20" dirty="0"/>
              <a:t> </a:t>
            </a:r>
            <a:r>
              <a:rPr spc="-10" dirty="0"/>
              <a:t>Next???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50894" y="2445207"/>
            <a:ext cx="4491355" cy="940435"/>
          </a:xfrm>
          <a:prstGeom prst="rect">
            <a:avLst/>
          </a:prstGeom>
        </p:spPr>
        <p:txBody>
          <a:bodyPr vert="horz" wrap="square" lIns="0" tIns="12700" rIns="0" bIns="0" rtlCol="0">
            <a:spAutoFit/>
          </a:bodyPr>
          <a:lstStyle/>
          <a:p>
            <a:pPr marL="12700">
              <a:lnSpc>
                <a:spcPct val="100000"/>
              </a:lnSpc>
              <a:spcBef>
                <a:spcPts val="100"/>
              </a:spcBef>
            </a:pPr>
            <a:r>
              <a:rPr lang="en-US" sz="6000" b="1" dirty="0">
                <a:cs typeface="Century Gothic"/>
              </a:rPr>
              <a:t>THANK</a:t>
            </a:r>
            <a:r>
              <a:rPr lang="en-US" sz="6000" b="1" spc="-25" dirty="0">
                <a:cs typeface="Century Gothic"/>
              </a:rPr>
              <a:t> </a:t>
            </a:r>
            <a:r>
              <a:rPr lang="en-US" sz="6000" b="1" spc="-20" dirty="0">
                <a:cs typeface="Century Gothic"/>
              </a:rPr>
              <a:t>YOU!</a:t>
            </a:r>
            <a:endParaRPr lang="en-US" sz="6000" dirty="0">
              <a:cs typeface="Century Gothic"/>
            </a:endParaRPr>
          </a:p>
        </p:txBody>
      </p:sp>
      <p:sp>
        <p:nvSpPr>
          <p:cNvPr id="3" name="object 3"/>
          <p:cNvSpPr txBox="1"/>
          <p:nvPr/>
        </p:nvSpPr>
        <p:spPr>
          <a:xfrm>
            <a:off x="10438638" y="6361146"/>
            <a:ext cx="1359535" cy="396875"/>
          </a:xfrm>
          <a:prstGeom prst="rect">
            <a:avLst/>
          </a:prstGeom>
        </p:spPr>
        <p:txBody>
          <a:bodyPr vert="horz" wrap="square" lIns="0" tIns="12700" rIns="0" bIns="0" rtlCol="0">
            <a:spAutoFit/>
          </a:bodyPr>
          <a:lstStyle/>
          <a:p>
            <a:pPr marR="66040" algn="r">
              <a:lnSpc>
                <a:spcPct val="100000"/>
              </a:lnSpc>
              <a:spcBef>
                <a:spcPts val="100"/>
              </a:spcBef>
            </a:pPr>
            <a:fld id="{81D60167-4931-47E6-BA6A-407CBD079E47}" type="slidenum">
              <a:rPr lang="en-US" sz="1000" spc="-25" dirty="0">
                <a:solidFill>
                  <a:srgbClr val="7E7E7E"/>
                </a:solidFill>
                <a:latin typeface="Bahnschrift" panose="020B0502040204020203" pitchFamily="34" charset="0"/>
                <a:cs typeface="Century Gothic"/>
              </a:rPr>
              <a:t>27</a:t>
            </a:fld>
            <a:endParaRPr lang="en-US" sz="1000" dirty="0">
              <a:latin typeface="Bahnschrift" panose="020B0502040204020203" pitchFamily="34" charset="0"/>
              <a:cs typeface="Century Gothic"/>
            </a:endParaRPr>
          </a:p>
          <a:p>
            <a:pPr marL="12700">
              <a:lnSpc>
                <a:spcPct val="100000"/>
              </a:lnSpc>
              <a:spcBef>
                <a:spcPts val="990"/>
              </a:spcBef>
            </a:pPr>
            <a:r>
              <a:rPr lang="en-US" sz="600" dirty="0">
                <a:solidFill>
                  <a:srgbClr val="C5DEF1"/>
                </a:solidFill>
                <a:latin typeface="Bahnschrift" panose="020B0502040204020203" pitchFamily="34" charset="0"/>
                <a:cs typeface="Century Gothic"/>
              </a:rPr>
              <a:t>©2019</a:t>
            </a:r>
            <a:r>
              <a:rPr lang="en-US" sz="600" spc="10" dirty="0">
                <a:solidFill>
                  <a:srgbClr val="C5DEF1"/>
                </a:solidFill>
                <a:latin typeface="Bahnschrift" panose="020B0502040204020203" pitchFamily="34" charset="0"/>
                <a:cs typeface="Century Gothic"/>
              </a:rPr>
              <a:t> </a:t>
            </a:r>
            <a:r>
              <a:rPr lang="en-US" sz="600" spc="-10" dirty="0">
                <a:solidFill>
                  <a:srgbClr val="C5DEF1"/>
                </a:solidFill>
                <a:latin typeface="Bahnschrift" panose="020B0502040204020203" pitchFamily="34" charset="0"/>
                <a:cs typeface="Century Gothic"/>
              </a:rPr>
              <a:t>ARTHUR</a:t>
            </a:r>
            <a:r>
              <a:rPr lang="en-US" sz="600" dirty="0">
                <a:solidFill>
                  <a:srgbClr val="C5DEF1"/>
                </a:solidFill>
                <a:latin typeface="Bahnschrift" panose="020B0502040204020203" pitchFamily="34" charset="0"/>
                <a:cs typeface="Century Gothic"/>
              </a:rPr>
              <a:t> J. </a:t>
            </a:r>
            <a:r>
              <a:rPr lang="en-US" sz="600" spc="-10" dirty="0">
                <a:solidFill>
                  <a:srgbClr val="C5DEF1"/>
                </a:solidFill>
                <a:latin typeface="Bahnschrift" panose="020B0502040204020203" pitchFamily="34" charset="0"/>
                <a:cs typeface="Century Gothic"/>
              </a:rPr>
              <a:t>GALLAGHER</a:t>
            </a:r>
            <a:r>
              <a:rPr lang="en-US" sz="600" spc="35" dirty="0">
                <a:solidFill>
                  <a:srgbClr val="C5DEF1"/>
                </a:solidFill>
                <a:latin typeface="Bahnschrift" panose="020B0502040204020203" pitchFamily="34" charset="0"/>
                <a:cs typeface="Century Gothic"/>
              </a:rPr>
              <a:t> </a:t>
            </a:r>
            <a:r>
              <a:rPr lang="en-US" sz="600" dirty="0">
                <a:solidFill>
                  <a:srgbClr val="C5DEF1"/>
                </a:solidFill>
                <a:latin typeface="Bahnschrift" panose="020B0502040204020203" pitchFamily="34" charset="0"/>
                <a:cs typeface="Century Gothic"/>
              </a:rPr>
              <a:t>&amp;</a:t>
            </a:r>
            <a:r>
              <a:rPr lang="en-US" sz="600" spc="-10" dirty="0">
                <a:solidFill>
                  <a:srgbClr val="C5DEF1"/>
                </a:solidFill>
                <a:latin typeface="Bahnschrift" panose="020B0502040204020203" pitchFamily="34" charset="0"/>
                <a:cs typeface="Century Gothic"/>
              </a:rPr>
              <a:t> </a:t>
            </a:r>
            <a:r>
              <a:rPr lang="en-US" sz="600" spc="-25" dirty="0">
                <a:solidFill>
                  <a:srgbClr val="C5DEF1"/>
                </a:solidFill>
                <a:latin typeface="Bahnschrift" panose="020B0502040204020203" pitchFamily="34" charset="0"/>
                <a:cs typeface="Century Gothic"/>
              </a:rPr>
              <a:t>CO.</a:t>
            </a:r>
            <a:endParaRPr lang="en-US" sz="600" dirty="0">
              <a:latin typeface="Bahnschrift" panose="020B0502040204020203" pitchFamily="34" charset="0"/>
              <a:cs typeface="Century Gothic"/>
            </a:endParaRPr>
          </a:p>
        </p:txBody>
      </p:sp>
      <p:sp>
        <p:nvSpPr>
          <p:cNvPr id="4" name="object 4"/>
          <p:cNvSpPr txBox="1">
            <a:spLocks noGrp="1"/>
          </p:cNvSpPr>
          <p:nvPr>
            <p:ph type="sldNum" sz="quarter" idx="7"/>
          </p:nvPr>
        </p:nvSpPr>
        <p:spPr>
          <a:prstGeom prst="rect">
            <a:avLst/>
          </a:prstGeom>
        </p:spPr>
        <p:txBody>
          <a:bodyPr vert="horz" wrap="square" lIns="0" tIns="13335" rIns="0" bIns="0" rtlCol="0">
            <a:spAutoFit/>
          </a:bodyPr>
          <a:lstStyle/>
          <a:p>
            <a:pPr marL="38100">
              <a:lnSpc>
                <a:spcPct val="100000"/>
              </a:lnSpc>
              <a:spcBef>
                <a:spcPts val="105"/>
              </a:spcBef>
            </a:pPr>
            <a:fld id="{81D60167-4931-47E6-BA6A-407CBD079E47}" type="slidenum">
              <a:rPr spc="-25" dirty="0"/>
              <a:t>27</a:t>
            </a:fld>
            <a:endParaRPr spc="-25"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3540" y="1398218"/>
            <a:ext cx="9065260" cy="4621581"/>
          </a:xfrm>
          <a:prstGeom prst="rect">
            <a:avLst/>
          </a:prstGeom>
        </p:spPr>
        <p:txBody>
          <a:bodyPr vert="horz" wrap="square" lIns="0" tIns="12065" rIns="0" bIns="0" rtlCol="0">
            <a:noAutofit/>
          </a:bodyPr>
          <a:lstStyle/>
          <a:p>
            <a:pPr marL="469265" indent="-456565" algn="l">
              <a:lnSpc>
                <a:spcPts val="2510"/>
              </a:lnSpc>
              <a:spcBef>
                <a:spcPts val="95"/>
              </a:spcBef>
              <a:buClr>
                <a:srgbClr val="C00000"/>
              </a:buClr>
              <a:buFont typeface="Courier New"/>
              <a:buChar char="o"/>
              <a:tabLst>
                <a:tab pos="469265" algn="l"/>
              </a:tabLst>
            </a:pPr>
            <a:r>
              <a:rPr lang="en-US" sz="2400" b="1" dirty="0">
                <a:solidFill>
                  <a:srgbClr val="C00000"/>
                </a:solidFill>
                <a:latin typeface="Bahnschrift" panose="020B0502040204020203" pitchFamily="34" charset="0"/>
                <a:cs typeface="Century Gothic"/>
              </a:rPr>
              <a:t>Passive</a:t>
            </a:r>
            <a:r>
              <a:rPr lang="en-US" sz="2400" b="1" spc="-30" dirty="0">
                <a:solidFill>
                  <a:srgbClr val="C00000"/>
                </a:solidFill>
                <a:latin typeface="Bahnschrift" panose="020B0502040204020203" pitchFamily="34" charset="0"/>
                <a:cs typeface="Century Gothic"/>
              </a:rPr>
              <a:t> </a:t>
            </a:r>
            <a:r>
              <a:rPr lang="en-US" sz="2400" b="1" dirty="0">
                <a:solidFill>
                  <a:srgbClr val="C00000"/>
                </a:solidFill>
                <a:latin typeface="Bahnschrift" panose="020B0502040204020203" pitchFamily="34" charset="0"/>
                <a:cs typeface="Century Gothic"/>
              </a:rPr>
              <a:t>Enrollment</a:t>
            </a:r>
            <a:r>
              <a:rPr lang="en-US" sz="2400" b="1" spc="-40" dirty="0">
                <a:solidFill>
                  <a:srgbClr val="C00000"/>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for</a:t>
            </a:r>
            <a:r>
              <a:rPr lang="en-US" sz="2400" spc="-60" dirty="0">
                <a:solidFill>
                  <a:srgbClr val="1F5786"/>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medical</a:t>
            </a:r>
            <a:r>
              <a:rPr lang="en-US" sz="2400" spc="-55" dirty="0">
                <a:solidFill>
                  <a:srgbClr val="1F5786"/>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dental</a:t>
            </a:r>
            <a:r>
              <a:rPr lang="en-US" sz="2400" spc="-55" dirty="0">
                <a:solidFill>
                  <a:srgbClr val="1F5786"/>
                </a:solidFill>
                <a:latin typeface="Bahnschrift" panose="020B0502040204020203" pitchFamily="34" charset="0"/>
                <a:cs typeface="Century Gothic"/>
              </a:rPr>
              <a:t> and life </a:t>
            </a:r>
            <a:r>
              <a:rPr lang="en-US" sz="2400" dirty="0">
                <a:solidFill>
                  <a:srgbClr val="1F5786"/>
                </a:solidFill>
                <a:latin typeface="Bahnschrift" panose="020B0502040204020203" pitchFamily="34" charset="0"/>
                <a:cs typeface="Century Gothic"/>
              </a:rPr>
              <a:t>coverage</a:t>
            </a:r>
            <a:r>
              <a:rPr lang="en-US" sz="2400" spc="-50" dirty="0">
                <a:solidFill>
                  <a:srgbClr val="1F5786"/>
                </a:solidFill>
                <a:latin typeface="Bahnschrift" panose="020B0502040204020203" pitchFamily="34" charset="0"/>
                <a:cs typeface="Century Gothic"/>
              </a:rPr>
              <a:t> –</a:t>
            </a:r>
            <a:endParaRPr lang="en-US" sz="2400" dirty="0">
              <a:latin typeface="Bahnschrift" panose="020B0502040204020203" pitchFamily="34" charset="0"/>
              <a:cs typeface="Century Gothic"/>
            </a:endParaRPr>
          </a:p>
          <a:p>
            <a:pPr marL="469900" algn="l">
              <a:lnSpc>
                <a:spcPts val="2510"/>
              </a:lnSpc>
            </a:pPr>
            <a:r>
              <a:rPr lang="en-US" sz="2400" dirty="0">
                <a:solidFill>
                  <a:srgbClr val="1F5786"/>
                </a:solidFill>
                <a:latin typeface="Bahnschrift" panose="020B0502040204020203" pitchFamily="34" charset="0"/>
                <a:cs typeface="Century Gothic"/>
              </a:rPr>
              <a:t>Only complete an enrollment form </a:t>
            </a:r>
            <a:r>
              <a:rPr lang="en-US" sz="2400" b="1" dirty="0">
                <a:solidFill>
                  <a:srgbClr val="1F5786"/>
                </a:solidFill>
                <a:latin typeface="Bahnschrift" panose="020B0502040204020203" pitchFamily="34" charset="0"/>
                <a:cs typeface="Century Gothic"/>
              </a:rPr>
              <a:t>if you are making changes</a:t>
            </a:r>
            <a:endParaRPr lang="en-US" sz="2400" dirty="0">
              <a:latin typeface="Bahnschrift" panose="020B0502040204020203" pitchFamily="34" charset="0"/>
              <a:cs typeface="Century Gothic"/>
            </a:endParaRPr>
          </a:p>
          <a:p>
            <a:pPr marL="469900" marR="509905" indent="-457200" algn="l">
              <a:lnSpc>
                <a:spcPct val="90100"/>
              </a:lnSpc>
              <a:spcBef>
                <a:spcPts val="2400"/>
              </a:spcBef>
              <a:buFont typeface="Courier New"/>
              <a:buChar char="o"/>
            </a:pPr>
            <a:r>
              <a:rPr lang="en-US" sz="2400" dirty="0">
                <a:solidFill>
                  <a:srgbClr val="1F5786"/>
                </a:solidFill>
                <a:latin typeface="Bahnschrift" panose="020B0502040204020203" pitchFamily="34" charset="0"/>
                <a:cs typeface="Century Gothic"/>
              </a:rPr>
              <a:t>Changes include:</a:t>
            </a:r>
          </a:p>
          <a:p>
            <a:pPr marL="914400" marR="509905" indent="-457200" algn="l">
              <a:lnSpc>
                <a:spcPct val="90100"/>
              </a:lnSpc>
              <a:spcBef>
                <a:spcPts val="600"/>
              </a:spcBef>
              <a:buClr>
                <a:srgbClr val="6EACDE"/>
              </a:buClr>
              <a:buFont typeface="Wingdings" panose="05000000000000000000" pitchFamily="2" charset="2"/>
              <a:buChar char="§"/>
            </a:pPr>
            <a:r>
              <a:rPr lang="en-US" sz="2400" dirty="0">
                <a:solidFill>
                  <a:srgbClr val="1F5786"/>
                </a:solidFill>
                <a:latin typeface="Bahnschrift" panose="020B0502040204020203" pitchFamily="34" charset="0"/>
                <a:cs typeface="Century Gothic"/>
              </a:rPr>
              <a:t>Adding/dropping coverage</a:t>
            </a:r>
          </a:p>
          <a:p>
            <a:pPr marL="914400" marR="509905" indent="-457200" algn="l">
              <a:lnSpc>
                <a:spcPct val="90100"/>
              </a:lnSpc>
              <a:spcBef>
                <a:spcPts val="600"/>
              </a:spcBef>
              <a:buClr>
                <a:srgbClr val="6EACDE"/>
              </a:buClr>
              <a:buFont typeface="Wingdings" panose="05000000000000000000" pitchFamily="2" charset="2"/>
              <a:buChar char="§"/>
            </a:pPr>
            <a:r>
              <a:rPr lang="en-US" sz="2400" dirty="0">
                <a:solidFill>
                  <a:srgbClr val="1F5786"/>
                </a:solidFill>
                <a:latin typeface="Bahnschrift" panose="020B0502040204020203" pitchFamily="34" charset="0"/>
                <a:cs typeface="Century Gothic"/>
              </a:rPr>
              <a:t>Changing Medical plan networks</a:t>
            </a:r>
          </a:p>
          <a:p>
            <a:pPr marL="914400" marR="509905" indent="-457200" algn="l">
              <a:lnSpc>
                <a:spcPct val="90100"/>
              </a:lnSpc>
              <a:spcBef>
                <a:spcPts val="600"/>
              </a:spcBef>
              <a:buClr>
                <a:srgbClr val="6EACDE"/>
              </a:buClr>
              <a:buFont typeface="Wingdings" panose="05000000000000000000" pitchFamily="2" charset="2"/>
              <a:buChar char="§"/>
            </a:pPr>
            <a:r>
              <a:rPr lang="en-US" sz="2400" dirty="0">
                <a:solidFill>
                  <a:srgbClr val="1F5786"/>
                </a:solidFill>
                <a:latin typeface="Bahnschrift" panose="020B0502040204020203" pitchFamily="34" charset="0"/>
                <a:cs typeface="Century Gothic"/>
              </a:rPr>
              <a:t>Adding/dropping enrolled dependents</a:t>
            </a:r>
          </a:p>
          <a:p>
            <a:pPr marL="914400" marR="509905" indent="-457200" algn="l">
              <a:lnSpc>
                <a:spcPct val="90100"/>
              </a:lnSpc>
              <a:spcBef>
                <a:spcPts val="600"/>
              </a:spcBef>
              <a:buClr>
                <a:srgbClr val="6EACDE"/>
              </a:buClr>
              <a:buFont typeface="Wingdings" panose="05000000000000000000" pitchFamily="2" charset="2"/>
              <a:buChar char="§"/>
            </a:pPr>
            <a:r>
              <a:rPr lang="en-US" sz="2400" dirty="0">
                <a:solidFill>
                  <a:srgbClr val="1F5786"/>
                </a:solidFill>
                <a:latin typeface="Bahnschrift" panose="020B0502040204020203" pitchFamily="34" charset="0"/>
                <a:cs typeface="Century Gothic"/>
              </a:rPr>
              <a:t>Adding/increasing life insurance</a:t>
            </a:r>
            <a:endParaRPr lang="en-US" sz="2400" dirty="0">
              <a:latin typeface="Bahnschrift" panose="020B0502040204020203" pitchFamily="34" charset="0"/>
              <a:cs typeface="Century Gothic"/>
            </a:endParaRPr>
          </a:p>
          <a:p>
            <a:pPr algn="l">
              <a:lnSpc>
                <a:spcPct val="100000"/>
              </a:lnSpc>
              <a:spcBef>
                <a:spcPts val="575"/>
              </a:spcBef>
            </a:pPr>
            <a:endParaRPr lang="en-US" sz="2400" dirty="0">
              <a:latin typeface="Bahnschrift" panose="020B0502040204020203" pitchFamily="34" charset="0"/>
              <a:cs typeface="Century Gothic"/>
            </a:endParaRPr>
          </a:p>
          <a:p>
            <a:pPr marL="469265" indent="-456565" algn="l">
              <a:lnSpc>
                <a:spcPts val="2510"/>
              </a:lnSpc>
              <a:buFont typeface="Courier New"/>
              <a:buChar char="o"/>
              <a:tabLst>
                <a:tab pos="469265" algn="l"/>
              </a:tabLst>
            </a:pPr>
            <a:r>
              <a:rPr lang="en-US" sz="2400" b="1" dirty="0">
                <a:solidFill>
                  <a:srgbClr val="C00000"/>
                </a:solidFill>
                <a:latin typeface="Bahnschrift" panose="020B0502040204020203" pitchFamily="34" charset="0"/>
                <a:cs typeface="Century Gothic"/>
              </a:rPr>
              <a:t>You</a:t>
            </a:r>
            <a:r>
              <a:rPr lang="en-US" sz="2400" b="1" spc="-35" dirty="0">
                <a:solidFill>
                  <a:srgbClr val="C00000"/>
                </a:solidFill>
                <a:latin typeface="Bahnschrift" panose="020B0502040204020203" pitchFamily="34" charset="0"/>
                <a:cs typeface="Century Gothic"/>
              </a:rPr>
              <a:t> </a:t>
            </a:r>
            <a:r>
              <a:rPr lang="en-US" sz="2400" b="1" dirty="0">
                <a:solidFill>
                  <a:srgbClr val="C00000"/>
                </a:solidFill>
                <a:latin typeface="Bahnschrift" panose="020B0502040204020203" pitchFamily="34" charset="0"/>
                <a:cs typeface="Century Gothic"/>
              </a:rPr>
              <a:t>must</a:t>
            </a:r>
            <a:r>
              <a:rPr lang="en-US" sz="2400" b="1" spc="-60" dirty="0">
                <a:solidFill>
                  <a:srgbClr val="C00000"/>
                </a:solidFill>
                <a:latin typeface="Bahnschrift" panose="020B0502040204020203" pitchFamily="34" charset="0"/>
                <a:cs typeface="Century Gothic"/>
              </a:rPr>
              <a:t> </a:t>
            </a:r>
            <a:r>
              <a:rPr lang="en-US" sz="2400" b="1" dirty="0">
                <a:solidFill>
                  <a:srgbClr val="C00000"/>
                </a:solidFill>
                <a:latin typeface="Bahnschrift" panose="020B0502040204020203" pitchFamily="34" charset="0"/>
                <a:cs typeface="Century Gothic"/>
              </a:rPr>
              <a:t>elect</a:t>
            </a:r>
            <a:r>
              <a:rPr lang="en-US" sz="2400" b="1" spc="-20" dirty="0">
                <a:solidFill>
                  <a:srgbClr val="C00000"/>
                </a:solidFill>
                <a:latin typeface="Bahnschrift" panose="020B0502040204020203" pitchFamily="34" charset="0"/>
                <a:cs typeface="Century Gothic"/>
              </a:rPr>
              <a:t> </a:t>
            </a:r>
            <a:r>
              <a:rPr lang="en-US" sz="2400" b="1" dirty="0">
                <a:solidFill>
                  <a:srgbClr val="C00000"/>
                </a:solidFill>
                <a:latin typeface="Bahnschrift" panose="020B0502040204020203" pitchFamily="34" charset="0"/>
                <a:cs typeface="Century Gothic"/>
              </a:rPr>
              <a:t>your</a:t>
            </a:r>
            <a:r>
              <a:rPr lang="en-US" sz="2400" b="1" spc="-50" dirty="0">
                <a:solidFill>
                  <a:srgbClr val="C00000"/>
                </a:solidFill>
                <a:latin typeface="Bahnschrift" panose="020B0502040204020203" pitchFamily="34" charset="0"/>
                <a:cs typeface="Century Gothic"/>
              </a:rPr>
              <a:t> </a:t>
            </a:r>
            <a:r>
              <a:rPr lang="en-US" sz="2400" b="1" dirty="0">
                <a:solidFill>
                  <a:srgbClr val="C00000"/>
                </a:solidFill>
                <a:latin typeface="Bahnschrift" panose="020B0502040204020203" pitchFamily="34" charset="0"/>
                <a:cs typeface="Century Gothic"/>
              </a:rPr>
              <a:t>FSA</a:t>
            </a:r>
            <a:r>
              <a:rPr lang="en-US" sz="2400" b="1" spc="-55" dirty="0">
                <a:solidFill>
                  <a:srgbClr val="C00000"/>
                </a:solidFill>
                <a:latin typeface="Bahnschrift" panose="020B0502040204020203" pitchFamily="34" charset="0"/>
                <a:cs typeface="Century Gothic"/>
              </a:rPr>
              <a:t> </a:t>
            </a:r>
            <a:r>
              <a:rPr lang="en-US" sz="2400" b="1" dirty="0">
                <a:solidFill>
                  <a:srgbClr val="C00000"/>
                </a:solidFill>
                <a:latin typeface="Bahnschrift" panose="020B0502040204020203" pitchFamily="34" charset="0"/>
                <a:cs typeface="Century Gothic"/>
              </a:rPr>
              <a:t>amounts</a:t>
            </a:r>
            <a:r>
              <a:rPr lang="en-US" sz="2400" b="1" spc="-40" dirty="0">
                <a:solidFill>
                  <a:srgbClr val="C00000"/>
                </a:solidFill>
                <a:latin typeface="Bahnschrift" panose="020B0502040204020203" pitchFamily="34" charset="0"/>
                <a:cs typeface="Century Gothic"/>
              </a:rPr>
              <a:t> </a:t>
            </a:r>
            <a:r>
              <a:rPr lang="en-US" sz="2400" b="1" dirty="0">
                <a:solidFill>
                  <a:srgbClr val="C00000"/>
                </a:solidFill>
                <a:latin typeface="Bahnschrift" panose="020B0502040204020203" pitchFamily="34" charset="0"/>
                <a:cs typeface="Century Gothic"/>
              </a:rPr>
              <a:t>each</a:t>
            </a:r>
            <a:r>
              <a:rPr lang="en-US" sz="2400" b="1" spc="-35" dirty="0">
                <a:solidFill>
                  <a:srgbClr val="C00000"/>
                </a:solidFill>
                <a:latin typeface="Bahnschrift" panose="020B0502040204020203" pitchFamily="34" charset="0"/>
                <a:cs typeface="Century Gothic"/>
              </a:rPr>
              <a:t> </a:t>
            </a:r>
            <a:r>
              <a:rPr lang="en-US" sz="2400" b="1" dirty="0">
                <a:solidFill>
                  <a:srgbClr val="C00000"/>
                </a:solidFill>
                <a:latin typeface="Bahnschrift" panose="020B0502040204020203" pitchFamily="34" charset="0"/>
                <a:cs typeface="Century Gothic"/>
              </a:rPr>
              <a:t>year</a:t>
            </a:r>
            <a:r>
              <a:rPr lang="en-US" sz="2400" dirty="0">
                <a:solidFill>
                  <a:srgbClr val="1F5786"/>
                </a:solidFill>
                <a:latin typeface="Bahnschrift" panose="020B0502040204020203" pitchFamily="34" charset="0"/>
                <a:cs typeface="Century Gothic"/>
              </a:rPr>
              <a:t>,</a:t>
            </a:r>
            <a:r>
              <a:rPr lang="en-US" sz="2400" spc="-45" dirty="0">
                <a:solidFill>
                  <a:srgbClr val="1F5786"/>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this</a:t>
            </a:r>
            <a:r>
              <a:rPr lang="en-US" sz="2400" spc="-80" dirty="0">
                <a:solidFill>
                  <a:srgbClr val="1F5786"/>
                </a:solidFill>
                <a:latin typeface="Bahnschrift" panose="020B0502040204020203" pitchFamily="34" charset="0"/>
                <a:cs typeface="Century Gothic"/>
              </a:rPr>
              <a:t> </a:t>
            </a:r>
            <a:r>
              <a:rPr lang="en-US" sz="2400" spc="-20" dirty="0">
                <a:solidFill>
                  <a:srgbClr val="1F5786"/>
                </a:solidFill>
                <a:latin typeface="Bahnschrift" panose="020B0502040204020203" pitchFamily="34" charset="0"/>
                <a:cs typeface="Century Gothic"/>
              </a:rPr>
              <a:t>will</a:t>
            </a:r>
            <a:endParaRPr lang="en-US" sz="2400" dirty="0">
              <a:latin typeface="Bahnschrift" panose="020B0502040204020203" pitchFamily="34" charset="0"/>
              <a:cs typeface="Century Gothic"/>
            </a:endParaRPr>
          </a:p>
          <a:p>
            <a:pPr marL="469900" algn="l">
              <a:lnSpc>
                <a:spcPts val="2510"/>
              </a:lnSpc>
            </a:pPr>
            <a:r>
              <a:rPr lang="en-US" sz="2400" dirty="0">
                <a:solidFill>
                  <a:srgbClr val="1F5786"/>
                </a:solidFill>
                <a:latin typeface="Bahnschrift" panose="020B0502040204020203" pitchFamily="34" charset="0"/>
                <a:cs typeface="Century Gothic"/>
              </a:rPr>
              <a:t>not</a:t>
            </a:r>
            <a:r>
              <a:rPr lang="en-US" sz="2400" spc="-35" dirty="0">
                <a:solidFill>
                  <a:srgbClr val="1F5786"/>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rollover</a:t>
            </a:r>
            <a:r>
              <a:rPr lang="en-US" sz="2400" spc="-60" dirty="0">
                <a:solidFill>
                  <a:srgbClr val="1F5786"/>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from</a:t>
            </a:r>
            <a:r>
              <a:rPr lang="en-US" sz="2400" spc="-45" dirty="0">
                <a:solidFill>
                  <a:srgbClr val="1F5786"/>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your</a:t>
            </a:r>
            <a:r>
              <a:rPr lang="en-US" sz="2400" spc="-25" dirty="0">
                <a:solidFill>
                  <a:srgbClr val="1F5786"/>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current</a:t>
            </a:r>
            <a:r>
              <a:rPr lang="en-US" sz="2400" spc="-15" dirty="0">
                <a:solidFill>
                  <a:srgbClr val="1F5786"/>
                </a:solidFill>
                <a:latin typeface="Bahnschrift" panose="020B0502040204020203" pitchFamily="34" charset="0"/>
                <a:cs typeface="Century Gothic"/>
              </a:rPr>
              <a:t> </a:t>
            </a:r>
            <a:r>
              <a:rPr lang="en-US" sz="2400" spc="-20" dirty="0">
                <a:solidFill>
                  <a:srgbClr val="1F5786"/>
                </a:solidFill>
                <a:latin typeface="Bahnschrift" panose="020B0502040204020203" pitchFamily="34" charset="0"/>
                <a:cs typeface="Century Gothic"/>
              </a:rPr>
              <a:t>2024-</a:t>
            </a:r>
            <a:r>
              <a:rPr lang="en-US" sz="2400" dirty="0">
                <a:solidFill>
                  <a:srgbClr val="1F5786"/>
                </a:solidFill>
                <a:latin typeface="Bahnschrift" panose="020B0502040204020203" pitchFamily="34" charset="0"/>
                <a:cs typeface="Century Gothic"/>
              </a:rPr>
              <a:t>25</a:t>
            </a:r>
            <a:r>
              <a:rPr lang="en-US" sz="2400" spc="15" dirty="0">
                <a:solidFill>
                  <a:srgbClr val="1F5786"/>
                </a:solidFill>
                <a:latin typeface="Bahnschrift" panose="020B0502040204020203" pitchFamily="34" charset="0"/>
                <a:cs typeface="Century Gothic"/>
              </a:rPr>
              <a:t> </a:t>
            </a:r>
            <a:r>
              <a:rPr lang="en-US" sz="2400" spc="-10" dirty="0">
                <a:solidFill>
                  <a:srgbClr val="1F5786"/>
                </a:solidFill>
                <a:latin typeface="Bahnschrift" panose="020B0502040204020203" pitchFamily="34" charset="0"/>
                <a:cs typeface="Century Gothic"/>
              </a:rPr>
              <a:t>election.</a:t>
            </a:r>
            <a:endParaRPr lang="en-US" sz="2400" dirty="0">
              <a:latin typeface="Bahnschrift" panose="020B0502040204020203" pitchFamily="34" charset="0"/>
              <a:cs typeface="Century Gothic"/>
            </a:endParaRPr>
          </a:p>
        </p:txBody>
      </p:sp>
      <p:sp>
        <p:nvSpPr>
          <p:cNvPr id="3" name="object 3"/>
          <p:cNvSpPr txBox="1">
            <a:spLocks noGrp="1"/>
          </p:cNvSpPr>
          <p:nvPr>
            <p:ph type="title"/>
          </p:nvPr>
        </p:nvSpPr>
        <p:spPr>
          <a:prstGeom prst="rect">
            <a:avLst/>
          </a:prstGeom>
        </p:spPr>
        <p:txBody>
          <a:bodyPr vert="horz" wrap="square" lIns="0" tIns="123571" rIns="0" bIns="0" rtlCol="0">
            <a:spAutoFit/>
          </a:bodyPr>
          <a:lstStyle/>
          <a:p>
            <a:pPr marL="12700">
              <a:lnSpc>
                <a:spcPct val="100000"/>
              </a:lnSpc>
              <a:spcBef>
                <a:spcPts val="105"/>
              </a:spcBef>
            </a:pPr>
            <a:r>
              <a:rPr dirty="0"/>
              <a:t>Open</a:t>
            </a:r>
            <a:r>
              <a:rPr spc="-25" dirty="0"/>
              <a:t> </a:t>
            </a:r>
            <a:r>
              <a:rPr dirty="0"/>
              <a:t>Enrollment</a:t>
            </a:r>
            <a:r>
              <a:rPr spc="-20" dirty="0"/>
              <a:t> </a:t>
            </a:r>
            <a:r>
              <a:rPr spc="-10" dirty="0"/>
              <a:t>Process</a:t>
            </a:r>
          </a:p>
        </p:txBody>
      </p:sp>
      <p:grpSp>
        <p:nvGrpSpPr>
          <p:cNvPr id="4" name="object 4"/>
          <p:cNvGrpSpPr/>
          <p:nvPr/>
        </p:nvGrpSpPr>
        <p:grpSpPr>
          <a:xfrm>
            <a:off x="8626169" y="2514601"/>
            <a:ext cx="3181800" cy="2269283"/>
            <a:chOff x="8793480" y="2404872"/>
            <a:chExt cx="2991657" cy="2150428"/>
          </a:xfrm>
        </p:grpSpPr>
        <p:pic>
          <p:nvPicPr>
            <p:cNvPr id="5" name="object 5"/>
            <p:cNvPicPr/>
            <p:nvPr/>
          </p:nvPicPr>
          <p:blipFill>
            <a:blip r:embed="rId3" cstate="print"/>
            <a:stretch>
              <a:fillRect/>
            </a:stretch>
          </p:blipFill>
          <p:spPr>
            <a:xfrm>
              <a:off x="8830009" y="2441383"/>
              <a:ext cx="2955128" cy="2113917"/>
            </a:xfrm>
            <a:prstGeom prst="rect">
              <a:avLst/>
            </a:prstGeom>
          </p:spPr>
        </p:pic>
        <p:pic>
          <p:nvPicPr>
            <p:cNvPr id="6" name="object 6"/>
            <p:cNvPicPr/>
            <p:nvPr/>
          </p:nvPicPr>
          <p:blipFill>
            <a:blip r:embed="rId4" cstate="print"/>
            <a:stretch>
              <a:fillRect/>
            </a:stretch>
          </p:blipFill>
          <p:spPr>
            <a:xfrm>
              <a:off x="8793480" y="2404872"/>
              <a:ext cx="2889504" cy="2048255"/>
            </a:xfrm>
            <a:prstGeom prst="rect">
              <a:avLst/>
            </a:prstGeom>
          </p:spPr>
        </p:pic>
      </p:grpSp>
      <p:sp>
        <p:nvSpPr>
          <p:cNvPr id="7" name="object 7"/>
          <p:cNvSpPr txBox="1"/>
          <p:nvPr/>
        </p:nvSpPr>
        <p:spPr>
          <a:xfrm>
            <a:off x="10438638" y="6361146"/>
            <a:ext cx="1359535" cy="396875"/>
          </a:xfrm>
          <a:prstGeom prst="rect">
            <a:avLst/>
          </a:prstGeom>
        </p:spPr>
        <p:txBody>
          <a:bodyPr vert="horz" wrap="square" lIns="0" tIns="12700" rIns="0" bIns="0" rtlCol="0">
            <a:spAutoFit/>
          </a:bodyPr>
          <a:lstStyle/>
          <a:p>
            <a:pPr marR="135890" algn="r">
              <a:lnSpc>
                <a:spcPct val="100000"/>
              </a:lnSpc>
              <a:spcBef>
                <a:spcPts val="100"/>
              </a:spcBef>
            </a:pPr>
            <a:fld id="{81D60167-4931-47E6-BA6A-407CBD079E47}" type="slidenum">
              <a:rPr lang="en-US" sz="1000" spc="-50" dirty="0">
                <a:solidFill>
                  <a:srgbClr val="7E7E7E"/>
                </a:solidFill>
                <a:latin typeface="Bahnschrift" panose="020B0502040204020203" pitchFamily="34" charset="0"/>
                <a:cs typeface="Century Gothic"/>
              </a:rPr>
              <a:t>3</a:t>
            </a:fld>
            <a:endParaRPr lang="en-US" sz="1000" dirty="0">
              <a:latin typeface="Bahnschrift" panose="020B0502040204020203" pitchFamily="34" charset="0"/>
              <a:cs typeface="Century Gothic"/>
            </a:endParaRPr>
          </a:p>
          <a:p>
            <a:pPr marL="12700">
              <a:lnSpc>
                <a:spcPct val="100000"/>
              </a:lnSpc>
              <a:spcBef>
                <a:spcPts val="990"/>
              </a:spcBef>
            </a:pPr>
            <a:r>
              <a:rPr lang="en-US" sz="600" dirty="0">
                <a:solidFill>
                  <a:srgbClr val="C5DEF1"/>
                </a:solidFill>
                <a:latin typeface="Bahnschrift" panose="020B0502040204020203" pitchFamily="34" charset="0"/>
                <a:cs typeface="Century Gothic"/>
              </a:rPr>
              <a:t>©2019</a:t>
            </a:r>
            <a:r>
              <a:rPr lang="en-US" sz="600" spc="10" dirty="0">
                <a:solidFill>
                  <a:srgbClr val="C5DEF1"/>
                </a:solidFill>
                <a:latin typeface="Bahnschrift" panose="020B0502040204020203" pitchFamily="34" charset="0"/>
                <a:cs typeface="Century Gothic"/>
              </a:rPr>
              <a:t> </a:t>
            </a:r>
            <a:r>
              <a:rPr lang="en-US" sz="600" spc="-10" dirty="0">
                <a:solidFill>
                  <a:srgbClr val="C5DEF1"/>
                </a:solidFill>
                <a:latin typeface="Bahnschrift" panose="020B0502040204020203" pitchFamily="34" charset="0"/>
                <a:cs typeface="Century Gothic"/>
              </a:rPr>
              <a:t>ARTHUR</a:t>
            </a:r>
            <a:r>
              <a:rPr lang="en-US" sz="600" dirty="0">
                <a:solidFill>
                  <a:srgbClr val="C5DEF1"/>
                </a:solidFill>
                <a:latin typeface="Bahnschrift" panose="020B0502040204020203" pitchFamily="34" charset="0"/>
                <a:cs typeface="Century Gothic"/>
              </a:rPr>
              <a:t> J. </a:t>
            </a:r>
            <a:r>
              <a:rPr lang="en-US" sz="600" spc="-10" dirty="0">
                <a:solidFill>
                  <a:srgbClr val="C5DEF1"/>
                </a:solidFill>
                <a:latin typeface="Bahnschrift" panose="020B0502040204020203" pitchFamily="34" charset="0"/>
                <a:cs typeface="Century Gothic"/>
              </a:rPr>
              <a:t>GALLAGHER</a:t>
            </a:r>
            <a:r>
              <a:rPr lang="en-US" sz="600" spc="35" dirty="0">
                <a:solidFill>
                  <a:srgbClr val="C5DEF1"/>
                </a:solidFill>
                <a:latin typeface="Bahnschrift" panose="020B0502040204020203" pitchFamily="34" charset="0"/>
                <a:cs typeface="Century Gothic"/>
              </a:rPr>
              <a:t> </a:t>
            </a:r>
            <a:r>
              <a:rPr lang="en-US" sz="600" dirty="0">
                <a:solidFill>
                  <a:srgbClr val="C5DEF1"/>
                </a:solidFill>
                <a:latin typeface="Bahnschrift" panose="020B0502040204020203" pitchFamily="34" charset="0"/>
                <a:cs typeface="Century Gothic"/>
              </a:rPr>
              <a:t>&amp;</a:t>
            </a:r>
            <a:r>
              <a:rPr lang="en-US" sz="600" spc="-10" dirty="0">
                <a:solidFill>
                  <a:srgbClr val="C5DEF1"/>
                </a:solidFill>
                <a:latin typeface="Bahnschrift" panose="020B0502040204020203" pitchFamily="34" charset="0"/>
                <a:cs typeface="Century Gothic"/>
              </a:rPr>
              <a:t> </a:t>
            </a:r>
            <a:r>
              <a:rPr lang="en-US" sz="600" spc="-25" dirty="0">
                <a:solidFill>
                  <a:srgbClr val="C5DEF1"/>
                </a:solidFill>
                <a:latin typeface="Bahnschrift" panose="020B0502040204020203" pitchFamily="34" charset="0"/>
                <a:cs typeface="Century Gothic"/>
              </a:rPr>
              <a:t>CO.</a:t>
            </a:r>
            <a:endParaRPr lang="en-US" sz="600" dirty="0">
              <a:latin typeface="Bahnschrift" panose="020B0502040204020203" pitchFamily="34" charset="0"/>
              <a:cs typeface="Century Gothic"/>
            </a:endParaRPr>
          </a:p>
        </p:txBody>
      </p:sp>
      <p:sp>
        <p:nvSpPr>
          <p:cNvPr id="8" name="object 8"/>
          <p:cNvSpPr txBox="1">
            <a:spLocks noGrp="1"/>
          </p:cNvSpPr>
          <p:nvPr>
            <p:ph type="sldNum" sz="quarter" idx="7"/>
          </p:nvPr>
        </p:nvSpPr>
        <p:spPr>
          <a:prstGeom prst="rect">
            <a:avLst/>
          </a:prstGeom>
        </p:spPr>
        <p:txBody>
          <a:bodyPr vert="horz" wrap="square" lIns="0" tIns="13335" rIns="0" bIns="0" rtlCol="0">
            <a:spAutoFit/>
          </a:bodyPr>
          <a:lstStyle/>
          <a:p>
            <a:pPr marL="38100">
              <a:lnSpc>
                <a:spcPct val="100000"/>
              </a:lnSpc>
              <a:spcBef>
                <a:spcPts val="105"/>
              </a:spcBef>
            </a:pPr>
            <a:fld id="{81D60167-4931-47E6-BA6A-407CBD079E47}" type="slidenum">
              <a:rPr spc="-50" dirty="0"/>
              <a:t>3</a:t>
            </a:fld>
            <a:endParaRPr spc="-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3540" y="1728342"/>
            <a:ext cx="5411470" cy="3055324"/>
          </a:xfrm>
          <a:prstGeom prst="rect">
            <a:avLst/>
          </a:prstGeom>
        </p:spPr>
        <p:txBody>
          <a:bodyPr vert="horz" wrap="square" lIns="0" tIns="53975" rIns="0" bIns="0" rtlCol="0">
            <a:spAutoFit/>
          </a:bodyPr>
          <a:lstStyle/>
          <a:p>
            <a:pPr marL="468630" marR="762000" indent="-455930">
              <a:lnSpc>
                <a:spcPts val="2590"/>
              </a:lnSpc>
              <a:spcBef>
                <a:spcPts val="425"/>
              </a:spcBef>
              <a:buClr>
                <a:srgbClr val="1F5786"/>
              </a:buClr>
              <a:buFont typeface="Courier New"/>
              <a:buChar char="o"/>
              <a:tabLst>
                <a:tab pos="469900" algn="l"/>
              </a:tabLst>
            </a:pPr>
            <a:r>
              <a:rPr lang="en-US" sz="2400" b="1" dirty="0">
                <a:solidFill>
                  <a:srgbClr val="1F5786"/>
                </a:solidFill>
                <a:latin typeface="Bahnschrift" panose="020B0502040204020203" pitchFamily="34" charset="0"/>
                <a:cs typeface="Century Gothic"/>
              </a:rPr>
              <a:t>Your</a:t>
            </a:r>
            <a:r>
              <a:rPr lang="en-US" sz="2400" b="1" spc="-25" dirty="0">
                <a:solidFill>
                  <a:srgbClr val="1F5786"/>
                </a:solidFill>
                <a:latin typeface="Bahnschrift" panose="020B0502040204020203" pitchFamily="34" charset="0"/>
                <a:cs typeface="Century Gothic"/>
              </a:rPr>
              <a:t> </a:t>
            </a:r>
            <a:r>
              <a:rPr lang="en-US" sz="2400" b="1" dirty="0">
                <a:solidFill>
                  <a:srgbClr val="1F5786"/>
                </a:solidFill>
                <a:latin typeface="Bahnschrift" panose="020B0502040204020203" pitchFamily="34" charset="0"/>
                <a:cs typeface="Century Gothic"/>
              </a:rPr>
              <a:t>one</a:t>
            </a:r>
            <a:r>
              <a:rPr lang="en-US" sz="2400" b="1" spc="-20" dirty="0">
                <a:solidFill>
                  <a:srgbClr val="1F5786"/>
                </a:solidFill>
                <a:latin typeface="Bahnschrift" panose="020B0502040204020203" pitchFamily="34" charset="0"/>
                <a:cs typeface="Century Gothic"/>
              </a:rPr>
              <a:t> </a:t>
            </a:r>
            <a:r>
              <a:rPr lang="en-US" sz="2400" b="1" dirty="0">
                <a:solidFill>
                  <a:srgbClr val="1F5786"/>
                </a:solidFill>
                <a:latin typeface="Bahnschrift" panose="020B0502040204020203" pitchFamily="34" charset="0"/>
                <a:cs typeface="Century Gothic"/>
              </a:rPr>
              <a:t>stop</a:t>
            </a:r>
            <a:r>
              <a:rPr lang="en-US" sz="2400" b="1" spc="-15" dirty="0">
                <a:solidFill>
                  <a:srgbClr val="1F5786"/>
                </a:solidFill>
                <a:latin typeface="Bahnschrift" panose="020B0502040204020203" pitchFamily="34" charset="0"/>
                <a:cs typeface="Century Gothic"/>
              </a:rPr>
              <a:t> </a:t>
            </a:r>
            <a:r>
              <a:rPr lang="en-US" sz="2400" b="1" dirty="0">
                <a:solidFill>
                  <a:srgbClr val="1F5786"/>
                </a:solidFill>
                <a:latin typeface="Bahnschrift" panose="020B0502040204020203" pitchFamily="34" charset="0"/>
                <a:cs typeface="Century Gothic"/>
              </a:rPr>
              <a:t>for</a:t>
            </a:r>
            <a:r>
              <a:rPr lang="en-US" sz="2400" b="1" spc="-20" dirty="0">
                <a:solidFill>
                  <a:srgbClr val="1F5786"/>
                </a:solidFill>
                <a:latin typeface="Bahnschrift" panose="020B0502040204020203" pitchFamily="34" charset="0"/>
                <a:cs typeface="Century Gothic"/>
              </a:rPr>
              <a:t> </a:t>
            </a:r>
            <a:r>
              <a:rPr lang="en-US" sz="2400" b="1" dirty="0">
                <a:solidFill>
                  <a:srgbClr val="1F5786"/>
                </a:solidFill>
                <a:latin typeface="Bahnschrift" panose="020B0502040204020203" pitchFamily="34" charset="0"/>
                <a:cs typeface="Century Gothic"/>
              </a:rPr>
              <a:t>all</a:t>
            </a:r>
            <a:r>
              <a:rPr lang="en-US" sz="2400" b="1" spc="-20" dirty="0">
                <a:solidFill>
                  <a:srgbClr val="1F5786"/>
                </a:solidFill>
                <a:latin typeface="Bahnschrift" panose="020B0502040204020203" pitchFamily="34" charset="0"/>
                <a:cs typeface="Century Gothic"/>
              </a:rPr>
              <a:t> </a:t>
            </a:r>
            <a:r>
              <a:rPr lang="en-US" sz="2400" b="1" spc="-10" dirty="0">
                <a:solidFill>
                  <a:srgbClr val="1F5786"/>
                </a:solidFill>
                <a:latin typeface="Bahnschrift" panose="020B0502040204020203" pitchFamily="34" charset="0"/>
                <a:cs typeface="Century Gothic"/>
              </a:rPr>
              <a:t>benefits 	information!</a:t>
            </a:r>
            <a:endParaRPr lang="en-US" sz="2400" dirty="0">
              <a:latin typeface="Bahnschrift" panose="020B0502040204020203" pitchFamily="34" charset="0"/>
              <a:cs typeface="Century Gothic"/>
            </a:endParaRPr>
          </a:p>
          <a:p>
            <a:pPr marL="468630" indent="-455930">
              <a:lnSpc>
                <a:spcPts val="2735"/>
              </a:lnSpc>
              <a:spcBef>
                <a:spcPts val="254"/>
              </a:spcBef>
              <a:buFont typeface="Courier New"/>
              <a:buChar char="o"/>
              <a:tabLst>
                <a:tab pos="468630" algn="l"/>
              </a:tabLst>
            </a:pPr>
            <a:r>
              <a:rPr lang="en-US" sz="2400" dirty="0">
                <a:solidFill>
                  <a:srgbClr val="1F5786"/>
                </a:solidFill>
                <a:latin typeface="Bahnschrift" panose="020B0502040204020203" pitchFamily="34" charset="0"/>
                <a:cs typeface="Century Gothic"/>
              </a:rPr>
              <a:t>All</a:t>
            </a:r>
            <a:r>
              <a:rPr lang="en-US" sz="2400" spc="-55" dirty="0">
                <a:solidFill>
                  <a:srgbClr val="1F5786"/>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forms</a:t>
            </a:r>
            <a:r>
              <a:rPr lang="en-US" sz="2400" spc="-35" dirty="0">
                <a:solidFill>
                  <a:srgbClr val="1F5786"/>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and</a:t>
            </a:r>
            <a:r>
              <a:rPr lang="en-US" sz="2400" spc="-45" dirty="0">
                <a:solidFill>
                  <a:srgbClr val="1F5786"/>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plan</a:t>
            </a:r>
            <a:r>
              <a:rPr lang="en-US" sz="2400" spc="-40" dirty="0">
                <a:solidFill>
                  <a:srgbClr val="1F5786"/>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summaries</a:t>
            </a:r>
            <a:r>
              <a:rPr lang="en-US" sz="2400" spc="-65" dirty="0">
                <a:solidFill>
                  <a:srgbClr val="1F5786"/>
                </a:solidFill>
                <a:latin typeface="Bahnschrift" panose="020B0502040204020203" pitchFamily="34" charset="0"/>
                <a:cs typeface="Century Gothic"/>
              </a:rPr>
              <a:t> </a:t>
            </a:r>
            <a:r>
              <a:rPr lang="en-US" sz="2400" spc="-25" dirty="0">
                <a:solidFill>
                  <a:srgbClr val="1F5786"/>
                </a:solidFill>
                <a:latin typeface="Bahnschrift" panose="020B0502040204020203" pitchFamily="34" charset="0"/>
                <a:cs typeface="Century Gothic"/>
              </a:rPr>
              <a:t>are</a:t>
            </a:r>
            <a:endParaRPr lang="en-US" sz="2400" dirty="0">
              <a:latin typeface="Bahnschrift" panose="020B0502040204020203" pitchFamily="34" charset="0"/>
              <a:cs typeface="Century Gothic"/>
            </a:endParaRPr>
          </a:p>
          <a:p>
            <a:pPr marL="469900">
              <a:lnSpc>
                <a:spcPts val="2735"/>
              </a:lnSpc>
            </a:pPr>
            <a:r>
              <a:rPr lang="en-US" sz="2400" dirty="0">
                <a:solidFill>
                  <a:srgbClr val="1F5786"/>
                </a:solidFill>
                <a:latin typeface="Bahnschrift" panose="020B0502040204020203" pitchFamily="34" charset="0"/>
                <a:cs typeface="Century Gothic"/>
              </a:rPr>
              <a:t>available</a:t>
            </a:r>
            <a:r>
              <a:rPr lang="en-US" sz="2400" spc="-55" dirty="0">
                <a:solidFill>
                  <a:srgbClr val="1F5786"/>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on</a:t>
            </a:r>
            <a:r>
              <a:rPr lang="en-US" sz="2400" spc="-10" dirty="0">
                <a:solidFill>
                  <a:srgbClr val="1F5786"/>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this</a:t>
            </a:r>
            <a:r>
              <a:rPr lang="en-US" sz="2400" spc="-50" dirty="0">
                <a:solidFill>
                  <a:srgbClr val="1F5786"/>
                </a:solidFill>
                <a:latin typeface="Bahnschrift" panose="020B0502040204020203" pitchFamily="34" charset="0"/>
                <a:cs typeface="Century Gothic"/>
              </a:rPr>
              <a:t> </a:t>
            </a:r>
            <a:r>
              <a:rPr lang="en-US" sz="2400" spc="-20" dirty="0">
                <a:solidFill>
                  <a:srgbClr val="1F5786"/>
                </a:solidFill>
                <a:latin typeface="Bahnschrift" panose="020B0502040204020203" pitchFamily="34" charset="0"/>
                <a:cs typeface="Century Gothic"/>
              </a:rPr>
              <a:t>site</a:t>
            </a:r>
            <a:endParaRPr lang="en-US" sz="2400" dirty="0">
              <a:latin typeface="Bahnschrift" panose="020B0502040204020203" pitchFamily="34" charset="0"/>
              <a:cs typeface="Century Gothic"/>
            </a:endParaRPr>
          </a:p>
          <a:p>
            <a:pPr marL="468630" indent="-455930">
              <a:lnSpc>
                <a:spcPct val="100000"/>
              </a:lnSpc>
              <a:spcBef>
                <a:spcPts val="285"/>
              </a:spcBef>
              <a:buFont typeface="Courier New"/>
              <a:buChar char="o"/>
              <a:tabLst>
                <a:tab pos="468630" algn="l"/>
              </a:tabLst>
            </a:pPr>
            <a:r>
              <a:rPr lang="en-US" sz="2400" dirty="0">
                <a:solidFill>
                  <a:srgbClr val="1F5786"/>
                </a:solidFill>
                <a:latin typeface="Bahnschrift" panose="020B0502040204020203" pitchFamily="34" charset="0"/>
                <a:cs typeface="Century Gothic"/>
              </a:rPr>
              <a:t>Accessible</a:t>
            </a:r>
            <a:r>
              <a:rPr lang="en-US" sz="2400" spc="-75" dirty="0">
                <a:solidFill>
                  <a:srgbClr val="1F5786"/>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from</a:t>
            </a:r>
            <a:r>
              <a:rPr lang="en-US" sz="2400" spc="-55" dirty="0">
                <a:solidFill>
                  <a:srgbClr val="1F5786"/>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home</a:t>
            </a:r>
            <a:r>
              <a:rPr lang="en-US" sz="2400" spc="-50" dirty="0">
                <a:solidFill>
                  <a:srgbClr val="1F5786"/>
                </a:solidFill>
                <a:latin typeface="Bahnschrift" panose="020B0502040204020203" pitchFamily="34" charset="0"/>
                <a:cs typeface="Century Gothic"/>
              </a:rPr>
              <a:t> </a:t>
            </a:r>
            <a:r>
              <a:rPr lang="en-US" sz="2400" dirty="0">
                <a:solidFill>
                  <a:srgbClr val="1F5786"/>
                </a:solidFill>
                <a:latin typeface="Bahnschrift" panose="020B0502040204020203" pitchFamily="34" charset="0"/>
                <a:cs typeface="Century Gothic"/>
              </a:rPr>
              <a:t>and</a:t>
            </a:r>
            <a:r>
              <a:rPr lang="en-US" sz="2400" spc="-50" dirty="0">
                <a:solidFill>
                  <a:srgbClr val="1F5786"/>
                </a:solidFill>
                <a:latin typeface="Bahnschrift" panose="020B0502040204020203" pitchFamily="34" charset="0"/>
                <a:cs typeface="Century Gothic"/>
              </a:rPr>
              <a:t> </a:t>
            </a:r>
            <a:r>
              <a:rPr lang="en-US" sz="2400" spc="-20" dirty="0">
                <a:solidFill>
                  <a:srgbClr val="1F5786"/>
                </a:solidFill>
                <a:latin typeface="Bahnschrift" panose="020B0502040204020203" pitchFamily="34" charset="0"/>
                <a:cs typeface="Century Gothic"/>
              </a:rPr>
              <a:t>work</a:t>
            </a:r>
            <a:endParaRPr lang="en-US" sz="2400" dirty="0">
              <a:latin typeface="Bahnschrift" panose="020B0502040204020203" pitchFamily="34" charset="0"/>
              <a:cs typeface="Century Gothic"/>
            </a:endParaRPr>
          </a:p>
          <a:p>
            <a:pPr>
              <a:lnSpc>
                <a:spcPct val="100000"/>
              </a:lnSpc>
            </a:pPr>
            <a:endParaRPr lang="en-US" sz="2400" dirty="0">
              <a:latin typeface="Bahnschrift" panose="020B0502040204020203" pitchFamily="34" charset="0"/>
              <a:cs typeface="Century Gothic"/>
            </a:endParaRPr>
          </a:p>
          <a:p>
            <a:pPr>
              <a:lnSpc>
                <a:spcPct val="100000"/>
              </a:lnSpc>
              <a:spcBef>
                <a:spcPts val="180"/>
              </a:spcBef>
            </a:pPr>
            <a:endParaRPr lang="en-US" sz="2400" dirty="0">
              <a:latin typeface="Bahnschrift" panose="020B0502040204020203" pitchFamily="34" charset="0"/>
              <a:cs typeface="Century Gothic"/>
            </a:endParaRPr>
          </a:p>
          <a:p>
            <a:pPr marL="201930">
              <a:lnSpc>
                <a:spcPct val="100000"/>
              </a:lnSpc>
            </a:pPr>
            <a:r>
              <a:rPr lang="en-US" sz="2400" b="1" u="sng" spc="-10" dirty="0">
                <a:solidFill>
                  <a:srgbClr val="1F5786"/>
                </a:solidFill>
                <a:uFill>
                  <a:solidFill>
                    <a:srgbClr val="1F5786"/>
                  </a:solidFill>
                </a:uFill>
                <a:latin typeface="Bahnschrift" panose="020B0502040204020203" pitchFamily="34" charset="0"/>
                <a:cs typeface="Century Gothic"/>
                <a:hlinkClick r:id="rId3"/>
              </a:rPr>
              <a:t>https://c2mb.ajg.com/sanb282</a:t>
            </a:r>
            <a:r>
              <a:rPr lang="en-US" sz="2400" b="1" u="sng" spc="-10" dirty="0">
                <a:solidFill>
                  <a:srgbClr val="1F5786"/>
                </a:solidFill>
                <a:uFill>
                  <a:solidFill>
                    <a:srgbClr val="1F5786"/>
                  </a:solidFill>
                </a:uFill>
                <a:latin typeface="Bahnschrift" panose="020B0502040204020203" pitchFamily="34" charset="0"/>
                <a:cs typeface="Century Gothic"/>
              </a:rPr>
              <a:t> </a:t>
            </a:r>
            <a:endParaRPr lang="en-US" sz="2400" dirty="0">
              <a:latin typeface="Bahnschrift" panose="020B0502040204020203" pitchFamily="34" charset="0"/>
              <a:cs typeface="Century Gothic"/>
            </a:endParaRPr>
          </a:p>
        </p:txBody>
      </p:sp>
      <p:sp>
        <p:nvSpPr>
          <p:cNvPr id="3" name="object 3"/>
          <p:cNvSpPr txBox="1">
            <a:spLocks noGrp="1"/>
          </p:cNvSpPr>
          <p:nvPr>
            <p:ph type="title"/>
          </p:nvPr>
        </p:nvSpPr>
        <p:spPr>
          <a:prstGeom prst="rect">
            <a:avLst/>
          </a:prstGeom>
        </p:spPr>
        <p:txBody>
          <a:bodyPr vert="horz" wrap="square" lIns="0" tIns="123571" rIns="0" bIns="0" rtlCol="0">
            <a:spAutoFit/>
          </a:bodyPr>
          <a:lstStyle/>
          <a:p>
            <a:pPr marL="12700">
              <a:lnSpc>
                <a:spcPct val="100000"/>
              </a:lnSpc>
              <a:spcBef>
                <a:spcPts val="105"/>
              </a:spcBef>
            </a:pPr>
            <a:r>
              <a:rPr dirty="0"/>
              <a:t>Online</a:t>
            </a:r>
            <a:r>
              <a:rPr spc="-25" dirty="0"/>
              <a:t> </a:t>
            </a:r>
            <a:r>
              <a:rPr dirty="0"/>
              <a:t>Benefit</a:t>
            </a:r>
            <a:r>
              <a:rPr spc="-25" dirty="0"/>
              <a:t> </a:t>
            </a:r>
            <a:r>
              <a:rPr spc="-10" dirty="0"/>
              <a:t>Portal</a:t>
            </a:r>
          </a:p>
        </p:txBody>
      </p:sp>
      <p:sp>
        <p:nvSpPr>
          <p:cNvPr id="7" name="object 7"/>
          <p:cNvSpPr txBox="1">
            <a:spLocks noGrp="1"/>
          </p:cNvSpPr>
          <p:nvPr>
            <p:ph type="sldNum" sz="quarter" idx="7"/>
          </p:nvPr>
        </p:nvSpPr>
        <p:spPr>
          <a:prstGeom prst="rect">
            <a:avLst/>
          </a:prstGeom>
        </p:spPr>
        <p:txBody>
          <a:bodyPr vert="horz" wrap="square" lIns="0" tIns="13335" rIns="0" bIns="0" rtlCol="0">
            <a:spAutoFit/>
          </a:bodyPr>
          <a:lstStyle/>
          <a:p>
            <a:pPr marL="38100">
              <a:lnSpc>
                <a:spcPct val="100000"/>
              </a:lnSpc>
              <a:spcBef>
                <a:spcPts val="105"/>
              </a:spcBef>
            </a:pPr>
            <a:fld id="{81D60167-4931-47E6-BA6A-407CBD079E47}" type="slidenum">
              <a:rPr spc="-50" dirty="0"/>
              <a:t>4</a:t>
            </a:fld>
            <a:endParaRPr spc="-50" dirty="0"/>
          </a:p>
        </p:txBody>
      </p:sp>
      <p:sp>
        <p:nvSpPr>
          <p:cNvPr id="8" name="object 8"/>
          <p:cNvSpPr txBox="1"/>
          <p:nvPr/>
        </p:nvSpPr>
        <p:spPr>
          <a:xfrm>
            <a:off x="10438638" y="6638807"/>
            <a:ext cx="1359535" cy="105798"/>
          </a:xfrm>
          <a:prstGeom prst="rect">
            <a:avLst/>
          </a:prstGeom>
        </p:spPr>
        <p:txBody>
          <a:bodyPr vert="horz" wrap="square" lIns="0" tIns="13335" rIns="0" bIns="0" rtlCol="0">
            <a:spAutoFit/>
          </a:bodyPr>
          <a:lstStyle/>
          <a:p>
            <a:pPr marL="12700">
              <a:lnSpc>
                <a:spcPct val="100000"/>
              </a:lnSpc>
              <a:spcBef>
                <a:spcPts val="105"/>
              </a:spcBef>
            </a:pPr>
            <a:r>
              <a:rPr lang="en-US" sz="600" dirty="0">
                <a:solidFill>
                  <a:srgbClr val="C5DEF1"/>
                </a:solidFill>
                <a:latin typeface="Bahnschrift" panose="020B0502040204020203" pitchFamily="34" charset="0"/>
                <a:cs typeface="Century Gothic"/>
              </a:rPr>
              <a:t>©2019</a:t>
            </a:r>
            <a:r>
              <a:rPr lang="en-US" sz="600" spc="10" dirty="0">
                <a:solidFill>
                  <a:srgbClr val="C5DEF1"/>
                </a:solidFill>
                <a:latin typeface="Bahnschrift" panose="020B0502040204020203" pitchFamily="34" charset="0"/>
                <a:cs typeface="Century Gothic"/>
              </a:rPr>
              <a:t> </a:t>
            </a:r>
            <a:r>
              <a:rPr lang="en-US" sz="600" spc="-10" dirty="0">
                <a:solidFill>
                  <a:srgbClr val="C5DEF1"/>
                </a:solidFill>
                <a:latin typeface="Bahnschrift" panose="020B0502040204020203" pitchFamily="34" charset="0"/>
                <a:cs typeface="Century Gothic"/>
              </a:rPr>
              <a:t>ARTHUR</a:t>
            </a:r>
            <a:r>
              <a:rPr lang="en-US" sz="600" dirty="0">
                <a:solidFill>
                  <a:srgbClr val="C5DEF1"/>
                </a:solidFill>
                <a:latin typeface="Bahnschrift" panose="020B0502040204020203" pitchFamily="34" charset="0"/>
                <a:cs typeface="Century Gothic"/>
              </a:rPr>
              <a:t> J. </a:t>
            </a:r>
            <a:r>
              <a:rPr lang="en-US" sz="600" spc="-10" dirty="0">
                <a:solidFill>
                  <a:srgbClr val="C5DEF1"/>
                </a:solidFill>
                <a:latin typeface="Bahnschrift" panose="020B0502040204020203" pitchFamily="34" charset="0"/>
                <a:cs typeface="Century Gothic"/>
              </a:rPr>
              <a:t>GALLAGHER</a:t>
            </a:r>
            <a:r>
              <a:rPr lang="en-US" sz="600" spc="35" dirty="0">
                <a:solidFill>
                  <a:srgbClr val="C5DEF1"/>
                </a:solidFill>
                <a:latin typeface="Bahnschrift" panose="020B0502040204020203" pitchFamily="34" charset="0"/>
                <a:cs typeface="Century Gothic"/>
              </a:rPr>
              <a:t> </a:t>
            </a:r>
            <a:r>
              <a:rPr lang="en-US" sz="600" dirty="0">
                <a:solidFill>
                  <a:srgbClr val="C5DEF1"/>
                </a:solidFill>
                <a:latin typeface="Bahnschrift" panose="020B0502040204020203" pitchFamily="34" charset="0"/>
                <a:cs typeface="Century Gothic"/>
              </a:rPr>
              <a:t>&amp;</a:t>
            </a:r>
            <a:r>
              <a:rPr lang="en-US" sz="600" spc="-10" dirty="0">
                <a:solidFill>
                  <a:srgbClr val="C5DEF1"/>
                </a:solidFill>
                <a:latin typeface="Bahnschrift" panose="020B0502040204020203" pitchFamily="34" charset="0"/>
                <a:cs typeface="Century Gothic"/>
              </a:rPr>
              <a:t> </a:t>
            </a:r>
            <a:r>
              <a:rPr lang="en-US" sz="600" spc="-25" dirty="0">
                <a:solidFill>
                  <a:srgbClr val="C5DEF1"/>
                </a:solidFill>
                <a:latin typeface="Bahnschrift" panose="020B0502040204020203" pitchFamily="34" charset="0"/>
                <a:cs typeface="Century Gothic"/>
              </a:rPr>
              <a:t>CO.</a:t>
            </a:r>
            <a:endParaRPr lang="en-US" sz="600" dirty="0">
              <a:latin typeface="Bahnschrift" panose="020B0502040204020203" pitchFamily="34" charset="0"/>
              <a:cs typeface="Century Gothic"/>
            </a:endParaRPr>
          </a:p>
        </p:txBody>
      </p:sp>
      <p:pic>
        <p:nvPicPr>
          <p:cNvPr id="9" name="Picture 8">
            <a:extLst>
              <a:ext uri="{FF2B5EF4-FFF2-40B4-BE49-F238E27FC236}">
                <a16:creationId xmlns:a16="http://schemas.microsoft.com/office/drawing/2014/main" id="{D05A2D6C-76AA-7DFF-0601-ED72D98C23BF}"/>
              </a:ext>
            </a:extLst>
          </p:cNvPr>
          <p:cNvPicPr>
            <a:picLocks noChangeAspect="1"/>
          </p:cNvPicPr>
          <p:nvPr/>
        </p:nvPicPr>
        <p:blipFill>
          <a:blip r:embed="rId4"/>
          <a:stretch>
            <a:fillRect/>
          </a:stretch>
        </p:blipFill>
        <p:spPr>
          <a:xfrm>
            <a:off x="5795010" y="1641862"/>
            <a:ext cx="6096000" cy="3209530"/>
          </a:xfrm>
          <a:prstGeom prst="rect">
            <a:avLst/>
          </a:prstGeom>
          <a:effectLst>
            <a:outerShdw blurRad="50800" dist="101600" dir="8100000" algn="tr" rotWithShape="0">
              <a:prstClr val="black">
                <a:alpha val="40000"/>
              </a:prst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ext uri="{D42A27DB-BD31-4B8C-83A1-F6EECF244321}">
                <p14:modId xmlns:p14="http://schemas.microsoft.com/office/powerpoint/2010/main" val="912900984"/>
              </p:ext>
            </p:extLst>
          </p:nvPr>
        </p:nvGraphicFramePr>
        <p:xfrm>
          <a:off x="1503997" y="1095257"/>
          <a:ext cx="9184006" cy="5520689"/>
        </p:xfrm>
        <a:graphic>
          <a:graphicData uri="http://schemas.openxmlformats.org/drawingml/2006/table">
            <a:tbl>
              <a:tblPr firstRow="1" bandRow="1">
                <a:tableStyleId>{2D5ABB26-0587-4C30-8999-92F81FD0307C}</a:tableStyleId>
              </a:tblPr>
              <a:tblGrid>
                <a:gridCol w="3878871">
                  <a:extLst>
                    <a:ext uri="{9D8B030D-6E8A-4147-A177-3AD203B41FA5}">
                      <a16:colId xmlns:a16="http://schemas.microsoft.com/office/drawing/2014/main" val="20000"/>
                    </a:ext>
                  </a:extLst>
                </a:gridCol>
                <a:gridCol w="5305135">
                  <a:extLst>
                    <a:ext uri="{9D8B030D-6E8A-4147-A177-3AD203B41FA5}">
                      <a16:colId xmlns:a16="http://schemas.microsoft.com/office/drawing/2014/main" val="20001"/>
                    </a:ext>
                  </a:extLst>
                </a:gridCol>
              </a:tblGrid>
              <a:tr h="429610">
                <a:tc>
                  <a:txBody>
                    <a:bodyPr/>
                    <a:lstStyle/>
                    <a:p>
                      <a:pPr marL="116205">
                        <a:lnSpc>
                          <a:spcPct val="100000"/>
                        </a:lnSpc>
                        <a:spcBef>
                          <a:spcPts val="620"/>
                        </a:spcBef>
                      </a:pPr>
                      <a:r>
                        <a:rPr lang="en-US" sz="1600" b="1">
                          <a:solidFill>
                            <a:srgbClr val="FFFFFF"/>
                          </a:solidFill>
                          <a:latin typeface="Bahnschrift" panose="020B0502040204020203" pitchFamily="34" charset="0"/>
                          <a:cs typeface="Century Gothic"/>
                        </a:rPr>
                        <a:t>In</a:t>
                      </a:r>
                      <a:r>
                        <a:rPr lang="en-US" sz="1600" b="1" spc="-45">
                          <a:solidFill>
                            <a:srgbClr val="FFFFFF"/>
                          </a:solidFill>
                          <a:latin typeface="Bahnschrift" panose="020B0502040204020203" pitchFamily="34" charset="0"/>
                          <a:cs typeface="Century Gothic"/>
                        </a:rPr>
                        <a:t> </a:t>
                      </a:r>
                      <a:r>
                        <a:rPr lang="en-US" sz="1600" b="1">
                          <a:solidFill>
                            <a:srgbClr val="FFFFFF"/>
                          </a:solidFill>
                          <a:latin typeface="Bahnschrift" panose="020B0502040204020203" pitchFamily="34" charset="0"/>
                          <a:cs typeface="Century Gothic"/>
                        </a:rPr>
                        <a:t>Network</a:t>
                      </a:r>
                      <a:r>
                        <a:rPr lang="en-US" sz="1600" b="1" spc="-30">
                          <a:solidFill>
                            <a:srgbClr val="FFFFFF"/>
                          </a:solidFill>
                          <a:latin typeface="Bahnschrift" panose="020B0502040204020203" pitchFamily="34" charset="0"/>
                          <a:cs typeface="Century Gothic"/>
                        </a:rPr>
                        <a:t> </a:t>
                      </a:r>
                      <a:r>
                        <a:rPr lang="en-US" sz="1600" b="1" spc="-10">
                          <a:solidFill>
                            <a:srgbClr val="FFFFFF"/>
                          </a:solidFill>
                          <a:latin typeface="Bahnschrift" panose="020B0502040204020203" pitchFamily="34" charset="0"/>
                          <a:cs typeface="Century Gothic"/>
                        </a:rPr>
                        <a:t>Benefits</a:t>
                      </a:r>
                      <a:endParaRPr lang="en-US" sz="1600" dirty="0">
                        <a:latin typeface="Bahnschrift" panose="020B0502040204020203" pitchFamily="34" charset="0"/>
                        <a:cs typeface="Century Gothic"/>
                      </a:endParaRPr>
                    </a:p>
                  </a:txBody>
                  <a:tcPr marL="0" marR="0" marT="787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366A85"/>
                    </a:solidFill>
                  </a:tcPr>
                </a:tc>
                <a:tc>
                  <a:txBody>
                    <a:bodyPr/>
                    <a:lstStyle/>
                    <a:p>
                      <a:pPr marL="1270" algn="ctr">
                        <a:lnSpc>
                          <a:spcPct val="100000"/>
                        </a:lnSpc>
                        <a:spcBef>
                          <a:spcPts val="620"/>
                        </a:spcBef>
                      </a:pPr>
                      <a:r>
                        <a:rPr lang="en-US" sz="1600" b="1">
                          <a:solidFill>
                            <a:srgbClr val="FFFFFF"/>
                          </a:solidFill>
                          <a:latin typeface="Bahnschrift" panose="020B0502040204020203" pitchFamily="34" charset="0"/>
                          <a:cs typeface="Century Gothic"/>
                        </a:rPr>
                        <a:t>$1,500</a:t>
                      </a:r>
                      <a:r>
                        <a:rPr lang="en-US" sz="1600" b="1" spc="-40">
                          <a:solidFill>
                            <a:srgbClr val="FFFFFF"/>
                          </a:solidFill>
                          <a:latin typeface="Bahnschrift" panose="020B0502040204020203" pitchFamily="34" charset="0"/>
                          <a:cs typeface="Century Gothic"/>
                        </a:rPr>
                        <a:t> </a:t>
                      </a:r>
                      <a:r>
                        <a:rPr lang="en-US" sz="1600" b="1" spc="-20">
                          <a:solidFill>
                            <a:srgbClr val="FFFFFF"/>
                          </a:solidFill>
                          <a:latin typeface="Bahnschrift" panose="020B0502040204020203" pitchFamily="34" charset="0"/>
                          <a:cs typeface="Century Gothic"/>
                        </a:rPr>
                        <a:t>VEBA</a:t>
                      </a:r>
                      <a:endParaRPr lang="en-US" sz="1600" dirty="0">
                        <a:latin typeface="Bahnschrift" panose="020B0502040204020203" pitchFamily="34" charset="0"/>
                        <a:cs typeface="Century Gothic"/>
                      </a:endParaRPr>
                    </a:p>
                  </a:txBody>
                  <a:tcPr marL="0" marR="0" marT="787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366A85"/>
                    </a:solidFill>
                  </a:tcPr>
                </a:tc>
                <a:extLst>
                  <a:ext uri="{0D108BD9-81ED-4DB2-BD59-A6C34878D82A}">
                    <a16:rowId xmlns:a16="http://schemas.microsoft.com/office/drawing/2014/main" val="10000"/>
                  </a:ext>
                </a:extLst>
              </a:tr>
              <a:tr h="590881">
                <a:tc>
                  <a:txBody>
                    <a:bodyPr/>
                    <a:lstStyle/>
                    <a:p>
                      <a:pPr marL="91440">
                        <a:lnSpc>
                          <a:spcPct val="100000"/>
                        </a:lnSpc>
                        <a:spcBef>
                          <a:spcPts val="340"/>
                        </a:spcBef>
                      </a:pPr>
                      <a:r>
                        <a:rPr lang="en-US" sz="1600" b="1">
                          <a:solidFill>
                            <a:srgbClr val="00416B"/>
                          </a:solidFill>
                          <a:latin typeface="Bahnschrift" panose="020B0502040204020203" pitchFamily="34" charset="0"/>
                          <a:cs typeface="Century Gothic"/>
                        </a:rPr>
                        <a:t>Plan</a:t>
                      </a:r>
                      <a:r>
                        <a:rPr lang="en-US" sz="1600" b="1" spc="-35">
                          <a:solidFill>
                            <a:srgbClr val="00416B"/>
                          </a:solidFill>
                          <a:latin typeface="Bahnschrift" panose="020B0502040204020203" pitchFamily="34" charset="0"/>
                          <a:cs typeface="Century Gothic"/>
                        </a:rPr>
                        <a:t> </a:t>
                      </a:r>
                      <a:r>
                        <a:rPr lang="en-US" sz="1600" b="1">
                          <a:solidFill>
                            <a:srgbClr val="00416B"/>
                          </a:solidFill>
                          <a:latin typeface="Bahnschrift" panose="020B0502040204020203" pitchFamily="34" charset="0"/>
                          <a:cs typeface="Century Gothic"/>
                        </a:rPr>
                        <a:t>Year</a:t>
                      </a:r>
                      <a:r>
                        <a:rPr lang="en-US" sz="1600" b="1" spc="-35">
                          <a:solidFill>
                            <a:srgbClr val="00416B"/>
                          </a:solidFill>
                          <a:latin typeface="Bahnschrift" panose="020B0502040204020203" pitchFamily="34" charset="0"/>
                          <a:cs typeface="Century Gothic"/>
                        </a:rPr>
                        <a:t> </a:t>
                      </a:r>
                      <a:r>
                        <a:rPr lang="en-US" sz="1600" b="1" spc="-10">
                          <a:solidFill>
                            <a:srgbClr val="00416B"/>
                          </a:solidFill>
                          <a:latin typeface="Bahnschrift" panose="020B0502040204020203" pitchFamily="34" charset="0"/>
                          <a:cs typeface="Century Gothic"/>
                        </a:rPr>
                        <a:t>Deductible</a:t>
                      </a:r>
                      <a:endParaRPr lang="en-US" sz="1600" dirty="0">
                        <a:latin typeface="Bahnschrift" panose="020B0502040204020203" pitchFamily="34" charset="0"/>
                        <a:cs typeface="Century Gothic"/>
                      </a:endParaRPr>
                    </a:p>
                  </a:txBody>
                  <a:tcPr marL="0" marR="0" marT="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solidFill>
                  </a:tcPr>
                </a:tc>
                <a:tc>
                  <a:txBody>
                    <a:bodyPr/>
                    <a:lstStyle/>
                    <a:p>
                      <a:pPr algn="ctr">
                        <a:lnSpc>
                          <a:spcPct val="100000"/>
                        </a:lnSpc>
                        <a:spcBef>
                          <a:spcPts val="330"/>
                        </a:spcBef>
                      </a:pPr>
                      <a:r>
                        <a:rPr lang="it-IT" sz="1600">
                          <a:solidFill>
                            <a:srgbClr val="00416B"/>
                          </a:solidFill>
                          <a:latin typeface="Bahnschrift" panose="020B0502040204020203" pitchFamily="34" charset="0"/>
                          <a:cs typeface="Century Gothic"/>
                        </a:rPr>
                        <a:t>$1,500</a:t>
                      </a:r>
                      <a:r>
                        <a:rPr lang="it-IT" sz="1600" spc="-30">
                          <a:solidFill>
                            <a:srgbClr val="00416B"/>
                          </a:solidFill>
                          <a:latin typeface="Bahnschrift" panose="020B0502040204020203" pitchFamily="34" charset="0"/>
                          <a:cs typeface="Century Gothic"/>
                        </a:rPr>
                        <a:t> </a:t>
                      </a:r>
                      <a:r>
                        <a:rPr lang="it-IT" sz="1600">
                          <a:solidFill>
                            <a:srgbClr val="00416B"/>
                          </a:solidFill>
                          <a:latin typeface="Bahnschrift" panose="020B0502040204020203" pitchFamily="34" charset="0"/>
                          <a:cs typeface="Century Gothic"/>
                        </a:rPr>
                        <a:t>per</a:t>
                      </a:r>
                      <a:r>
                        <a:rPr lang="it-IT" sz="1600" spc="-20">
                          <a:solidFill>
                            <a:srgbClr val="00416B"/>
                          </a:solidFill>
                          <a:latin typeface="Bahnschrift" panose="020B0502040204020203" pitchFamily="34" charset="0"/>
                          <a:cs typeface="Century Gothic"/>
                        </a:rPr>
                        <a:t> </a:t>
                      </a:r>
                      <a:r>
                        <a:rPr lang="it-IT" sz="1600" spc="-10">
                          <a:solidFill>
                            <a:srgbClr val="00416B"/>
                          </a:solidFill>
                          <a:latin typeface="Bahnschrift" panose="020B0502040204020203" pitchFamily="34" charset="0"/>
                          <a:cs typeface="Century Gothic"/>
                        </a:rPr>
                        <a:t>individual</a:t>
                      </a:r>
                      <a:endParaRPr lang="it-IT" sz="1600">
                        <a:latin typeface="Bahnschrift" panose="020B0502040204020203" pitchFamily="34" charset="0"/>
                        <a:cs typeface="Century Gothic"/>
                      </a:endParaRPr>
                    </a:p>
                    <a:p>
                      <a:pPr marL="635" algn="ctr">
                        <a:lnSpc>
                          <a:spcPct val="100000"/>
                        </a:lnSpc>
                        <a:spcBef>
                          <a:spcPts val="335"/>
                        </a:spcBef>
                      </a:pPr>
                      <a:r>
                        <a:rPr lang="it-IT" sz="1600">
                          <a:solidFill>
                            <a:srgbClr val="00416B"/>
                          </a:solidFill>
                          <a:latin typeface="Bahnschrift" panose="020B0502040204020203" pitchFamily="34" charset="0"/>
                          <a:cs typeface="Century Gothic"/>
                        </a:rPr>
                        <a:t>$3,000</a:t>
                      </a:r>
                      <a:r>
                        <a:rPr lang="it-IT" sz="1600" spc="-30">
                          <a:solidFill>
                            <a:srgbClr val="00416B"/>
                          </a:solidFill>
                          <a:latin typeface="Bahnschrift" panose="020B0502040204020203" pitchFamily="34" charset="0"/>
                          <a:cs typeface="Century Gothic"/>
                        </a:rPr>
                        <a:t> </a:t>
                      </a:r>
                      <a:r>
                        <a:rPr lang="it-IT" sz="1600">
                          <a:solidFill>
                            <a:srgbClr val="00416B"/>
                          </a:solidFill>
                          <a:latin typeface="Bahnschrift" panose="020B0502040204020203" pitchFamily="34" charset="0"/>
                          <a:cs typeface="Century Gothic"/>
                        </a:rPr>
                        <a:t>per</a:t>
                      </a:r>
                      <a:r>
                        <a:rPr lang="it-IT" sz="1600" spc="-25">
                          <a:solidFill>
                            <a:srgbClr val="00416B"/>
                          </a:solidFill>
                          <a:latin typeface="Bahnschrift" panose="020B0502040204020203" pitchFamily="34" charset="0"/>
                          <a:cs typeface="Century Gothic"/>
                        </a:rPr>
                        <a:t> </a:t>
                      </a:r>
                      <a:r>
                        <a:rPr lang="it-IT" sz="1600" spc="-10">
                          <a:solidFill>
                            <a:srgbClr val="00416B"/>
                          </a:solidFill>
                          <a:latin typeface="Bahnschrift" panose="020B0502040204020203" pitchFamily="34" charset="0"/>
                          <a:cs typeface="Century Gothic"/>
                        </a:rPr>
                        <a:t>family</a:t>
                      </a:r>
                      <a:endParaRPr lang="it-IT" sz="1600" dirty="0">
                        <a:latin typeface="Bahnschrift" panose="020B0502040204020203" pitchFamily="34" charset="0"/>
                        <a:cs typeface="Century Gothic"/>
                      </a:endParaRPr>
                    </a:p>
                  </a:txBody>
                  <a:tcPr marL="0" marR="0" marT="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590881">
                <a:tc>
                  <a:txBody>
                    <a:bodyPr/>
                    <a:lstStyle/>
                    <a:p>
                      <a:pPr marL="91440" marR="752475" algn="l">
                        <a:lnSpc>
                          <a:spcPct val="120000"/>
                        </a:lnSpc>
                        <a:spcBef>
                          <a:spcPts val="10"/>
                        </a:spcBef>
                      </a:pPr>
                      <a:r>
                        <a:rPr lang="en-US" sz="1600" b="1">
                          <a:solidFill>
                            <a:srgbClr val="00416B"/>
                          </a:solidFill>
                          <a:latin typeface="Bahnschrift" panose="020B0502040204020203" pitchFamily="34" charset="0"/>
                          <a:cs typeface="Century Gothic"/>
                        </a:rPr>
                        <a:t>Plan</a:t>
                      </a:r>
                      <a:r>
                        <a:rPr lang="en-US" sz="1600" b="1" spc="-35">
                          <a:solidFill>
                            <a:srgbClr val="00416B"/>
                          </a:solidFill>
                          <a:latin typeface="Bahnschrift" panose="020B0502040204020203" pitchFamily="34" charset="0"/>
                          <a:cs typeface="Century Gothic"/>
                        </a:rPr>
                        <a:t> </a:t>
                      </a:r>
                      <a:r>
                        <a:rPr lang="en-US" sz="1600" b="1">
                          <a:solidFill>
                            <a:srgbClr val="00416B"/>
                          </a:solidFill>
                          <a:latin typeface="Bahnschrift" panose="020B0502040204020203" pitchFamily="34" charset="0"/>
                          <a:cs typeface="Century Gothic"/>
                        </a:rPr>
                        <a:t>Year</a:t>
                      </a:r>
                      <a:r>
                        <a:rPr lang="en-US" sz="1600" b="1" spc="-35">
                          <a:solidFill>
                            <a:srgbClr val="00416B"/>
                          </a:solidFill>
                          <a:latin typeface="Bahnschrift" panose="020B0502040204020203" pitchFamily="34" charset="0"/>
                          <a:cs typeface="Century Gothic"/>
                        </a:rPr>
                        <a:t> </a:t>
                      </a:r>
                      <a:r>
                        <a:rPr lang="en-US" sz="1600" b="1" spc="-10">
                          <a:solidFill>
                            <a:srgbClr val="00416B"/>
                          </a:solidFill>
                          <a:latin typeface="Bahnschrift" panose="020B0502040204020203" pitchFamily="34" charset="0"/>
                          <a:cs typeface="Century Gothic"/>
                        </a:rPr>
                        <a:t>Out-of-</a:t>
                      </a:r>
                      <a:r>
                        <a:rPr lang="en-US" sz="1600" b="1">
                          <a:solidFill>
                            <a:srgbClr val="00416B"/>
                          </a:solidFill>
                          <a:latin typeface="Bahnschrift" panose="020B0502040204020203" pitchFamily="34" charset="0"/>
                          <a:cs typeface="Century Gothic"/>
                        </a:rPr>
                        <a:t>Pocket</a:t>
                      </a:r>
                      <a:r>
                        <a:rPr lang="en-US" sz="1600" b="1" spc="-35">
                          <a:solidFill>
                            <a:srgbClr val="00416B"/>
                          </a:solidFill>
                          <a:latin typeface="Bahnschrift" panose="020B0502040204020203" pitchFamily="34" charset="0"/>
                          <a:cs typeface="Century Gothic"/>
                        </a:rPr>
                        <a:t> </a:t>
                      </a:r>
                      <a:r>
                        <a:rPr lang="en-US" sz="1600" b="1" spc="-10">
                          <a:solidFill>
                            <a:srgbClr val="00416B"/>
                          </a:solidFill>
                          <a:latin typeface="Bahnschrift" panose="020B0502040204020203" pitchFamily="34" charset="0"/>
                          <a:cs typeface="Century Gothic"/>
                        </a:rPr>
                        <a:t>Maximum</a:t>
                      </a:r>
                      <a:endParaRPr lang="en-US" sz="1600" dirty="0">
                        <a:latin typeface="Bahnschrift" panose="020B0502040204020203" pitchFamily="34" charset="0"/>
                        <a:cs typeface="Century Gothic"/>
                      </a:endParaRPr>
                    </a:p>
                  </a:txBody>
                  <a:tcPr marL="0" marR="0" marT="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solidFill>
                  </a:tcPr>
                </a:tc>
                <a:tc>
                  <a:txBody>
                    <a:bodyPr/>
                    <a:lstStyle/>
                    <a:p>
                      <a:pPr algn="ctr">
                        <a:lnSpc>
                          <a:spcPct val="100000"/>
                        </a:lnSpc>
                        <a:spcBef>
                          <a:spcPts val="330"/>
                        </a:spcBef>
                      </a:pPr>
                      <a:r>
                        <a:rPr lang="it-IT" sz="1600">
                          <a:solidFill>
                            <a:srgbClr val="00416B"/>
                          </a:solidFill>
                          <a:latin typeface="Bahnschrift" panose="020B0502040204020203" pitchFamily="34" charset="0"/>
                          <a:cs typeface="Century Gothic"/>
                        </a:rPr>
                        <a:t>$1,500</a:t>
                      </a:r>
                      <a:r>
                        <a:rPr lang="it-IT" sz="1600" spc="-30">
                          <a:solidFill>
                            <a:srgbClr val="00416B"/>
                          </a:solidFill>
                          <a:latin typeface="Bahnschrift" panose="020B0502040204020203" pitchFamily="34" charset="0"/>
                          <a:cs typeface="Century Gothic"/>
                        </a:rPr>
                        <a:t> </a:t>
                      </a:r>
                      <a:r>
                        <a:rPr lang="it-IT" sz="1600">
                          <a:solidFill>
                            <a:srgbClr val="00416B"/>
                          </a:solidFill>
                          <a:latin typeface="Bahnschrift" panose="020B0502040204020203" pitchFamily="34" charset="0"/>
                          <a:cs typeface="Century Gothic"/>
                        </a:rPr>
                        <a:t>per</a:t>
                      </a:r>
                      <a:r>
                        <a:rPr lang="it-IT" sz="1600" spc="-20">
                          <a:solidFill>
                            <a:srgbClr val="00416B"/>
                          </a:solidFill>
                          <a:latin typeface="Bahnschrift" panose="020B0502040204020203" pitchFamily="34" charset="0"/>
                          <a:cs typeface="Century Gothic"/>
                        </a:rPr>
                        <a:t> </a:t>
                      </a:r>
                      <a:r>
                        <a:rPr lang="it-IT" sz="1600" spc="-10">
                          <a:solidFill>
                            <a:srgbClr val="00416B"/>
                          </a:solidFill>
                          <a:latin typeface="Bahnschrift" panose="020B0502040204020203" pitchFamily="34" charset="0"/>
                          <a:cs typeface="Century Gothic"/>
                        </a:rPr>
                        <a:t>individual</a:t>
                      </a:r>
                      <a:endParaRPr lang="it-IT" sz="1600">
                        <a:latin typeface="Bahnschrift" panose="020B0502040204020203" pitchFamily="34" charset="0"/>
                        <a:cs typeface="Century Gothic"/>
                      </a:endParaRPr>
                    </a:p>
                    <a:p>
                      <a:pPr algn="ctr">
                        <a:lnSpc>
                          <a:spcPct val="100000"/>
                        </a:lnSpc>
                        <a:spcBef>
                          <a:spcPts val="335"/>
                        </a:spcBef>
                      </a:pPr>
                      <a:r>
                        <a:rPr lang="it-IT" sz="1600">
                          <a:solidFill>
                            <a:srgbClr val="00416B"/>
                          </a:solidFill>
                          <a:latin typeface="Bahnschrift" panose="020B0502040204020203" pitchFamily="34" charset="0"/>
                          <a:cs typeface="Century Gothic"/>
                        </a:rPr>
                        <a:t>$3,000</a:t>
                      </a:r>
                      <a:r>
                        <a:rPr lang="it-IT" sz="1600" spc="-30">
                          <a:solidFill>
                            <a:srgbClr val="00416B"/>
                          </a:solidFill>
                          <a:latin typeface="Bahnschrift" panose="020B0502040204020203" pitchFamily="34" charset="0"/>
                          <a:cs typeface="Century Gothic"/>
                        </a:rPr>
                        <a:t> </a:t>
                      </a:r>
                      <a:r>
                        <a:rPr lang="it-IT" sz="1600">
                          <a:solidFill>
                            <a:srgbClr val="00416B"/>
                          </a:solidFill>
                          <a:latin typeface="Bahnschrift" panose="020B0502040204020203" pitchFamily="34" charset="0"/>
                          <a:cs typeface="Century Gothic"/>
                        </a:rPr>
                        <a:t>per</a:t>
                      </a:r>
                      <a:r>
                        <a:rPr lang="it-IT" sz="1600" spc="-20">
                          <a:solidFill>
                            <a:srgbClr val="00416B"/>
                          </a:solidFill>
                          <a:latin typeface="Bahnschrift" panose="020B0502040204020203" pitchFamily="34" charset="0"/>
                          <a:cs typeface="Century Gothic"/>
                        </a:rPr>
                        <a:t> </a:t>
                      </a:r>
                      <a:r>
                        <a:rPr lang="it-IT" sz="1600" spc="-10">
                          <a:solidFill>
                            <a:srgbClr val="00416B"/>
                          </a:solidFill>
                          <a:latin typeface="Bahnschrift" panose="020B0502040204020203" pitchFamily="34" charset="0"/>
                          <a:cs typeface="Century Gothic"/>
                        </a:rPr>
                        <a:t>family</a:t>
                      </a:r>
                      <a:endParaRPr lang="it-IT" sz="1600" dirty="0">
                        <a:latin typeface="Bahnschrift" panose="020B0502040204020203" pitchFamily="34" charset="0"/>
                        <a:cs typeface="Century Gothic"/>
                      </a:endParaRPr>
                    </a:p>
                  </a:txBody>
                  <a:tcPr marL="0" marR="0" marT="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362692">
                <a:tc>
                  <a:txBody>
                    <a:bodyPr/>
                    <a:lstStyle/>
                    <a:p>
                      <a:pPr marL="91440">
                        <a:lnSpc>
                          <a:spcPct val="100000"/>
                        </a:lnSpc>
                        <a:spcBef>
                          <a:spcPts val="500"/>
                        </a:spcBef>
                      </a:pPr>
                      <a:r>
                        <a:rPr lang="en-US" sz="1600" b="1">
                          <a:solidFill>
                            <a:srgbClr val="00416B"/>
                          </a:solidFill>
                          <a:latin typeface="Bahnschrift" panose="020B0502040204020203" pitchFamily="34" charset="0"/>
                          <a:cs typeface="Century Gothic"/>
                        </a:rPr>
                        <a:t>Embedded</a:t>
                      </a:r>
                      <a:r>
                        <a:rPr lang="en-US" sz="1600" b="1" spc="-65">
                          <a:solidFill>
                            <a:srgbClr val="00416B"/>
                          </a:solidFill>
                          <a:latin typeface="Bahnschrift" panose="020B0502040204020203" pitchFamily="34" charset="0"/>
                          <a:cs typeface="Century Gothic"/>
                        </a:rPr>
                        <a:t> </a:t>
                      </a:r>
                      <a:r>
                        <a:rPr lang="en-US" sz="1600" b="1" spc="-10">
                          <a:solidFill>
                            <a:srgbClr val="00416B"/>
                          </a:solidFill>
                          <a:latin typeface="Bahnschrift" panose="020B0502040204020203" pitchFamily="34" charset="0"/>
                          <a:cs typeface="Century Gothic"/>
                        </a:rPr>
                        <a:t>Status</a:t>
                      </a:r>
                      <a:endParaRPr lang="en-US" sz="1600" dirty="0">
                        <a:latin typeface="Bahnschrift" panose="020B0502040204020203" pitchFamily="34" charset="0"/>
                        <a:cs typeface="Century Gothic"/>
                      </a:endParaRPr>
                    </a:p>
                  </a:txBody>
                  <a:tcPr marL="0" marR="0" marT="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solidFill>
                  </a:tcPr>
                </a:tc>
                <a:tc>
                  <a:txBody>
                    <a:bodyPr/>
                    <a:lstStyle/>
                    <a:p>
                      <a:pPr algn="ctr">
                        <a:lnSpc>
                          <a:spcPct val="100000"/>
                        </a:lnSpc>
                        <a:spcBef>
                          <a:spcPts val="484"/>
                        </a:spcBef>
                      </a:pPr>
                      <a:r>
                        <a:rPr lang="en-US" sz="1600" spc="-10">
                          <a:solidFill>
                            <a:srgbClr val="00416B"/>
                          </a:solidFill>
                          <a:latin typeface="Bahnschrift" panose="020B0502040204020203" pitchFamily="34" charset="0"/>
                          <a:cs typeface="Century Gothic"/>
                        </a:rPr>
                        <a:t>Embedded</a:t>
                      </a:r>
                      <a:endParaRPr lang="en-US" sz="1600" dirty="0">
                        <a:latin typeface="Bahnschrift" panose="020B0502040204020203" pitchFamily="34" charset="0"/>
                        <a:cs typeface="Century Gothic"/>
                      </a:endParaRPr>
                    </a:p>
                  </a:txBody>
                  <a:tcPr marL="0" marR="0" marT="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590881">
                <a:tc>
                  <a:txBody>
                    <a:bodyPr/>
                    <a:lstStyle/>
                    <a:p>
                      <a:pPr marL="91440">
                        <a:lnSpc>
                          <a:spcPct val="100000"/>
                        </a:lnSpc>
                        <a:spcBef>
                          <a:spcPts val="1350"/>
                        </a:spcBef>
                      </a:pPr>
                      <a:r>
                        <a:rPr lang="en-US" sz="1600" b="1">
                          <a:solidFill>
                            <a:srgbClr val="00416B"/>
                          </a:solidFill>
                          <a:latin typeface="Bahnschrift" panose="020B0502040204020203" pitchFamily="34" charset="0"/>
                          <a:cs typeface="Century Gothic"/>
                        </a:rPr>
                        <a:t>District</a:t>
                      </a:r>
                      <a:r>
                        <a:rPr lang="en-US" sz="1600" b="1" spc="-25">
                          <a:solidFill>
                            <a:srgbClr val="00416B"/>
                          </a:solidFill>
                          <a:latin typeface="Bahnschrift" panose="020B0502040204020203" pitchFamily="34" charset="0"/>
                          <a:cs typeface="Century Gothic"/>
                        </a:rPr>
                        <a:t> </a:t>
                      </a:r>
                      <a:r>
                        <a:rPr lang="en-US" sz="1600" b="1">
                          <a:solidFill>
                            <a:srgbClr val="00416B"/>
                          </a:solidFill>
                          <a:latin typeface="Bahnschrift" panose="020B0502040204020203" pitchFamily="34" charset="0"/>
                          <a:cs typeface="Century Gothic"/>
                        </a:rPr>
                        <a:t>VEBA</a:t>
                      </a:r>
                      <a:r>
                        <a:rPr lang="en-US" sz="1600" b="1" spc="-55">
                          <a:solidFill>
                            <a:srgbClr val="00416B"/>
                          </a:solidFill>
                          <a:latin typeface="Bahnschrift" panose="020B0502040204020203" pitchFamily="34" charset="0"/>
                          <a:cs typeface="Century Gothic"/>
                        </a:rPr>
                        <a:t> </a:t>
                      </a:r>
                      <a:r>
                        <a:rPr lang="en-US" sz="1600" b="1" spc="-10">
                          <a:solidFill>
                            <a:srgbClr val="00416B"/>
                          </a:solidFill>
                          <a:latin typeface="Bahnschrift" panose="020B0502040204020203" pitchFamily="34" charset="0"/>
                          <a:cs typeface="Century Gothic"/>
                        </a:rPr>
                        <a:t>Contribution*</a:t>
                      </a:r>
                      <a:endParaRPr lang="en-US" sz="1600" dirty="0">
                        <a:latin typeface="Bahnschrift" panose="020B0502040204020203" pitchFamily="34" charset="0"/>
                        <a:cs typeface="Century Gothic"/>
                      </a:endParaRPr>
                    </a:p>
                  </a:txBody>
                  <a:tcPr marL="0" marR="0" marT="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solidFill>
                  </a:tcPr>
                </a:tc>
                <a:tc>
                  <a:txBody>
                    <a:bodyPr/>
                    <a:lstStyle/>
                    <a:p>
                      <a:pPr marL="0" algn="ctr">
                        <a:lnSpc>
                          <a:spcPct val="100000"/>
                        </a:lnSpc>
                        <a:spcBef>
                          <a:spcPts val="0"/>
                        </a:spcBef>
                      </a:pPr>
                      <a:r>
                        <a:rPr lang="en-US" sz="1600">
                          <a:solidFill>
                            <a:srgbClr val="00416B"/>
                          </a:solidFill>
                          <a:latin typeface="Bahnschrift" panose="020B0502040204020203" pitchFamily="34" charset="0"/>
                          <a:cs typeface="Century Gothic"/>
                        </a:rPr>
                        <a:t>$550</a:t>
                      </a:r>
                      <a:r>
                        <a:rPr lang="en-US" sz="1600" spc="-20">
                          <a:solidFill>
                            <a:srgbClr val="00416B"/>
                          </a:solidFill>
                          <a:latin typeface="Bahnschrift" panose="020B0502040204020203" pitchFamily="34" charset="0"/>
                          <a:cs typeface="Century Gothic"/>
                        </a:rPr>
                        <a:t> </a:t>
                      </a:r>
                      <a:r>
                        <a:rPr lang="en-US" sz="1600">
                          <a:solidFill>
                            <a:srgbClr val="00416B"/>
                          </a:solidFill>
                          <a:latin typeface="Bahnschrift" panose="020B0502040204020203" pitchFamily="34" charset="0"/>
                          <a:cs typeface="Century Gothic"/>
                        </a:rPr>
                        <a:t>/</a:t>
                      </a:r>
                      <a:r>
                        <a:rPr lang="en-US" sz="1600" spc="-10">
                          <a:solidFill>
                            <a:srgbClr val="00416B"/>
                          </a:solidFill>
                          <a:latin typeface="Bahnschrift" panose="020B0502040204020203" pitchFamily="34" charset="0"/>
                          <a:cs typeface="Century Gothic"/>
                        </a:rPr>
                        <a:t> </a:t>
                      </a:r>
                      <a:r>
                        <a:rPr lang="en-US" sz="1600">
                          <a:solidFill>
                            <a:srgbClr val="00416B"/>
                          </a:solidFill>
                          <a:latin typeface="Bahnschrift" panose="020B0502040204020203" pitchFamily="34" charset="0"/>
                          <a:cs typeface="Century Gothic"/>
                        </a:rPr>
                        <a:t>single</a:t>
                      </a:r>
                      <a:r>
                        <a:rPr lang="en-US" sz="1600" spc="-50">
                          <a:solidFill>
                            <a:srgbClr val="00416B"/>
                          </a:solidFill>
                          <a:latin typeface="Bahnschrift" panose="020B0502040204020203" pitchFamily="34" charset="0"/>
                          <a:cs typeface="Century Gothic"/>
                        </a:rPr>
                        <a:t> </a:t>
                      </a:r>
                      <a:r>
                        <a:rPr lang="en-US" sz="1600" spc="-10">
                          <a:solidFill>
                            <a:srgbClr val="00416B"/>
                          </a:solidFill>
                          <a:latin typeface="Bahnschrift" panose="020B0502040204020203" pitchFamily="34" charset="0"/>
                          <a:cs typeface="Century Gothic"/>
                        </a:rPr>
                        <a:t>coverage</a:t>
                      </a:r>
                      <a:endParaRPr lang="en-US" sz="1600">
                        <a:latin typeface="Bahnschrift" panose="020B0502040204020203" pitchFamily="34" charset="0"/>
                        <a:cs typeface="Century Gothic"/>
                      </a:endParaRPr>
                    </a:p>
                    <a:p>
                      <a:pPr marL="0" algn="ctr">
                        <a:lnSpc>
                          <a:spcPct val="100000"/>
                        </a:lnSpc>
                        <a:spcBef>
                          <a:spcPts val="0"/>
                        </a:spcBef>
                      </a:pPr>
                      <a:r>
                        <a:rPr lang="en-US" sz="1600">
                          <a:solidFill>
                            <a:srgbClr val="00416B"/>
                          </a:solidFill>
                          <a:latin typeface="Bahnschrift" panose="020B0502040204020203" pitchFamily="34" charset="0"/>
                          <a:cs typeface="Century Gothic"/>
                        </a:rPr>
                        <a:t>$1,100</a:t>
                      </a:r>
                      <a:r>
                        <a:rPr lang="en-US" sz="1600" spc="-25">
                          <a:solidFill>
                            <a:srgbClr val="00416B"/>
                          </a:solidFill>
                          <a:latin typeface="Bahnschrift" panose="020B0502040204020203" pitchFamily="34" charset="0"/>
                          <a:cs typeface="Century Gothic"/>
                        </a:rPr>
                        <a:t> </a:t>
                      </a:r>
                      <a:r>
                        <a:rPr lang="en-US" sz="1600">
                          <a:solidFill>
                            <a:srgbClr val="00416B"/>
                          </a:solidFill>
                          <a:latin typeface="Bahnschrift" panose="020B0502040204020203" pitchFamily="34" charset="0"/>
                          <a:cs typeface="Century Gothic"/>
                        </a:rPr>
                        <a:t>/</a:t>
                      </a:r>
                      <a:r>
                        <a:rPr lang="en-US" sz="1600" spc="-5">
                          <a:solidFill>
                            <a:srgbClr val="00416B"/>
                          </a:solidFill>
                          <a:latin typeface="Bahnschrift" panose="020B0502040204020203" pitchFamily="34" charset="0"/>
                          <a:cs typeface="Century Gothic"/>
                        </a:rPr>
                        <a:t> </a:t>
                      </a:r>
                      <a:r>
                        <a:rPr lang="en-US" sz="1600">
                          <a:solidFill>
                            <a:srgbClr val="00416B"/>
                          </a:solidFill>
                          <a:latin typeface="Bahnschrift" panose="020B0502040204020203" pitchFamily="34" charset="0"/>
                          <a:cs typeface="Century Gothic"/>
                        </a:rPr>
                        <a:t>family</a:t>
                      </a:r>
                      <a:r>
                        <a:rPr lang="en-US" sz="1600" spc="-55">
                          <a:solidFill>
                            <a:srgbClr val="00416B"/>
                          </a:solidFill>
                          <a:latin typeface="Bahnschrift" panose="020B0502040204020203" pitchFamily="34" charset="0"/>
                          <a:cs typeface="Century Gothic"/>
                        </a:rPr>
                        <a:t> </a:t>
                      </a:r>
                      <a:r>
                        <a:rPr lang="en-US" sz="1600" spc="-10">
                          <a:solidFill>
                            <a:srgbClr val="00416B"/>
                          </a:solidFill>
                          <a:latin typeface="Bahnschrift" panose="020B0502040204020203" pitchFamily="34" charset="0"/>
                          <a:cs typeface="Century Gothic"/>
                        </a:rPr>
                        <a:t>coverage</a:t>
                      </a:r>
                      <a:endParaRPr lang="en-US" sz="1600" dirty="0">
                        <a:latin typeface="Bahnschrift" panose="020B0502040204020203" pitchFamily="34" charset="0"/>
                        <a:cs typeface="Century Gothic"/>
                      </a:endParaRPr>
                    </a:p>
                  </a:txBody>
                  <a:tcPr marL="0" marR="0" marT="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497197">
                <a:tc>
                  <a:txBody>
                    <a:bodyPr/>
                    <a:lstStyle/>
                    <a:p>
                      <a:pPr marL="91440">
                        <a:lnSpc>
                          <a:spcPct val="100000"/>
                        </a:lnSpc>
                        <a:spcBef>
                          <a:spcPts val="1005"/>
                        </a:spcBef>
                      </a:pPr>
                      <a:r>
                        <a:rPr lang="en-US" sz="1600" b="1" spc="-10">
                          <a:solidFill>
                            <a:srgbClr val="00416B"/>
                          </a:solidFill>
                          <a:latin typeface="Bahnschrift" panose="020B0502040204020203" pitchFamily="34" charset="0"/>
                          <a:cs typeface="Century Gothic"/>
                        </a:rPr>
                        <a:t>Preventive</a:t>
                      </a:r>
                      <a:r>
                        <a:rPr lang="en-US" sz="1600" b="1" spc="-15">
                          <a:solidFill>
                            <a:srgbClr val="00416B"/>
                          </a:solidFill>
                          <a:latin typeface="Bahnschrift" panose="020B0502040204020203" pitchFamily="34" charset="0"/>
                          <a:cs typeface="Century Gothic"/>
                        </a:rPr>
                        <a:t> </a:t>
                      </a:r>
                      <a:r>
                        <a:rPr lang="en-US" sz="1600" b="1" spc="-20">
                          <a:solidFill>
                            <a:srgbClr val="00416B"/>
                          </a:solidFill>
                          <a:latin typeface="Bahnschrift" panose="020B0502040204020203" pitchFamily="34" charset="0"/>
                          <a:cs typeface="Century Gothic"/>
                        </a:rPr>
                        <a:t>Care</a:t>
                      </a:r>
                      <a:endParaRPr lang="en-US" sz="1600" dirty="0">
                        <a:latin typeface="Bahnschrift" panose="020B0502040204020203" pitchFamily="34" charset="0"/>
                        <a:cs typeface="Century Gothic"/>
                      </a:endParaRPr>
                    </a:p>
                  </a:txBody>
                  <a:tcPr marL="0" marR="0" marT="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solidFill>
                  </a:tcPr>
                </a:tc>
                <a:tc>
                  <a:txBody>
                    <a:bodyPr/>
                    <a:lstStyle/>
                    <a:p>
                      <a:pPr marL="635" algn="ctr">
                        <a:lnSpc>
                          <a:spcPct val="100000"/>
                        </a:lnSpc>
                        <a:spcBef>
                          <a:spcPts val="990"/>
                        </a:spcBef>
                      </a:pPr>
                      <a:r>
                        <a:rPr lang="en-US" sz="1600" spc="-20">
                          <a:solidFill>
                            <a:srgbClr val="00416B"/>
                          </a:solidFill>
                          <a:latin typeface="Bahnschrift" panose="020B0502040204020203" pitchFamily="34" charset="0"/>
                          <a:cs typeface="Century Gothic"/>
                        </a:rPr>
                        <a:t>100%</a:t>
                      </a:r>
                      <a:endParaRPr lang="en-US" sz="1600" dirty="0">
                        <a:latin typeface="Bahnschrift" panose="020B0502040204020203" pitchFamily="34" charset="0"/>
                        <a:cs typeface="Century Gothic"/>
                      </a:endParaRPr>
                    </a:p>
                  </a:txBody>
                  <a:tcPr marL="0" marR="0" marT="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5"/>
                  </a:ext>
                </a:extLst>
              </a:tr>
              <a:tr h="474445">
                <a:tc>
                  <a:txBody>
                    <a:bodyPr/>
                    <a:lstStyle/>
                    <a:p>
                      <a:pPr marL="91440">
                        <a:lnSpc>
                          <a:spcPct val="100000"/>
                        </a:lnSpc>
                        <a:spcBef>
                          <a:spcPts val="919"/>
                        </a:spcBef>
                      </a:pPr>
                      <a:r>
                        <a:rPr lang="en-US" sz="1600" b="1" spc="-10">
                          <a:solidFill>
                            <a:srgbClr val="00416B"/>
                          </a:solidFill>
                          <a:latin typeface="Bahnschrift" panose="020B0502040204020203" pitchFamily="34" charset="0"/>
                          <a:cs typeface="Century Gothic"/>
                        </a:rPr>
                        <a:t>Office/Urgent</a:t>
                      </a:r>
                      <a:r>
                        <a:rPr lang="en-US" sz="1600" b="1" spc="-15">
                          <a:solidFill>
                            <a:srgbClr val="00416B"/>
                          </a:solidFill>
                          <a:latin typeface="Bahnschrift" panose="020B0502040204020203" pitchFamily="34" charset="0"/>
                          <a:cs typeface="Century Gothic"/>
                        </a:rPr>
                        <a:t> </a:t>
                      </a:r>
                      <a:r>
                        <a:rPr lang="en-US" sz="1600" b="1">
                          <a:solidFill>
                            <a:srgbClr val="00416B"/>
                          </a:solidFill>
                          <a:latin typeface="Bahnschrift" panose="020B0502040204020203" pitchFamily="34" charset="0"/>
                          <a:cs typeface="Century Gothic"/>
                        </a:rPr>
                        <a:t>Care</a:t>
                      </a:r>
                      <a:r>
                        <a:rPr lang="en-US" sz="1600" b="1" spc="-10">
                          <a:solidFill>
                            <a:srgbClr val="00416B"/>
                          </a:solidFill>
                          <a:latin typeface="Bahnschrift" panose="020B0502040204020203" pitchFamily="34" charset="0"/>
                          <a:cs typeface="Century Gothic"/>
                        </a:rPr>
                        <a:t> </a:t>
                      </a:r>
                      <a:r>
                        <a:rPr lang="en-US" sz="1600" b="1" spc="-20">
                          <a:solidFill>
                            <a:srgbClr val="00416B"/>
                          </a:solidFill>
                          <a:latin typeface="Bahnschrift" panose="020B0502040204020203" pitchFamily="34" charset="0"/>
                          <a:cs typeface="Century Gothic"/>
                        </a:rPr>
                        <a:t>Visit</a:t>
                      </a:r>
                      <a:endParaRPr lang="en-US" sz="1600" dirty="0">
                        <a:latin typeface="Bahnschrift" panose="020B0502040204020203" pitchFamily="34" charset="0"/>
                        <a:cs typeface="Century Gothic"/>
                      </a:endParaRPr>
                    </a:p>
                  </a:txBody>
                  <a:tcPr marL="0" marR="0" marT="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solidFill>
                  </a:tcPr>
                </a:tc>
                <a:tc>
                  <a:txBody>
                    <a:bodyPr/>
                    <a:lstStyle/>
                    <a:p>
                      <a:pPr algn="ctr">
                        <a:lnSpc>
                          <a:spcPct val="100000"/>
                        </a:lnSpc>
                        <a:spcBef>
                          <a:spcPts val="910"/>
                        </a:spcBef>
                      </a:pPr>
                      <a:r>
                        <a:rPr lang="en-US" sz="1600">
                          <a:solidFill>
                            <a:srgbClr val="00416B"/>
                          </a:solidFill>
                          <a:latin typeface="Bahnschrift" panose="020B0502040204020203" pitchFamily="34" charset="0"/>
                          <a:cs typeface="Century Gothic"/>
                        </a:rPr>
                        <a:t>Deductible</a:t>
                      </a:r>
                      <a:r>
                        <a:rPr lang="en-US" sz="1600" spc="-60">
                          <a:solidFill>
                            <a:srgbClr val="00416B"/>
                          </a:solidFill>
                          <a:latin typeface="Bahnschrift" panose="020B0502040204020203" pitchFamily="34" charset="0"/>
                          <a:cs typeface="Century Gothic"/>
                        </a:rPr>
                        <a:t> </a:t>
                      </a:r>
                      <a:r>
                        <a:rPr lang="en-US" sz="1600">
                          <a:solidFill>
                            <a:srgbClr val="00416B"/>
                          </a:solidFill>
                          <a:latin typeface="Bahnschrift" panose="020B0502040204020203" pitchFamily="34" charset="0"/>
                          <a:cs typeface="Century Gothic"/>
                        </a:rPr>
                        <a:t>then</a:t>
                      </a:r>
                      <a:r>
                        <a:rPr lang="en-US" sz="1600" spc="-10">
                          <a:solidFill>
                            <a:srgbClr val="00416B"/>
                          </a:solidFill>
                          <a:latin typeface="Bahnschrift" panose="020B0502040204020203" pitchFamily="34" charset="0"/>
                          <a:cs typeface="Century Gothic"/>
                        </a:rPr>
                        <a:t> </a:t>
                      </a:r>
                      <a:r>
                        <a:rPr lang="en-US" sz="1600">
                          <a:solidFill>
                            <a:srgbClr val="00416B"/>
                          </a:solidFill>
                          <a:latin typeface="Bahnschrift" panose="020B0502040204020203" pitchFamily="34" charset="0"/>
                          <a:cs typeface="Century Gothic"/>
                        </a:rPr>
                        <a:t>100%</a:t>
                      </a:r>
                      <a:r>
                        <a:rPr lang="en-US" sz="1600" spc="-25">
                          <a:solidFill>
                            <a:srgbClr val="00416B"/>
                          </a:solidFill>
                          <a:latin typeface="Bahnschrift" panose="020B0502040204020203" pitchFamily="34" charset="0"/>
                          <a:cs typeface="Century Gothic"/>
                        </a:rPr>
                        <a:t> </a:t>
                      </a:r>
                      <a:r>
                        <a:rPr lang="en-US" sz="1600" spc="-10">
                          <a:solidFill>
                            <a:srgbClr val="00416B"/>
                          </a:solidFill>
                          <a:latin typeface="Bahnschrift" panose="020B0502040204020203" pitchFamily="34" charset="0"/>
                          <a:cs typeface="Century Gothic"/>
                        </a:rPr>
                        <a:t>Coverage</a:t>
                      </a:r>
                      <a:endParaRPr lang="en-US" sz="1600" dirty="0">
                        <a:latin typeface="Bahnschrift" panose="020B0502040204020203" pitchFamily="34" charset="0"/>
                        <a:cs typeface="Century Gothic"/>
                      </a:endParaRPr>
                    </a:p>
                  </a:txBody>
                  <a:tcPr marL="0" marR="0" marT="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solidFill>
                  </a:tcPr>
                </a:tc>
                <a:extLst>
                  <a:ext uri="{0D108BD9-81ED-4DB2-BD59-A6C34878D82A}">
                    <a16:rowId xmlns:a16="http://schemas.microsoft.com/office/drawing/2014/main" val="10006"/>
                  </a:ext>
                </a:extLst>
              </a:tr>
              <a:tr h="362692">
                <a:tc>
                  <a:txBody>
                    <a:bodyPr/>
                    <a:lstStyle/>
                    <a:p>
                      <a:pPr marL="91440">
                        <a:lnSpc>
                          <a:spcPct val="100000"/>
                        </a:lnSpc>
                        <a:spcBef>
                          <a:spcPts val="505"/>
                        </a:spcBef>
                      </a:pPr>
                      <a:r>
                        <a:rPr lang="en-US" sz="1600" b="1">
                          <a:solidFill>
                            <a:srgbClr val="00416B"/>
                          </a:solidFill>
                          <a:latin typeface="Bahnschrift" panose="020B0502040204020203" pitchFamily="34" charset="0"/>
                          <a:cs typeface="Century Gothic"/>
                        </a:rPr>
                        <a:t>Convenience</a:t>
                      </a:r>
                      <a:r>
                        <a:rPr lang="en-US" sz="1600" b="1" spc="-70">
                          <a:solidFill>
                            <a:srgbClr val="00416B"/>
                          </a:solidFill>
                          <a:latin typeface="Bahnschrift" panose="020B0502040204020203" pitchFamily="34" charset="0"/>
                          <a:cs typeface="Century Gothic"/>
                        </a:rPr>
                        <a:t> </a:t>
                      </a:r>
                      <a:r>
                        <a:rPr lang="en-US" sz="1600" b="1" spc="-20">
                          <a:solidFill>
                            <a:srgbClr val="00416B"/>
                          </a:solidFill>
                          <a:latin typeface="Bahnschrift" panose="020B0502040204020203" pitchFamily="34" charset="0"/>
                          <a:cs typeface="Century Gothic"/>
                        </a:rPr>
                        <a:t>Care</a:t>
                      </a:r>
                      <a:endParaRPr lang="en-US" sz="1600" dirty="0">
                        <a:latin typeface="Bahnschrift" panose="020B0502040204020203" pitchFamily="34" charset="0"/>
                        <a:cs typeface="Century Gothic"/>
                      </a:endParaRPr>
                    </a:p>
                  </a:txBody>
                  <a:tcPr marL="0" marR="0" marT="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solidFill>
                  </a:tcPr>
                </a:tc>
                <a:tc>
                  <a:txBody>
                    <a:bodyPr/>
                    <a:lstStyle/>
                    <a:p>
                      <a:pPr algn="ctr">
                        <a:lnSpc>
                          <a:spcPct val="100000"/>
                        </a:lnSpc>
                        <a:spcBef>
                          <a:spcPts val="490"/>
                        </a:spcBef>
                      </a:pPr>
                      <a:r>
                        <a:rPr lang="en-US" sz="1600">
                          <a:solidFill>
                            <a:srgbClr val="00416B"/>
                          </a:solidFill>
                          <a:latin typeface="Bahnschrift" panose="020B0502040204020203" pitchFamily="34" charset="0"/>
                          <a:cs typeface="Century Gothic"/>
                        </a:rPr>
                        <a:t>Deductible</a:t>
                      </a:r>
                      <a:r>
                        <a:rPr lang="en-US" sz="1600" spc="-60">
                          <a:solidFill>
                            <a:srgbClr val="00416B"/>
                          </a:solidFill>
                          <a:latin typeface="Bahnschrift" panose="020B0502040204020203" pitchFamily="34" charset="0"/>
                          <a:cs typeface="Century Gothic"/>
                        </a:rPr>
                        <a:t> </a:t>
                      </a:r>
                      <a:r>
                        <a:rPr lang="en-US" sz="1600">
                          <a:solidFill>
                            <a:srgbClr val="00416B"/>
                          </a:solidFill>
                          <a:latin typeface="Bahnschrift" panose="020B0502040204020203" pitchFamily="34" charset="0"/>
                          <a:cs typeface="Century Gothic"/>
                        </a:rPr>
                        <a:t>then</a:t>
                      </a:r>
                      <a:r>
                        <a:rPr lang="en-US" sz="1600" spc="-10">
                          <a:solidFill>
                            <a:srgbClr val="00416B"/>
                          </a:solidFill>
                          <a:latin typeface="Bahnschrift" panose="020B0502040204020203" pitchFamily="34" charset="0"/>
                          <a:cs typeface="Century Gothic"/>
                        </a:rPr>
                        <a:t> </a:t>
                      </a:r>
                      <a:r>
                        <a:rPr lang="en-US" sz="1600">
                          <a:solidFill>
                            <a:srgbClr val="00416B"/>
                          </a:solidFill>
                          <a:latin typeface="Bahnschrift" panose="020B0502040204020203" pitchFamily="34" charset="0"/>
                          <a:cs typeface="Century Gothic"/>
                        </a:rPr>
                        <a:t>100%</a:t>
                      </a:r>
                      <a:r>
                        <a:rPr lang="en-US" sz="1600" spc="-25">
                          <a:solidFill>
                            <a:srgbClr val="00416B"/>
                          </a:solidFill>
                          <a:latin typeface="Bahnschrift" panose="020B0502040204020203" pitchFamily="34" charset="0"/>
                          <a:cs typeface="Century Gothic"/>
                        </a:rPr>
                        <a:t> </a:t>
                      </a:r>
                      <a:r>
                        <a:rPr lang="en-US" sz="1600" spc="-10">
                          <a:solidFill>
                            <a:srgbClr val="00416B"/>
                          </a:solidFill>
                          <a:latin typeface="Bahnschrift" panose="020B0502040204020203" pitchFamily="34" charset="0"/>
                          <a:cs typeface="Century Gothic"/>
                        </a:rPr>
                        <a:t>Coverage</a:t>
                      </a:r>
                      <a:endParaRPr lang="en-US" sz="1600" dirty="0">
                        <a:latin typeface="Bahnschrift" panose="020B0502040204020203" pitchFamily="34" charset="0"/>
                        <a:cs typeface="Century Gothic"/>
                      </a:endParaRPr>
                    </a:p>
                  </a:txBody>
                  <a:tcPr marL="0" marR="0" marT="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solidFill>
                  </a:tcPr>
                </a:tc>
                <a:extLst>
                  <a:ext uri="{0D108BD9-81ED-4DB2-BD59-A6C34878D82A}">
                    <a16:rowId xmlns:a16="http://schemas.microsoft.com/office/drawing/2014/main" val="10007"/>
                  </a:ext>
                </a:extLst>
              </a:tr>
              <a:tr h="362692">
                <a:tc>
                  <a:txBody>
                    <a:bodyPr/>
                    <a:lstStyle/>
                    <a:p>
                      <a:pPr marL="91440">
                        <a:lnSpc>
                          <a:spcPct val="100000"/>
                        </a:lnSpc>
                        <a:spcBef>
                          <a:spcPts val="505"/>
                        </a:spcBef>
                      </a:pPr>
                      <a:r>
                        <a:rPr lang="en-US" sz="1600" b="1">
                          <a:solidFill>
                            <a:srgbClr val="00416B"/>
                          </a:solidFill>
                          <a:latin typeface="Bahnschrift" panose="020B0502040204020203" pitchFamily="34" charset="0"/>
                          <a:cs typeface="Century Gothic"/>
                        </a:rPr>
                        <a:t>ER</a:t>
                      </a:r>
                      <a:r>
                        <a:rPr lang="en-US" sz="1600" b="1" spc="-25">
                          <a:solidFill>
                            <a:srgbClr val="00416B"/>
                          </a:solidFill>
                          <a:latin typeface="Bahnschrift" panose="020B0502040204020203" pitchFamily="34" charset="0"/>
                          <a:cs typeface="Century Gothic"/>
                        </a:rPr>
                        <a:t> </a:t>
                      </a:r>
                      <a:r>
                        <a:rPr lang="en-US" sz="1600" b="1" spc="-10">
                          <a:solidFill>
                            <a:srgbClr val="00416B"/>
                          </a:solidFill>
                          <a:latin typeface="Bahnschrift" panose="020B0502040204020203" pitchFamily="34" charset="0"/>
                          <a:cs typeface="Century Gothic"/>
                        </a:rPr>
                        <a:t>Visit</a:t>
                      </a:r>
                      <a:endParaRPr lang="en-US" sz="1600" dirty="0">
                        <a:latin typeface="Bahnschrift" panose="020B0502040204020203" pitchFamily="34" charset="0"/>
                        <a:cs typeface="Century Gothic"/>
                      </a:endParaRPr>
                    </a:p>
                  </a:txBody>
                  <a:tcPr marL="0" marR="0" marT="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solidFill>
                  </a:tcPr>
                </a:tc>
                <a:tc>
                  <a:txBody>
                    <a:bodyPr/>
                    <a:lstStyle/>
                    <a:p>
                      <a:pPr algn="ctr">
                        <a:lnSpc>
                          <a:spcPct val="100000"/>
                        </a:lnSpc>
                        <a:spcBef>
                          <a:spcPts val="495"/>
                        </a:spcBef>
                      </a:pPr>
                      <a:r>
                        <a:rPr lang="en-US" sz="1600">
                          <a:solidFill>
                            <a:srgbClr val="00416B"/>
                          </a:solidFill>
                          <a:latin typeface="Bahnschrift" panose="020B0502040204020203" pitchFamily="34" charset="0"/>
                          <a:cs typeface="Century Gothic"/>
                        </a:rPr>
                        <a:t>Deductible</a:t>
                      </a:r>
                      <a:r>
                        <a:rPr lang="en-US" sz="1600" spc="-60">
                          <a:solidFill>
                            <a:srgbClr val="00416B"/>
                          </a:solidFill>
                          <a:latin typeface="Bahnschrift" panose="020B0502040204020203" pitchFamily="34" charset="0"/>
                          <a:cs typeface="Century Gothic"/>
                        </a:rPr>
                        <a:t> </a:t>
                      </a:r>
                      <a:r>
                        <a:rPr lang="en-US" sz="1600">
                          <a:solidFill>
                            <a:srgbClr val="00416B"/>
                          </a:solidFill>
                          <a:latin typeface="Bahnschrift" panose="020B0502040204020203" pitchFamily="34" charset="0"/>
                          <a:cs typeface="Century Gothic"/>
                        </a:rPr>
                        <a:t>then</a:t>
                      </a:r>
                      <a:r>
                        <a:rPr lang="en-US" sz="1600" spc="-10">
                          <a:solidFill>
                            <a:srgbClr val="00416B"/>
                          </a:solidFill>
                          <a:latin typeface="Bahnschrift" panose="020B0502040204020203" pitchFamily="34" charset="0"/>
                          <a:cs typeface="Century Gothic"/>
                        </a:rPr>
                        <a:t> </a:t>
                      </a:r>
                      <a:r>
                        <a:rPr lang="en-US" sz="1600">
                          <a:solidFill>
                            <a:srgbClr val="00416B"/>
                          </a:solidFill>
                          <a:latin typeface="Bahnschrift" panose="020B0502040204020203" pitchFamily="34" charset="0"/>
                          <a:cs typeface="Century Gothic"/>
                        </a:rPr>
                        <a:t>100%</a:t>
                      </a:r>
                      <a:r>
                        <a:rPr lang="en-US" sz="1600" spc="-25">
                          <a:solidFill>
                            <a:srgbClr val="00416B"/>
                          </a:solidFill>
                          <a:latin typeface="Bahnschrift" panose="020B0502040204020203" pitchFamily="34" charset="0"/>
                          <a:cs typeface="Century Gothic"/>
                        </a:rPr>
                        <a:t> </a:t>
                      </a:r>
                      <a:r>
                        <a:rPr lang="en-US" sz="1600" spc="-10">
                          <a:solidFill>
                            <a:srgbClr val="00416B"/>
                          </a:solidFill>
                          <a:latin typeface="Bahnschrift" panose="020B0502040204020203" pitchFamily="34" charset="0"/>
                          <a:cs typeface="Century Gothic"/>
                        </a:rPr>
                        <a:t>Coverage</a:t>
                      </a:r>
                      <a:endParaRPr lang="en-US" sz="1600" dirty="0">
                        <a:latin typeface="Bahnschrift" panose="020B0502040204020203" pitchFamily="34" charset="0"/>
                        <a:cs typeface="Century Gothic"/>
                      </a:endParaRPr>
                    </a:p>
                  </a:txBody>
                  <a:tcPr marL="0" marR="0" marT="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solidFill>
                  </a:tcPr>
                </a:tc>
                <a:extLst>
                  <a:ext uri="{0D108BD9-81ED-4DB2-BD59-A6C34878D82A}">
                    <a16:rowId xmlns:a16="http://schemas.microsoft.com/office/drawing/2014/main" val="10008"/>
                  </a:ext>
                </a:extLst>
              </a:tr>
              <a:tr h="497197">
                <a:tc>
                  <a:txBody>
                    <a:bodyPr/>
                    <a:lstStyle/>
                    <a:p>
                      <a:pPr marL="91440">
                        <a:lnSpc>
                          <a:spcPct val="100000"/>
                        </a:lnSpc>
                        <a:spcBef>
                          <a:spcPts val="1010"/>
                        </a:spcBef>
                      </a:pPr>
                      <a:r>
                        <a:rPr lang="en-US" sz="1600" b="1">
                          <a:solidFill>
                            <a:srgbClr val="00416B"/>
                          </a:solidFill>
                          <a:latin typeface="Bahnschrift" panose="020B0502040204020203" pitchFamily="34" charset="0"/>
                          <a:cs typeface="Century Gothic"/>
                        </a:rPr>
                        <a:t>Hospital</a:t>
                      </a:r>
                      <a:r>
                        <a:rPr lang="en-US" sz="1600" b="1" spc="-45">
                          <a:solidFill>
                            <a:srgbClr val="00416B"/>
                          </a:solidFill>
                          <a:latin typeface="Bahnschrift" panose="020B0502040204020203" pitchFamily="34" charset="0"/>
                          <a:cs typeface="Century Gothic"/>
                        </a:rPr>
                        <a:t> </a:t>
                      </a:r>
                      <a:r>
                        <a:rPr lang="en-US" sz="1600" b="1" spc="-10">
                          <a:solidFill>
                            <a:srgbClr val="00416B"/>
                          </a:solidFill>
                          <a:latin typeface="Bahnschrift" panose="020B0502040204020203" pitchFamily="34" charset="0"/>
                          <a:cs typeface="Century Gothic"/>
                        </a:rPr>
                        <a:t>Services</a:t>
                      </a:r>
                      <a:endParaRPr lang="en-US" sz="1600" dirty="0">
                        <a:latin typeface="Bahnschrift" panose="020B0502040204020203" pitchFamily="34" charset="0"/>
                        <a:cs typeface="Century Gothic"/>
                      </a:endParaRPr>
                    </a:p>
                  </a:txBody>
                  <a:tcPr marL="0" marR="0" marT="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solidFill>
                  </a:tcPr>
                </a:tc>
                <a:tc>
                  <a:txBody>
                    <a:bodyPr/>
                    <a:lstStyle/>
                    <a:p>
                      <a:pPr algn="ctr">
                        <a:lnSpc>
                          <a:spcPct val="100000"/>
                        </a:lnSpc>
                        <a:spcBef>
                          <a:spcPts val="994"/>
                        </a:spcBef>
                      </a:pPr>
                      <a:r>
                        <a:rPr lang="en-US" sz="1600">
                          <a:solidFill>
                            <a:srgbClr val="00416B"/>
                          </a:solidFill>
                          <a:latin typeface="Bahnschrift" panose="020B0502040204020203" pitchFamily="34" charset="0"/>
                          <a:cs typeface="Century Gothic"/>
                        </a:rPr>
                        <a:t>Deductible</a:t>
                      </a:r>
                      <a:r>
                        <a:rPr lang="en-US" sz="1600" spc="-60">
                          <a:solidFill>
                            <a:srgbClr val="00416B"/>
                          </a:solidFill>
                          <a:latin typeface="Bahnschrift" panose="020B0502040204020203" pitchFamily="34" charset="0"/>
                          <a:cs typeface="Century Gothic"/>
                        </a:rPr>
                        <a:t> </a:t>
                      </a:r>
                      <a:r>
                        <a:rPr lang="en-US" sz="1600">
                          <a:solidFill>
                            <a:srgbClr val="00416B"/>
                          </a:solidFill>
                          <a:latin typeface="Bahnschrift" panose="020B0502040204020203" pitchFamily="34" charset="0"/>
                          <a:cs typeface="Century Gothic"/>
                        </a:rPr>
                        <a:t>then</a:t>
                      </a:r>
                      <a:r>
                        <a:rPr lang="en-US" sz="1600" spc="-10">
                          <a:solidFill>
                            <a:srgbClr val="00416B"/>
                          </a:solidFill>
                          <a:latin typeface="Bahnschrift" panose="020B0502040204020203" pitchFamily="34" charset="0"/>
                          <a:cs typeface="Century Gothic"/>
                        </a:rPr>
                        <a:t> </a:t>
                      </a:r>
                      <a:r>
                        <a:rPr lang="en-US" sz="1600">
                          <a:solidFill>
                            <a:srgbClr val="00416B"/>
                          </a:solidFill>
                          <a:latin typeface="Bahnschrift" panose="020B0502040204020203" pitchFamily="34" charset="0"/>
                          <a:cs typeface="Century Gothic"/>
                        </a:rPr>
                        <a:t>100%</a:t>
                      </a:r>
                      <a:r>
                        <a:rPr lang="en-US" sz="1600" spc="-25">
                          <a:solidFill>
                            <a:srgbClr val="00416B"/>
                          </a:solidFill>
                          <a:latin typeface="Bahnschrift" panose="020B0502040204020203" pitchFamily="34" charset="0"/>
                          <a:cs typeface="Century Gothic"/>
                        </a:rPr>
                        <a:t> </a:t>
                      </a:r>
                      <a:r>
                        <a:rPr lang="en-US" sz="1600" spc="-10">
                          <a:solidFill>
                            <a:srgbClr val="00416B"/>
                          </a:solidFill>
                          <a:latin typeface="Bahnschrift" panose="020B0502040204020203" pitchFamily="34" charset="0"/>
                          <a:cs typeface="Century Gothic"/>
                        </a:rPr>
                        <a:t>Coverage</a:t>
                      </a:r>
                      <a:endParaRPr lang="en-US" sz="1600" dirty="0">
                        <a:latin typeface="Bahnschrift" panose="020B0502040204020203" pitchFamily="34" charset="0"/>
                        <a:cs typeface="Century Gothic"/>
                      </a:endParaRPr>
                    </a:p>
                  </a:txBody>
                  <a:tcPr marL="0" marR="0" marT="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solidFill>
                  </a:tcPr>
                </a:tc>
                <a:extLst>
                  <a:ext uri="{0D108BD9-81ED-4DB2-BD59-A6C34878D82A}">
                    <a16:rowId xmlns:a16="http://schemas.microsoft.com/office/drawing/2014/main" val="10009"/>
                  </a:ext>
                </a:extLst>
              </a:tr>
              <a:tr h="761521">
                <a:tc>
                  <a:txBody>
                    <a:bodyPr/>
                    <a:lstStyle/>
                    <a:p>
                      <a:pPr marL="91440">
                        <a:lnSpc>
                          <a:spcPct val="100000"/>
                        </a:lnSpc>
                        <a:spcBef>
                          <a:spcPts val="985"/>
                        </a:spcBef>
                      </a:pPr>
                      <a:r>
                        <a:rPr lang="en-US" sz="1600" b="1">
                          <a:solidFill>
                            <a:srgbClr val="00416B"/>
                          </a:solidFill>
                          <a:latin typeface="Bahnschrift" panose="020B0502040204020203" pitchFamily="34" charset="0"/>
                          <a:cs typeface="Century Gothic"/>
                        </a:rPr>
                        <a:t>Retail</a:t>
                      </a:r>
                      <a:r>
                        <a:rPr lang="en-US" sz="1600" b="1" spc="-35">
                          <a:solidFill>
                            <a:srgbClr val="00416B"/>
                          </a:solidFill>
                          <a:latin typeface="Bahnschrift" panose="020B0502040204020203" pitchFamily="34" charset="0"/>
                          <a:cs typeface="Century Gothic"/>
                        </a:rPr>
                        <a:t> </a:t>
                      </a:r>
                      <a:r>
                        <a:rPr lang="en-US" sz="1600" b="1" spc="-10">
                          <a:solidFill>
                            <a:srgbClr val="00416B"/>
                          </a:solidFill>
                          <a:latin typeface="Bahnschrift" panose="020B0502040204020203" pitchFamily="34" charset="0"/>
                          <a:cs typeface="Century Gothic"/>
                        </a:rPr>
                        <a:t>Pharmacy</a:t>
                      </a:r>
                      <a:endParaRPr lang="en-US" sz="1600">
                        <a:latin typeface="Bahnschrift" panose="020B0502040204020203" pitchFamily="34" charset="0"/>
                        <a:cs typeface="Century Gothic"/>
                      </a:endParaRPr>
                    </a:p>
                    <a:p>
                      <a:pPr marL="91440">
                        <a:lnSpc>
                          <a:spcPct val="100000"/>
                        </a:lnSpc>
                        <a:spcBef>
                          <a:spcPts val="340"/>
                        </a:spcBef>
                      </a:pPr>
                      <a:r>
                        <a:rPr lang="en-US" sz="1600" b="1">
                          <a:solidFill>
                            <a:srgbClr val="00416B"/>
                          </a:solidFill>
                          <a:latin typeface="Bahnschrift" panose="020B0502040204020203" pitchFamily="34" charset="0"/>
                          <a:cs typeface="Century Gothic"/>
                        </a:rPr>
                        <a:t>(31</a:t>
                      </a:r>
                      <a:r>
                        <a:rPr lang="en-US" sz="1600" b="1" spc="-30">
                          <a:solidFill>
                            <a:srgbClr val="00416B"/>
                          </a:solidFill>
                          <a:latin typeface="Bahnschrift" panose="020B0502040204020203" pitchFamily="34" charset="0"/>
                          <a:cs typeface="Century Gothic"/>
                        </a:rPr>
                        <a:t> </a:t>
                      </a:r>
                      <a:r>
                        <a:rPr lang="en-US" sz="1600" b="1">
                          <a:solidFill>
                            <a:srgbClr val="00416B"/>
                          </a:solidFill>
                          <a:latin typeface="Bahnschrift" panose="020B0502040204020203" pitchFamily="34" charset="0"/>
                          <a:cs typeface="Century Gothic"/>
                        </a:rPr>
                        <a:t>day</a:t>
                      </a:r>
                      <a:r>
                        <a:rPr lang="en-US" sz="1600" b="1" spc="-35">
                          <a:solidFill>
                            <a:srgbClr val="00416B"/>
                          </a:solidFill>
                          <a:latin typeface="Bahnschrift" panose="020B0502040204020203" pitchFamily="34" charset="0"/>
                          <a:cs typeface="Century Gothic"/>
                        </a:rPr>
                        <a:t> </a:t>
                      </a:r>
                      <a:r>
                        <a:rPr lang="en-US" sz="1600" b="1" spc="-10">
                          <a:solidFill>
                            <a:srgbClr val="00416B"/>
                          </a:solidFill>
                          <a:latin typeface="Bahnschrift" panose="020B0502040204020203" pitchFamily="34" charset="0"/>
                          <a:cs typeface="Century Gothic"/>
                        </a:rPr>
                        <a:t>supply)</a:t>
                      </a:r>
                      <a:endParaRPr lang="en-US" sz="1600" dirty="0">
                        <a:latin typeface="Bahnschrift" panose="020B0502040204020203" pitchFamily="34" charset="0"/>
                        <a:cs typeface="Century Gothic"/>
                      </a:endParaRPr>
                    </a:p>
                  </a:txBody>
                  <a:tcPr marL="0" marR="0" marT="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solidFill>
                  </a:tcPr>
                </a:tc>
                <a:tc>
                  <a:txBody>
                    <a:bodyPr/>
                    <a:lstStyle/>
                    <a:p>
                      <a:pPr algn="ctr">
                        <a:lnSpc>
                          <a:spcPct val="100000"/>
                        </a:lnSpc>
                        <a:spcBef>
                          <a:spcPts val="975"/>
                        </a:spcBef>
                      </a:pPr>
                      <a:r>
                        <a:rPr lang="en-US" sz="1600">
                          <a:solidFill>
                            <a:srgbClr val="00416B"/>
                          </a:solidFill>
                          <a:latin typeface="Bahnschrift" panose="020B0502040204020203" pitchFamily="34" charset="0"/>
                          <a:cs typeface="Century Gothic"/>
                        </a:rPr>
                        <a:t>Formulary:</a:t>
                      </a:r>
                      <a:r>
                        <a:rPr lang="en-US" sz="1600" spc="-50">
                          <a:solidFill>
                            <a:srgbClr val="00416B"/>
                          </a:solidFill>
                          <a:latin typeface="Bahnschrift" panose="020B0502040204020203" pitchFamily="34" charset="0"/>
                          <a:cs typeface="Century Gothic"/>
                        </a:rPr>
                        <a:t> </a:t>
                      </a:r>
                      <a:r>
                        <a:rPr lang="en-US" sz="1600">
                          <a:solidFill>
                            <a:srgbClr val="00416B"/>
                          </a:solidFill>
                          <a:latin typeface="Bahnschrift" panose="020B0502040204020203" pitchFamily="34" charset="0"/>
                          <a:cs typeface="Century Gothic"/>
                        </a:rPr>
                        <a:t>Deductible</a:t>
                      </a:r>
                      <a:r>
                        <a:rPr lang="en-US" sz="1600" spc="-55">
                          <a:solidFill>
                            <a:srgbClr val="00416B"/>
                          </a:solidFill>
                          <a:latin typeface="Bahnschrift" panose="020B0502040204020203" pitchFamily="34" charset="0"/>
                          <a:cs typeface="Century Gothic"/>
                        </a:rPr>
                        <a:t> </a:t>
                      </a:r>
                      <a:r>
                        <a:rPr lang="en-US" sz="1600">
                          <a:solidFill>
                            <a:srgbClr val="00416B"/>
                          </a:solidFill>
                          <a:latin typeface="Bahnschrift" panose="020B0502040204020203" pitchFamily="34" charset="0"/>
                          <a:cs typeface="Century Gothic"/>
                        </a:rPr>
                        <a:t>then</a:t>
                      </a:r>
                      <a:r>
                        <a:rPr lang="en-US" sz="1600" spc="-15">
                          <a:solidFill>
                            <a:srgbClr val="00416B"/>
                          </a:solidFill>
                          <a:latin typeface="Bahnschrift" panose="020B0502040204020203" pitchFamily="34" charset="0"/>
                          <a:cs typeface="Century Gothic"/>
                        </a:rPr>
                        <a:t> </a:t>
                      </a:r>
                      <a:r>
                        <a:rPr lang="en-US" sz="1600">
                          <a:solidFill>
                            <a:srgbClr val="00416B"/>
                          </a:solidFill>
                          <a:latin typeface="Bahnschrift" panose="020B0502040204020203" pitchFamily="34" charset="0"/>
                          <a:cs typeface="Century Gothic"/>
                        </a:rPr>
                        <a:t>100%</a:t>
                      </a:r>
                      <a:r>
                        <a:rPr lang="en-US" sz="1600" spc="-35">
                          <a:solidFill>
                            <a:srgbClr val="00416B"/>
                          </a:solidFill>
                          <a:latin typeface="Bahnschrift" panose="020B0502040204020203" pitchFamily="34" charset="0"/>
                          <a:cs typeface="Century Gothic"/>
                        </a:rPr>
                        <a:t> </a:t>
                      </a:r>
                      <a:r>
                        <a:rPr lang="en-US" sz="1600" spc="-10">
                          <a:solidFill>
                            <a:srgbClr val="00416B"/>
                          </a:solidFill>
                          <a:latin typeface="Bahnschrift" panose="020B0502040204020203" pitchFamily="34" charset="0"/>
                          <a:cs typeface="Century Gothic"/>
                        </a:rPr>
                        <a:t>coverage</a:t>
                      </a:r>
                      <a:endParaRPr lang="en-US" sz="1600">
                        <a:latin typeface="Bahnschrift" panose="020B0502040204020203" pitchFamily="34" charset="0"/>
                        <a:cs typeface="Century Gothic"/>
                      </a:endParaRPr>
                    </a:p>
                    <a:p>
                      <a:pPr algn="ctr">
                        <a:lnSpc>
                          <a:spcPct val="100000"/>
                        </a:lnSpc>
                        <a:spcBef>
                          <a:spcPts val="340"/>
                        </a:spcBef>
                      </a:pPr>
                      <a:r>
                        <a:rPr lang="en-US" sz="1600">
                          <a:solidFill>
                            <a:srgbClr val="00416B"/>
                          </a:solidFill>
                          <a:latin typeface="Bahnschrift" panose="020B0502040204020203" pitchFamily="34" charset="0"/>
                          <a:cs typeface="Century Gothic"/>
                        </a:rPr>
                        <a:t>Non-Formulary:</a:t>
                      </a:r>
                      <a:r>
                        <a:rPr lang="en-US" sz="1600" spc="-60">
                          <a:solidFill>
                            <a:srgbClr val="00416B"/>
                          </a:solidFill>
                          <a:latin typeface="Bahnschrift" panose="020B0502040204020203" pitchFamily="34" charset="0"/>
                          <a:cs typeface="Century Gothic"/>
                        </a:rPr>
                        <a:t> </a:t>
                      </a:r>
                      <a:r>
                        <a:rPr lang="en-US" sz="1600">
                          <a:solidFill>
                            <a:srgbClr val="00416B"/>
                          </a:solidFill>
                          <a:latin typeface="Bahnschrift" panose="020B0502040204020203" pitchFamily="34" charset="0"/>
                          <a:cs typeface="Century Gothic"/>
                        </a:rPr>
                        <a:t>No</a:t>
                      </a:r>
                      <a:r>
                        <a:rPr lang="en-US" sz="1600" spc="-30">
                          <a:solidFill>
                            <a:srgbClr val="00416B"/>
                          </a:solidFill>
                          <a:latin typeface="Bahnschrift" panose="020B0502040204020203" pitchFamily="34" charset="0"/>
                          <a:cs typeface="Century Gothic"/>
                        </a:rPr>
                        <a:t> </a:t>
                      </a:r>
                      <a:r>
                        <a:rPr lang="en-US" sz="1600" spc="-10">
                          <a:solidFill>
                            <a:srgbClr val="00416B"/>
                          </a:solidFill>
                          <a:latin typeface="Bahnschrift" panose="020B0502040204020203" pitchFamily="34" charset="0"/>
                          <a:cs typeface="Century Gothic"/>
                        </a:rPr>
                        <a:t>coverage</a:t>
                      </a:r>
                      <a:endParaRPr lang="en-US" sz="1600" dirty="0">
                        <a:latin typeface="Bahnschrift" panose="020B0502040204020203" pitchFamily="34" charset="0"/>
                        <a:cs typeface="Century Gothic"/>
                      </a:endParaRPr>
                    </a:p>
                  </a:txBody>
                  <a:tcPr marL="0" marR="0" marT="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solidFill>
                  </a:tcPr>
                </a:tc>
                <a:extLst>
                  <a:ext uri="{0D108BD9-81ED-4DB2-BD59-A6C34878D82A}">
                    <a16:rowId xmlns:a16="http://schemas.microsoft.com/office/drawing/2014/main" val="10010"/>
                  </a:ext>
                </a:extLst>
              </a:tr>
            </a:tbl>
          </a:graphicData>
        </a:graphic>
      </p:graphicFrame>
      <p:sp>
        <p:nvSpPr>
          <p:cNvPr id="4" name="object 4"/>
          <p:cNvSpPr txBox="1"/>
          <p:nvPr/>
        </p:nvSpPr>
        <p:spPr>
          <a:xfrm>
            <a:off x="10438638" y="6361146"/>
            <a:ext cx="1359535" cy="396875"/>
          </a:xfrm>
          <a:prstGeom prst="rect">
            <a:avLst/>
          </a:prstGeom>
        </p:spPr>
        <p:txBody>
          <a:bodyPr vert="horz" wrap="square" lIns="0" tIns="12700" rIns="0" bIns="0" rtlCol="0">
            <a:spAutoFit/>
          </a:bodyPr>
          <a:lstStyle/>
          <a:p>
            <a:pPr marR="135890" algn="r">
              <a:lnSpc>
                <a:spcPct val="100000"/>
              </a:lnSpc>
              <a:spcBef>
                <a:spcPts val="100"/>
              </a:spcBef>
            </a:pPr>
            <a:fld id="{81D60167-4931-47E6-BA6A-407CBD079E47}" type="slidenum">
              <a:rPr lang="en-US" sz="1000" spc="-50" dirty="0">
                <a:solidFill>
                  <a:srgbClr val="7E7E7E"/>
                </a:solidFill>
                <a:latin typeface="Bahnschrift" panose="020B0502040204020203" pitchFamily="34" charset="0"/>
                <a:cs typeface="Century Gothic"/>
              </a:rPr>
              <a:t>5</a:t>
            </a:fld>
            <a:endParaRPr lang="en-US" sz="1000" dirty="0">
              <a:latin typeface="Bahnschrift" panose="020B0502040204020203" pitchFamily="34" charset="0"/>
              <a:cs typeface="Century Gothic"/>
            </a:endParaRPr>
          </a:p>
          <a:p>
            <a:pPr marL="12700">
              <a:lnSpc>
                <a:spcPct val="100000"/>
              </a:lnSpc>
              <a:spcBef>
                <a:spcPts val="990"/>
              </a:spcBef>
            </a:pPr>
            <a:r>
              <a:rPr lang="en-US" sz="600" dirty="0">
                <a:solidFill>
                  <a:srgbClr val="C5DEF1"/>
                </a:solidFill>
                <a:latin typeface="Bahnschrift" panose="020B0502040204020203" pitchFamily="34" charset="0"/>
                <a:cs typeface="Century Gothic"/>
              </a:rPr>
              <a:t>©2019</a:t>
            </a:r>
            <a:r>
              <a:rPr lang="en-US" sz="600" spc="10" dirty="0">
                <a:solidFill>
                  <a:srgbClr val="C5DEF1"/>
                </a:solidFill>
                <a:latin typeface="Bahnschrift" panose="020B0502040204020203" pitchFamily="34" charset="0"/>
                <a:cs typeface="Century Gothic"/>
              </a:rPr>
              <a:t> </a:t>
            </a:r>
            <a:r>
              <a:rPr lang="en-US" sz="600" spc="-10" dirty="0">
                <a:solidFill>
                  <a:srgbClr val="C5DEF1"/>
                </a:solidFill>
                <a:latin typeface="Bahnschrift" panose="020B0502040204020203" pitchFamily="34" charset="0"/>
                <a:cs typeface="Century Gothic"/>
              </a:rPr>
              <a:t>ARTHUR</a:t>
            </a:r>
            <a:r>
              <a:rPr lang="en-US" sz="600" dirty="0">
                <a:solidFill>
                  <a:srgbClr val="C5DEF1"/>
                </a:solidFill>
                <a:latin typeface="Bahnschrift" panose="020B0502040204020203" pitchFamily="34" charset="0"/>
                <a:cs typeface="Century Gothic"/>
              </a:rPr>
              <a:t> J. </a:t>
            </a:r>
            <a:r>
              <a:rPr lang="en-US" sz="600" spc="-10" dirty="0">
                <a:solidFill>
                  <a:srgbClr val="C5DEF1"/>
                </a:solidFill>
                <a:latin typeface="Bahnschrift" panose="020B0502040204020203" pitchFamily="34" charset="0"/>
                <a:cs typeface="Century Gothic"/>
              </a:rPr>
              <a:t>GALLAGHER</a:t>
            </a:r>
            <a:r>
              <a:rPr lang="en-US" sz="600" spc="35" dirty="0">
                <a:solidFill>
                  <a:srgbClr val="C5DEF1"/>
                </a:solidFill>
                <a:latin typeface="Bahnschrift" panose="020B0502040204020203" pitchFamily="34" charset="0"/>
                <a:cs typeface="Century Gothic"/>
              </a:rPr>
              <a:t> </a:t>
            </a:r>
            <a:r>
              <a:rPr lang="en-US" sz="600" dirty="0">
                <a:solidFill>
                  <a:srgbClr val="C5DEF1"/>
                </a:solidFill>
                <a:latin typeface="Bahnschrift" panose="020B0502040204020203" pitchFamily="34" charset="0"/>
                <a:cs typeface="Century Gothic"/>
              </a:rPr>
              <a:t>&amp;</a:t>
            </a:r>
            <a:r>
              <a:rPr lang="en-US" sz="600" spc="-10" dirty="0">
                <a:solidFill>
                  <a:srgbClr val="C5DEF1"/>
                </a:solidFill>
                <a:latin typeface="Bahnschrift" panose="020B0502040204020203" pitchFamily="34" charset="0"/>
                <a:cs typeface="Century Gothic"/>
              </a:rPr>
              <a:t> </a:t>
            </a:r>
            <a:r>
              <a:rPr lang="en-US" sz="600" spc="-25" dirty="0">
                <a:solidFill>
                  <a:srgbClr val="C5DEF1"/>
                </a:solidFill>
                <a:latin typeface="Bahnschrift" panose="020B0502040204020203" pitchFamily="34" charset="0"/>
                <a:cs typeface="Century Gothic"/>
              </a:rPr>
              <a:t>CO.</a:t>
            </a:r>
            <a:endParaRPr lang="en-US" sz="600" dirty="0">
              <a:latin typeface="Bahnschrift" panose="020B0502040204020203" pitchFamily="34" charset="0"/>
              <a:cs typeface="Century Gothic"/>
            </a:endParaRPr>
          </a:p>
        </p:txBody>
      </p:sp>
      <p:sp>
        <p:nvSpPr>
          <p:cNvPr id="5" name="object 5"/>
          <p:cNvSpPr txBox="1">
            <a:spLocks noGrp="1"/>
          </p:cNvSpPr>
          <p:nvPr>
            <p:ph type="sldNum" sz="quarter" idx="7"/>
          </p:nvPr>
        </p:nvSpPr>
        <p:spPr>
          <a:prstGeom prst="rect">
            <a:avLst/>
          </a:prstGeom>
        </p:spPr>
        <p:txBody>
          <a:bodyPr vert="horz" wrap="square" lIns="0" tIns="13335" rIns="0" bIns="0" rtlCol="0">
            <a:spAutoFit/>
          </a:bodyPr>
          <a:lstStyle/>
          <a:p>
            <a:pPr marL="38100">
              <a:lnSpc>
                <a:spcPct val="100000"/>
              </a:lnSpc>
              <a:spcBef>
                <a:spcPts val="105"/>
              </a:spcBef>
            </a:pPr>
            <a:fld id="{81D60167-4931-47E6-BA6A-407CBD079E47}" type="slidenum">
              <a:rPr spc="-50" dirty="0"/>
              <a:t>5</a:t>
            </a:fld>
            <a:endParaRPr spc="-50" dirty="0"/>
          </a:p>
        </p:txBody>
      </p:sp>
      <p:sp>
        <p:nvSpPr>
          <p:cNvPr id="3" name="object 3"/>
          <p:cNvSpPr txBox="1">
            <a:spLocks noGrp="1"/>
          </p:cNvSpPr>
          <p:nvPr>
            <p:ph type="title"/>
          </p:nvPr>
        </p:nvSpPr>
        <p:spPr>
          <a:prstGeom prst="rect">
            <a:avLst/>
          </a:prstGeom>
        </p:spPr>
        <p:txBody>
          <a:bodyPr vert="horz" wrap="square" lIns="0" tIns="123571" rIns="0" bIns="0" rtlCol="0">
            <a:spAutoFit/>
          </a:bodyPr>
          <a:lstStyle/>
          <a:p>
            <a:pPr marL="12700">
              <a:lnSpc>
                <a:spcPct val="100000"/>
              </a:lnSpc>
              <a:spcBef>
                <a:spcPts val="105"/>
              </a:spcBef>
            </a:pPr>
            <a:r>
              <a:rPr dirty="0"/>
              <a:t>Medical</a:t>
            </a:r>
            <a:r>
              <a:rPr spc="-60" dirty="0"/>
              <a:t> </a:t>
            </a:r>
            <a:r>
              <a:rPr dirty="0"/>
              <a:t>Plan</a:t>
            </a:r>
            <a:r>
              <a:rPr spc="-15" dirty="0"/>
              <a:t> </a:t>
            </a:r>
            <a:r>
              <a:rPr spc="-10" dirty="0"/>
              <a:t>Comparison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239011"/>
            <a:ext cx="12192000" cy="5619115"/>
            <a:chOff x="0" y="1239011"/>
            <a:chExt cx="12192000" cy="5619115"/>
          </a:xfrm>
        </p:grpSpPr>
        <p:sp>
          <p:nvSpPr>
            <p:cNvPr id="3" name="object 3"/>
            <p:cNvSpPr/>
            <p:nvPr/>
          </p:nvSpPr>
          <p:spPr>
            <a:xfrm>
              <a:off x="359664" y="1277111"/>
              <a:ext cx="11473180" cy="4075429"/>
            </a:xfrm>
            <a:custGeom>
              <a:avLst/>
              <a:gdLst/>
              <a:ahLst/>
              <a:cxnLst/>
              <a:rect l="l" t="t" r="r" b="b"/>
              <a:pathLst>
                <a:path w="11473180" h="4075429">
                  <a:moveTo>
                    <a:pt x="10793476" y="0"/>
                  </a:moveTo>
                  <a:lnTo>
                    <a:pt x="679208" y="0"/>
                  </a:lnTo>
                  <a:lnTo>
                    <a:pt x="630701" y="1705"/>
                  </a:lnTo>
                  <a:lnTo>
                    <a:pt x="583115" y="6743"/>
                  </a:lnTo>
                  <a:lnTo>
                    <a:pt x="536565" y="15001"/>
                  </a:lnTo>
                  <a:lnTo>
                    <a:pt x="491165" y="26362"/>
                  </a:lnTo>
                  <a:lnTo>
                    <a:pt x="447030" y="40712"/>
                  </a:lnTo>
                  <a:lnTo>
                    <a:pt x="404275" y="57937"/>
                  </a:lnTo>
                  <a:lnTo>
                    <a:pt x="363016" y="77920"/>
                  </a:lnTo>
                  <a:lnTo>
                    <a:pt x="323367" y="100548"/>
                  </a:lnTo>
                  <a:lnTo>
                    <a:pt x="285443" y="125706"/>
                  </a:lnTo>
                  <a:lnTo>
                    <a:pt x="249359" y="153278"/>
                  </a:lnTo>
                  <a:lnTo>
                    <a:pt x="215229" y="183151"/>
                  </a:lnTo>
                  <a:lnTo>
                    <a:pt x="183170" y="215208"/>
                  </a:lnTo>
                  <a:lnTo>
                    <a:pt x="153296" y="249335"/>
                  </a:lnTo>
                  <a:lnTo>
                    <a:pt x="125721" y="285418"/>
                  </a:lnTo>
                  <a:lnTo>
                    <a:pt x="100561" y="323341"/>
                  </a:lnTo>
                  <a:lnTo>
                    <a:pt x="77930" y="362989"/>
                  </a:lnTo>
                  <a:lnTo>
                    <a:pt x="57944" y="404248"/>
                  </a:lnTo>
                  <a:lnTo>
                    <a:pt x="40718" y="447003"/>
                  </a:lnTo>
                  <a:lnTo>
                    <a:pt x="26366" y="491139"/>
                  </a:lnTo>
                  <a:lnTo>
                    <a:pt x="15003" y="536541"/>
                  </a:lnTo>
                  <a:lnTo>
                    <a:pt x="6744" y="583095"/>
                  </a:lnTo>
                  <a:lnTo>
                    <a:pt x="1705" y="630684"/>
                  </a:lnTo>
                  <a:lnTo>
                    <a:pt x="0" y="679196"/>
                  </a:lnTo>
                  <a:lnTo>
                    <a:pt x="0" y="3395979"/>
                  </a:lnTo>
                  <a:lnTo>
                    <a:pt x="1705" y="3444491"/>
                  </a:lnTo>
                  <a:lnTo>
                    <a:pt x="6744" y="3492080"/>
                  </a:lnTo>
                  <a:lnTo>
                    <a:pt x="15003" y="3538634"/>
                  </a:lnTo>
                  <a:lnTo>
                    <a:pt x="26366" y="3584036"/>
                  </a:lnTo>
                  <a:lnTo>
                    <a:pt x="40718" y="3628172"/>
                  </a:lnTo>
                  <a:lnTo>
                    <a:pt x="57944" y="3670927"/>
                  </a:lnTo>
                  <a:lnTo>
                    <a:pt x="77930" y="3712186"/>
                  </a:lnTo>
                  <a:lnTo>
                    <a:pt x="100561" y="3751834"/>
                  </a:lnTo>
                  <a:lnTo>
                    <a:pt x="125721" y="3789757"/>
                  </a:lnTo>
                  <a:lnTo>
                    <a:pt x="153296" y="3825840"/>
                  </a:lnTo>
                  <a:lnTo>
                    <a:pt x="183170" y="3859967"/>
                  </a:lnTo>
                  <a:lnTo>
                    <a:pt x="215229" y="3892024"/>
                  </a:lnTo>
                  <a:lnTo>
                    <a:pt x="249359" y="3921897"/>
                  </a:lnTo>
                  <a:lnTo>
                    <a:pt x="285443" y="3949469"/>
                  </a:lnTo>
                  <a:lnTo>
                    <a:pt x="323367" y="3974627"/>
                  </a:lnTo>
                  <a:lnTo>
                    <a:pt x="363016" y="3997255"/>
                  </a:lnTo>
                  <a:lnTo>
                    <a:pt x="404275" y="4017238"/>
                  </a:lnTo>
                  <a:lnTo>
                    <a:pt x="447030" y="4034463"/>
                  </a:lnTo>
                  <a:lnTo>
                    <a:pt x="491165" y="4048813"/>
                  </a:lnTo>
                  <a:lnTo>
                    <a:pt x="536565" y="4060174"/>
                  </a:lnTo>
                  <a:lnTo>
                    <a:pt x="583115" y="4068432"/>
                  </a:lnTo>
                  <a:lnTo>
                    <a:pt x="630701" y="4073470"/>
                  </a:lnTo>
                  <a:lnTo>
                    <a:pt x="679208" y="4075176"/>
                  </a:lnTo>
                  <a:lnTo>
                    <a:pt x="10793476" y="4075176"/>
                  </a:lnTo>
                  <a:lnTo>
                    <a:pt x="10841987" y="4073470"/>
                  </a:lnTo>
                  <a:lnTo>
                    <a:pt x="10889576" y="4068432"/>
                  </a:lnTo>
                  <a:lnTo>
                    <a:pt x="10936130" y="4060174"/>
                  </a:lnTo>
                  <a:lnTo>
                    <a:pt x="10981532" y="4048813"/>
                  </a:lnTo>
                  <a:lnTo>
                    <a:pt x="11025668" y="4034463"/>
                  </a:lnTo>
                  <a:lnTo>
                    <a:pt x="11068423" y="4017238"/>
                  </a:lnTo>
                  <a:lnTo>
                    <a:pt x="11109682" y="3997255"/>
                  </a:lnTo>
                  <a:lnTo>
                    <a:pt x="11149330" y="3974627"/>
                  </a:lnTo>
                  <a:lnTo>
                    <a:pt x="11187253" y="3949469"/>
                  </a:lnTo>
                  <a:lnTo>
                    <a:pt x="11223336" y="3921897"/>
                  </a:lnTo>
                  <a:lnTo>
                    <a:pt x="11257463" y="3892024"/>
                  </a:lnTo>
                  <a:lnTo>
                    <a:pt x="11289520" y="3859967"/>
                  </a:lnTo>
                  <a:lnTo>
                    <a:pt x="11319393" y="3825840"/>
                  </a:lnTo>
                  <a:lnTo>
                    <a:pt x="11346965" y="3789757"/>
                  </a:lnTo>
                  <a:lnTo>
                    <a:pt x="11372123" y="3751834"/>
                  </a:lnTo>
                  <a:lnTo>
                    <a:pt x="11394751" y="3712186"/>
                  </a:lnTo>
                  <a:lnTo>
                    <a:pt x="11414734" y="3670927"/>
                  </a:lnTo>
                  <a:lnTo>
                    <a:pt x="11431959" y="3628172"/>
                  </a:lnTo>
                  <a:lnTo>
                    <a:pt x="11446309" y="3584036"/>
                  </a:lnTo>
                  <a:lnTo>
                    <a:pt x="11457670" y="3538634"/>
                  </a:lnTo>
                  <a:lnTo>
                    <a:pt x="11465928" y="3492080"/>
                  </a:lnTo>
                  <a:lnTo>
                    <a:pt x="11470966" y="3444491"/>
                  </a:lnTo>
                  <a:lnTo>
                    <a:pt x="11472671" y="3395979"/>
                  </a:lnTo>
                  <a:lnTo>
                    <a:pt x="11472671" y="679196"/>
                  </a:lnTo>
                  <a:lnTo>
                    <a:pt x="11470966" y="630684"/>
                  </a:lnTo>
                  <a:lnTo>
                    <a:pt x="11465928" y="583095"/>
                  </a:lnTo>
                  <a:lnTo>
                    <a:pt x="11457670" y="536541"/>
                  </a:lnTo>
                  <a:lnTo>
                    <a:pt x="11446309" y="491139"/>
                  </a:lnTo>
                  <a:lnTo>
                    <a:pt x="11431959" y="447003"/>
                  </a:lnTo>
                  <a:lnTo>
                    <a:pt x="11414734" y="404248"/>
                  </a:lnTo>
                  <a:lnTo>
                    <a:pt x="11394751" y="362989"/>
                  </a:lnTo>
                  <a:lnTo>
                    <a:pt x="11372123" y="323341"/>
                  </a:lnTo>
                  <a:lnTo>
                    <a:pt x="11346965" y="285418"/>
                  </a:lnTo>
                  <a:lnTo>
                    <a:pt x="11319393" y="249335"/>
                  </a:lnTo>
                  <a:lnTo>
                    <a:pt x="11289520" y="215208"/>
                  </a:lnTo>
                  <a:lnTo>
                    <a:pt x="11257463" y="183151"/>
                  </a:lnTo>
                  <a:lnTo>
                    <a:pt x="11223336" y="153278"/>
                  </a:lnTo>
                  <a:lnTo>
                    <a:pt x="11187253" y="125706"/>
                  </a:lnTo>
                  <a:lnTo>
                    <a:pt x="11149330" y="100548"/>
                  </a:lnTo>
                  <a:lnTo>
                    <a:pt x="11109682" y="77920"/>
                  </a:lnTo>
                  <a:lnTo>
                    <a:pt x="11068423" y="57937"/>
                  </a:lnTo>
                  <a:lnTo>
                    <a:pt x="11025668" y="40712"/>
                  </a:lnTo>
                  <a:lnTo>
                    <a:pt x="10981532" y="26362"/>
                  </a:lnTo>
                  <a:lnTo>
                    <a:pt x="10936130" y="15001"/>
                  </a:lnTo>
                  <a:lnTo>
                    <a:pt x="10889576" y="6743"/>
                  </a:lnTo>
                  <a:lnTo>
                    <a:pt x="10841987" y="1705"/>
                  </a:lnTo>
                  <a:lnTo>
                    <a:pt x="10793476" y="0"/>
                  </a:lnTo>
                  <a:close/>
                </a:path>
              </a:pathLst>
            </a:custGeom>
            <a:solidFill>
              <a:srgbClr val="FFFFFF"/>
            </a:solidFill>
          </p:spPr>
          <p:txBody>
            <a:bodyPr wrap="square" lIns="0" tIns="0" rIns="0" bIns="0" rtlCol="0"/>
            <a:lstStyle/>
            <a:p>
              <a:endParaRPr/>
            </a:p>
          </p:txBody>
        </p:sp>
        <p:sp>
          <p:nvSpPr>
            <p:cNvPr id="4" name="object 4"/>
            <p:cNvSpPr/>
            <p:nvPr/>
          </p:nvSpPr>
          <p:spPr>
            <a:xfrm>
              <a:off x="359664" y="1277111"/>
              <a:ext cx="11473180" cy="4075429"/>
            </a:xfrm>
            <a:custGeom>
              <a:avLst/>
              <a:gdLst/>
              <a:ahLst/>
              <a:cxnLst/>
              <a:rect l="l" t="t" r="r" b="b"/>
              <a:pathLst>
                <a:path w="11473180" h="4075429">
                  <a:moveTo>
                    <a:pt x="0" y="679196"/>
                  </a:moveTo>
                  <a:lnTo>
                    <a:pt x="1705" y="630684"/>
                  </a:lnTo>
                  <a:lnTo>
                    <a:pt x="6744" y="583095"/>
                  </a:lnTo>
                  <a:lnTo>
                    <a:pt x="15003" y="536541"/>
                  </a:lnTo>
                  <a:lnTo>
                    <a:pt x="26366" y="491139"/>
                  </a:lnTo>
                  <a:lnTo>
                    <a:pt x="40718" y="447003"/>
                  </a:lnTo>
                  <a:lnTo>
                    <a:pt x="57944" y="404248"/>
                  </a:lnTo>
                  <a:lnTo>
                    <a:pt x="77930" y="362989"/>
                  </a:lnTo>
                  <a:lnTo>
                    <a:pt x="100561" y="323341"/>
                  </a:lnTo>
                  <a:lnTo>
                    <a:pt x="125721" y="285418"/>
                  </a:lnTo>
                  <a:lnTo>
                    <a:pt x="153296" y="249335"/>
                  </a:lnTo>
                  <a:lnTo>
                    <a:pt x="183170" y="215208"/>
                  </a:lnTo>
                  <a:lnTo>
                    <a:pt x="215229" y="183151"/>
                  </a:lnTo>
                  <a:lnTo>
                    <a:pt x="249359" y="153278"/>
                  </a:lnTo>
                  <a:lnTo>
                    <a:pt x="285443" y="125706"/>
                  </a:lnTo>
                  <a:lnTo>
                    <a:pt x="323367" y="100548"/>
                  </a:lnTo>
                  <a:lnTo>
                    <a:pt x="363016" y="77920"/>
                  </a:lnTo>
                  <a:lnTo>
                    <a:pt x="404275" y="57937"/>
                  </a:lnTo>
                  <a:lnTo>
                    <a:pt x="447030" y="40712"/>
                  </a:lnTo>
                  <a:lnTo>
                    <a:pt x="491165" y="26362"/>
                  </a:lnTo>
                  <a:lnTo>
                    <a:pt x="536565" y="15001"/>
                  </a:lnTo>
                  <a:lnTo>
                    <a:pt x="583115" y="6743"/>
                  </a:lnTo>
                  <a:lnTo>
                    <a:pt x="630701" y="1705"/>
                  </a:lnTo>
                  <a:lnTo>
                    <a:pt x="679208" y="0"/>
                  </a:lnTo>
                  <a:lnTo>
                    <a:pt x="10793476" y="0"/>
                  </a:lnTo>
                  <a:lnTo>
                    <a:pt x="10841987" y="1705"/>
                  </a:lnTo>
                  <a:lnTo>
                    <a:pt x="10889576" y="6743"/>
                  </a:lnTo>
                  <a:lnTo>
                    <a:pt x="10936130" y="15001"/>
                  </a:lnTo>
                  <a:lnTo>
                    <a:pt x="10981532" y="26362"/>
                  </a:lnTo>
                  <a:lnTo>
                    <a:pt x="11025668" y="40712"/>
                  </a:lnTo>
                  <a:lnTo>
                    <a:pt x="11068423" y="57937"/>
                  </a:lnTo>
                  <a:lnTo>
                    <a:pt x="11109682" y="77920"/>
                  </a:lnTo>
                  <a:lnTo>
                    <a:pt x="11149330" y="100548"/>
                  </a:lnTo>
                  <a:lnTo>
                    <a:pt x="11187253" y="125706"/>
                  </a:lnTo>
                  <a:lnTo>
                    <a:pt x="11223336" y="153278"/>
                  </a:lnTo>
                  <a:lnTo>
                    <a:pt x="11257463" y="183151"/>
                  </a:lnTo>
                  <a:lnTo>
                    <a:pt x="11289520" y="215208"/>
                  </a:lnTo>
                  <a:lnTo>
                    <a:pt x="11319393" y="249335"/>
                  </a:lnTo>
                  <a:lnTo>
                    <a:pt x="11346965" y="285418"/>
                  </a:lnTo>
                  <a:lnTo>
                    <a:pt x="11372123" y="323341"/>
                  </a:lnTo>
                  <a:lnTo>
                    <a:pt x="11394751" y="362989"/>
                  </a:lnTo>
                  <a:lnTo>
                    <a:pt x="11414734" y="404248"/>
                  </a:lnTo>
                  <a:lnTo>
                    <a:pt x="11431959" y="447003"/>
                  </a:lnTo>
                  <a:lnTo>
                    <a:pt x="11446309" y="491139"/>
                  </a:lnTo>
                  <a:lnTo>
                    <a:pt x="11457670" y="536541"/>
                  </a:lnTo>
                  <a:lnTo>
                    <a:pt x="11465928" y="583095"/>
                  </a:lnTo>
                  <a:lnTo>
                    <a:pt x="11470966" y="630684"/>
                  </a:lnTo>
                  <a:lnTo>
                    <a:pt x="11472671" y="679196"/>
                  </a:lnTo>
                  <a:lnTo>
                    <a:pt x="11472671" y="3395979"/>
                  </a:lnTo>
                  <a:lnTo>
                    <a:pt x="11470966" y="3444491"/>
                  </a:lnTo>
                  <a:lnTo>
                    <a:pt x="11465928" y="3492080"/>
                  </a:lnTo>
                  <a:lnTo>
                    <a:pt x="11457670" y="3538634"/>
                  </a:lnTo>
                  <a:lnTo>
                    <a:pt x="11446309" y="3584036"/>
                  </a:lnTo>
                  <a:lnTo>
                    <a:pt x="11431959" y="3628172"/>
                  </a:lnTo>
                  <a:lnTo>
                    <a:pt x="11414734" y="3670927"/>
                  </a:lnTo>
                  <a:lnTo>
                    <a:pt x="11394751" y="3712186"/>
                  </a:lnTo>
                  <a:lnTo>
                    <a:pt x="11372123" y="3751834"/>
                  </a:lnTo>
                  <a:lnTo>
                    <a:pt x="11346965" y="3789757"/>
                  </a:lnTo>
                  <a:lnTo>
                    <a:pt x="11319393" y="3825840"/>
                  </a:lnTo>
                  <a:lnTo>
                    <a:pt x="11289520" y="3859967"/>
                  </a:lnTo>
                  <a:lnTo>
                    <a:pt x="11257463" y="3892024"/>
                  </a:lnTo>
                  <a:lnTo>
                    <a:pt x="11223336" y="3921897"/>
                  </a:lnTo>
                  <a:lnTo>
                    <a:pt x="11187253" y="3949469"/>
                  </a:lnTo>
                  <a:lnTo>
                    <a:pt x="11149330" y="3974627"/>
                  </a:lnTo>
                  <a:lnTo>
                    <a:pt x="11109682" y="3997255"/>
                  </a:lnTo>
                  <a:lnTo>
                    <a:pt x="11068423" y="4017238"/>
                  </a:lnTo>
                  <a:lnTo>
                    <a:pt x="11025668" y="4034463"/>
                  </a:lnTo>
                  <a:lnTo>
                    <a:pt x="10981532" y="4048813"/>
                  </a:lnTo>
                  <a:lnTo>
                    <a:pt x="10936130" y="4060174"/>
                  </a:lnTo>
                  <a:lnTo>
                    <a:pt x="10889576" y="4068432"/>
                  </a:lnTo>
                  <a:lnTo>
                    <a:pt x="10841987" y="4073470"/>
                  </a:lnTo>
                  <a:lnTo>
                    <a:pt x="10793476" y="4075176"/>
                  </a:lnTo>
                  <a:lnTo>
                    <a:pt x="679208" y="4075176"/>
                  </a:lnTo>
                  <a:lnTo>
                    <a:pt x="630701" y="4073470"/>
                  </a:lnTo>
                  <a:lnTo>
                    <a:pt x="583115" y="4068432"/>
                  </a:lnTo>
                  <a:lnTo>
                    <a:pt x="536565" y="4060174"/>
                  </a:lnTo>
                  <a:lnTo>
                    <a:pt x="491165" y="4048813"/>
                  </a:lnTo>
                  <a:lnTo>
                    <a:pt x="447030" y="4034463"/>
                  </a:lnTo>
                  <a:lnTo>
                    <a:pt x="404275" y="4017238"/>
                  </a:lnTo>
                  <a:lnTo>
                    <a:pt x="363016" y="3997255"/>
                  </a:lnTo>
                  <a:lnTo>
                    <a:pt x="323367" y="3974627"/>
                  </a:lnTo>
                  <a:lnTo>
                    <a:pt x="285443" y="3949469"/>
                  </a:lnTo>
                  <a:lnTo>
                    <a:pt x="249359" y="3921897"/>
                  </a:lnTo>
                  <a:lnTo>
                    <a:pt x="215229" y="3892024"/>
                  </a:lnTo>
                  <a:lnTo>
                    <a:pt x="183170" y="3859967"/>
                  </a:lnTo>
                  <a:lnTo>
                    <a:pt x="153296" y="3825840"/>
                  </a:lnTo>
                  <a:lnTo>
                    <a:pt x="125721" y="3789757"/>
                  </a:lnTo>
                  <a:lnTo>
                    <a:pt x="100561" y="3751834"/>
                  </a:lnTo>
                  <a:lnTo>
                    <a:pt x="77930" y="3712186"/>
                  </a:lnTo>
                  <a:lnTo>
                    <a:pt x="57944" y="3670927"/>
                  </a:lnTo>
                  <a:lnTo>
                    <a:pt x="40718" y="3628172"/>
                  </a:lnTo>
                  <a:lnTo>
                    <a:pt x="26366" y="3584036"/>
                  </a:lnTo>
                  <a:lnTo>
                    <a:pt x="15003" y="3538634"/>
                  </a:lnTo>
                  <a:lnTo>
                    <a:pt x="6744" y="3492080"/>
                  </a:lnTo>
                  <a:lnTo>
                    <a:pt x="1705" y="3444491"/>
                  </a:lnTo>
                  <a:lnTo>
                    <a:pt x="0" y="3395979"/>
                  </a:lnTo>
                  <a:lnTo>
                    <a:pt x="0" y="679196"/>
                  </a:lnTo>
                  <a:close/>
                </a:path>
              </a:pathLst>
            </a:custGeom>
            <a:ln w="76200">
              <a:solidFill>
                <a:srgbClr val="EBAB20"/>
              </a:solidFill>
            </a:ln>
          </p:spPr>
          <p:txBody>
            <a:bodyPr wrap="square" lIns="0" tIns="0" rIns="0" bIns="0" rtlCol="0"/>
            <a:lstStyle/>
            <a:p>
              <a:endParaRPr/>
            </a:p>
          </p:txBody>
        </p:sp>
      </p:grpSp>
      <p:sp>
        <p:nvSpPr>
          <p:cNvPr id="5" name="object 5"/>
          <p:cNvSpPr txBox="1">
            <a:spLocks noGrp="1"/>
          </p:cNvSpPr>
          <p:nvPr>
            <p:ph type="title"/>
          </p:nvPr>
        </p:nvSpPr>
        <p:spPr>
          <a:xfrm>
            <a:off x="383540" y="340613"/>
            <a:ext cx="7388859" cy="553485"/>
          </a:xfrm>
          <a:prstGeom prst="rect">
            <a:avLst/>
          </a:prstGeom>
        </p:spPr>
        <p:txBody>
          <a:bodyPr vert="horz" wrap="square" lIns="0" tIns="60452" rIns="0" bIns="0" rtlCol="0">
            <a:spAutoFit/>
          </a:bodyPr>
          <a:lstStyle/>
          <a:p>
            <a:pPr marL="12700">
              <a:lnSpc>
                <a:spcPct val="100000"/>
              </a:lnSpc>
              <a:spcBef>
                <a:spcPts val="100"/>
              </a:spcBef>
            </a:pPr>
            <a:r>
              <a:rPr lang="en-US" spc="-10" dirty="0"/>
              <a:t>HealthPartners</a:t>
            </a:r>
            <a:r>
              <a:rPr lang="en-US" spc="-45" dirty="0"/>
              <a:t> </a:t>
            </a:r>
            <a:r>
              <a:rPr lang="en-US" dirty="0"/>
              <a:t>–</a:t>
            </a:r>
            <a:r>
              <a:rPr lang="en-US" spc="-75" dirty="0"/>
              <a:t> </a:t>
            </a:r>
            <a:r>
              <a:rPr lang="en-US" dirty="0"/>
              <a:t>Two</a:t>
            </a:r>
            <a:r>
              <a:rPr lang="en-US" spc="-80" dirty="0"/>
              <a:t> </a:t>
            </a:r>
            <a:r>
              <a:rPr lang="en-US" spc="-10" dirty="0"/>
              <a:t>Networks</a:t>
            </a:r>
            <a:endParaRPr lang="en-US" dirty="0"/>
          </a:p>
        </p:txBody>
      </p:sp>
      <p:sp>
        <p:nvSpPr>
          <p:cNvPr id="6" name="object 6"/>
          <p:cNvSpPr txBox="1"/>
          <p:nvPr/>
        </p:nvSpPr>
        <p:spPr>
          <a:xfrm>
            <a:off x="4762627" y="4358462"/>
            <a:ext cx="2666365" cy="757555"/>
          </a:xfrm>
          <a:prstGeom prst="rect">
            <a:avLst/>
          </a:prstGeom>
        </p:spPr>
        <p:txBody>
          <a:bodyPr vert="horz" wrap="square" lIns="0" tIns="12700" rIns="0" bIns="0" rtlCol="0">
            <a:spAutoFit/>
          </a:bodyPr>
          <a:lstStyle/>
          <a:p>
            <a:pPr marL="12700">
              <a:lnSpc>
                <a:spcPct val="100000"/>
              </a:lnSpc>
              <a:spcBef>
                <a:spcPts val="100"/>
              </a:spcBef>
            </a:pPr>
            <a:r>
              <a:rPr lang="en-US" sz="2400" b="1" dirty="0">
                <a:latin typeface="Bahnschrift" panose="020B0502040204020203" pitchFamily="34" charset="0"/>
                <a:cs typeface="Century Gothic"/>
              </a:rPr>
              <a:t>National</a:t>
            </a:r>
            <a:r>
              <a:rPr lang="en-US" sz="2400" b="1" spc="-55" dirty="0">
                <a:latin typeface="Bahnschrift" panose="020B0502040204020203" pitchFamily="34" charset="0"/>
                <a:cs typeface="Century Gothic"/>
              </a:rPr>
              <a:t> </a:t>
            </a:r>
            <a:r>
              <a:rPr lang="en-US" sz="2400" b="1" spc="-10" dirty="0">
                <a:latin typeface="Bahnschrift" panose="020B0502040204020203" pitchFamily="34" charset="0"/>
                <a:cs typeface="Century Gothic"/>
              </a:rPr>
              <a:t>Network:</a:t>
            </a:r>
            <a:endParaRPr lang="en-US" sz="2400" dirty="0">
              <a:latin typeface="Bahnschrift" panose="020B0502040204020203" pitchFamily="34" charset="0"/>
              <a:cs typeface="Century Gothic"/>
            </a:endParaRPr>
          </a:p>
          <a:p>
            <a:pPr marL="177165">
              <a:lnSpc>
                <a:spcPct val="100000"/>
              </a:lnSpc>
              <a:spcBef>
                <a:spcPts val="5"/>
              </a:spcBef>
            </a:pPr>
            <a:r>
              <a:rPr lang="en-US" sz="2400" dirty="0">
                <a:latin typeface="Bahnschrift" panose="020B0502040204020203" pitchFamily="34" charset="0"/>
                <a:cs typeface="Century Gothic"/>
              </a:rPr>
              <a:t>Cigna</a:t>
            </a:r>
            <a:r>
              <a:rPr lang="en-US" sz="2400" spc="-40" dirty="0">
                <a:latin typeface="Bahnschrift" panose="020B0502040204020203" pitchFamily="34" charset="0"/>
                <a:cs typeface="Century Gothic"/>
              </a:rPr>
              <a:t> </a:t>
            </a:r>
            <a:r>
              <a:rPr lang="en-US" sz="2400" spc="-10" dirty="0">
                <a:latin typeface="Bahnschrift" panose="020B0502040204020203" pitchFamily="34" charset="0"/>
                <a:cs typeface="Century Gothic"/>
              </a:rPr>
              <a:t>Providers</a:t>
            </a:r>
            <a:endParaRPr lang="en-US" sz="2400" dirty="0">
              <a:latin typeface="Bahnschrift" panose="020B0502040204020203" pitchFamily="34" charset="0"/>
              <a:cs typeface="Century Gothic"/>
            </a:endParaRPr>
          </a:p>
        </p:txBody>
      </p:sp>
      <p:grpSp>
        <p:nvGrpSpPr>
          <p:cNvPr id="7" name="object 7"/>
          <p:cNvGrpSpPr/>
          <p:nvPr/>
        </p:nvGrpSpPr>
        <p:grpSpPr>
          <a:xfrm>
            <a:off x="589787" y="1467611"/>
            <a:ext cx="5387340" cy="2867025"/>
            <a:chOff x="589787" y="1467611"/>
            <a:chExt cx="5387340" cy="2867025"/>
          </a:xfrm>
        </p:grpSpPr>
        <p:sp>
          <p:nvSpPr>
            <p:cNvPr id="8" name="object 8"/>
            <p:cNvSpPr/>
            <p:nvPr/>
          </p:nvSpPr>
          <p:spPr>
            <a:xfrm>
              <a:off x="608837" y="1486661"/>
              <a:ext cx="5349240" cy="2828925"/>
            </a:xfrm>
            <a:custGeom>
              <a:avLst/>
              <a:gdLst/>
              <a:ahLst/>
              <a:cxnLst/>
              <a:rect l="l" t="t" r="r" b="b"/>
              <a:pathLst>
                <a:path w="5349240" h="2828925">
                  <a:moveTo>
                    <a:pt x="4877816" y="0"/>
                  </a:moveTo>
                  <a:lnTo>
                    <a:pt x="471436" y="0"/>
                  </a:lnTo>
                  <a:lnTo>
                    <a:pt x="423235" y="2434"/>
                  </a:lnTo>
                  <a:lnTo>
                    <a:pt x="376427" y="9578"/>
                  </a:lnTo>
                  <a:lnTo>
                    <a:pt x="331247" y="21195"/>
                  </a:lnTo>
                  <a:lnTo>
                    <a:pt x="287934" y="37048"/>
                  </a:lnTo>
                  <a:lnTo>
                    <a:pt x="246724" y="56900"/>
                  </a:lnTo>
                  <a:lnTo>
                    <a:pt x="207853" y="80514"/>
                  </a:lnTo>
                  <a:lnTo>
                    <a:pt x="171561" y="107653"/>
                  </a:lnTo>
                  <a:lnTo>
                    <a:pt x="138082" y="138080"/>
                  </a:lnTo>
                  <a:lnTo>
                    <a:pt x="107654" y="171558"/>
                  </a:lnTo>
                  <a:lnTo>
                    <a:pt x="80515" y="207850"/>
                  </a:lnTo>
                  <a:lnTo>
                    <a:pt x="56900" y="246719"/>
                  </a:lnTo>
                  <a:lnTo>
                    <a:pt x="37048" y="287928"/>
                  </a:lnTo>
                  <a:lnTo>
                    <a:pt x="21195" y="331240"/>
                  </a:lnTo>
                  <a:lnTo>
                    <a:pt x="9578" y="376418"/>
                  </a:lnTo>
                  <a:lnTo>
                    <a:pt x="2434" y="423225"/>
                  </a:lnTo>
                  <a:lnTo>
                    <a:pt x="0" y="471424"/>
                  </a:lnTo>
                  <a:lnTo>
                    <a:pt x="0" y="2357120"/>
                  </a:lnTo>
                  <a:lnTo>
                    <a:pt x="2434" y="2405318"/>
                  </a:lnTo>
                  <a:lnTo>
                    <a:pt x="9578" y="2452125"/>
                  </a:lnTo>
                  <a:lnTo>
                    <a:pt x="21195" y="2497303"/>
                  </a:lnTo>
                  <a:lnTo>
                    <a:pt x="37048" y="2540615"/>
                  </a:lnTo>
                  <a:lnTo>
                    <a:pt x="56900" y="2581824"/>
                  </a:lnTo>
                  <a:lnTo>
                    <a:pt x="80515" y="2620693"/>
                  </a:lnTo>
                  <a:lnTo>
                    <a:pt x="107654" y="2656985"/>
                  </a:lnTo>
                  <a:lnTo>
                    <a:pt x="138082" y="2690463"/>
                  </a:lnTo>
                  <a:lnTo>
                    <a:pt x="171561" y="2720890"/>
                  </a:lnTo>
                  <a:lnTo>
                    <a:pt x="207853" y="2748029"/>
                  </a:lnTo>
                  <a:lnTo>
                    <a:pt x="246724" y="2771643"/>
                  </a:lnTo>
                  <a:lnTo>
                    <a:pt x="287934" y="2791495"/>
                  </a:lnTo>
                  <a:lnTo>
                    <a:pt x="331247" y="2807348"/>
                  </a:lnTo>
                  <a:lnTo>
                    <a:pt x="376427" y="2818965"/>
                  </a:lnTo>
                  <a:lnTo>
                    <a:pt x="423235" y="2826109"/>
                  </a:lnTo>
                  <a:lnTo>
                    <a:pt x="471436" y="2828544"/>
                  </a:lnTo>
                  <a:lnTo>
                    <a:pt x="4877816" y="2828544"/>
                  </a:lnTo>
                  <a:lnTo>
                    <a:pt x="4926014" y="2826109"/>
                  </a:lnTo>
                  <a:lnTo>
                    <a:pt x="4972821" y="2818965"/>
                  </a:lnTo>
                  <a:lnTo>
                    <a:pt x="5017999" y="2807348"/>
                  </a:lnTo>
                  <a:lnTo>
                    <a:pt x="5061311" y="2791495"/>
                  </a:lnTo>
                  <a:lnTo>
                    <a:pt x="5102520" y="2771643"/>
                  </a:lnTo>
                  <a:lnTo>
                    <a:pt x="5141389" y="2748029"/>
                  </a:lnTo>
                  <a:lnTo>
                    <a:pt x="5177681" y="2720890"/>
                  </a:lnTo>
                  <a:lnTo>
                    <a:pt x="5211159" y="2690463"/>
                  </a:lnTo>
                  <a:lnTo>
                    <a:pt x="5241586" y="2656985"/>
                  </a:lnTo>
                  <a:lnTo>
                    <a:pt x="5268725" y="2620693"/>
                  </a:lnTo>
                  <a:lnTo>
                    <a:pt x="5292339" y="2581824"/>
                  </a:lnTo>
                  <a:lnTo>
                    <a:pt x="5312191" y="2540615"/>
                  </a:lnTo>
                  <a:lnTo>
                    <a:pt x="5328044" y="2497303"/>
                  </a:lnTo>
                  <a:lnTo>
                    <a:pt x="5339661" y="2452125"/>
                  </a:lnTo>
                  <a:lnTo>
                    <a:pt x="5346805" y="2405318"/>
                  </a:lnTo>
                  <a:lnTo>
                    <a:pt x="5349240" y="2357120"/>
                  </a:lnTo>
                  <a:lnTo>
                    <a:pt x="5349240" y="471424"/>
                  </a:lnTo>
                  <a:lnTo>
                    <a:pt x="5346805" y="423225"/>
                  </a:lnTo>
                  <a:lnTo>
                    <a:pt x="5339661" y="376418"/>
                  </a:lnTo>
                  <a:lnTo>
                    <a:pt x="5328044" y="331240"/>
                  </a:lnTo>
                  <a:lnTo>
                    <a:pt x="5312191" y="287928"/>
                  </a:lnTo>
                  <a:lnTo>
                    <a:pt x="5292339" y="246719"/>
                  </a:lnTo>
                  <a:lnTo>
                    <a:pt x="5268725" y="207850"/>
                  </a:lnTo>
                  <a:lnTo>
                    <a:pt x="5241586" y="171558"/>
                  </a:lnTo>
                  <a:lnTo>
                    <a:pt x="5211159" y="138080"/>
                  </a:lnTo>
                  <a:lnTo>
                    <a:pt x="5177681" y="107653"/>
                  </a:lnTo>
                  <a:lnTo>
                    <a:pt x="5141389" y="80514"/>
                  </a:lnTo>
                  <a:lnTo>
                    <a:pt x="5102520" y="56900"/>
                  </a:lnTo>
                  <a:lnTo>
                    <a:pt x="5061311" y="37048"/>
                  </a:lnTo>
                  <a:lnTo>
                    <a:pt x="5017999" y="21195"/>
                  </a:lnTo>
                  <a:lnTo>
                    <a:pt x="4972821" y="9578"/>
                  </a:lnTo>
                  <a:lnTo>
                    <a:pt x="4926014" y="2434"/>
                  </a:lnTo>
                  <a:lnTo>
                    <a:pt x="4877816" y="0"/>
                  </a:lnTo>
                  <a:close/>
                </a:path>
              </a:pathLst>
            </a:custGeom>
            <a:solidFill>
              <a:srgbClr val="FFFFFF"/>
            </a:solidFill>
          </p:spPr>
          <p:txBody>
            <a:bodyPr wrap="square" lIns="0" tIns="0" rIns="0" bIns="0" rtlCol="0"/>
            <a:lstStyle/>
            <a:p>
              <a:endParaRPr/>
            </a:p>
          </p:txBody>
        </p:sp>
        <p:sp>
          <p:nvSpPr>
            <p:cNvPr id="9" name="object 9"/>
            <p:cNvSpPr/>
            <p:nvPr/>
          </p:nvSpPr>
          <p:spPr>
            <a:xfrm>
              <a:off x="608837" y="1486661"/>
              <a:ext cx="5349240" cy="2828925"/>
            </a:xfrm>
            <a:custGeom>
              <a:avLst/>
              <a:gdLst/>
              <a:ahLst/>
              <a:cxnLst/>
              <a:rect l="l" t="t" r="r" b="b"/>
              <a:pathLst>
                <a:path w="5349240" h="2828925">
                  <a:moveTo>
                    <a:pt x="0" y="471424"/>
                  </a:moveTo>
                  <a:lnTo>
                    <a:pt x="2434" y="423225"/>
                  </a:lnTo>
                  <a:lnTo>
                    <a:pt x="9578" y="376418"/>
                  </a:lnTo>
                  <a:lnTo>
                    <a:pt x="21195" y="331240"/>
                  </a:lnTo>
                  <a:lnTo>
                    <a:pt x="37048" y="287928"/>
                  </a:lnTo>
                  <a:lnTo>
                    <a:pt x="56900" y="246719"/>
                  </a:lnTo>
                  <a:lnTo>
                    <a:pt x="80515" y="207850"/>
                  </a:lnTo>
                  <a:lnTo>
                    <a:pt x="107654" y="171558"/>
                  </a:lnTo>
                  <a:lnTo>
                    <a:pt x="138082" y="138080"/>
                  </a:lnTo>
                  <a:lnTo>
                    <a:pt x="171561" y="107653"/>
                  </a:lnTo>
                  <a:lnTo>
                    <a:pt x="207853" y="80514"/>
                  </a:lnTo>
                  <a:lnTo>
                    <a:pt x="246724" y="56900"/>
                  </a:lnTo>
                  <a:lnTo>
                    <a:pt x="287934" y="37048"/>
                  </a:lnTo>
                  <a:lnTo>
                    <a:pt x="331247" y="21195"/>
                  </a:lnTo>
                  <a:lnTo>
                    <a:pt x="376427" y="9578"/>
                  </a:lnTo>
                  <a:lnTo>
                    <a:pt x="423235" y="2434"/>
                  </a:lnTo>
                  <a:lnTo>
                    <a:pt x="471436" y="0"/>
                  </a:lnTo>
                  <a:lnTo>
                    <a:pt x="4877816" y="0"/>
                  </a:lnTo>
                  <a:lnTo>
                    <a:pt x="4926014" y="2434"/>
                  </a:lnTo>
                  <a:lnTo>
                    <a:pt x="4972821" y="9578"/>
                  </a:lnTo>
                  <a:lnTo>
                    <a:pt x="5017999" y="21195"/>
                  </a:lnTo>
                  <a:lnTo>
                    <a:pt x="5061311" y="37048"/>
                  </a:lnTo>
                  <a:lnTo>
                    <a:pt x="5102520" y="56900"/>
                  </a:lnTo>
                  <a:lnTo>
                    <a:pt x="5141389" y="80514"/>
                  </a:lnTo>
                  <a:lnTo>
                    <a:pt x="5177681" y="107653"/>
                  </a:lnTo>
                  <a:lnTo>
                    <a:pt x="5211159" y="138080"/>
                  </a:lnTo>
                  <a:lnTo>
                    <a:pt x="5241586" y="171558"/>
                  </a:lnTo>
                  <a:lnTo>
                    <a:pt x="5268725" y="207850"/>
                  </a:lnTo>
                  <a:lnTo>
                    <a:pt x="5292339" y="246719"/>
                  </a:lnTo>
                  <a:lnTo>
                    <a:pt x="5312191" y="287928"/>
                  </a:lnTo>
                  <a:lnTo>
                    <a:pt x="5328044" y="331240"/>
                  </a:lnTo>
                  <a:lnTo>
                    <a:pt x="5339661" y="376418"/>
                  </a:lnTo>
                  <a:lnTo>
                    <a:pt x="5346805" y="423225"/>
                  </a:lnTo>
                  <a:lnTo>
                    <a:pt x="5349240" y="471424"/>
                  </a:lnTo>
                  <a:lnTo>
                    <a:pt x="5349240" y="2357120"/>
                  </a:lnTo>
                  <a:lnTo>
                    <a:pt x="5346805" y="2405318"/>
                  </a:lnTo>
                  <a:lnTo>
                    <a:pt x="5339661" y="2452125"/>
                  </a:lnTo>
                  <a:lnTo>
                    <a:pt x="5328044" y="2497303"/>
                  </a:lnTo>
                  <a:lnTo>
                    <a:pt x="5312191" y="2540615"/>
                  </a:lnTo>
                  <a:lnTo>
                    <a:pt x="5292339" y="2581824"/>
                  </a:lnTo>
                  <a:lnTo>
                    <a:pt x="5268725" y="2620693"/>
                  </a:lnTo>
                  <a:lnTo>
                    <a:pt x="5241586" y="2656985"/>
                  </a:lnTo>
                  <a:lnTo>
                    <a:pt x="5211159" y="2690463"/>
                  </a:lnTo>
                  <a:lnTo>
                    <a:pt x="5177681" y="2720890"/>
                  </a:lnTo>
                  <a:lnTo>
                    <a:pt x="5141389" y="2748029"/>
                  </a:lnTo>
                  <a:lnTo>
                    <a:pt x="5102520" y="2771643"/>
                  </a:lnTo>
                  <a:lnTo>
                    <a:pt x="5061311" y="2791495"/>
                  </a:lnTo>
                  <a:lnTo>
                    <a:pt x="5017999" y="2807348"/>
                  </a:lnTo>
                  <a:lnTo>
                    <a:pt x="4972821" y="2818965"/>
                  </a:lnTo>
                  <a:lnTo>
                    <a:pt x="4926014" y="2826109"/>
                  </a:lnTo>
                  <a:lnTo>
                    <a:pt x="4877816" y="2828544"/>
                  </a:lnTo>
                  <a:lnTo>
                    <a:pt x="471436" y="2828544"/>
                  </a:lnTo>
                  <a:lnTo>
                    <a:pt x="423235" y="2826109"/>
                  </a:lnTo>
                  <a:lnTo>
                    <a:pt x="376427" y="2818965"/>
                  </a:lnTo>
                  <a:lnTo>
                    <a:pt x="331247" y="2807348"/>
                  </a:lnTo>
                  <a:lnTo>
                    <a:pt x="287934" y="2791495"/>
                  </a:lnTo>
                  <a:lnTo>
                    <a:pt x="246724" y="2771643"/>
                  </a:lnTo>
                  <a:lnTo>
                    <a:pt x="207853" y="2748029"/>
                  </a:lnTo>
                  <a:lnTo>
                    <a:pt x="171561" y="2720890"/>
                  </a:lnTo>
                  <a:lnTo>
                    <a:pt x="138082" y="2690463"/>
                  </a:lnTo>
                  <a:lnTo>
                    <a:pt x="107654" y="2656985"/>
                  </a:lnTo>
                  <a:lnTo>
                    <a:pt x="80515" y="2620693"/>
                  </a:lnTo>
                  <a:lnTo>
                    <a:pt x="56900" y="2581824"/>
                  </a:lnTo>
                  <a:lnTo>
                    <a:pt x="37048" y="2540615"/>
                  </a:lnTo>
                  <a:lnTo>
                    <a:pt x="21195" y="2497303"/>
                  </a:lnTo>
                  <a:lnTo>
                    <a:pt x="9578" y="2452125"/>
                  </a:lnTo>
                  <a:lnTo>
                    <a:pt x="2434" y="2405318"/>
                  </a:lnTo>
                  <a:lnTo>
                    <a:pt x="0" y="2357120"/>
                  </a:lnTo>
                  <a:lnTo>
                    <a:pt x="0" y="471424"/>
                  </a:lnTo>
                  <a:close/>
                </a:path>
              </a:pathLst>
            </a:custGeom>
            <a:ln w="38100">
              <a:solidFill>
                <a:srgbClr val="002D56"/>
              </a:solidFill>
            </a:ln>
          </p:spPr>
          <p:txBody>
            <a:bodyPr wrap="square" lIns="0" tIns="0" rIns="0" bIns="0" rtlCol="0"/>
            <a:lstStyle/>
            <a:p>
              <a:endParaRPr/>
            </a:p>
          </p:txBody>
        </p:sp>
      </p:grpSp>
      <p:sp>
        <p:nvSpPr>
          <p:cNvPr id="10" name="object 10"/>
          <p:cNvSpPr txBox="1"/>
          <p:nvPr/>
        </p:nvSpPr>
        <p:spPr>
          <a:xfrm>
            <a:off x="898500" y="1738349"/>
            <a:ext cx="4810760" cy="2167260"/>
          </a:xfrm>
          <a:prstGeom prst="rect">
            <a:avLst/>
          </a:prstGeom>
        </p:spPr>
        <p:txBody>
          <a:bodyPr vert="horz" wrap="square" lIns="0" tIns="88900" rIns="0" bIns="0" rtlCol="0">
            <a:spAutoFit/>
          </a:bodyPr>
          <a:lstStyle/>
          <a:p>
            <a:pPr marL="870585">
              <a:lnSpc>
                <a:spcPct val="100000"/>
              </a:lnSpc>
              <a:spcBef>
                <a:spcPts val="700"/>
              </a:spcBef>
            </a:pPr>
            <a:r>
              <a:rPr lang="en-US" sz="2300" b="1" u="sng" dirty="0">
                <a:uFill>
                  <a:solidFill>
                    <a:srgbClr val="000000"/>
                  </a:solidFill>
                </a:uFill>
                <a:latin typeface="Bahnschrift" panose="020B0502040204020203" pitchFamily="34" charset="0"/>
                <a:cs typeface="Century Gothic"/>
              </a:rPr>
              <a:t>Open</a:t>
            </a:r>
            <a:r>
              <a:rPr lang="en-US" sz="2300" b="1" u="sng" spc="-45" dirty="0">
                <a:uFill>
                  <a:solidFill>
                    <a:srgbClr val="000000"/>
                  </a:solidFill>
                </a:uFill>
                <a:latin typeface="Bahnschrift" panose="020B0502040204020203" pitchFamily="34" charset="0"/>
                <a:cs typeface="Century Gothic"/>
              </a:rPr>
              <a:t> </a:t>
            </a:r>
            <a:r>
              <a:rPr lang="en-US" sz="2300" b="1" u="sng" dirty="0">
                <a:uFill>
                  <a:solidFill>
                    <a:srgbClr val="000000"/>
                  </a:solidFill>
                </a:uFill>
                <a:latin typeface="Bahnschrift" panose="020B0502040204020203" pitchFamily="34" charset="0"/>
                <a:cs typeface="Century Gothic"/>
              </a:rPr>
              <a:t>Access</a:t>
            </a:r>
            <a:r>
              <a:rPr lang="en-US" sz="2300" b="1" u="sng" spc="-25" dirty="0">
                <a:uFill>
                  <a:solidFill>
                    <a:srgbClr val="000000"/>
                  </a:solidFill>
                </a:uFill>
                <a:latin typeface="Bahnschrift" panose="020B0502040204020203" pitchFamily="34" charset="0"/>
                <a:cs typeface="Century Gothic"/>
              </a:rPr>
              <a:t> </a:t>
            </a:r>
            <a:r>
              <a:rPr lang="en-US" sz="2300" b="1" u="sng" spc="-10" dirty="0">
                <a:uFill>
                  <a:solidFill>
                    <a:srgbClr val="000000"/>
                  </a:solidFill>
                </a:uFill>
                <a:latin typeface="Bahnschrift" panose="020B0502040204020203" pitchFamily="34" charset="0"/>
                <a:cs typeface="Century Gothic"/>
              </a:rPr>
              <a:t>Network</a:t>
            </a:r>
            <a:endParaRPr lang="en-US" sz="2300" dirty="0">
              <a:latin typeface="Bahnschrift" panose="020B0502040204020203" pitchFamily="34" charset="0"/>
              <a:cs typeface="Century Gothic"/>
            </a:endParaRPr>
          </a:p>
          <a:p>
            <a:pPr marL="354330" indent="-341630">
              <a:lnSpc>
                <a:spcPct val="100000"/>
              </a:lnSpc>
              <a:spcBef>
                <a:spcPts val="605"/>
              </a:spcBef>
              <a:buFont typeface="Courier New"/>
              <a:buChar char="o"/>
              <a:tabLst>
                <a:tab pos="354330" algn="l"/>
              </a:tabLst>
            </a:pPr>
            <a:r>
              <a:rPr lang="en-US" sz="2300" dirty="0">
                <a:latin typeface="Bahnschrift" panose="020B0502040204020203" pitchFamily="34" charset="0"/>
                <a:cs typeface="Century Gothic"/>
              </a:rPr>
              <a:t>Largest</a:t>
            </a:r>
            <a:r>
              <a:rPr lang="en-US" sz="2300" spc="-50" dirty="0">
                <a:latin typeface="Bahnschrift" panose="020B0502040204020203" pitchFamily="34" charset="0"/>
                <a:cs typeface="Century Gothic"/>
              </a:rPr>
              <a:t> </a:t>
            </a:r>
            <a:r>
              <a:rPr lang="en-US" sz="2300" spc="-10" dirty="0">
                <a:latin typeface="Bahnschrift" panose="020B0502040204020203" pitchFamily="34" charset="0"/>
                <a:cs typeface="Century Gothic"/>
              </a:rPr>
              <a:t>network</a:t>
            </a:r>
            <a:endParaRPr lang="en-US" sz="2300" dirty="0">
              <a:latin typeface="Bahnschrift" panose="020B0502040204020203" pitchFamily="34" charset="0"/>
              <a:cs typeface="Century Gothic"/>
            </a:endParaRPr>
          </a:p>
          <a:p>
            <a:pPr marL="354330" indent="-341630">
              <a:lnSpc>
                <a:spcPct val="100000"/>
              </a:lnSpc>
              <a:spcBef>
                <a:spcPts val="600"/>
              </a:spcBef>
              <a:buFont typeface="Courier New"/>
              <a:buChar char="o"/>
              <a:tabLst>
                <a:tab pos="354330" algn="l"/>
              </a:tabLst>
            </a:pPr>
            <a:r>
              <a:rPr lang="en-US" sz="2300" dirty="0">
                <a:latin typeface="Bahnschrift" panose="020B0502040204020203" pitchFamily="34" charset="0"/>
                <a:cs typeface="Century Gothic"/>
              </a:rPr>
              <a:t>Higher</a:t>
            </a:r>
            <a:r>
              <a:rPr lang="en-US" sz="2300" spc="-65" dirty="0">
                <a:latin typeface="Bahnschrift" panose="020B0502040204020203" pitchFamily="34" charset="0"/>
                <a:cs typeface="Century Gothic"/>
              </a:rPr>
              <a:t> </a:t>
            </a:r>
            <a:r>
              <a:rPr lang="en-US" sz="2300" dirty="0">
                <a:latin typeface="Bahnschrift" panose="020B0502040204020203" pitchFamily="34" charset="0"/>
                <a:cs typeface="Century Gothic"/>
              </a:rPr>
              <a:t>premium</a:t>
            </a:r>
            <a:r>
              <a:rPr lang="en-US" sz="2300" spc="-70" dirty="0">
                <a:latin typeface="Bahnschrift" panose="020B0502040204020203" pitchFamily="34" charset="0"/>
                <a:cs typeface="Century Gothic"/>
              </a:rPr>
              <a:t> </a:t>
            </a:r>
            <a:r>
              <a:rPr lang="en-US" sz="2300" spc="-20" dirty="0">
                <a:latin typeface="Bahnschrift" panose="020B0502040204020203" pitchFamily="34" charset="0"/>
                <a:cs typeface="Century Gothic"/>
              </a:rPr>
              <a:t>cost</a:t>
            </a:r>
            <a:endParaRPr lang="en-US" sz="2300" dirty="0">
              <a:latin typeface="Bahnschrift" panose="020B0502040204020203" pitchFamily="34" charset="0"/>
              <a:cs typeface="Century Gothic"/>
            </a:endParaRPr>
          </a:p>
          <a:p>
            <a:pPr marL="354330" indent="-341630">
              <a:lnSpc>
                <a:spcPct val="100000"/>
              </a:lnSpc>
              <a:spcBef>
                <a:spcPts val="600"/>
              </a:spcBef>
              <a:buFont typeface="Courier New"/>
              <a:buChar char="o"/>
              <a:tabLst>
                <a:tab pos="354330" algn="l"/>
              </a:tabLst>
            </a:pPr>
            <a:r>
              <a:rPr lang="en-US" sz="2300" dirty="0">
                <a:latin typeface="Bahnschrift" panose="020B0502040204020203" pitchFamily="34" charset="0"/>
                <a:cs typeface="Century Gothic"/>
              </a:rPr>
              <a:t>No referrals needed</a:t>
            </a:r>
          </a:p>
          <a:p>
            <a:pPr marL="116205">
              <a:lnSpc>
                <a:spcPct val="100000"/>
              </a:lnSpc>
              <a:spcBef>
                <a:spcPts val="600"/>
              </a:spcBef>
            </a:pPr>
            <a:r>
              <a:rPr lang="en-US" sz="2300" b="1" u="sng" spc="-10" dirty="0">
                <a:uFill>
                  <a:solidFill>
                    <a:srgbClr val="000000"/>
                  </a:solidFill>
                </a:uFill>
                <a:latin typeface="Bahnschrift" panose="020B0502040204020203" pitchFamily="34" charset="0"/>
                <a:cs typeface="Century Gothic"/>
                <a:hlinkClick r:id="rId3"/>
              </a:rPr>
              <a:t>Healthpartners.com/</a:t>
            </a:r>
            <a:r>
              <a:rPr lang="en-US" sz="2300" b="1" u="sng" spc="-10" dirty="0" err="1">
                <a:uFill>
                  <a:solidFill>
                    <a:srgbClr val="000000"/>
                  </a:solidFill>
                </a:uFill>
                <a:latin typeface="Bahnschrift" panose="020B0502040204020203" pitchFamily="34" charset="0"/>
                <a:cs typeface="Century Gothic"/>
                <a:hlinkClick r:id="rId3"/>
              </a:rPr>
              <a:t>openaccess</a:t>
            </a:r>
            <a:r>
              <a:rPr lang="en-US" sz="2300" b="1" u="sng" spc="-10" dirty="0">
                <a:uFill>
                  <a:solidFill>
                    <a:srgbClr val="000000"/>
                  </a:solidFill>
                </a:uFill>
                <a:latin typeface="Bahnschrift" panose="020B0502040204020203" pitchFamily="34" charset="0"/>
                <a:cs typeface="Century Gothic"/>
                <a:hlinkClick r:id="rId3"/>
              </a:rPr>
              <a:t>  </a:t>
            </a:r>
            <a:endParaRPr lang="en-US" sz="2300" dirty="0">
              <a:latin typeface="Bahnschrift" panose="020B0502040204020203" pitchFamily="34" charset="0"/>
              <a:cs typeface="Century Gothic"/>
            </a:endParaRPr>
          </a:p>
        </p:txBody>
      </p:sp>
      <p:grpSp>
        <p:nvGrpSpPr>
          <p:cNvPr id="11" name="object 11"/>
          <p:cNvGrpSpPr/>
          <p:nvPr/>
        </p:nvGrpSpPr>
        <p:grpSpPr>
          <a:xfrm>
            <a:off x="6167628" y="1487424"/>
            <a:ext cx="5450205" cy="2849880"/>
            <a:chOff x="6167628" y="1487424"/>
            <a:chExt cx="5450205" cy="2849880"/>
          </a:xfrm>
        </p:grpSpPr>
        <p:sp>
          <p:nvSpPr>
            <p:cNvPr id="12" name="object 12"/>
            <p:cNvSpPr/>
            <p:nvPr/>
          </p:nvSpPr>
          <p:spPr>
            <a:xfrm>
              <a:off x="6186678" y="1506474"/>
              <a:ext cx="5412105" cy="2811780"/>
            </a:xfrm>
            <a:custGeom>
              <a:avLst/>
              <a:gdLst/>
              <a:ahLst/>
              <a:cxnLst/>
              <a:rect l="l" t="t" r="r" b="b"/>
              <a:pathLst>
                <a:path w="5412105" h="2811779">
                  <a:moveTo>
                    <a:pt x="4943094" y="0"/>
                  </a:moveTo>
                  <a:lnTo>
                    <a:pt x="468629" y="0"/>
                  </a:lnTo>
                  <a:lnTo>
                    <a:pt x="420713" y="2419"/>
                  </a:lnTo>
                  <a:lnTo>
                    <a:pt x="374182" y="9520"/>
                  </a:lnTo>
                  <a:lnTo>
                    <a:pt x="329270" y="21067"/>
                  </a:lnTo>
                  <a:lnTo>
                    <a:pt x="286214" y="36826"/>
                  </a:lnTo>
                  <a:lnTo>
                    <a:pt x="245249" y="56559"/>
                  </a:lnTo>
                  <a:lnTo>
                    <a:pt x="206610" y="80032"/>
                  </a:lnTo>
                  <a:lnTo>
                    <a:pt x="170534" y="107009"/>
                  </a:lnTo>
                  <a:lnTo>
                    <a:pt x="137255" y="137255"/>
                  </a:lnTo>
                  <a:lnTo>
                    <a:pt x="107009" y="170534"/>
                  </a:lnTo>
                  <a:lnTo>
                    <a:pt x="80032" y="206610"/>
                  </a:lnTo>
                  <a:lnTo>
                    <a:pt x="56559" y="245249"/>
                  </a:lnTo>
                  <a:lnTo>
                    <a:pt x="36826" y="286214"/>
                  </a:lnTo>
                  <a:lnTo>
                    <a:pt x="21067" y="329270"/>
                  </a:lnTo>
                  <a:lnTo>
                    <a:pt x="9520" y="374182"/>
                  </a:lnTo>
                  <a:lnTo>
                    <a:pt x="2419" y="420713"/>
                  </a:lnTo>
                  <a:lnTo>
                    <a:pt x="0" y="468629"/>
                  </a:lnTo>
                  <a:lnTo>
                    <a:pt x="0" y="2343150"/>
                  </a:lnTo>
                  <a:lnTo>
                    <a:pt x="2419" y="2391066"/>
                  </a:lnTo>
                  <a:lnTo>
                    <a:pt x="9520" y="2437597"/>
                  </a:lnTo>
                  <a:lnTo>
                    <a:pt x="21067" y="2482509"/>
                  </a:lnTo>
                  <a:lnTo>
                    <a:pt x="36826" y="2525565"/>
                  </a:lnTo>
                  <a:lnTo>
                    <a:pt x="56559" y="2566530"/>
                  </a:lnTo>
                  <a:lnTo>
                    <a:pt x="80032" y="2605169"/>
                  </a:lnTo>
                  <a:lnTo>
                    <a:pt x="107009" y="2641245"/>
                  </a:lnTo>
                  <a:lnTo>
                    <a:pt x="137255" y="2674524"/>
                  </a:lnTo>
                  <a:lnTo>
                    <a:pt x="170534" y="2704770"/>
                  </a:lnTo>
                  <a:lnTo>
                    <a:pt x="206610" y="2731747"/>
                  </a:lnTo>
                  <a:lnTo>
                    <a:pt x="245249" y="2755220"/>
                  </a:lnTo>
                  <a:lnTo>
                    <a:pt x="286214" y="2774953"/>
                  </a:lnTo>
                  <a:lnTo>
                    <a:pt x="329270" y="2790712"/>
                  </a:lnTo>
                  <a:lnTo>
                    <a:pt x="374182" y="2802259"/>
                  </a:lnTo>
                  <a:lnTo>
                    <a:pt x="420713" y="2809360"/>
                  </a:lnTo>
                  <a:lnTo>
                    <a:pt x="468629" y="2811780"/>
                  </a:lnTo>
                  <a:lnTo>
                    <a:pt x="4943094" y="2811780"/>
                  </a:lnTo>
                  <a:lnTo>
                    <a:pt x="4991010" y="2809360"/>
                  </a:lnTo>
                  <a:lnTo>
                    <a:pt x="5037541" y="2802259"/>
                  </a:lnTo>
                  <a:lnTo>
                    <a:pt x="5082453" y="2790712"/>
                  </a:lnTo>
                  <a:lnTo>
                    <a:pt x="5125509" y="2774953"/>
                  </a:lnTo>
                  <a:lnTo>
                    <a:pt x="5166474" y="2755220"/>
                  </a:lnTo>
                  <a:lnTo>
                    <a:pt x="5205113" y="2731747"/>
                  </a:lnTo>
                  <a:lnTo>
                    <a:pt x="5241189" y="2704770"/>
                  </a:lnTo>
                  <a:lnTo>
                    <a:pt x="5274468" y="2674524"/>
                  </a:lnTo>
                  <a:lnTo>
                    <a:pt x="5304714" y="2641245"/>
                  </a:lnTo>
                  <a:lnTo>
                    <a:pt x="5331691" y="2605169"/>
                  </a:lnTo>
                  <a:lnTo>
                    <a:pt x="5355164" y="2566530"/>
                  </a:lnTo>
                  <a:lnTo>
                    <a:pt x="5374897" y="2525565"/>
                  </a:lnTo>
                  <a:lnTo>
                    <a:pt x="5390656" y="2482509"/>
                  </a:lnTo>
                  <a:lnTo>
                    <a:pt x="5402203" y="2437597"/>
                  </a:lnTo>
                  <a:lnTo>
                    <a:pt x="5409304" y="2391066"/>
                  </a:lnTo>
                  <a:lnTo>
                    <a:pt x="5411724" y="2343150"/>
                  </a:lnTo>
                  <a:lnTo>
                    <a:pt x="5411724" y="468629"/>
                  </a:lnTo>
                  <a:lnTo>
                    <a:pt x="5409304" y="420713"/>
                  </a:lnTo>
                  <a:lnTo>
                    <a:pt x="5402203" y="374182"/>
                  </a:lnTo>
                  <a:lnTo>
                    <a:pt x="5390656" y="329270"/>
                  </a:lnTo>
                  <a:lnTo>
                    <a:pt x="5374897" y="286214"/>
                  </a:lnTo>
                  <a:lnTo>
                    <a:pt x="5355164" y="245249"/>
                  </a:lnTo>
                  <a:lnTo>
                    <a:pt x="5331691" y="206610"/>
                  </a:lnTo>
                  <a:lnTo>
                    <a:pt x="5304714" y="170534"/>
                  </a:lnTo>
                  <a:lnTo>
                    <a:pt x="5274468" y="137255"/>
                  </a:lnTo>
                  <a:lnTo>
                    <a:pt x="5241189" y="107009"/>
                  </a:lnTo>
                  <a:lnTo>
                    <a:pt x="5205113" y="80032"/>
                  </a:lnTo>
                  <a:lnTo>
                    <a:pt x="5166474" y="56559"/>
                  </a:lnTo>
                  <a:lnTo>
                    <a:pt x="5125509" y="36826"/>
                  </a:lnTo>
                  <a:lnTo>
                    <a:pt x="5082453" y="21067"/>
                  </a:lnTo>
                  <a:lnTo>
                    <a:pt x="5037541" y="9520"/>
                  </a:lnTo>
                  <a:lnTo>
                    <a:pt x="4991010" y="2419"/>
                  </a:lnTo>
                  <a:lnTo>
                    <a:pt x="4943094" y="0"/>
                  </a:lnTo>
                  <a:close/>
                </a:path>
              </a:pathLst>
            </a:custGeom>
            <a:solidFill>
              <a:srgbClr val="FFFFFF"/>
            </a:solidFill>
          </p:spPr>
          <p:txBody>
            <a:bodyPr wrap="square" lIns="0" tIns="0" rIns="0" bIns="0" rtlCol="0"/>
            <a:lstStyle/>
            <a:p>
              <a:endParaRPr/>
            </a:p>
          </p:txBody>
        </p:sp>
        <p:sp>
          <p:nvSpPr>
            <p:cNvPr id="13" name="object 13"/>
            <p:cNvSpPr/>
            <p:nvPr/>
          </p:nvSpPr>
          <p:spPr>
            <a:xfrm>
              <a:off x="6186678" y="1506474"/>
              <a:ext cx="5412105" cy="2811780"/>
            </a:xfrm>
            <a:custGeom>
              <a:avLst/>
              <a:gdLst/>
              <a:ahLst/>
              <a:cxnLst/>
              <a:rect l="l" t="t" r="r" b="b"/>
              <a:pathLst>
                <a:path w="5412105" h="2811779">
                  <a:moveTo>
                    <a:pt x="0" y="468629"/>
                  </a:moveTo>
                  <a:lnTo>
                    <a:pt x="2419" y="420713"/>
                  </a:lnTo>
                  <a:lnTo>
                    <a:pt x="9520" y="374182"/>
                  </a:lnTo>
                  <a:lnTo>
                    <a:pt x="21067" y="329270"/>
                  </a:lnTo>
                  <a:lnTo>
                    <a:pt x="36826" y="286214"/>
                  </a:lnTo>
                  <a:lnTo>
                    <a:pt x="56559" y="245249"/>
                  </a:lnTo>
                  <a:lnTo>
                    <a:pt x="80032" y="206610"/>
                  </a:lnTo>
                  <a:lnTo>
                    <a:pt x="107009" y="170534"/>
                  </a:lnTo>
                  <a:lnTo>
                    <a:pt x="137255" y="137255"/>
                  </a:lnTo>
                  <a:lnTo>
                    <a:pt x="170534" y="107009"/>
                  </a:lnTo>
                  <a:lnTo>
                    <a:pt x="206610" y="80032"/>
                  </a:lnTo>
                  <a:lnTo>
                    <a:pt x="245249" y="56559"/>
                  </a:lnTo>
                  <a:lnTo>
                    <a:pt x="286214" y="36826"/>
                  </a:lnTo>
                  <a:lnTo>
                    <a:pt x="329270" y="21067"/>
                  </a:lnTo>
                  <a:lnTo>
                    <a:pt x="374182" y="9520"/>
                  </a:lnTo>
                  <a:lnTo>
                    <a:pt x="420713" y="2419"/>
                  </a:lnTo>
                  <a:lnTo>
                    <a:pt x="468629" y="0"/>
                  </a:lnTo>
                  <a:lnTo>
                    <a:pt x="4943094" y="0"/>
                  </a:lnTo>
                  <a:lnTo>
                    <a:pt x="4991010" y="2419"/>
                  </a:lnTo>
                  <a:lnTo>
                    <a:pt x="5037541" y="9520"/>
                  </a:lnTo>
                  <a:lnTo>
                    <a:pt x="5082453" y="21067"/>
                  </a:lnTo>
                  <a:lnTo>
                    <a:pt x="5125509" y="36826"/>
                  </a:lnTo>
                  <a:lnTo>
                    <a:pt x="5166474" y="56559"/>
                  </a:lnTo>
                  <a:lnTo>
                    <a:pt x="5205113" y="80032"/>
                  </a:lnTo>
                  <a:lnTo>
                    <a:pt x="5241189" y="107009"/>
                  </a:lnTo>
                  <a:lnTo>
                    <a:pt x="5274468" y="137255"/>
                  </a:lnTo>
                  <a:lnTo>
                    <a:pt x="5304714" y="170534"/>
                  </a:lnTo>
                  <a:lnTo>
                    <a:pt x="5331691" y="206610"/>
                  </a:lnTo>
                  <a:lnTo>
                    <a:pt x="5355164" y="245249"/>
                  </a:lnTo>
                  <a:lnTo>
                    <a:pt x="5374897" y="286214"/>
                  </a:lnTo>
                  <a:lnTo>
                    <a:pt x="5390656" y="329270"/>
                  </a:lnTo>
                  <a:lnTo>
                    <a:pt x="5402203" y="374182"/>
                  </a:lnTo>
                  <a:lnTo>
                    <a:pt x="5409304" y="420713"/>
                  </a:lnTo>
                  <a:lnTo>
                    <a:pt x="5411724" y="468629"/>
                  </a:lnTo>
                  <a:lnTo>
                    <a:pt x="5411724" y="2343150"/>
                  </a:lnTo>
                  <a:lnTo>
                    <a:pt x="5409304" y="2391066"/>
                  </a:lnTo>
                  <a:lnTo>
                    <a:pt x="5402203" y="2437597"/>
                  </a:lnTo>
                  <a:lnTo>
                    <a:pt x="5390656" y="2482509"/>
                  </a:lnTo>
                  <a:lnTo>
                    <a:pt x="5374897" y="2525565"/>
                  </a:lnTo>
                  <a:lnTo>
                    <a:pt x="5355164" y="2566530"/>
                  </a:lnTo>
                  <a:lnTo>
                    <a:pt x="5331691" y="2605169"/>
                  </a:lnTo>
                  <a:lnTo>
                    <a:pt x="5304714" y="2641245"/>
                  </a:lnTo>
                  <a:lnTo>
                    <a:pt x="5274468" y="2674524"/>
                  </a:lnTo>
                  <a:lnTo>
                    <a:pt x="5241189" y="2704770"/>
                  </a:lnTo>
                  <a:lnTo>
                    <a:pt x="5205113" y="2731747"/>
                  </a:lnTo>
                  <a:lnTo>
                    <a:pt x="5166474" y="2755220"/>
                  </a:lnTo>
                  <a:lnTo>
                    <a:pt x="5125509" y="2774953"/>
                  </a:lnTo>
                  <a:lnTo>
                    <a:pt x="5082453" y="2790712"/>
                  </a:lnTo>
                  <a:lnTo>
                    <a:pt x="5037541" y="2802259"/>
                  </a:lnTo>
                  <a:lnTo>
                    <a:pt x="4991010" y="2809360"/>
                  </a:lnTo>
                  <a:lnTo>
                    <a:pt x="4943094" y="2811780"/>
                  </a:lnTo>
                  <a:lnTo>
                    <a:pt x="468629" y="2811780"/>
                  </a:lnTo>
                  <a:lnTo>
                    <a:pt x="420713" y="2809360"/>
                  </a:lnTo>
                  <a:lnTo>
                    <a:pt x="374182" y="2802259"/>
                  </a:lnTo>
                  <a:lnTo>
                    <a:pt x="329270" y="2790712"/>
                  </a:lnTo>
                  <a:lnTo>
                    <a:pt x="286214" y="2774953"/>
                  </a:lnTo>
                  <a:lnTo>
                    <a:pt x="245249" y="2755220"/>
                  </a:lnTo>
                  <a:lnTo>
                    <a:pt x="206610" y="2731747"/>
                  </a:lnTo>
                  <a:lnTo>
                    <a:pt x="170534" y="2704770"/>
                  </a:lnTo>
                  <a:lnTo>
                    <a:pt x="137255" y="2674524"/>
                  </a:lnTo>
                  <a:lnTo>
                    <a:pt x="107009" y="2641245"/>
                  </a:lnTo>
                  <a:lnTo>
                    <a:pt x="80032" y="2605169"/>
                  </a:lnTo>
                  <a:lnTo>
                    <a:pt x="56559" y="2566530"/>
                  </a:lnTo>
                  <a:lnTo>
                    <a:pt x="36826" y="2525565"/>
                  </a:lnTo>
                  <a:lnTo>
                    <a:pt x="21067" y="2482509"/>
                  </a:lnTo>
                  <a:lnTo>
                    <a:pt x="9520" y="2437597"/>
                  </a:lnTo>
                  <a:lnTo>
                    <a:pt x="2419" y="2391066"/>
                  </a:lnTo>
                  <a:lnTo>
                    <a:pt x="0" y="2343150"/>
                  </a:lnTo>
                  <a:lnTo>
                    <a:pt x="0" y="468629"/>
                  </a:lnTo>
                  <a:close/>
                </a:path>
              </a:pathLst>
            </a:custGeom>
            <a:ln w="38100">
              <a:solidFill>
                <a:srgbClr val="002D56"/>
              </a:solidFill>
            </a:ln>
          </p:spPr>
          <p:txBody>
            <a:bodyPr wrap="square" lIns="0" tIns="0" rIns="0" bIns="0" rtlCol="0"/>
            <a:lstStyle/>
            <a:p>
              <a:endParaRPr/>
            </a:p>
          </p:txBody>
        </p:sp>
      </p:grpSp>
      <p:sp>
        <p:nvSpPr>
          <p:cNvPr id="14" name="object 14"/>
          <p:cNvSpPr txBox="1"/>
          <p:nvPr/>
        </p:nvSpPr>
        <p:spPr>
          <a:xfrm>
            <a:off x="6477000" y="1757468"/>
            <a:ext cx="4547235" cy="2159635"/>
          </a:xfrm>
          <a:prstGeom prst="rect">
            <a:avLst/>
          </a:prstGeom>
        </p:spPr>
        <p:txBody>
          <a:bodyPr vert="horz" wrap="square" lIns="0" tIns="88900" rIns="0" bIns="0" rtlCol="0">
            <a:spAutoFit/>
          </a:bodyPr>
          <a:lstStyle/>
          <a:p>
            <a:pPr marL="1266825">
              <a:lnSpc>
                <a:spcPct val="100000"/>
              </a:lnSpc>
              <a:spcBef>
                <a:spcPts val="700"/>
              </a:spcBef>
            </a:pPr>
            <a:r>
              <a:rPr lang="en-US" sz="2300" b="1" u="sng" dirty="0">
                <a:uFill>
                  <a:solidFill>
                    <a:srgbClr val="000000"/>
                  </a:solidFill>
                </a:uFill>
                <a:latin typeface="Bahnschrift" panose="020B0502040204020203" pitchFamily="34" charset="0"/>
                <a:cs typeface="Century Gothic"/>
              </a:rPr>
              <a:t>Achieve</a:t>
            </a:r>
            <a:r>
              <a:rPr lang="en-US" sz="2300" b="1" u="sng" spc="-85" dirty="0">
                <a:uFill>
                  <a:solidFill>
                    <a:srgbClr val="000000"/>
                  </a:solidFill>
                </a:uFill>
                <a:latin typeface="Bahnschrift" panose="020B0502040204020203" pitchFamily="34" charset="0"/>
                <a:cs typeface="Century Gothic"/>
              </a:rPr>
              <a:t> </a:t>
            </a:r>
            <a:r>
              <a:rPr lang="en-US" sz="2300" b="1" u="sng" spc="-10" dirty="0">
                <a:uFill>
                  <a:solidFill>
                    <a:srgbClr val="000000"/>
                  </a:solidFill>
                </a:uFill>
                <a:latin typeface="Bahnschrift" panose="020B0502040204020203" pitchFamily="34" charset="0"/>
                <a:cs typeface="Century Gothic"/>
              </a:rPr>
              <a:t>Network</a:t>
            </a:r>
            <a:endParaRPr lang="en-US" sz="2300" dirty="0">
              <a:latin typeface="Bahnschrift" panose="020B0502040204020203" pitchFamily="34" charset="0"/>
              <a:cs typeface="Century Gothic"/>
            </a:endParaRPr>
          </a:p>
          <a:p>
            <a:pPr marL="354330" indent="-341630">
              <a:lnSpc>
                <a:spcPct val="100000"/>
              </a:lnSpc>
              <a:spcBef>
                <a:spcPts val="600"/>
              </a:spcBef>
              <a:buFont typeface="Courier New"/>
              <a:buChar char="o"/>
              <a:tabLst>
                <a:tab pos="354330" algn="l"/>
              </a:tabLst>
            </a:pPr>
            <a:r>
              <a:rPr lang="en-US" sz="2300" dirty="0">
                <a:latin typeface="Bahnschrift" panose="020B0502040204020203" pitchFamily="34" charset="0"/>
                <a:cs typeface="Century Gothic"/>
              </a:rPr>
              <a:t>Narrower</a:t>
            </a:r>
            <a:r>
              <a:rPr lang="en-US" sz="2300" spc="-65" dirty="0">
                <a:latin typeface="Bahnschrift" panose="020B0502040204020203" pitchFamily="34" charset="0"/>
                <a:cs typeface="Century Gothic"/>
              </a:rPr>
              <a:t> </a:t>
            </a:r>
            <a:r>
              <a:rPr lang="en-US" sz="2300" spc="-10" dirty="0">
                <a:latin typeface="Bahnschrift" panose="020B0502040204020203" pitchFamily="34" charset="0"/>
                <a:cs typeface="Century Gothic"/>
              </a:rPr>
              <a:t>network</a:t>
            </a:r>
            <a:endParaRPr lang="en-US" sz="2300" dirty="0">
              <a:latin typeface="Bahnschrift" panose="020B0502040204020203" pitchFamily="34" charset="0"/>
              <a:cs typeface="Century Gothic"/>
            </a:endParaRPr>
          </a:p>
          <a:p>
            <a:pPr marL="354330" indent="-341630">
              <a:lnSpc>
                <a:spcPct val="100000"/>
              </a:lnSpc>
              <a:spcBef>
                <a:spcPts val="600"/>
              </a:spcBef>
              <a:buFont typeface="Courier New"/>
              <a:buChar char="o"/>
              <a:tabLst>
                <a:tab pos="354330" algn="l"/>
              </a:tabLst>
            </a:pPr>
            <a:r>
              <a:rPr lang="en-US" sz="2300" dirty="0">
                <a:latin typeface="Bahnschrift" panose="020B0502040204020203" pitchFamily="34" charset="0"/>
                <a:cs typeface="Century Gothic"/>
              </a:rPr>
              <a:t>Lower</a:t>
            </a:r>
            <a:r>
              <a:rPr lang="en-US" sz="2300" spc="-40" dirty="0">
                <a:latin typeface="Bahnschrift" panose="020B0502040204020203" pitchFamily="34" charset="0"/>
                <a:cs typeface="Century Gothic"/>
              </a:rPr>
              <a:t> </a:t>
            </a:r>
            <a:r>
              <a:rPr lang="en-US" sz="2300" dirty="0">
                <a:latin typeface="Bahnschrift" panose="020B0502040204020203" pitchFamily="34" charset="0"/>
                <a:cs typeface="Century Gothic"/>
              </a:rPr>
              <a:t>premium</a:t>
            </a:r>
            <a:r>
              <a:rPr lang="en-US" sz="2300" spc="-5" dirty="0">
                <a:latin typeface="Bahnschrift" panose="020B0502040204020203" pitchFamily="34" charset="0"/>
                <a:cs typeface="Century Gothic"/>
              </a:rPr>
              <a:t> </a:t>
            </a:r>
            <a:r>
              <a:rPr lang="en-US" sz="2300" spc="-20" dirty="0">
                <a:latin typeface="Bahnschrift" panose="020B0502040204020203" pitchFamily="34" charset="0"/>
                <a:cs typeface="Century Gothic"/>
              </a:rPr>
              <a:t>cost</a:t>
            </a:r>
            <a:endParaRPr lang="en-US" sz="2300" dirty="0">
              <a:latin typeface="Bahnschrift" panose="020B0502040204020203" pitchFamily="34" charset="0"/>
              <a:cs typeface="Century Gothic"/>
            </a:endParaRPr>
          </a:p>
          <a:p>
            <a:pPr marL="354330" indent="-341630">
              <a:lnSpc>
                <a:spcPct val="100000"/>
              </a:lnSpc>
              <a:spcBef>
                <a:spcPts val="600"/>
              </a:spcBef>
              <a:buFont typeface="Courier New"/>
              <a:buChar char="o"/>
              <a:tabLst>
                <a:tab pos="354330" algn="l"/>
              </a:tabLst>
            </a:pPr>
            <a:r>
              <a:rPr lang="en-US" sz="2300" dirty="0">
                <a:latin typeface="Bahnschrift" panose="020B0502040204020203" pitchFamily="34" charset="0"/>
                <a:cs typeface="Century Gothic"/>
              </a:rPr>
              <a:t>No</a:t>
            </a:r>
            <a:r>
              <a:rPr lang="en-US" sz="2300" spc="-15" dirty="0">
                <a:latin typeface="Bahnschrift" panose="020B0502040204020203" pitchFamily="34" charset="0"/>
                <a:cs typeface="Century Gothic"/>
              </a:rPr>
              <a:t> </a:t>
            </a:r>
            <a:r>
              <a:rPr lang="en-US" sz="2300" dirty="0">
                <a:latin typeface="Bahnschrift" panose="020B0502040204020203" pitchFamily="34" charset="0"/>
                <a:cs typeface="Century Gothic"/>
              </a:rPr>
              <a:t>referrals</a:t>
            </a:r>
            <a:r>
              <a:rPr lang="en-US" sz="2300" spc="-30" dirty="0">
                <a:latin typeface="Bahnschrift" panose="020B0502040204020203" pitchFamily="34" charset="0"/>
                <a:cs typeface="Century Gothic"/>
              </a:rPr>
              <a:t> </a:t>
            </a:r>
            <a:r>
              <a:rPr lang="en-US" sz="2300" spc="-10" dirty="0">
                <a:latin typeface="Bahnschrift" panose="020B0502040204020203" pitchFamily="34" charset="0"/>
                <a:cs typeface="Century Gothic"/>
              </a:rPr>
              <a:t>needed</a:t>
            </a:r>
            <a:endParaRPr lang="en-US" sz="2300" dirty="0">
              <a:latin typeface="Bahnschrift" panose="020B0502040204020203" pitchFamily="34" charset="0"/>
              <a:cs typeface="Century Gothic"/>
            </a:endParaRPr>
          </a:p>
          <a:p>
            <a:pPr marL="443865">
              <a:lnSpc>
                <a:spcPct val="100000"/>
              </a:lnSpc>
              <a:spcBef>
                <a:spcPts val="600"/>
              </a:spcBef>
            </a:pPr>
            <a:r>
              <a:rPr lang="en-US" sz="2300" b="1" u="sng" spc="-10" dirty="0">
                <a:uFill>
                  <a:solidFill>
                    <a:srgbClr val="000000"/>
                  </a:solidFill>
                </a:uFill>
                <a:latin typeface="Bahnschrift" panose="020B0502040204020203" pitchFamily="34" charset="0"/>
                <a:cs typeface="Century Gothic"/>
                <a:hlinkClick r:id="rId4"/>
              </a:rPr>
              <a:t>Healthpartners.com/achieve</a:t>
            </a:r>
            <a:endParaRPr lang="en-US" sz="2300" dirty="0">
              <a:latin typeface="Bahnschrift" panose="020B0502040204020203" pitchFamily="34" charset="0"/>
              <a:cs typeface="Century Gothic"/>
            </a:endParaRPr>
          </a:p>
        </p:txBody>
      </p:sp>
      <p:sp>
        <p:nvSpPr>
          <p:cNvPr id="15" name="object 15"/>
          <p:cNvSpPr txBox="1">
            <a:spLocks noGrp="1"/>
          </p:cNvSpPr>
          <p:nvPr>
            <p:ph type="sldNum" sz="quarter" idx="7"/>
          </p:nvPr>
        </p:nvSpPr>
        <p:spPr>
          <a:prstGeom prst="rect">
            <a:avLst/>
          </a:prstGeom>
        </p:spPr>
        <p:txBody>
          <a:bodyPr vert="horz" wrap="square" lIns="0" tIns="13335" rIns="0" bIns="0" rtlCol="0">
            <a:spAutoFit/>
          </a:bodyPr>
          <a:lstStyle/>
          <a:p>
            <a:pPr marL="38100">
              <a:lnSpc>
                <a:spcPct val="100000"/>
              </a:lnSpc>
              <a:spcBef>
                <a:spcPts val="105"/>
              </a:spcBef>
            </a:pPr>
            <a:fld id="{81D60167-4931-47E6-BA6A-407CBD079E47}" type="slidenum">
              <a:rPr spc="-50" dirty="0"/>
              <a:t>6</a:t>
            </a:fld>
            <a:endParaRPr spc="-50" dirty="0"/>
          </a:p>
        </p:txBody>
      </p:sp>
      <p:sp>
        <p:nvSpPr>
          <p:cNvPr id="16" name="object 16"/>
          <p:cNvSpPr txBox="1"/>
          <p:nvPr/>
        </p:nvSpPr>
        <p:spPr>
          <a:xfrm>
            <a:off x="10438638" y="6638807"/>
            <a:ext cx="1359535" cy="105798"/>
          </a:xfrm>
          <a:prstGeom prst="rect">
            <a:avLst/>
          </a:prstGeom>
        </p:spPr>
        <p:txBody>
          <a:bodyPr vert="horz" wrap="square" lIns="0" tIns="13335" rIns="0" bIns="0" rtlCol="0">
            <a:spAutoFit/>
          </a:bodyPr>
          <a:lstStyle/>
          <a:p>
            <a:pPr marL="12700">
              <a:lnSpc>
                <a:spcPct val="100000"/>
              </a:lnSpc>
              <a:spcBef>
                <a:spcPts val="105"/>
              </a:spcBef>
            </a:pPr>
            <a:r>
              <a:rPr lang="en-US" sz="600" dirty="0">
                <a:solidFill>
                  <a:srgbClr val="C5DEF1"/>
                </a:solidFill>
                <a:latin typeface="Bahnschrift" panose="020B0502040204020203" pitchFamily="34" charset="0"/>
                <a:cs typeface="Century Gothic"/>
              </a:rPr>
              <a:t>©2019</a:t>
            </a:r>
            <a:r>
              <a:rPr lang="en-US" sz="600" spc="10" dirty="0">
                <a:solidFill>
                  <a:srgbClr val="C5DEF1"/>
                </a:solidFill>
                <a:latin typeface="Bahnschrift" panose="020B0502040204020203" pitchFamily="34" charset="0"/>
                <a:cs typeface="Century Gothic"/>
              </a:rPr>
              <a:t> </a:t>
            </a:r>
            <a:r>
              <a:rPr lang="en-US" sz="600" spc="-10" dirty="0">
                <a:solidFill>
                  <a:srgbClr val="C5DEF1"/>
                </a:solidFill>
                <a:latin typeface="Bahnschrift" panose="020B0502040204020203" pitchFamily="34" charset="0"/>
                <a:cs typeface="Century Gothic"/>
              </a:rPr>
              <a:t>ARTHUR</a:t>
            </a:r>
            <a:r>
              <a:rPr lang="en-US" sz="600" dirty="0">
                <a:solidFill>
                  <a:srgbClr val="C5DEF1"/>
                </a:solidFill>
                <a:latin typeface="Bahnschrift" panose="020B0502040204020203" pitchFamily="34" charset="0"/>
                <a:cs typeface="Century Gothic"/>
              </a:rPr>
              <a:t> J. </a:t>
            </a:r>
            <a:r>
              <a:rPr lang="en-US" sz="600" spc="-10" dirty="0">
                <a:solidFill>
                  <a:srgbClr val="C5DEF1"/>
                </a:solidFill>
                <a:latin typeface="Bahnschrift" panose="020B0502040204020203" pitchFamily="34" charset="0"/>
                <a:cs typeface="Century Gothic"/>
              </a:rPr>
              <a:t>GALLAGHER</a:t>
            </a:r>
            <a:r>
              <a:rPr lang="en-US" sz="600" spc="35" dirty="0">
                <a:solidFill>
                  <a:srgbClr val="C5DEF1"/>
                </a:solidFill>
                <a:latin typeface="Bahnschrift" panose="020B0502040204020203" pitchFamily="34" charset="0"/>
                <a:cs typeface="Century Gothic"/>
              </a:rPr>
              <a:t> </a:t>
            </a:r>
            <a:r>
              <a:rPr lang="en-US" sz="600" dirty="0">
                <a:solidFill>
                  <a:srgbClr val="C5DEF1"/>
                </a:solidFill>
                <a:latin typeface="Bahnschrift" panose="020B0502040204020203" pitchFamily="34" charset="0"/>
                <a:cs typeface="Century Gothic"/>
              </a:rPr>
              <a:t>&amp;</a:t>
            </a:r>
            <a:r>
              <a:rPr lang="en-US" sz="600" spc="-10" dirty="0">
                <a:solidFill>
                  <a:srgbClr val="C5DEF1"/>
                </a:solidFill>
                <a:latin typeface="Bahnschrift" panose="020B0502040204020203" pitchFamily="34" charset="0"/>
                <a:cs typeface="Century Gothic"/>
              </a:rPr>
              <a:t> </a:t>
            </a:r>
            <a:r>
              <a:rPr lang="en-US" sz="600" spc="-25" dirty="0">
                <a:solidFill>
                  <a:srgbClr val="C5DEF1"/>
                </a:solidFill>
                <a:latin typeface="Bahnschrift" panose="020B0502040204020203" pitchFamily="34" charset="0"/>
                <a:cs typeface="Century Gothic"/>
              </a:rPr>
              <a:t>CO.</a:t>
            </a:r>
            <a:endParaRPr lang="en-US" sz="600" dirty="0">
              <a:latin typeface="Bahnschrift" panose="020B0502040204020203" pitchFamily="34" charset="0"/>
              <a:cs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155827"/>
            <a:ext cx="12192000" cy="5702300"/>
            <a:chOff x="0" y="1155827"/>
            <a:chExt cx="12192000" cy="5702300"/>
          </a:xfrm>
        </p:grpSpPr>
        <p:pic>
          <p:nvPicPr>
            <p:cNvPr id="3" name="object 3"/>
            <p:cNvPicPr/>
            <p:nvPr/>
          </p:nvPicPr>
          <p:blipFill>
            <a:blip r:embed="rId3" cstate="print"/>
            <a:stretch>
              <a:fillRect/>
            </a:stretch>
          </p:blipFill>
          <p:spPr>
            <a:xfrm>
              <a:off x="5399531" y="1178052"/>
              <a:ext cx="6380988" cy="4744211"/>
            </a:xfrm>
            <a:prstGeom prst="rect">
              <a:avLst/>
            </a:prstGeom>
          </p:spPr>
        </p:pic>
        <p:sp>
          <p:nvSpPr>
            <p:cNvPr id="4" name="object 4"/>
            <p:cNvSpPr/>
            <p:nvPr/>
          </p:nvSpPr>
          <p:spPr>
            <a:xfrm>
              <a:off x="5388356" y="1166939"/>
              <a:ext cx="6403340" cy="4766945"/>
            </a:xfrm>
            <a:custGeom>
              <a:avLst/>
              <a:gdLst/>
              <a:ahLst/>
              <a:cxnLst/>
              <a:rect l="l" t="t" r="r" b="b"/>
              <a:pathLst>
                <a:path w="6403340" h="4766945">
                  <a:moveTo>
                    <a:pt x="0" y="4766437"/>
                  </a:moveTo>
                  <a:lnTo>
                    <a:pt x="6403213" y="4766437"/>
                  </a:lnTo>
                  <a:lnTo>
                    <a:pt x="6403213" y="0"/>
                  </a:lnTo>
                  <a:lnTo>
                    <a:pt x="0" y="0"/>
                  </a:lnTo>
                  <a:lnTo>
                    <a:pt x="0" y="4766437"/>
                  </a:lnTo>
                  <a:close/>
                </a:path>
              </a:pathLst>
            </a:custGeom>
            <a:ln w="22225">
              <a:solidFill>
                <a:srgbClr val="002D56"/>
              </a:solidFill>
            </a:ln>
          </p:spPr>
          <p:txBody>
            <a:bodyPr wrap="square" lIns="0" tIns="0" rIns="0" bIns="0" rtlCol="0"/>
            <a:lstStyle/>
            <a:p>
              <a:endParaRPr/>
            </a:p>
          </p:txBody>
        </p:sp>
        <p:sp>
          <p:nvSpPr>
            <p:cNvPr id="5" name="object 5"/>
            <p:cNvSpPr/>
            <p:nvPr/>
          </p:nvSpPr>
          <p:spPr>
            <a:xfrm>
              <a:off x="397001" y="1187958"/>
              <a:ext cx="4825365" cy="2517775"/>
            </a:xfrm>
            <a:custGeom>
              <a:avLst/>
              <a:gdLst/>
              <a:ahLst/>
              <a:cxnLst/>
              <a:rect l="l" t="t" r="r" b="b"/>
              <a:pathLst>
                <a:path w="4825365" h="2517775">
                  <a:moveTo>
                    <a:pt x="0" y="419607"/>
                  </a:moveTo>
                  <a:lnTo>
                    <a:pt x="2823" y="370666"/>
                  </a:lnTo>
                  <a:lnTo>
                    <a:pt x="11082" y="323385"/>
                  </a:lnTo>
                  <a:lnTo>
                    <a:pt x="24463" y="278078"/>
                  </a:lnTo>
                  <a:lnTo>
                    <a:pt x="42650" y="235061"/>
                  </a:lnTo>
                  <a:lnTo>
                    <a:pt x="65330" y="194646"/>
                  </a:lnTo>
                  <a:lnTo>
                    <a:pt x="92186" y="157151"/>
                  </a:lnTo>
                  <a:lnTo>
                    <a:pt x="122904" y="122888"/>
                  </a:lnTo>
                  <a:lnTo>
                    <a:pt x="157169" y="92173"/>
                  </a:lnTo>
                  <a:lnTo>
                    <a:pt x="194667" y="65320"/>
                  </a:lnTo>
                  <a:lnTo>
                    <a:pt x="235082" y="42643"/>
                  </a:lnTo>
                  <a:lnTo>
                    <a:pt x="278100" y="24459"/>
                  </a:lnTo>
                  <a:lnTo>
                    <a:pt x="323405" y="11080"/>
                  </a:lnTo>
                  <a:lnTo>
                    <a:pt x="370684" y="2822"/>
                  </a:lnTo>
                  <a:lnTo>
                    <a:pt x="419620" y="0"/>
                  </a:lnTo>
                  <a:lnTo>
                    <a:pt x="4405376" y="0"/>
                  </a:lnTo>
                  <a:lnTo>
                    <a:pt x="4454317" y="2822"/>
                  </a:lnTo>
                  <a:lnTo>
                    <a:pt x="4501598" y="11080"/>
                  </a:lnTo>
                  <a:lnTo>
                    <a:pt x="4546905" y="24459"/>
                  </a:lnTo>
                  <a:lnTo>
                    <a:pt x="4589922" y="42643"/>
                  </a:lnTo>
                  <a:lnTo>
                    <a:pt x="4630337" y="65320"/>
                  </a:lnTo>
                  <a:lnTo>
                    <a:pt x="4667832" y="92173"/>
                  </a:lnTo>
                  <a:lnTo>
                    <a:pt x="4702095" y="122888"/>
                  </a:lnTo>
                  <a:lnTo>
                    <a:pt x="4732810" y="157151"/>
                  </a:lnTo>
                  <a:lnTo>
                    <a:pt x="4759663" y="194646"/>
                  </a:lnTo>
                  <a:lnTo>
                    <a:pt x="4782340" y="235061"/>
                  </a:lnTo>
                  <a:lnTo>
                    <a:pt x="4800524" y="278078"/>
                  </a:lnTo>
                  <a:lnTo>
                    <a:pt x="4813903" y="323385"/>
                  </a:lnTo>
                  <a:lnTo>
                    <a:pt x="4822161" y="370666"/>
                  </a:lnTo>
                  <a:lnTo>
                    <a:pt x="4824984" y="419607"/>
                  </a:lnTo>
                  <a:lnTo>
                    <a:pt x="4824984" y="2098040"/>
                  </a:lnTo>
                  <a:lnTo>
                    <a:pt x="4822161" y="2146981"/>
                  </a:lnTo>
                  <a:lnTo>
                    <a:pt x="4813903" y="2194262"/>
                  </a:lnTo>
                  <a:lnTo>
                    <a:pt x="4800524" y="2239569"/>
                  </a:lnTo>
                  <a:lnTo>
                    <a:pt x="4782340" y="2282586"/>
                  </a:lnTo>
                  <a:lnTo>
                    <a:pt x="4759663" y="2323001"/>
                  </a:lnTo>
                  <a:lnTo>
                    <a:pt x="4732810" y="2360496"/>
                  </a:lnTo>
                  <a:lnTo>
                    <a:pt x="4702095" y="2394759"/>
                  </a:lnTo>
                  <a:lnTo>
                    <a:pt x="4667832" y="2425474"/>
                  </a:lnTo>
                  <a:lnTo>
                    <a:pt x="4630337" y="2452327"/>
                  </a:lnTo>
                  <a:lnTo>
                    <a:pt x="4589922" y="2475004"/>
                  </a:lnTo>
                  <a:lnTo>
                    <a:pt x="4546905" y="2493188"/>
                  </a:lnTo>
                  <a:lnTo>
                    <a:pt x="4501598" y="2506567"/>
                  </a:lnTo>
                  <a:lnTo>
                    <a:pt x="4454317" y="2514825"/>
                  </a:lnTo>
                  <a:lnTo>
                    <a:pt x="4405376" y="2517647"/>
                  </a:lnTo>
                  <a:lnTo>
                    <a:pt x="419620" y="2517647"/>
                  </a:lnTo>
                  <a:lnTo>
                    <a:pt x="370684" y="2514825"/>
                  </a:lnTo>
                  <a:lnTo>
                    <a:pt x="323405" y="2506567"/>
                  </a:lnTo>
                  <a:lnTo>
                    <a:pt x="278100" y="2493188"/>
                  </a:lnTo>
                  <a:lnTo>
                    <a:pt x="235082" y="2475004"/>
                  </a:lnTo>
                  <a:lnTo>
                    <a:pt x="194667" y="2452327"/>
                  </a:lnTo>
                  <a:lnTo>
                    <a:pt x="157169" y="2425474"/>
                  </a:lnTo>
                  <a:lnTo>
                    <a:pt x="122904" y="2394759"/>
                  </a:lnTo>
                  <a:lnTo>
                    <a:pt x="92186" y="2360496"/>
                  </a:lnTo>
                  <a:lnTo>
                    <a:pt x="65330" y="2323001"/>
                  </a:lnTo>
                  <a:lnTo>
                    <a:pt x="42650" y="2282586"/>
                  </a:lnTo>
                  <a:lnTo>
                    <a:pt x="24463" y="2239569"/>
                  </a:lnTo>
                  <a:lnTo>
                    <a:pt x="11082" y="2194262"/>
                  </a:lnTo>
                  <a:lnTo>
                    <a:pt x="2823" y="2146981"/>
                  </a:lnTo>
                  <a:lnTo>
                    <a:pt x="0" y="2098040"/>
                  </a:lnTo>
                  <a:lnTo>
                    <a:pt x="0" y="419607"/>
                  </a:lnTo>
                  <a:close/>
                </a:path>
              </a:pathLst>
            </a:custGeom>
            <a:ln w="38100">
              <a:solidFill>
                <a:srgbClr val="EBAB20"/>
              </a:solidFill>
            </a:ln>
          </p:spPr>
          <p:txBody>
            <a:bodyPr wrap="square" lIns="0" tIns="0" rIns="0" bIns="0" rtlCol="0"/>
            <a:lstStyle/>
            <a:p>
              <a:endParaRPr/>
            </a:p>
          </p:txBody>
        </p:sp>
        <p:sp>
          <p:nvSpPr>
            <p:cNvPr id="6" name="object 6"/>
            <p:cNvSpPr/>
            <p:nvPr/>
          </p:nvSpPr>
          <p:spPr>
            <a:xfrm>
              <a:off x="397001" y="3886962"/>
              <a:ext cx="4825365" cy="2036445"/>
            </a:xfrm>
            <a:custGeom>
              <a:avLst/>
              <a:gdLst/>
              <a:ahLst/>
              <a:cxnLst/>
              <a:rect l="l" t="t" r="r" b="b"/>
              <a:pathLst>
                <a:path w="4825365" h="2036445">
                  <a:moveTo>
                    <a:pt x="4485640" y="0"/>
                  </a:moveTo>
                  <a:lnTo>
                    <a:pt x="339343" y="0"/>
                  </a:lnTo>
                  <a:lnTo>
                    <a:pt x="293297" y="3097"/>
                  </a:lnTo>
                  <a:lnTo>
                    <a:pt x="249133" y="12119"/>
                  </a:lnTo>
                  <a:lnTo>
                    <a:pt x="207256" y="26662"/>
                  </a:lnTo>
                  <a:lnTo>
                    <a:pt x="168070" y="46322"/>
                  </a:lnTo>
                  <a:lnTo>
                    <a:pt x="131981" y="70695"/>
                  </a:lnTo>
                  <a:lnTo>
                    <a:pt x="99391" y="99377"/>
                  </a:lnTo>
                  <a:lnTo>
                    <a:pt x="70706" y="131965"/>
                  </a:lnTo>
                  <a:lnTo>
                    <a:pt x="46330" y="168053"/>
                  </a:lnTo>
                  <a:lnTo>
                    <a:pt x="26667" y="207240"/>
                  </a:lnTo>
                  <a:lnTo>
                    <a:pt x="12121" y="249119"/>
                  </a:lnTo>
                  <a:lnTo>
                    <a:pt x="3097" y="293289"/>
                  </a:lnTo>
                  <a:lnTo>
                    <a:pt x="0" y="339344"/>
                  </a:lnTo>
                  <a:lnTo>
                    <a:pt x="0" y="1696720"/>
                  </a:lnTo>
                  <a:lnTo>
                    <a:pt x="3097" y="1742766"/>
                  </a:lnTo>
                  <a:lnTo>
                    <a:pt x="12121" y="1786930"/>
                  </a:lnTo>
                  <a:lnTo>
                    <a:pt x="26667" y="1828807"/>
                  </a:lnTo>
                  <a:lnTo>
                    <a:pt x="46330" y="1867993"/>
                  </a:lnTo>
                  <a:lnTo>
                    <a:pt x="70706" y="1904082"/>
                  </a:lnTo>
                  <a:lnTo>
                    <a:pt x="99391" y="1936672"/>
                  </a:lnTo>
                  <a:lnTo>
                    <a:pt x="131981" y="1965357"/>
                  </a:lnTo>
                  <a:lnTo>
                    <a:pt x="168070" y="1989733"/>
                  </a:lnTo>
                  <a:lnTo>
                    <a:pt x="207256" y="2009396"/>
                  </a:lnTo>
                  <a:lnTo>
                    <a:pt x="249133" y="2023942"/>
                  </a:lnTo>
                  <a:lnTo>
                    <a:pt x="293297" y="2032966"/>
                  </a:lnTo>
                  <a:lnTo>
                    <a:pt x="339343" y="2036064"/>
                  </a:lnTo>
                  <a:lnTo>
                    <a:pt x="4485640" y="2036064"/>
                  </a:lnTo>
                  <a:lnTo>
                    <a:pt x="4531694" y="2032966"/>
                  </a:lnTo>
                  <a:lnTo>
                    <a:pt x="4575864" y="2023942"/>
                  </a:lnTo>
                  <a:lnTo>
                    <a:pt x="4617743" y="2009396"/>
                  </a:lnTo>
                  <a:lnTo>
                    <a:pt x="4656930" y="1989733"/>
                  </a:lnTo>
                  <a:lnTo>
                    <a:pt x="4693018" y="1965357"/>
                  </a:lnTo>
                  <a:lnTo>
                    <a:pt x="4725606" y="1936672"/>
                  </a:lnTo>
                  <a:lnTo>
                    <a:pt x="4754288" y="1904082"/>
                  </a:lnTo>
                  <a:lnTo>
                    <a:pt x="4778661" y="1867993"/>
                  </a:lnTo>
                  <a:lnTo>
                    <a:pt x="4798321" y="1828807"/>
                  </a:lnTo>
                  <a:lnTo>
                    <a:pt x="4812864" y="1786930"/>
                  </a:lnTo>
                  <a:lnTo>
                    <a:pt x="4821886" y="1742766"/>
                  </a:lnTo>
                  <a:lnTo>
                    <a:pt x="4824984" y="1696720"/>
                  </a:lnTo>
                  <a:lnTo>
                    <a:pt x="4824984" y="339344"/>
                  </a:lnTo>
                  <a:lnTo>
                    <a:pt x="4821886" y="293289"/>
                  </a:lnTo>
                  <a:lnTo>
                    <a:pt x="4812864" y="249119"/>
                  </a:lnTo>
                  <a:lnTo>
                    <a:pt x="4798321" y="207240"/>
                  </a:lnTo>
                  <a:lnTo>
                    <a:pt x="4778661" y="168053"/>
                  </a:lnTo>
                  <a:lnTo>
                    <a:pt x="4754288" y="131965"/>
                  </a:lnTo>
                  <a:lnTo>
                    <a:pt x="4725606" y="99377"/>
                  </a:lnTo>
                  <a:lnTo>
                    <a:pt x="4693018" y="70695"/>
                  </a:lnTo>
                  <a:lnTo>
                    <a:pt x="4656930" y="46322"/>
                  </a:lnTo>
                  <a:lnTo>
                    <a:pt x="4617743" y="26662"/>
                  </a:lnTo>
                  <a:lnTo>
                    <a:pt x="4575864" y="12119"/>
                  </a:lnTo>
                  <a:lnTo>
                    <a:pt x="4531694" y="3097"/>
                  </a:lnTo>
                  <a:lnTo>
                    <a:pt x="4485640" y="0"/>
                  </a:lnTo>
                  <a:close/>
                </a:path>
              </a:pathLst>
            </a:custGeom>
            <a:solidFill>
              <a:srgbClr val="FFFFFF"/>
            </a:solidFill>
          </p:spPr>
          <p:txBody>
            <a:bodyPr wrap="square" lIns="0" tIns="0" rIns="0" bIns="0" rtlCol="0"/>
            <a:lstStyle/>
            <a:p>
              <a:endParaRPr/>
            </a:p>
          </p:txBody>
        </p:sp>
        <p:sp>
          <p:nvSpPr>
            <p:cNvPr id="7" name="object 7"/>
            <p:cNvSpPr/>
            <p:nvPr/>
          </p:nvSpPr>
          <p:spPr>
            <a:xfrm>
              <a:off x="397001" y="3886962"/>
              <a:ext cx="4825365" cy="2036445"/>
            </a:xfrm>
            <a:custGeom>
              <a:avLst/>
              <a:gdLst/>
              <a:ahLst/>
              <a:cxnLst/>
              <a:rect l="l" t="t" r="r" b="b"/>
              <a:pathLst>
                <a:path w="4825365" h="2036445">
                  <a:moveTo>
                    <a:pt x="0" y="339344"/>
                  </a:moveTo>
                  <a:lnTo>
                    <a:pt x="3097" y="293289"/>
                  </a:lnTo>
                  <a:lnTo>
                    <a:pt x="12121" y="249119"/>
                  </a:lnTo>
                  <a:lnTo>
                    <a:pt x="26667" y="207240"/>
                  </a:lnTo>
                  <a:lnTo>
                    <a:pt x="46330" y="168053"/>
                  </a:lnTo>
                  <a:lnTo>
                    <a:pt x="70706" y="131965"/>
                  </a:lnTo>
                  <a:lnTo>
                    <a:pt x="99391" y="99377"/>
                  </a:lnTo>
                  <a:lnTo>
                    <a:pt x="131981" y="70695"/>
                  </a:lnTo>
                  <a:lnTo>
                    <a:pt x="168070" y="46322"/>
                  </a:lnTo>
                  <a:lnTo>
                    <a:pt x="207256" y="26662"/>
                  </a:lnTo>
                  <a:lnTo>
                    <a:pt x="249133" y="12119"/>
                  </a:lnTo>
                  <a:lnTo>
                    <a:pt x="293297" y="3097"/>
                  </a:lnTo>
                  <a:lnTo>
                    <a:pt x="339343" y="0"/>
                  </a:lnTo>
                  <a:lnTo>
                    <a:pt x="4485640" y="0"/>
                  </a:lnTo>
                  <a:lnTo>
                    <a:pt x="4531694" y="3097"/>
                  </a:lnTo>
                  <a:lnTo>
                    <a:pt x="4575864" y="12119"/>
                  </a:lnTo>
                  <a:lnTo>
                    <a:pt x="4617743" y="26662"/>
                  </a:lnTo>
                  <a:lnTo>
                    <a:pt x="4656930" y="46322"/>
                  </a:lnTo>
                  <a:lnTo>
                    <a:pt x="4693018" y="70695"/>
                  </a:lnTo>
                  <a:lnTo>
                    <a:pt x="4725606" y="99377"/>
                  </a:lnTo>
                  <a:lnTo>
                    <a:pt x="4754288" y="131965"/>
                  </a:lnTo>
                  <a:lnTo>
                    <a:pt x="4778661" y="168053"/>
                  </a:lnTo>
                  <a:lnTo>
                    <a:pt x="4798321" y="207240"/>
                  </a:lnTo>
                  <a:lnTo>
                    <a:pt x="4812864" y="249119"/>
                  </a:lnTo>
                  <a:lnTo>
                    <a:pt x="4821886" y="293289"/>
                  </a:lnTo>
                  <a:lnTo>
                    <a:pt x="4824984" y="339344"/>
                  </a:lnTo>
                  <a:lnTo>
                    <a:pt x="4824984" y="1696720"/>
                  </a:lnTo>
                  <a:lnTo>
                    <a:pt x="4821886" y="1742766"/>
                  </a:lnTo>
                  <a:lnTo>
                    <a:pt x="4812864" y="1786930"/>
                  </a:lnTo>
                  <a:lnTo>
                    <a:pt x="4798321" y="1828807"/>
                  </a:lnTo>
                  <a:lnTo>
                    <a:pt x="4778661" y="1867993"/>
                  </a:lnTo>
                  <a:lnTo>
                    <a:pt x="4754288" y="1904082"/>
                  </a:lnTo>
                  <a:lnTo>
                    <a:pt x="4725606" y="1936672"/>
                  </a:lnTo>
                  <a:lnTo>
                    <a:pt x="4693018" y="1965357"/>
                  </a:lnTo>
                  <a:lnTo>
                    <a:pt x="4656930" y="1989733"/>
                  </a:lnTo>
                  <a:lnTo>
                    <a:pt x="4617743" y="2009396"/>
                  </a:lnTo>
                  <a:lnTo>
                    <a:pt x="4575864" y="2023942"/>
                  </a:lnTo>
                  <a:lnTo>
                    <a:pt x="4531694" y="2032966"/>
                  </a:lnTo>
                  <a:lnTo>
                    <a:pt x="4485640" y="2036064"/>
                  </a:lnTo>
                  <a:lnTo>
                    <a:pt x="339343" y="2036064"/>
                  </a:lnTo>
                  <a:lnTo>
                    <a:pt x="293297" y="2032966"/>
                  </a:lnTo>
                  <a:lnTo>
                    <a:pt x="249133" y="2023942"/>
                  </a:lnTo>
                  <a:lnTo>
                    <a:pt x="207256" y="2009396"/>
                  </a:lnTo>
                  <a:lnTo>
                    <a:pt x="168070" y="1989733"/>
                  </a:lnTo>
                  <a:lnTo>
                    <a:pt x="131981" y="1965357"/>
                  </a:lnTo>
                  <a:lnTo>
                    <a:pt x="99391" y="1936672"/>
                  </a:lnTo>
                  <a:lnTo>
                    <a:pt x="70706" y="1904082"/>
                  </a:lnTo>
                  <a:lnTo>
                    <a:pt x="46330" y="1867993"/>
                  </a:lnTo>
                  <a:lnTo>
                    <a:pt x="26667" y="1828807"/>
                  </a:lnTo>
                  <a:lnTo>
                    <a:pt x="12121" y="1786930"/>
                  </a:lnTo>
                  <a:lnTo>
                    <a:pt x="3097" y="1742766"/>
                  </a:lnTo>
                  <a:lnTo>
                    <a:pt x="0" y="1696720"/>
                  </a:lnTo>
                  <a:lnTo>
                    <a:pt x="0" y="339344"/>
                  </a:lnTo>
                  <a:close/>
                </a:path>
              </a:pathLst>
            </a:custGeom>
            <a:ln w="38100">
              <a:solidFill>
                <a:srgbClr val="EBAB20"/>
              </a:solidFill>
            </a:ln>
          </p:spPr>
          <p:txBody>
            <a:bodyPr wrap="square" lIns="0" tIns="0" rIns="0" bIns="0" rtlCol="0"/>
            <a:lstStyle/>
            <a:p>
              <a:endParaRPr/>
            </a:p>
          </p:txBody>
        </p:sp>
      </p:grpSp>
      <p:sp>
        <p:nvSpPr>
          <p:cNvPr id="8" name="object 8"/>
          <p:cNvSpPr txBox="1">
            <a:spLocks noGrp="1"/>
          </p:cNvSpPr>
          <p:nvPr>
            <p:ph type="title"/>
          </p:nvPr>
        </p:nvSpPr>
        <p:spPr>
          <a:prstGeom prst="rect">
            <a:avLst/>
          </a:prstGeom>
        </p:spPr>
        <p:txBody>
          <a:bodyPr vert="horz" wrap="square" lIns="0" tIns="123571" rIns="0" bIns="0" rtlCol="0">
            <a:spAutoFit/>
          </a:bodyPr>
          <a:lstStyle/>
          <a:p>
            <a:pPr marL="12700">
              <a:lnSpc>
                <a:spcPct val="100000"/>
              </a:lnSpc>
              <a:spcBef>
                <a:spcPts val="105"/>
              </a:spcBef>
            </a:pPr>
            <a:r>
              <a:rPr dirty="0"/>
              <a:t>HealthPartners</a:t>
            </a:r>
            <a:r>
              <a:rPr spc="-30" dirty="0"/>
              <a:t> </a:t>
            </a:r>
            <a:r>
              <a:rPr dirty="0"/>
              <a:t>–</a:t>
            </a:r>
            <a:r>
              <a:rPr spc="-20" dirty="0"/>
              <a:t> </a:t>
            </a:r>
            <a:r>
              <a:rPr lang="en-US" spc="-20" dirty="0"/>
              <a:t>Achieve Network</a:t>
            </a:r>
            <a:endParaRPr spc="-10" dirty="0"/>
          </a:p>
        </p:txBody>
      </p:sp>
      <p:sp>
        <p:nvSpPr>
          <p:cNvPr id="10" name="object 10"/>
          <p:cNvSpPr txBox="1">
            <a:spLocks noGrp="1"/>
          </p:cNvSpPr>
          <p:nvPr>
            <p:ph type="sldNum" sz="quarter" idx="7"/>
          </p:nvPr>
        </p:nvSpPr>
        <p:spPr>
          <a:prstGeom prst="rect">
            <a:avLst/>
          </a:prstGeom>
        </p:spPr>
        <p:txBody>
          <a:bodyPr vert="horz" wrap="square" lIns="0" tIns="13335" rIns="0" bIns="0" rtlCol="0">
            <a:spAutoFit/>
          </a:bodyPr>
          <a:lstStyle/>
          <a:p>
            <a:pPr marL="38100">
              <a:lnSpc>
                <a:spcPct val="100000"/>
              </a:lnSpc>
              <a:spcBef>
                <a:spcPts val="105"/>
              </a:spcBef>
            </a:pPr>
            <a:fld id="{81D60167-4931-47E6-BA6A-407CBD079E47}" type="slidenum">
              <a:rPr spc="-50" dirty="0"/>
              <a:t>7</a:t>
            </a:fld>
            <a:endParaRPr spc="-50" dirty="0"/>
          </a:p>
        </p:txBody>
      </p:sp>
      <p:sp>
        <p:nvSpPr>
          <p:cNvPr id="11" name="object 11"/>
          <p:cNvSpPr txBox="1"/>
          <p:nvPr/>
        </p:nvSpPr>
        <p:spPr>
          <a:xfrm>
            <a:off x="10438638" y="6638807"/>
            <a:ext cx="1359535" cy="105798"/>
          </a:xfrm>
          <a:prstGeom prst="rect">
            <a:avLst/>
          </a:prstGeom>
        </p:spPr>
        <p:txBody>
          <a:bodyPr vert="horz" wrap="square" lIns="0" tIns="13335" rIns="0" bIns="0" rtlCol="0">
            <a:spAutoFit/>
          </a:bodyPr>
          <a:lstStyle/>
          <a:p>
            <a:pPr marL="12700">
              <a:lnSpc>
                <a:spcPct val="100000"/>
              </a:lnSpc>
              <a:spcBef>
                <a:spcPts val="105"/>
              </a:spcBef>
            </a:pPr>
            <a:r>
              <a:rPr lang="en-US" sz="600" dirty="0">
                <a:solidFill>
                  <a:srgbClr val="C5DEF1"/>
                </a:solidFill>
                <a:latin typeface="Bahnschrift" panose="020B0502040204020203" pitchFamily="34" charset="0"/>
                <a:cs typeface="Century Gothic"/>
              </a:rPr>
              <a:t>©2019</a:t>
            </a:r>
            <a:r>
              <a:rPr lang="en-US" sz="600" spc="10" dirty="0">
                <a:solidFill>
                  <a:srgbClr val="C5DEF1"/>
                </a:solidFill>
                <a:latin typeface="Bahnschrift" panose="020B0502040204020203" pitchFamily="34" charset="0"/>
                <a:cs typeface="Century Gothic"/>
              </a:rPr>
              <a:t> </a:t>
            </a:r>
            <a:r>
              <a:rPr lang="en-US" sz="600" spc="-10" dirty="0">
                <a:solidFill>
                  <a:srgbClr val="C5DEF1"/>
                </a:solidFill>
                <a:latin typeface="Bahnschrift" panose="020B0502040204020203" pitchFamily="34" charset="0"/>
                <a:cs typeface="Century Gothic"/>
              </a:rPr>
              <a:t>ARTHUR</a:t>
            </a:r>
            <a:r>
              <a:rPr lang="en-US" sz="600" dirty="0">
                <a:solidFill>
                  <a:srgbClr val="C5DEF1"/>
                </a:solidFill>
                <a:latin typeface="Bahnschrift" panose="020B0502040204020203" pitchFamily="34" charset="0"/>
                <a:cs typeface="Century Gothic"/>
              </a:rPr>
              <a:t> J. </a:t>
            </a:r>
            <a:r>
              <a:rPr lang="en-US" sz="600" spc="-10" dirty="0">
                <a:solidFill>
                  <a:srgbClr val="C5DEF1"/>
                </a:solidFill>
                <a:latin typeface="Bahnschrift" panose="020B0502040204020203" pitchFamily="34" charset="0"/>
                <a:cs typeface="Century Gothic"/>
              </a:rPr>
              <a:t>GALLAGHER</a:t>
            </a:r>
            <a:r>
              <a:rPr lang="en-US" sz="600" spc="35" dirty="0">
                <a:solidFill>
                  <a:srgbClr val="C5DEF1"/>
                </a:solidFill>
                <a:latin typeface="Bahnschrift" panose="020B0502040204020203" pitchFamily="34" charset="0"/>
                <a:cs typeface="Century Gothic"/>
              </a:rPr>
              <a:t> </a:t>
            </a:r>
            <a:r>
              <a:rPr lang="en-US" sz="600" dirty="0">
                <a:solidFill>
                  <a:srgbClr val="C5DEF1"/>
                </a:solidFill>
                <a:latin typeface="Bahnschrift" panose="020B0502040204020203" pitchFamily="34" charset="0"/>
                <a:cs typeface="Century Gothic"/>
              </a:rPr>
              <a:t>&amp;</a:t>
            </a:r>
            <a:r>
              <a:rPr lang="en-US" sz="600" spc="-10" dirty="0">
                <a:solidFill>
                  <a:srgbClr val="C5DEF1"/>
                </a:solidFill>
                <a:latin typeface="Bahnschrift" panose="020B0502040204020203" pitchFamily="34" charset="0"/>
                <a:cs typeface="Century Gothic"/>
              </a:rPr>
              <a:t> </a:t>
            </a:r>
            <a:r>
              <a:rPr lang="en-US" sz="600" spc="-25" dirty="0">
                <a:solidFill>
                  <a:srgbClr val="C5DEF1"/>
                </a:solidFill>
                <a:latin typeface="Bahnschrift" panose="020B0502040204020203" pitchFamily="34" charset="0"/>
                <a:cs typeface="Century Gothic"/>
              </a:rPr>
              <a:t>CO.</a:t>
            </a:r>
            <a:endParaRPr lang="en-US" sz="600" dirty="0">
              <a:latin typeface="Bahnschrift" panose="020B0502040204020203" pitchFamily="34" charset="0"/>
              <a:cs typeface="Century Gothic"/>
            </a:endParaRPr>
          </a:p>
        </p:txBody>
      </p:sp>
      <p:sp>
        <p:nvSpPr>
          <p:cNvPr id="9" name="object 9"/>
          <p:cNvSpPr txBox="1"/>
          <p:nvPr/>
        </p:nvSpPr>
        <p:spPr>
          <a:xfrm>
            <a:off x="573735" y="1264437"/>
            <a:ext cx="4372610" cy="4344670"/>
          </a:xfrm>
          <a:prstGeom prst="rect">
            <a:avLst/>
          </a:prstGeom>
        </p:spPr>
        <p:txBody>
          <a:bodyPr vert="horz" wrap="square" lIns="0" tIns="86995" rIns="0" bIns="0" rtlCol="0">
            <a:spAutoFit/>
          </a:bodyPr>
          <a:lstStyle/>
          <a:p>
            <a:pPr marL="417195">
              <a:lnSpc>
                <a:spcPct val="100000"/>
              </a:lnSpc>
              <a:spcBef>
                <a:spcPts val="685"/>
              </a:spcBef>
            </a:pPr>
            <a:r>
              <a:rPr lang="en-US" sz="2200" b="1" u="sng" dirty="0">
                <a:uFill>
                  <a:solidFill>
                    <a:srgbClr val="000000"/>
                  </a:solidFill>
                </a:uFill>
                <a:latin typeface="Bahnschrift" panose="020B0502040204020203" pitchFamily="34" charset="0"/>
                <a:cs typeface="Century Gothic"/>
              </a:rPr>
              <a:t>Local</a:t>
            </a:r>
            <a:r>
              <a:rPr lang="en-US" sz="2200" b="1" u="sng" spc="-70" dirty="0">
                <a:uFill>
                  <a:solidFill>
                    <a:srgbClr val="000000"/>
                  </a:solidFill>
                </a:uFill>
                <a:latin typeface="Bahnschrift" panose="020B0502040204020203" pitchFamily="34" charset="0"/>
                <a:cs typeface="Century Gothic"/>
              </a:rPr>
              <a:t> </a:t>
            </a:r>
            <a:r>
              <a:rPr lang="en-US" sz="2200" b="1" u="sng" dirty="0">
                <a:uFill>
                  <a:solidFill>
                    <a:srgbClr val="000000"/>
                  </a:solidFill>
                </a:uFill>
                <a:latin typeface="Bahnschrift" panose="020B0502040204020203" pitchFamily="34" charset="0"/>
                <a:cs typeface="Century Gothic"/>
              </a:rPr>
              <a:t>Providers</a:t>
            </a:r>
            <a:r>
              <a:rPr lang="en-US" sz="2200" b="1" u="sng" spc="-55" dirty="0">
                <a:uFill>
                  <a:solidFill>
                    <a:srgbClr val="000000"/>
                  </a:solidFill>
                </a:uFill>
                <a:latin typeface="Bahnschrift" panose="020B0502040204020203" pitchFamily="34" charset="0"/>
                <a:cs typeface="Century Gothic"/>
              </a:rPr>
              <a:t> </a:t>
            </a:r>
            <a:r>
              <a:rPr lang="en-US" sz="2200" b="1" u="sng" spc="-10" dirty="0">
                <a:uFill>
                  <a:solidFill>
                    <a:srgbClr val="000000"/>
                  </a:solidFill>
                </a:uFill>
                <a:latin typeface="Bahnschrift" panose="020B0502040204020203" pitchFamily="34" charset="0"/>
                <a:cs typeface="Century Gothic"/>
              </a:rPr>
              <a:t>IN-Network</a:t>
            </a:r>
            <a:endParaRPr lang="en-US" sz="2200" dirty="0">
              <a:latin typeface="Bahnschrift" panose="020B0502040204020203" pitchFamily="34" charset="0"/>
              <a:cs typeface="Century Gothic"/>
            </a:endParaRPr>
          </a:p>
          <a:p>
            <a:pPr marL="35560">
              <a:lnSpc>
                <a:spcPct val="100000"/>
              </a:lnSpc>
              <a:spcBef>
                <a:spcPts val="590"/>
              </a:spcBef>
            </a:pPr>
            <a:r>
              <a:rPr sz="2200" dirty="0">
                <a:latin typeface="Courier New"/>
                <a:cs typeface="Courier New"/>
              </a:rPr>
              <a:t>o</a:t>
            </a:r>
            <a:r>
              <a:rPr lang="en-US" sz="2200" dirty="0">
                <a:latin typeface="Bahnschrift" panose="020B0502040204020203" pitchFamily="34" charset="0"/>
                <a:cs typeface="Century Gothic"/>
              </a:rPr>
              <a:t>HealthPartners</a:t>
            </a:r>
            <a:r>
              <a:rPr lang="en-US" sz="2200" spc="-40" dirty="0">
                <a:latin typeface="Bahnschrift" panose="020B0502040204020203" pitchFamily="34" charset="0"/>
                <a:cs typeface="Century Gothic"/>
              </a:rPr>
              <a:t> </a:t>
            </a:r>
            <a:r>
              <a:rPr lang="en-US" sz="2200" dirty="0">
                <a:latin typeface="Bahnschrift" panose="020B0502040204020203" pitchFamily="34" charset="0"/>
                <a:cs typeface="Century Gothic"/>
              </a:rPr>
              <a:t>Medical</a:t>
            </a:r>
            <a:r>
              <a:rPr lang="en-US" sz="2200" spc="-15" dirty="0">
                <a:latin typeface="Bahnschrift" panose="020B0502040204020203" pitchFamily="34" charset="0"/>
                <a:cs typeface="Century Gothic"/>
              </a:rPr>
              <a:t> </a:t>
            </a:r>
            <a:r>
              <a:rPr lang="en-US" sz="2200" spc="-10" dirty="0">
                <a:latin typeface="Bahnschrift" panose="020B0502040204020203" pitchFamily="34" charset="0"/>
                <a:cs typeface="Century Gothic"/>
              </a:rPr>
              <a:t>Group</a:t>
            </a:r>
            <a:endParaRPr lang="en-US" sz="2200" dirty="0">
              <a:latin typeface="Bahnschrift" panose="020B0502040204020203" pitchFamily="34" charset="0"/>
              <a:cs typeface="Century Gothic"/>
            </a:endParaRPr>
          </a:p>
          <a:p>
            <a:pPr marL="35560">
              <a:lnSpc>
                <a:spcPct val="100000"/>
              </a:lnSpc>
              <a:spcBef>
                <a:spcPts val="600"/>
              </a:spcBef>
            </a:pPr>
            <a:r>
              <a:rPr sz="2200" dirty="0">
                <a:latin typeface="Courier New"/>
                <a:cs typeface="Courier New"/>
              </a:rPr>
              <a:t>o</a:t>
            </a:r>
            <a:r>
              <a:rPr lang="en-US" sz="2200" dirty="0">
                <a:latin typeface="Bahnschrift" panose="020B0502040204020203" pitchFamily="34" charset="0"/>
                <a:cs typeface="Century Gothic"/>
              </a:rPr>
              <a:t>St</a:t>
            </a:r>
            <a:r>
              <a:rPr lang="en-US" sz="2200" spc="35" dirty="0">
                <a:latin typeface="Bahnschrift" panose="020B0502040204020203" pitchFamily="34" charset="0"/>
                <a:cs typeface="Century Gothic"/>
              </a:rPr>
              <a:t> </a:t>
            </a:r>
            <a:r>
              <a:rPr lang="en-US" sz="2200" dirty="0">
                <a:latin typeface="Bahnschrift" panose="020B0502040204020203" pitchFamily="34" charset="0"/>
                <a:cs typeface="Century Gothic"/>
              </a:rPr>
              <a:t>Anthony</a:t>
            </a:r>
            <a:r>
              <a:rPr lang="en-US" sz="2200" spc="30" dirty="0">
                <a:latin typeface="Bahnschrift" panose="020B0502040204020203" pitchFamily="34" charset="0"/>
                <a:cs typeface="Century Gothic"/>
              </a:rPr>
              <a:t> </a:t>
            </a:r>
            <a:r>
              <a:rPr lang="en-US" sz="2200" spc="-10" dirty="0">
                <a:latin typeface="Bahnschrift" panose="020B0502040204020203" pitchFamily="34" charset="0"/>
                <a:cs typeface="Century Gothic"/>
              </a:rPr>
              <a:t>Clinic</a:t>
            </a:r>
            <a:endParaRPr lang="en-US" sz="2200" dirty="0">
              <a:latin typeface="Bahnschrift" panose="020B0502040204020203" pitchFamily="34" charset="0"/>
              <a:cs typeface="Century Gothic"/>
            </a:endParaRPr>
          </a:p>
          <a:p>
            <a:pPr marL="35560">
              <a:lnSpc>
                <a:spcPct val="100000"/>
              </a:lnSpc>
              <a:spcBef>
                <a:spcPts val="600"/>
              </a:spcBef>
            </a:pPr>
            <a:r>
              <a:rPr sz="2200" dirty="0">
                <a:latin typeface="Courier New"/>
                <a:cs typeface="Courier New"/>
              </a:rPr>
              <a:t>o</a:t>
            </a:r>
            <a:r>
              <a:rPr lang="en-US" sz="2200" dirty="0">
                <a:latin typeface="Bahnschrift" panose="020B0502040204020203" pitchFamily="34" charset="0"/>
                <a:cs typeface="Century Gothic"/>
              </a:rPr>
              <a:t>Axis</a:t>
            </a:r>
            <a:r>
              <a:rPr lang="en-US" sz="2200" spc="20" dirty="0">
                <a:latin typeface="Bahnschrift" panose="020B0502040204020203" pitchFamily="34" charset="0"/>
                <a:cs typeface="Century Gothic"/>
              </a:rPr>
              <a:t> </a:t>
            </a:r>
            <a:r>
              <a:rPr lang="en-US" sz="2200" dirty="0">
                <a:latin typeface="Bahnschrift" panose="020B0502040204020203" pitchFamily="34" charset="0"/>
                <a:cs typeface="Century Gothic"/>
              </a:rPr>
              <a:t>Family</a:t>
            </a:r>
            <a:r>
              <a:rPr lang="en-US" sz="2200" spc="5" dirty="0">
                <a:latin typeface="Bahnschrift" panose="020B0502040204020203" pitchFamily="34" charset="0"/>
                <a:cs typeface="Century Gothic"/>
              </a:rPr>
              <a:t> </a:t>
            </a:r>
            <a:r>
              <a:rPr lang="en-US" sz="2200" spc="-10" dirty="0">
                <a:latin typeface="Bahnschrift" panose="020B0502040204020203" pitchFamily="34" charset="0"/>
                <a:cs typeface="Century Gothic"/>
              </a:rPr>
              <a:t>Clinic</a:t>
            </a:r>
            <a:endParaRPr lang="en-US" sz="2200" dirty="0">
              <a:latin typeface="Bahnschrift" panose="020B0502040204020203" pitchFamily="34" charset="0"/>
              <a:cs typeface="Century Gothic"/>
            </a:endParaRPr>
          </a:p>
          <a:p>
            <a:pPr marL="35560">
              <a:lnSpc>
                <a:spcPct val="100000"/>
              </a:lnSpc>
              <a:spcBef>
                <a:spcPts val="600"/>
              </a:spcBef>
            </a:pPr>
            <a:r>
              <a:rPr sz="2200" dirty="0">
                <a:latin typeface="Courier New"/>
                <a:cs typeface="Courier New"/>
              </a:rPr>
              <a:t>o</a:t>
            </a:r>
            <a:r>
              <a:rPr lang="en-US" sz="2200" dirty="0">
                <a:latin typeface="Bahnschrift" panose="020B0502040204020203" pitchFamily="34" charset="0"/>
                <a:cs typeface="Century Gothic"/>
              </a:rPr>
              <a:t>Central</a:t>
            </a:r>
            <a:r>
              <a:rPr lang="en-US" sz="2200" spc="85" dirty="0">
                <a:latin typeface="Bahnschrift" panose="020B0502040204020203" pitchFamily="34" charset="0"/>
                <a:cs typeface="Century Gothic"/>
              </a:rPr>
              <a:t> </a:t>
            </a:r>
            <a:r>
              <a:rPr lang="en-US" sz="2200" spc="-10" dirty="0">
                <a:latin typeface="Bahnschrift" panose="020B0502040204020203" pitchFamily="34" charset="0"/>
                <a:cs typeface="Century Gothic"/>
              </a:rPr>
              <a:t>Pediatrics</a:t>
            </a:r>
            <a:endParaRPr lang="en-US" sz="2200" dirty="0">
              <a:latin typeface="Bahnschrift" panose="020B0502040204020203" pitchFamily="34" charset="0"/>
              <a:cs typeface="Century Gothic"/>
            </a:endParaRPr>
          </a:p>
          <a:p>
            <a:pPr>
              <a:lnSpc>
                <a:spcPct val="100000"/>
              </a:lnSpc>
            </a:pPr>
            <a:endParaRPr lang="en-US" sz="2200" dirty="0">
              <a:latin typeface="Bahnschrift" panose="020B0502040204020203" pitchFamily="34" charset="0"/>
              <a:cs typeface="Century Gothic"/>
            </a:endParaRPr>
          </a:p>
          <a:p>
            <a:pPr>
              <a:lnSpc>
                <a:spcPct val="100000"/>
              </a:lnSpc>
              <a:spcBef>
                <a:spcPts val="85"/>
              </a:spcBef>
            </a:pPr>
            <a:endParaRPr lang="en-US" sz="2200" dirty="0">
              <a:latin typeface="Bahnschrift" panose="020B0502040204020203" pitchFamily="34" charset="0"/>
              <a:cs typeface="Century Gothic"/>
            </a:endParaRPr>
          </a:p>
          <a:p>
            <a:pPr marL="106680">
              <a:lnSpc>
                <a:spcPct val="100000"/>
              </a:lnSpc>
            </a:pPr>
            <a:r>
              <a:rPr lang="en-US" sz="2200" b="1" u="sng" dirty="0">
                <a:uFill>
                  <a:solidFill>
                    <a:srgbClr val="000000"/>
                  </a:solidFill>
                </a:uFill>
                <a:latin typeface="Bahnschrift" panose="020B0502040204020203" pitchFamily="34" charset="0"/>
                <a:cs typeface="Century Gothic"/>
              </a:rPr>
              <a:t>Local</a:t>
            </a:r>
            <a:r>
              <a:rPr lang="en-US" sz="2200" b="1" u="sng" spc="-50" dirty="0">
                <a:uFill>
                  <a:solidFill>
                    <a:srgbClr val="000000"/>
                  </a:solidFill>
                </a:uFill>
                <a:latin typeface="Bahnschrift" panose="020B0502040204020203" pitchFamily="34" charset="0"/>
                <a:cs typeface="Century Gothic"/>
              </a:rPr>
              <a:t> </a:t>
            </a:r>
            <a:r>
              <a:rPr lang="en-US" sz="2200" b="1" u="sng" dirty="0">
                <a:uFill>
                  <a:solidFill>
                    <a:srgbClr val="000000"/>
                  </a:solidFill>
                </a:uFill>
                <a:latin typeface="Bahnschrift" panose="020B0502040204020203" pitchFamily="34" charset="0"/>
                <a:cs typeface="Century Gothic"/>
              </a:rPr>
              <a:t>Providers</a:t>
            </a:r>
            <a:r>
              <a:rPr lang="en-US" sz="2200" b="1" u="sng" spc="-25" dirty="0">
                <a:uFill>
                  <a:solidFill>
                    <a:srgbClr val="000000"/>
                  </a:solidFill>
                </a:uFill>
                <a:latin typeface="Bahnschrift" panose="020B0502040204020203" pitchFamily="34" charset="0"/>
                <a:cs typeface="Century Gothic"/>
              </a:rPr>
              <a:t> </a:t>
            </a:r>
            <a:r>
              <a:rPr lang="en-US" sz="2200" b="1" u="sng" spc="-20" dirty="0">
                <a:uFill>
                  <a:solidFill>
                    <a:srgbClr val="000000"/>
                  </a:solidFill>
                </a:uFill>
                <a:latin typeface="Bahnschrift" panose="020B0502040204020203" pitchFamily="34" charset="0"/>
                <a:cs typeface="Century Gothic"/>
              </a:rPr>
              <a:t>OUT-of-</a:t>
            </a:r>
            <a:r>
              <a:rPr lang="en-US" sz="2200" b="1" u="sng" spc="-10" dirty="0">
                <a:uFill>
                  <a:solidFill>
                    <a:srgbClr val="000000"/>
                  </a:solidFill>
                </a:uFill>
                <a:latin typeface="Bahnschrift" panose="020B0502040204020203" pitchFamily="34" charset="0"/>
                <a:cs typeface="Century Gothic"/>
              </a:rPr>
              <a:t>Network</a:t>
            </a:r>
            <a:endParaRPr lang="en-US" sz="2200" dirty="0">
              <a:latin typeface="Bahnschrift" panose="020B0502040204020203" pitchFamily="34" charset="0"/>
              <a:cs typeface="Century Gothic"/>
            </a:endParaRPr>
          </a:p>
          <a:p>
            <a:pPr marL="12700">
              <a:lnSpc>
                <a:spcPct val="100000"/>
              </a:lnSpc>
              <a:spcBef>
                <a:spcPts val="590"/>
              </a:spcBef>
            </a:pPr>
            <a:r>
              <a:rPr sz="2200" dirty="0">
                <a:latin typeface="Courier New"/>
                <a:cs typeface="Courier New"/>
              </a:rPr>
              <a:t>o</a:t>
            </a:r>
            <a:r>
              <a:rPr lang="en-US" sz="2200" dirty="0">
                <a:latin typeface="Bahnschrift" panose="020B0502040204020203" pitchFamily="34" charset="0"/>
                <a:cs typeface="Century Gothic"/>
              </a:rPr>
              <a:t>North</a:t>
            </a:r>
            <a:r>
              <a:rPr lang="en-US" sz="2200" spc="15" dirty="0">
                <a:latin typeface="Bahnschrift" panose="020B0502040204020203" pitchFamily="34" charset="0"/>
                <a:cs typeface="Century Gothic"/>
              </a:rPr>
              <a:t> </a:t>
            </a:r>
            <a:r>
              <a:rPr lang="en-US" sz="2200" dirty="0">
                <a:latin typeface="Bahnschrift" panose="020B0502040204020203" pitchFamily="34" charset="0"/>
                <a:cs typeface="Century Gothic"/>
              </a:rPr>
              <a:t>Memorial</a:t>
            </a:r>
            <a:r>
              <a:rPr lang="en-US" sz="2200" spc="10" dirty="0">
                <a:latin typeface="Bahnschrift" panose="020B0502040204020203" pitchFamily="34" charset="0"/>
                <a:cs typeface="Century Gothic"/>
              </a:rPr>
              <a:t> </a:t>
            </a:r>
            <a:r>
              <a:rPr lang="en-US" sz="2200" spc="-10" dirty="0">
                <a:latin typeface="Bahnschrift" panose="020B0502040204020203" pitchFamily="34" charset="0"/>
                <a:cs typeface="Century Gothic"/>
              </a:rPr>
              <a:t>Health</a:t>
            </a:r>
            <a:endParaRPr lang="en-US" sz="2200" dirty="0">
              <a:latin typeface="Bahnschrift" panose="020B0502040204020203" pitchFamily="34" charset="0"/>
              <a:cs typeface="Century Gothic"/>
            </a:endParaRPr>
          </a:p>
          <a:p>
            <a:pPr marL="12700">
              <a:lnSpc>
                <a:spcPct val="100000"/>
              </a:lnSpc>
              <a:spcBef>
                <a:spcPts val="605"/>
              </a:spcBef>
            </a:pPr>
            <a:r>
              <a:rPr sz="2200" dirty="0">
                <a:latin typeface="Courier New"/>
                <a:cs typeface="Courier New"/>
              </a:rPr>
              <a:t>o</a:t>
            </a:r>
            <a:r>
              <a:rPr lang="en-US" sz="2200" dirty="0">
                <a:latin typeface="Bahnschrift" panose="020B0502040204020203" pitchFamily="34" charset="0"/>
                <a:cs typeface="Century Gothic"/>
              </a:rPr>
              <a:t>M</a:t>
            </a:r>
            <a:r>
              <a:rPr lang="en-US" sz="2200" spc="15" dirty="0">
                <a:latin typeface="Bahnschrift" panose="020B0502040204020203" pitchFamily="34" charset="0"/>
                <a:cs typeface="Century Gothic"/>
              </a:rPr>
              <a:t> </a:t>
            </a:r>
            <a:r>
              <a:rPr lang="en-US" sz="2200" dirty="0">
                <a:latin typeface="Bahnschrift" panose="020B0502040204020203" pitchFamily="34" charset="0"/>
                <a:cs typeface="Century Gothic"/>
              </a:rPr>
              <a:t>Health</a:t>
            </a:r>
            <a:r>
              <a:rPr lang="en-US" sz="2200" spc="-10" dirty="0">
                <a:latin typeface="Bahnschrift" panose="020B0502040204020203" pitchFamily="34" charset="0"/>
                <a:cs typeface="Century Gothic"/>
              </a:rPr>
              <a:t> </a:t>
            </a:r>
            <a:r>
              <a:rPr lang="en-US" sz="2200" dirty="0">
                <a:latin typeface="Bahnschrift" panose="020B0502040204020203" pitchFamily="34" charset="0"/>
                <a:cs typeface="Century Gothic"/>
              </a:rPr>
              <a:t>Fairview</a:t>
            </a:r>
            <a:r>
              <a:rPr lang="en-US" sz="2200" spc="-20" dirty="0">
                <a:latin typeface="Bahnschrift" panose="020B0502040204020203" pitchFamily="34" charset="0"/>
                <a:cs typeface="Century Gothic"/>
              </a:rPr>
              <a:t> </a:t>
            </a:r>
            <a:r>
              <a:rPr lang="en-US" sz="2200" spc="-10" dirty="0">
                <a:latin typeface="Bahnschrift" panose="020B0502040204020203" pitchFamily="34" charset="0"/>
                <a:cs typeface="Century Gothic"/>
              </a:rPr>
              <a:t>Clinic</a:t>
            </a:r>
            <a:endParaRPr lang="en-US" sz="2200" dirty="0">
              <a:latin typeface="Bahnschrift" panose="020B0502040204020203" pitchFamily="34" charset="0"/>
              <a:cs typeface="Century Gothic"/>
            </a:endParaRPr>
          </a:p>
          <a:p>
            <a:pPr marL="12700">
              <a:lnSpc>
                <a:spcPct val="100000"/>
              </a:lnSpc>
              <a:spcBef>
                <a:spcPts val="600"/>
              </a:spcBef>
            </a:pPr>
            <a:r>
              <a:rPr sz="2200" dirty="0">
                <a:latin typeface="Courier New"/>
                <a:cs typeface="Courier New"/>
              </a:rPr>
              <a:t>o</a:t>
            </a:r>
            <a:r>
              <a:rPr lang="en-US" sz="2200" dirty="0">
                <a:latin typeface="Bahnschrift" panose="020B0502040204020203" pitchFamily="34" charset="0"/>
                <a:cs typeface="Century Gothic"/>
              </a:rPr>
              <a:t>Allina Health</a:t>
            </a:r>
            <a:r>
              <a:rPr lang="en-US" sz="2200" spc="5" dirty="0">
                <a:latin typeface="Bahnschrift" panose="020B0502040204020203" pitchFamily="34" charset="0"/>
                <a:cs typeface="Century Gothic"/>
              </a:rPr>
              <a:t> </a:t>
            </a:r>
            <a:r>
              <a:rPr lang="en-US" sz="2200" spc="-10" dirty="0">
                <a:latin typeface="Bahnschrift" panose="020B0502040204020203" pitchFamily="34" charset="0"/>
                <a:cs typeface="Century Gothic"/>
              </a:rPr>
              <a:t>Clinic</a:t>
            </a:r>
            <a:endParaRPr lang="en-US" sz="2200" dirty="0">
              <a:latin typeface="Bahnschrift" panose="020B0502040204020203" pitchFamily="34" charset="0"/>
              <a:cs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027171"/>
            <a:ext cx="12192000" cy="5831205"/>
            <a:chOff x="0" y="1027171"/>
            <a:chExt cx="12192000" cy="5831205"/>
          </a:xfrm>
        </p:grpSpPr>
        <p:pic>
          <p:nvPicPr>
            <p:cNvPr id="3" name="object 3"/>
            <p:cNvPicPr/>
            <p:nvPr/>
          </p:nvPicPr>
          <p:blipFill>
            <a:blip r:embed="rId3" cstate="print"/>
            <a:stretch>
              <a:fillRect/>
            </a:stretch>
          </p:blipFill>
          <p:spPr>
            <a:xfrm>
              <a:off x="2069568" y="1027171"/>
              <a:ext cx="2982514" cy="2942853"/>
            </a:xfrm>
            <a:prstGeom prst="rect">
              <a:avLst/>
            </a:prstGeom>
          </p:spPr>
        </p:pic>
        <p:pic>
          <p:nvPicPr>
            <p:cNvPr id="4" name="object 4"/>
            <p:cNvPicPr/>
            <p:nvPr/>
          </p:nvPicPr>
          <p:blipFill>
            <a:blip r:embed="rId4" cstate="print"/>
            <a:stretch>
              <a:fillRect/>
            </a:stretch>
          </p:blipFill>
          <p:spPr>
            <a:xfrm>
              <a:off x="2392679" y="1551431"/>
              <a:ext cx="2400299" cy="1955292"/>
            </a:xfrm>
            <a:prstGeom prst="rect">
              <a:avLst/>
            </a:prstGeom>
          </p:spPr>
        </p:pic>
        <p:pic>
          <p:nvPicPr>
            <p:cNvPr id="5" name="object 5"/>
            <p:cNvPicPr/>
            <p:nvPr/>
          </p:nvPicPr>
          <p:blipFill>
            <a:blip r:embed="rId5" cstate="print"/>
            <a:stretch>
              <a:fillRect/>
            </a:stretch>
          </p:blipFill>
          <p:spPr>
            <a:xfrm>
              <a:off x="2107692" y="1045464"/>
              <a:ext cx="2910840" cy="2871216"/>
            </a:xfrm>
            <a:prstGeom prst="rect">
              <a:avLst/>
            </a:prstGeom>
          </p:spPr>
        </p:pic>
        <p:sp>
          <p:nvSpPr>
            <p:cNvPr id="6" name="object 6"/>
            <p:cNvSpPr/>
            <p:nvPr/>
          </p:nvSpPr>
          <p:spPr>
            <a:xfrm>
              <a:off x="2107692" y="1045464"/>
              <a:ext cx="2910840" cy="2871470"/>
            </a:xfrm>
            <a:custGeom>
              <a:avLst/>
              <a:gdLst/>
              <a:ahLst/>
              <a:cxnLst/>
              <a:rect l="l" t="t" r="r" b="b"/>
              <a:pathLst>
                <a:path w="2910840" h="2871470">
                  <a:moveTo>
                    <a:pt x="0" y="1435608"/>
                  </a:moveTo>
                  <a:lnTo>
                    <a:pt x="809" y="1387257"/>
                  </a:lnTo>
                  <a:lnTo>
                    <a:pt x="3222" y="1339306"/>
                  </a:lnTo>
                  <a:lnTo>
                    <a:pt x="7213" y="1291781"/>
                  </a:lnTo>
                  <a:lnTo>
                    <a:pt x="12755" y="1244706"/>
                  </a:lnTo>
                  <a:lnTo>
                    <a:pt x="19824" y="1198107"/>
                  </a:lnTo>
                  <a:lnTo>
                    <a:pt x="28394" y="1152009"/>
                  </a:lnTo>
                  <a:lnTo>
                    <a:pt x="38439" y="1106437"/>
                  </a:lnTo>
                  <a:lnTo>
                    <a:pt x="49935" y="1061415"/>
                  </a:lnTo>
                  <a:lnTo>
                    <a:pt x="62855" y="1016970"/>
                  </a:lnTo>
                  <a:lnTo>
                    <a:pt x="77175" y="973126"/>
                  </a:lnTo>
                  <a:lnTo>
                    <a:pt x="92868" y="929908"/>
                  </a:lnTo>
                  <a:lnTo>
                    <a:pt x="109909" y="887342"/>
                  </a:lnTo>
                  <a:lnTo>
                    <a:pt x="128273" y="845453"/>
                  </a:lnTo>
                  <a:lnTo>
                    <a:pt x="147934" y="804265"/>
                  </a:lnTo>
                  <a:lnTo>
                    <a:pt x="168867" y="763804"/>
                  </a:lnTo>
                  <a:lnTo>
                    <a:pt x="191046" y="724095"/>
                  </a:lnTo>
                  <a:lnTo>
                    <a:pt x="214447" y="685163"/>
                  </a:lnTo>
                  <a:lnTo>
                    <a:pt x="239042" y="647034"/>
                  </a:lnTo>
                  <a:lnTo>
                    <a:pt x="264808" y="609731"/>
                  </a:lnTo>
                  <a:lnTo>
                    <a:pt x="291717" y="573282"/>
                  </a:lnTo>
                  <a:lnTo>
                    <a:pt x="319746" y="537709"/>
                  </a:lnTo>
                  <a:lnTo>
                    <a:pt x="348869" y="503040"/>
                  </a:lnTo>
                  <a:lnTo>
                    <a:pt x="379059" y="469298"/>
                  </a:lnTo>
                  <a:lnTo>
                    <a:pt x="410292" y="436510"/>
                  </a:lnTo>
                  <a:lnTo>
                    <a:pt x="442541" y="404699"/>
                  </a:lnTo>
                  <a:lnTo>
                    <a:pt x="475783" y="373892"/>
                  </a:lnTo>
                  <a:lnTo>
                    <a:pt x="509990" y="344113"/>
                  </a:lnTo>
                  <a:lnTo>
                    <a:pt x="545138" y="315388"/>
                  </a:lnTo>
                  <a:lnTo>
                    <a:pt x="581202" y="287741"/>
                  </a:lnTo>
                  <a:lnTo>
                    <a:pt x="618155" y="261198"/>
                  </a:lnTo>
                  <a:lnTo>
                    <a:pt x="655972" y="235783"/>
                  </a:lnTo>
                  <a:lnTo>
                    <a:pt x="694628" y="211523"/>
                  </a:lnTo>
                  <a:lnTo>
                    <a:pt x="734097" y="188442"/>
                  </a:lnTo>
                  <a:lnTo>
                    <a:pt x="774354" y="166565"/>
                  </a:lnTo>
                  <a:lnTo>
                    <a:pt x="815373" y="145917"/>
                  </a:lnTo>
                  <a:lnTo>
                    <a:pt x="857129" y="126524"/>
                  </a:lnTo>
                  <a:lnTo>
                    <a:pt x="899596" y="108410"/>
                  </a:lnTo>
                  <a:lnTo>
                    <a:pt x="942750" y="91601"/>
                  </a:lnTo>
                  <a:lnTo>
                    <a:pt x="986563" y="76122"/>
                  </a:lnTo>
                  <a:lnTo>
                    <a:pt x="1031012" y="61998"/>
                  </a:lnTo>
                  <a:lnTo>
                    <a:pt x="1076070" y="49254"/>
                  </a:lnTo>
                  <a:lnTo>
                    <a:pt x="1121712" y="37915"/>
                  </a:lnTo>
                  <a:lnTo>
                    <a:pt x="1167913" y="28007"/>
                  </a:lnTo>
                  <a:lnTo>
                    <a:pt x="1214647" y="19554"/>
                  </a:lnTo>
                  <a:lnTo>
                    <a:pt x="1261888" y="12581"/>
                  </a:lnTo>
                  <a:lnTo>
                    <a:pt x="1309611" y="7114"/>
                  </a:lnTo>
                  <a:lnTo>
                    <a:pt x="1357791" y="3178"/>
                  </a:lnTo>
                  <a:lnTo>
                    <a:pt x="1406403" y="798"/>
                  </a:lnTo>
                  <a:lnTo>
                    <a:pt x="1455420" y="0"/>
                  </a:lnTo>
                  <a:lnTo>
                    <a:pt x="1504436" y="798"/>
                  </a:lnTo>
                  <a:lnTo>
                    <a:pt x="1553048" y="3178"/>
                  </a:lnTo>
                  <a:lnTo>
                    <a:pt x="1601228" y="7114"/>
                  </a:lnTo>
                  <a:lnTo>
                    <a:pt x="1648951" y="12581"/>
                  </a:lnTo>
                  <a:lnTo>
                    <a:pt x="1696192" y="19554"/>
                  </a:lnTo>
                  <a:lnTo>
                    <a:pt x="1742926" y="28007"/>
                  </a:lnTo>
                  <a:lnTo>
                    <a:pt x="1789127" y="37915"/>
                  </a:lnTo>
                  <a:lnTo>
                    <a:pt x="1834769" y="49254"/>
                  </a:lnTo>
                  <a:lnTo>
                    <a:pt x="1879827" y="61998"/>
                  </a:lnTo>
                  <a:lnTo>
                    <a:pt x="1924276" y="76122"/>
                  </a:lnTo>
                  <a:lnTo>
                    <a:pt x="1968089" y="91601"/>
                  </a:lnTo>
                  <a:lnTo>
                    <a:pt x="2011243" y="108410"/>
                  </a:lnTo>
                  <a:lnTo>
                    <a:pt x="2053710" y="126524"/>
                  </a:lnTo>
                  <a:lnTo>
                    <a:pt x="2095466" y="145917"/>
                  </a:lnTo>
                  <a:lnTo>
                    <a:pt x="2136485" y="166565"/>
                  </a:lnTo>
                  <a:lnTo>
                    <a:pt x="2176742" y="188442"/>
                  </a:lnTo>
                  <a:lnTo>
                    <a:pt x="2216211" y="211523"/>
                  </a:lnTo>
                  <a:lnTo>
                    <a:pt x="2254867" y="235783"/>
                  </a:lnTo>
                  <a:lnTo>
                    <a:pt x="2292684" y="261198"/>
                  </a:lnTo>
                  <a:lnTo>
                    <a:pt x="2329637" y="287741"/>
                  </a:lnTo>
                  <a:lnTo>
                    <a:pt x="2365701" y="315388"/>
                  </a:lnTo>
                  <a:lnTo>
                    <a:pt x="2400849" y="344113"/>
                  </a:lnTo>
                  <a:lnTo>
                    <a:pt x="2435056" y="373892"/>
                  </a:lnTo>
                  <a:lnTo>
                    <a:pt x="2468298" y="404699"/>
                  </a:lnTo>
                  <a:lnTo>
                    <a:pt x="2500547" y="436510"/>
                  </a:lnTo>
                  <a:lnTo>
                    <a:pt x="2531780" y="469298"/>
                  </a:lnTo>
                  <a:lnTo>
                    <a:pt x="2561970" y="503040"/>
                  </a:lnTo>
                  <a:lnTo>
                    <a:pt x="2591093" y="537709"/>
                  </a:lnTo>
                  <a:lnTo>
                    <a:pt x="2619122" y="573282"/>
                  </a:lnTo>
                  <a:lnTo>
                    <a:pt x="2646031" y="609731"/>
                  </a:lnTo>
                  <a:lnTo>
                    <a:pt x="2671797" y="647034"/>
                  </a:lnTo>
                  <a:lnTo>
                    <a:pt x="2696392" y="685163"/>
                  </a:lnTo>
                  <a:lnTo>
                    <a:pt x="2719793" y="724095"/>
                  </a:lnTo>
                  <a:lnTo>
                    <a:pt x="2741972" y="763804"/>
                  </a:lnTo>
                  <a:lnTo>
                    <a:pt x="2762905" y="804265"/>
                  </a:lnTo>
                  <a:lnTo>
                    <a:pt x="2782566" y="845453"/>
                  </a:lnTo>
                  <a:lnTo>
                    <a:pt x="2800930" y="887342"/>
                  </a:lnTo>
                  <a:lnTo>
                    <a:pt x="2817971" y="929908"/>
                  </a:lnTo>
                  <a:lnTo>
                    <a:pt x="2833664" y="973126"/>
                  </a:lnTo>
                  <a:lnTo>
                    <a:pt x="2847984" y="1016970"/>
                  </a:lnTo>
                  <a:lnTo>
                    <a:pt x="2860904" y="1061415"/>
                  </a:lnTo>
                  <a:lnTo>
                    <a:pt x="2872400" y="1106437"/>
                  </a:lnTo>
                  <a:lnTo>
                    <a:pt x="2882445" y="1152009"/>
                  </a:lnTo>
                  <a:lnTo>
                    <a:pt x="2891015" y="1198107"/>
                  </a:lnTo>
                  <a:lnTo>
                    <a:pt x="2898084" y="1244706"/>
                  </a:lnTo>
                  <a:lnTo>
                    <a:pt x="2903626" y="1291781"/>
                  </a:lnTo>
                  <a:lnTo>
                    <a:pt x="2907617" y="1339306"/>
                  </a:lnTo>
                  <a:lnTo>
                    <a:pt x="2910030" y="1387257"/>
                  </a:lnTo>
                  <a:lnTo>
                    <a:pt x="2910840" y="1435608"/>
                  </a:lnTo>
                  <a:lnTo>
                    <a:pt x="2910030" y="1483958"/>
                  </a:lnTo>
                  <a:lnTo>
                    <a:pt x="2907617" y="1531909"/>
                  </a:lnTo>
                  <a:lnTo>
                    <a:pt x="2903626" y="1579434"/>
                  </a:lnTo>
                  <a:lnTo>
                    <a:pt x="2898084" y="1626509"/>
                  </a:lnTo>
                  <a:lnTo>
                    <a:pt x="2891015" y="1673108"/>
                  </a:lnTo>
                  <a:lnTo>
                    <a:pt x="2882445" y="1719206"/>
                  </a:lnTo>
                  <a:lnTo>
                    <a:pt x="2872400" y="1764778"/>
                  </a:lnTo>
                  <a:lnTo>
                    <a:pt x="2860904" y="1809800"/>
                  </a:lnTo>
                  <a:lnTo>
                    <a:pt x="2847984" y="1854245"/>
                  </a:lnTo>
                  <a:lnTo>
                    <a:pt x="2833664" y="1898089"/>
                  </a:lnTo>
                  <a:lnTo>
                    <a:pt x="2817971" y="1941307"/>
                  </a:lnTo>
                  <a:lnTo>
                    <a:pt x="2800930" y="1983873"/>
                  </a:lnTo>
                  <a:lnTo>
                    <a:pt x="2782566" y="2025762"/>
                  </a:lnTo>
                  <a:lnTo>
                    <a:pt x="2762905" y="2066950"/>
                  </a:lnTo>
                  <a:lnTo>
                    <a:pt x="2741972" y="2107411"/>
                  </a:lnTo>
                  <a:lnTo>
                    <a:pt x="2719793" y="2147120"/>
                  </a:lnTo>
                  <a:lnTo>
                    <a:pt x="2696392" y="2186052"/>
                  </a:lnTo>
                  <a:lnTo>
                    <a:pt x="2671797" y="2224181"/>
                  </a:lnTo>
                  <a:lnTo>
                    <a:pt x="2646031" y="2261484"/>
                  </a:lnTo>
                  <a:lnTo>
                    <a:pt x="2619122" y="2297933"/>
                  </a:lnTo>
                  <a:lnTo>
                    <a:pt x="2591093" y="2333506"/>
                  </a:lnTo>
                  <a:lnTo>
                    <a:pt x="2561970" y="2368175"/>
                  </a:lnTo>
                  <a:lnTo>
                    <a:pt x="2531780" y="2401917"/>
                  </a:lnTo>
                  <a:lnTo>
                    <a:pt x="2500547" y="2434705"/>
                  </a:lnTo>
                  <a:lnTo>
                    <a:pt x="2468298" y="2466516"/>
                  </a:lnTo>
                  <a:lnTo>
                    <a:pt x="2435056" y="2497323"/>
                  </a:lnTo>
                  <a:lnTo>
                    <a:pt x="2400849" y="2527102"/>
                  </a:lnTo>
                  <a:lnTo>
                    <a:pt x="2365701" y="2555827"/>
                  </a:lnTo>
                  <a:lnTo>
                    <a:pt x="2329637" y="2583474"/>
                  </a:lnTo>
                  <a:lnTo>
                    <a:pt x="2292684" y="2610017"/>
                  </a:lnTo>
                  <a:lnTo>
                    <a:pt x="2254867" y="2635432"/>
                  </a:lnTo>
                  <a:lnTo>
                    <a:pt x="2216211" y="2659692"/>
                  </a:lnTo>
                  <a:lnTo>
                    <a:pt x="2176742" y="2682773"/>
                  </a:lnTo>
                  <a:lnTo>
                    <a:pt x="2136485" y="2704650"/>
                  </a:lnTo>
                  <a:lnTo>
                    <a:pt x="2095466" y="2725298"/>
                  </a:lnTo>
                  <a:lnTo>
                    <a:pt x="2053710" y="2744691"/>
                  </a:lnTo>
                  <a:lnTo>
                    <a:pt x="2011243" y="2762805"/>
                  </a:lnTo>
                  <a:lnTo>
                    <a:pt x="1968089" y="2779614"/>
                  </a:lnTo>
                  <a:lnTo>
                    <a:pt x="1924276" y="2795093"/>
                  </a:lnTo>
                  <a:lnTo>
                    <a:pt x="1879827" y="2809217"/>
                  </a:lnTo>
                  <a:lnTo>
                    <a:pt x="1834769" y="2821961"/>
                  </a:lnTo>
                  <a:lnTo>
                    <a:pt x="1789127" y="2833300"/>
                  </a:lnTo>
                  <a:lnTo>
                    <a:pt x="1742926" y="2843208"/>
                  </a:lnTo>
                  <a:lnTo>
                    <a:pt x="1696192" y="2851661"/>
                  </a:lnTo>
                  <a:lnTo>
                    <a:pt x="1648951" y="2858634"/>
                  </a:lnTo>
                  <a:lnTo>
                    <a:pt x="1601228" y="2864101"/>
                  </a:lnTo>
                  <a:lnTo>
                    <a:pt x="1553048" y="2868037"/>
                  </a:lnTo>
                  <a:lnTo>
                    <a:pt x="1504436" y="2870417"/>
                  </a:lnTo>
                  <a:lnTo>
                    <a:pt x="1455420" y="2871216"/>
                  </a:lnTo>
                  <a:lnTo>
                    <a:pt x="1406403" y="2870417"/>
                  </a:lnTo>
                  <a:lnTo>
                    <a:pt x="1357791" y="2868037"/>
                  </a:lnTo>
                  <a:lnTo>
                    <a:pt x="1309611" y="2864101"/>
                  </a:lnTo>
                  <a:lnTo>
                    <a:pt x="1261888" y="2858634"/>
                  </a:lnTo>
                  <a:lnTo>
                    <a:pt x="1214647" y="2851661"/>
                  </a:lnTo>
                  <a:lnTo>
                    <a:pt x="1167913" y="2843208"/>
                  </a:lnTo>
                  <a:lnTo>
                    <a:pt x="1121712" y="2833300"/>
                  </a:lnTo>
                  <a:lnTo>
                    <a:pt x="1076070" y="2821961"/>
                  </a:lnTo>
                  <a:lnTo>
                    <a:pt x="1031012" y="2809217"/>
                  </a:lnTo>
                  <a:lnTo>
                    <a:pt x="986563" y="2795093"/>
                  </a:lnTo>
                  <a:lnTo>
                    <a:pt x="942750" y="2779614"/>
                  </a:lnTo>
                  <a:lnTo>
                    <a:pt x="899596" y="2762805"/>
                  </a:lnTo>
                  <a:lnTo>
                    <a:pt x="857129" y="2744691"/>
                  </a:lnTo>
                  <a:lnTo>
                    <a:pt x="815373" y="2725298"/>
                  </a:lnTo>
                  <a:lnTo>
                    <a:pt x="774354" y="2704650"/>
                  </a:lnTo>
                  <a:lnTo>
                    <a:pt x="734097" y="2682773"/>
                  </a:lnTo>
                  <a:lnTo>
                    <a:pt x="694628" y="2659692"/>
                  </a:lnTo>
                  <a:lnTo>
                    <a:pt x="655972" y="2635432"/>
                  </a:lnTo>
                  <a:lnTo>
                    <a:pt x="618155" y="2610017"/>
                  </a:lnTo>
                  <a:lnTo>
                    <a:pt x="581202" y="2583474"/>
                  </a:lnTo>
                  <a:lnTo>
                    <a:pt x="545138" y="2555827"/>
                  </a:lnTo>
                  <a:lnTo>
                    <a:pt x="509990" y="2527102"/>
                  </a:lnTo>
                  <a:lnTo>
                    <a:pt x="475783" y="2497323"/>
                  </a:lnTo>
                  <a:lnTo>
                    <a:pt x="442541" y="2466516"/>
                  </a:lnTo>
                  <a:lnTo>
                    <a:pt x="410292" y="2434705"/>
                  </a:lnTo>
                  <a:lnTo>
                    <a:pt x="379059" y="2401917"/>
                  </a:lnTo>
                  <a:lnTo>
                    <a:pt x="348869" y="2368175"/>
                  </a:lnTo>
                  <a:lnTo>
                    <a:pt x="319746" y="2333506"/>
                  </a:lnTo>
                  <a:lnTo>
                    <a:pt x="291717" y="2297933"/>
                  </a:lnTo>
                  <a:lnTo>
                    <a:pt x="264808" y="2261484"/>
                  </a:lnTo>
                  <a:lnTo>
                    <a:pt x="239042" y="2224181"/>
                  </a:lnTo>
                  <a:lnTo>
                    <a:pt x="214447" y="2186052"/>
                  </a:lnTo>
                  <a:lnTo>
                    <a:pt x="191046" y="2147120"/>
                  </a:lnTo>
                  <a:lnTo>
                    <a:pt x="168867" y="2107411"/>
                  </a:lnTo>
                  <a:lnTo>
                    <a:pt x="147934" y="2066950"/>
                  </a:lnTo>
                  <a:lnTo>
                    <a:pt x="128273" y="2025762"/>
                  </a:lnTo>
                  <a:lnTo>
                    <a:pt x="109909" y="1983873"/>
                  </a:lnTo>
                  <a:lnTo>
                    <a:pt x="92868" y="1941307"/>
                  </a:lnTo>
                  <a:lnTo>
                    <a:pt x="77175" y="1898089"/>
                  </a:lnTo>
                  <a:lnTo>
                    <a:pt x="62855" y="1854245"/>
                  </a:lnTo>
                  <a:lnTo>
                    <a:pt x="49935" y="1809800"/>
                  </a:lnTo>
                  <a:lnTo>
                    <a:pt x="38439" y="1764778"/>
                  </a:lnTo>
                  <a:lnTo>
                    <a:pt x="28394" y="1719206"/>
                  </a:lnTo>
                  <a:lnTo>
                    <a:pt x="19824" y="1673108"/>
                  </a:lnTo>
                  <a:lnTo>
                    <a:pt x="12755" y="1626509"/>
                  </a:lnTo>
                  <a:lnTo>
                    <a:pt x="7213" y="1579434"/>
                  </a:lnTo>
                  <a:lnTo>
                    <a:pt x="3222" y="1531909"/>
                  </a:lnTo>
                  <a:lnTo>
                    <a:pt x="809" y="1483958"/>
                  </a:lnTo>
                  <a:lnTo>
                    <a:pt x="0" y="1435608"/>
                  </a:lnTo>
                  <a:close/>
                </a:path>
              </a:pathLst>
            </a:custGeom>
            <a:ln w="9525">
              <a:solidFill>
                <a:srgbClr val="6AA8DC"/>
              </a:solidFill>
            </a:ln>
          </p:spPr>
          <p:txBody>
            <a:bodyPr wrap="square" lIns="0" tIns="0" rIns="0" bIns="0" rtlCol="0"/>
            <a:lstStyle/>
            <a:p>
              <a:endParaRPr/>
            </a:p>
          </p:txBody>
        </p:sp>
      </p:grpSp>
      <p:sp>
        <p:nvSpPr>
          <p:cNvPr id="7" name="object 7"/>
          <p:cNvSpPr txBox="1">
            <a:spLocks noGrp="1"/>
          </p:cNvSpPr>
          <p:nvPr>
            <p:ph type="title"/>
          </p:nvPr>
        </p:nvSpPr>
        <p:spPr>
          <a:prstGeom prst="rect">
            <a:avLst/>
          </a:prstGeom>
        </p:spPr>
        <p:txBody>
          <a:bodyPr vert="horz" wrap="square" lIns="0" tIns="123571" rIns="0" bIns="0" rtlCol="0">
            <a:spAutoFit/>
          </a:bodyPr>
          <a:lstStyle/>
          <a:p>
            <a:pPr marL="12700">
              <a:lnSpc>
                <a:spcPct val="100000"/>
              </a:lnSpc>
              <a:spcBef>
                <a:spcPts val="105"/>
              </a:spcBef>
            </a:pPr>
            <a:r>
              <a:rPr dirty="0"/>
              <a:t>HealthPartners</a:t>
            </a:r>
            <a:r>
              <a:rPr spc="-55" dirty="0"/>
              <a:t> </a:t>
            </a:r>
            <a:r>
              <a:rPr spc="-10" dirty="0"/>
              <a:t>Resources</a:t>
            </a:r>
          </a:p>
        </p:txBody>
      </p:sp>
      <p:sp>
        <p:nvSpPr>
          <p:cNvPr id="8" name="object 8"/>
          <p:cNvSpPr txBox="1"/>
          <p:nvPr/>
        </p:nvSpPr>
        <p:spPr>
          <a:xfrm>
            <a:off x="2605277" y="1676145"/>
            <a:ext cx="1917064" cy="1967846"/>
          </a:xfrm>
          <a:prstGeom prst="rect">
            <a:avLst/>
          </a:prstGeom>
        </p:spPr>
        <p:txBody>
          <a:bodyPr vert="horz" wrap="square" lIns="0" tIns="13335" rIns="0" bIns="0" rtlCol="0">
            <a:spAutoFit/>
          </a:bodyPr>
          <a:lstStyle/>
          <a:p>
            <a:pPr marL="143510" marR="116205" indent="-20320">
              <a:lnSpc>
                <a:spcPct val="100000"/>
              </a:lnSpc>
              <a:spcBef>
                <a:spcPts val="105"/>
              </a:spcBef>
            </a:pPr>
            <a:r>
              <a:rPr lang="en-US" sz="3200" b="1" spc="-10" dirty="0">
                <a:latin typeface="Bahnschrift" panose="020B0502040204020203" pitchFamily="34" charset="0"/>
                <a:cs typeface="Century Gothic"/>
              </a:rPr>
              <a:t>Member Services</a:t>
            </a:r>
            <a:endParaRPr lang="en-US" sz="3200" dirty="0">
              <a:latin typeface="Bahnschrift" panose="020B0502040204020203" pitchFamily="34" charset="0"/>
              <a:cs typeface="Century Gothic"/>
            </a:endParaRPr>
          </a:p>
          <a:p>
            <a:pPr marL="12700">
              <a:lnSpc>
                <a:spcPct val="100000"/>
              </a:lnSpc>
              <a:spcBef>
                <a:spcPts val="1810"/>
              </a:spcBef>
            </a:pPr>
            <a:r>
              <a:rPr lang="en-US" sz="2400" spc="-10" dirty="0">
                <a:latin typeface="Bahnschrift" panose="020B0502040204020203" pitchFamily="34" charset="0"/>
                <a:cs typeface="Century Gothic"/>
              </a:rPr>
              <a:t>952-883-</a:t>
            </a:r>
            <a:r>
              <a:rPr lang="en-US" sz="2400" spc="-20" dirty="0">
                <a:latin typeface="Bahnschrift" panose="020B0502040204020203" pitchFamily="34" charset="0"/>
                <a:cs typeface="Century Gothic"/>
              </a:rPr>
              <a:t>5000</a:t>
            </a:r>
            <a:endParaRPr lang="en-US" sz="2400" dirty="0">
              <a:latin typeface="Bahnschrift" panose="020B0502040204020203" pitchFamily="34" charset="0"/>
              <a:cs typeface="Century Gothic"/>
            </a:endParaRPr>
          </a:p>
        </p:txBody>
      </p:sp>
      <p:grpSp>
        <p:nvGrpSpPr>
          <p:cNvPr id="9" name="object 9"/>
          <p:cNvGrpSpPr/>
          <p:nvPr/>
        </p:nvGrpSpPr>
        <p:grpSpPr>
          <a:xfrm>
            <a:off x="390143" y="3371088"/>
            <a:ext cx="1969135" cy="1960245"/>
            <a:chOff x="390143" y="3371088"/>
            <a:chExt cx="1969135" cy="1960245"/>
          </a:xfrm>
        </p:grpSpPr>
        <p:pic>
          <p:nvPicPr>
            <p:cNvPr id="10" name="object 10"/>
            <p:cNvPicPr/>
            <p:nvPr/>
          </p:nvPicPr>
          <p:blipFill>
            <a:blip r:embed="rId6" cstate="print"/>
            <a:stretch>
              <a:fillRect/>
            </a:stretch>
          </p:blipFill>
          <p:spPr>
            <a:xfrm>
              <a:off x="390143" y="3371088"/>
              <a:ext cx="1969008" cy="1959864"/>
            </a:xfrm>
            <a:prstGeom prst="rect">
              <a:avLst/>
            </a:prstGeom>
          </p:spPr>
        </p:pic>
        <p:pic>
          <p:nvPicPr>
            <p:cNvPr id="11" name="object 11"/>
            <p:cNvPicPr/>
            <p:nvPr/>
          </p:nvPicPr>
          <p:blipFill>
            <a:blip r:embed="rId7" cstate="print"/>
            <a:stretch>
              <a:fillRect/>
            </a:stretch>
          </p:blipFill>
          <p:spPr>
            <a:xfrm>
              <a:off x="518159" y="3930396"/>
              <a:ext cx="1712976" cy="918971"/>
            </a:xfrm>
            <a:prstGeom prst="rect">
              <a:avLst/>
            </a:prstGeom>
          </p:spPr>
        </p:pic>
        <p:pic>
          <p:nvPicPr>
            <p:cNvPr id="12" name="object 12"/>
            <p:cNvPicPr/>
            <p:nvPr/>
          </p:nvPicPr>
          <p:blipFill>
            <a:blip r:embed="rId8" cstate="print"/>
            <a:stretch>
              <a:fillRect/>
            </a:stretch>
          </p:blipFill>
          <p:spPr>
            <a:xfrm>
              <a:off x="437387" y="3398520"/>
              <a:ext cx="1879092" cy="1869947"/>
            </a:xfrm>
            <a:prstGeom prst="rect">
              <a:avLst/>
            </a:prstGeom>
          </p:spPr>
        </p:pic>
        <p:sp>
          <p:nvSpPr>
            <p:cNvPr id="13" name="object 13"/>
            <p:cNvSpPr/>
            <p:nvPr/>
          </p:nvSpPr>
          <p:spPr>
            <a:xfrm>
              <a:off x="437387" y="3398520"/>
              <a:ext cx="1879600" cy="1870075"/>
            </a:xfrm>
            <a:custGeom>
              <a:avLst/>
              <a:gdLst/>
              <a:ahLst/>
              <a:cxnLst/>
              <a:rect l="l" t="t" r="r" b="b"/>
              <a:pathLst>
                <a:path w="1879600" h="1870075">
                  <a:moveTo>
                    <a:pt x="0" y="934973"/>
                  </a:moveTo>
                  <a:lnTo>
                    <a:pt x="1222" y="886859"/>
                  </a:lnTo>
                  <a:lnTo>
                    <a:pt x="4850" y="839376"/>
                  </a:lnTo>
                  <a:lnTo>
                    <a:pt x="10825" y="792584"/>
                  </a:lnTo>
                  <a:lnTo>
                    <a:pt x="19088" y="746541"/>
                  </a:lnTo>
                  <a:lnTo>
                    <a:pt x="29579" y="701306"/>
                  </a:lnTo>
                  <a:lnTo>
                    <a:pt x="42240" y="656937"/>
                  </a:lnTo>
                  <a:lnTo>
                    <a:pt x="57011" y="613494"/>
                  </a:lnTo>
                  <a:lnTo>
                    <a:pt x="73834" y="571035"/>
                  </a:lnTo>
                  <a:lnTo>
                    <a:pt x="92649" y="529619"/>
                  </a:lnTo>
                  <a:lnTo>
                    <a:pt x="113398" y="489305"/>
                  </a:lnTo>
                  <a:lnTo>
                    <a:pt x="136021" y="450151"/>
                  </a:lnTo>
                  <a:lnTo>
                    <a:pt x="160459" y="412216"/>
                  </a:lnTo>
                  <a:lnTo>
                    <a:pt x="186654" y="375559"/>
                  </a:lnTo>
                  <a:lnTo>
                    <a:pt x="214546" y="340239"/>
                  </a:lnTo>
                  <a:lnTo>
                    <a:pt x="244077" y="306314"/>
                  </a:lnTo>
                  <a:lnTo>
                    <a:pt x="275186" y="273843"/>
                  </a:lnTo>
                  <a:lnTo>
                    <a:pt x="307816" y="242885"/>
                  </a:lnTo>
                  <a:lnTo>
                    <a:pt x="341907" y="213499"/>
                  </a:lnTo>
                  <a:lnTo>
                    <a:pt x="377400" y="185743"/>
                  </a:lnTo>
                  <a:lnTo>
                    <a:pt x="414237" y="159676"/>
                  </a:lnTo>
                  <a:lnTo>
                    <a:pt x="452357" y="135356"/>
                  </a:lnTo>
                  <a:lnTo>
                    <a:pt x="491702" y="112844"/>
                  </a:lnTo>
                  <a:lnTo>
                    <a:pt x="532214" y="92196"/>
                  </a:lnTo>
                  <a:lnTo>
                    <a:pt x="573832" y="73473"/>
                  </a:lnTo>
                  <a:lnTo>
                    <a:pt x="616498" y="56732"/>
                  </a:lnTo>
                  <a:lnTo>
                    <a:pt x="660153" y="42033"/>
                  </a:lnTo>
                  <a:lnTo>
                    <a:pt x="704738" y="29434"/>
                  </a:lnTo>
                  <a:lnTo>
                    <a:pt x="750194" y="18994"/>
                  </a:lnTo>
                  <a:lnTo>
                    <a:pt x="796462" y="10772"/>
                  </a:lnTo>
                  <a:lnTo>
                    <a:pt x="843482" y="4827"/>
                  </a:lnTo>
                  <a:lnTo>
                    <a:pt x="891197" y="1216"/>
                  </a:lnTo>
                  <a:lnTo>
                    <a:pt x="939546" y="0"/>
                  </a:lnTo>
                  <a:lnTo>
                    <a:pt x="987897" y="1216"/>
                  </a:lnTo>
                  <a:lnTo>
                    <a:pt x="1035613" y="4827"/>
                  </a:lnTo>
                  <a:lnTo>
                    <a:pt x="1082635" y="10772"/>
                  </a:lnTo>
                  <a:lnTo>
                    <a:pt x="1128904" y="18994"/>
                  </a:lnTo>
                  <a:lnTo>
                    <a:pt x="1174361" y="29434"/>
                  </a:lnTo>
                  <a:lnTo>
                    <a:pt x="1218947" y="42033"/>
                  </a:lnTo>
                  <a:lnTo>
                    <a:pt x="1262603" y="56732"/>
                  </a:lnTo>
                  <a:lnTo>
                    <a:pt x="1305270" y="73473"/>
                  </a:lnTo>
                  <a:lnTo>
                    <a:pt x="1346888" y="92196"/>
                  </a:lnTo>
                  <a:lnTo>
                    <a:pt x="1387400" y="112844"/>
                  </a:lnTo>
                  <a:lnTo>
                    <a:pt x="1426745" y="135356"/>
                  </a:lnTo>
                  <a:lnTo>
                    <a:pt x="1464866" y="159676"/>
                  </a:lnTo>
                  <a:lnTo>
                    <a:pt x="1501702" y="185743"/>
                  </a:lnTo>
                  <a:lnTo>
                    <a:pt x="1537194" y="213499"/>
                  </a:lnTo>
                  <a:lnTo>
                    <a:pt x="1571285" y="242885"/>
                  </a:lnTo>
                  <a:lnTo>
                    <a:pt x="1603914" y="273843"/>
                  </a:lnTo>
                  <a:lnTo>
                    <a:pt x="1635023" y="306314"/>
                  </a:lnTo>
                  <a:lnTo>
                    <a:pt x="1664553" y="340239"/>
                  </a:lnTo>
                  <a:lnTo>
                    <a:pt x="1692444" y="375559"/>
                  </a:lnTo>
                  <a:lnTo>
                    <a:pt x="1718638" y="412216"/>
                  </a:lnTo>
                  <a:lnTo>
                    <a:pt x="1743076" y="450151"/>
                  </a:lnTo>
                  <a:lnTo>
                    <a:pt x="1765698" y="489305"/>
                  </a:lnTo>
                  <a:lnTo>
                    <a:pt x="1786446" y="529619"/>
                  </a:lnTo>
                  <a:lnTo>
                    <a:pt x="1805261" y="571035"/>
                  </a:lnTo>
                  <a:lnTo>
                    <a:pt x="1822083" y="613494"/>
                  </a:lnTo>
                  <a:lnTo>
                    <a:pt x="1836854" y="656937"/>
                  </a:lnTo>
                  <a:lnTo>
                    <a:pt x="1849514" y="701306"/>
                  </a:lnTo>
                  <a:lnTo>
                    <a:pt x="1860004" y="746541"/>
                  </a:lnTo>
                  <a:lnTo>
                    <a:pt x="1868266" y="792584"/>
                  </a:lnTo>
                  <a:lnTo>
                    <a:pt x="1874241" y="839376"/>
                  </a:lnTo>
                  <a:lnTo>
                    <a:pt x="1877869" y="886859"/>
                  </a:lnTo>
                  <a:lnTo>
                    <a:pt x="1879092" y="934973"/>
                  </a:lnTo>
                  <a:lnTo>
                    <a:pt x="1877869" y="983088"/>
                  </a:lnTo>
                  <a:lnTo>
                    <a:pt x="1874241" y="1030571"/>
                  </a:lnTo>
                  <a:lnTo>
                    <a:pt x="1868266" y="1077363"/>
                  </a:lnTo>
                  <a:lnTo>
                    <a:pt x="1860004" y="1123406"/>
                  </a:lnTo>
                  <a:lnTo>
                    <a:pt x="1849514" y="1168641"/>
                  </a:lnTo>
                  <a:lnTo>
                    <a:pt x="1836854" y="1213010"/>
                  </a:lnTo>
                  <a:lnTo>
                    <a:pt x="1822083" y="1256453"/>
                  </a:lnTo>
                  <a:lnTo>
                    <a:pt x="1805261" y="1298912"/>
                  </a:lnTo>
                  <a:lnTo>
                    <a:pt x="1786446" y="1340328"/>
                  </a:lnTo>
                  <a:lnTo>
                    <a:pt x="1765698" y="1380642"/>
                  </a:lnTo>
                  <a:lnTo>
                    <a:pt x="1743076" y="1419796"/>
                  </a:lnTo>
                  <a:lnTo>
                    <a:pt x="1718638" y="1457731"/>
                  </a:lnTo>
                  <a:lnTo>
                    <a:pt x="1692444" y="1494388"/>
                  </a:lnTo>
                  <a:lnTo>
                    <a:pt x="1664553" y="1529708"/>
                  </a:lnTo>
                  <a:lnTo>
                    <a:pt x="1635023" y="1563633"/>
                  </a:lnTo>
                  <a:lnTo>
                    <a:pt x="1603914" y="1596104"/>
                  </a:lnTo>
                  <a:lnTo>
                    <a:pt x="1571285" y="1627062"/>
                  </a:lnTo>
                  <a:lnTo>
                    <a:pt x="1537194" y="1656448"/>
                  </a:lnTo>
                  <a:lnTo>
                    <a:pt x="1501702" y="1684204"/>
                  </a:lnTo>
                  <a:lnTo>
                    <a:pt x="1464866" y="1710271"/>
                  </a:lnTo>
                  <a:lnTo>
                    <a:pt x="1426745" y="1734591"/>
                  </a:lnTo>
                  <a:lnTo>
                    <a:pt x="1387400" y="1757103"/>
                  </a:lnTo>
                  <a:lnTo>
                    <a:pt x="1346888" y="1777751"/>
                  </a:lnTo>
                  <a:lnTo>
                    <a:pt x="1305270" y="1796474"/>
                  </a:lnTo>
                  <a:lnTo>
                    <a:pt x="1262603" y="1813215"/>
                  </a:lnTo>
                  <a:lnTo>
                    <a:pt x="1218947" y="1827914"/>
                  </a:lnTo>
                  <a:lnTo>
                    <a:pt x="1174361" y="1840513"/>
                  </a:lnTo>
                  <a:lnTo>
                    <a:pt x="1128904" y="1850953"/>
                  </a:lnTo>
                  <a:lnTo>
                    <a:pt x="1082635" y="1859175"/>
                  </a:lnTo>
                  <a:lnTo>
                    <a:pt x="1035613" y="1865120"/>
                  </a:lnTo>
                  <a:lnTo>
                    <a:pt x="987897" y="1868731"/>
                  </a:lnTo>
                  <a:lnTo>
                    <a:pt x="939546" y="1869947"/>
                  </a:lnTo>
                  <a:lnTo>
                    <a:pt x="891197" y="1868731"/>
                  </a:lnTo>
                  <a:lnTo>
                    <a:pt x="843482" y="1865120"/>
                  </a:lnTo>
                  <a:lnTo>
                    <a:pt x="796462" y="1859175"/>
                  </a:lnTo>
                  <a:lnTo>
                    <a:pt x="750194" y="1850953"/>
                  </a:lnTo>
                  <a:lnTo>
                    <a:pt x="704738" y="1840513"/>
                  </a:lnTo>
                  <a:lnTo>
                    <a:pt x="660153" y="1827914"/>
                  </a:lnTo>
                  <a:lnTo>
                    <a:pt x="616498" y="1813215"/>
                  </a:lnTo>
                  <a:lnTo>
                    <a:pt x="573832" y="1796474"/>
                  </a:lnTo>
                  <a:lnTo>
                    <a:pt x="532214" y="1777751"/>
                  </a:lnTo>
                  <a:lnTo>
                    <a:pt x="491702" y="1757103"/>
                  </a:lnTo>
                  <a:lnTo>
                    <a:pt x="452357" y="1734591"/>
                  </a:lnTo>
                  <a:lnTo>
                    <a:pt x="414237" y="1710271"/>
                  </a:lnTo>
                  <a:lnTo>
                    <a:pt x="377400" y="1684204"/>
                  </a:lnTo>
                  <a:lnTo>
                    <a:pt x="341907" y="1656448"/>
                  </a:lnTo>
                  <a:lnTo>
                    <a:pt x="307816" y="1627062"/>
                  </a:lnTo>
                  <a:lnTo>
                    <a:pt x="275186" y="1596104"/>
                  </a:lnTo>
                  <a:lnTo>
                    <a:pt x="244077" y="1563633"/>
                  </a:lnTo>
                  <a:lnTo>
                    <a:pt x="214546" y="1529708"/>
                  </a:lnTo>
                  <a:lnTo>
                    <a:pt x="186654" y="1494388"/>
                  </a:lnTo>
                  <a:lnTo>
                    <a:pt x="160459" y="1457731"/>
                  </a:lnTo>
                  <a:lnTo>
                    <a:pt x="136021" y="1419796"/>
                  </a:lnTo>
                  <a:lnTo>
                    <a:pt x="113398" y="1380642"/>
                  </a:lnTo>
                  <a:lnTo>
                    <a:pt x="92649" y="1340328"/>
                  </a:lnTo>
                  <a:lnTo>
                    <a:pt x="73834" y="1298912"/>
                  </a:lnTo>
                  <a:lnTo>
                    <a:pt x="57011" y="1256453"/>
                  </a:lnTo>
                  <a:lnTo>
                    <a:pt x="42240" y="1213010"/>
                  </a:lnTo>
                  <a:lnTo>
                    <a:pt x="29579" y="1168641"/>
                  </a:lnTo>
                  <a:lnTo>
                    <a:pt x="19088" y="1123406"/>
                  </a:lnTo>
                  <a:lnTo>
                    <a:pt x="10825" y="1077363"/>
                  </a:lnTo>
                  <a:lnTo>
                    <a:pt x="4850" y="1030571"/>
                  </a:lnTo>
                  <a:lnTo>
                    <a:pt x="1222" y="983088"/>
                  </a:lnTo>
                  <a:lnTo>
                    <a:pt x="0" y="934973"/>
                  </a:lnTo>
                  <a:close/>
                </a:path>
              </a:pathLst>
            </a:custGeom>
            <a:ln w="9525">
              <a:solidFill>
                <a:srgbClr val="88921A"/>
              </a:solidFill>
            </a:ln>
          </p:spPr>
          <p:txBody>
            <a:bodyPr wrap="square" lIns="0" tIns="0" rIns="0" bIns="0" rtlCol="0"/>
            <a:lstStyle/>
            <a:p>
              <a:endParaRPr/>
            </a:p>
          </p:txBody>
        </p:sp>
      </p:grpSp>
      <p:sp>
        <p:nvSpPr>
          <p:cNvPr id="14" name="object 14"/>
          <p:cNvSpPr txBox="1"/>
          <p:nvPr/>
        </p:nvSpPr>
        <p:spPr>
          <a:xfrm>
            <a:off x="700531" y="4012438"/>
            <a:ext cx="1353820" cy="635635"/>
          </a:xfrm>
          <a:prstGeom prst="rect">
            <a:avLst/>
          </a:prstGeom>
        </p:spPr>
        <p:txBody>
          <a:bodyPr vert="horz" wrap="square" lIns="0" tIns="12700" rIns="0" bIns="0" rtlCol="0">
            <a:spAutoFit/>
          </a:bodyPr>
          <a:lstStyle/>
          <a:p>
            <a:pPr marL="12700" marR="5080" indent="314960">
              <a:lnSpc>
                <a:spcPct val="100000"/>
              </a:lnSpc>
              <a:spcBef>
                <a:spcPts val="100"/>
              </a:spcBef>
            </a:pPr>
            <a:r>
              <a:rPr lang="en-US" sz="2000" b="1" spc="-20" dirty="0">
                <a:latin typeface="Bahnschrift" panose="020B0502040204020203" pitchFamily="34" charset="0"/>
                <a:cs typeface="Century Gothic"/>
              </a:rPr>
              <a:t>Nurse </a:t>
            </a:r>
            <a:r>
              <a:rPr lang="en-US" sz="2000" b="1" spc="-10" dirty="0">
                <a:latin typeface="Bahnschrift" panose="020B0502040204020203" pitchFamily="34" charset="0"/>
                <a:cs typeface="Century Gothic"/>
              </a:rPr>
              <a:t>Navigators</a:t>
            </a:r>
            <a:endParaRPr lang="en-US" sz="2000" dirty="0">
              <a:latin typeface="Bahnschrift" panose="020B0502040204020203" pitchFamily="34" charset="0"/>
              <a:cs typeface="Century Gothic"/>
            </a:endParaRPr>
          </a:p>
        </p:txBody>
      </p:sp>
      <p:grpSp>
        <p:nvGrpSpPr>
          <p:cNvPr id="15" name="object 15"/>
          <p:cNvGrpSpPr/>
          <p:nvPr/>
        </p:nvGrpSpPr>
        <p:grpSpPr>
          <a:xfrm>
            <a:off x="2577083" y="4305300"/>
            <a:ext cx="1967864" cy="1960245"/>
            <a:chOff x="2577083" y="4305300"/>
            <a:chExt cx="1967864" cy="1960245"/>
          </a:xfrm>
        </p:grpSpPr>
        <p:pic>
          <p:nvPicPr>
            <p:cNvPr id="16" name="object 16"/>
            <p:cNvPicPr/>
            <p:nvPr/>
          </p:nvPicPr>
          <p:blipFill>
            <a:blip r:embed="rId9" cstate="print"/>
            <a:stretch>
              <a:fillRect/>
            </a:stretch>
          </p:blipFill>
          <p:spPr>
            <a:xfrm>
              <a:off x="2577083" y="4305300"/>
              <a:ext cx="1967483" cy="1959864"/>
            </a:xfrm>
            <a:prstGeom prst="rect">
              <a:avLst/>
            </a:prstGeom>
          </p:spPr>
        </p:pic>
        <p:pic>
          <p:nvPicPr>
            <p:cNvPr id="17" name="object 17"/>
            <p:cNvPicPr/>
            <p:nvPr/>
          </p:nvPicPr>
          <p:blipFill>
            <a:blip r:embed="rId10" cstate="print"/>
            <a:stretch>
              <a:fillRect/>
            </a:stretch>
          </p:blipFill>
          <p:spPr>
            <a:xfrm>
              <a:off x="2705099" y="4864608"/>
              <a:ext cx="1712976" cy="918971"/>
            </a:xfrm>
            <a:prstGeom prst="rect">
              <a:avLst/>
            </a:prstGeom>
          </p:spPr>
        </p:pic>
        <p:pic>
          <p:nvPicPr>
            <p:cNvPr id="18" name="object 18"/>
            <p:cNvPicPr/>
            <p:nvPr/>
          </p:nvPicPr>
          <p:blipFill>
            <a:blip r:embed="rId11" cstate="print"/>
            <a:stretch>
              <a:fillRect/>
            </a:stretch>
          </p:blipFill>
          <p:spPr>
            <a:xfrm>
              <a:off x="2624327" y="4332732"/>
              <a:ext cx="1877568" cy="1869948"/>
            </a:xfrm>
            <a:prstGeom prst="rect">
              <a:avLst/>
            </a:prstGeom>
          </p:spPr>
        </p:pic>
        <p:sp>
          <p:nvSpPr>
            <p:cNvPr id="19" name="object 19"/>
            <p:cNvSpPr/>
            <p:nvPr/>
          </p:nvSpPr>
          <p:spPr>
            <a:xfrm>
              <a:off x="2624327" y="4332732"/>
              <a:ext cx="1877695" cy="1870075"/>
            </a:xfrm>
            <a:custGeom>
              <a:avLst/>
              <a:gdLst/>
              <a:ahLst/>
              <a:cxnLst/>
              <a:rect l="l" t="t" r="r" b="b"/>
              <a:pathLst>
                <a:path w="1877695" h="1870075">
                  <a:moveTo>
                    <a:pt x="0" y="934974"/>
                  </a:moveTo>
                  <a:lnTo>
                    <a:pt x="1221" y="886859"/>
                  </a:lnTo>
                  <a:lnTo>
                    <a:pt x="4847" y="839376"/>
                  </a:lnTo>
                  <a:lnTo>
                    <a:pt x="10818" y="792584"/>
                  </a:lnTo>
                  <a:lnTo>
                    <a:pt x="19075" y="746541"/>
                  </a:lnTo>
                  <a:lnTo>
                    <a:pt x="29559" y="701306"/>
                  </a:lnTo>
                  <a:lnTo>
                    <a:pt x="42211" y="656937"/>
                  </a:lnTo>
                  <a:lnTo>
                    <a:pt x="56972" y="613494"/>
                  </a:lnTo>
                  <a:lnTo>
                    <a:pt x="73783" y="571035"/>
                  </a:lnTo>
                  <a:lnTo>
                    <a:pt x="92584" y="529619"/>
                  </a:lnTo>
                  <a:lnTo>
                    <a:pt x="113318" y="489305"/>
                  </a:lnTo>
                  <a:lnTo>
                    <a:pt x="135925" y="450151"/>
                  </a:lnTo>
                  <a:lnTo>
                    <a:pt x="160345" y="412216"/>
                  </a:lnTo>
                  <a:lnTo>
                    <a:pt x="186521" y="375559"/>
                  </a:lnTo>
                  <a:lnTo>
                    <a:pt x="214392" y="340239"/>
                  </a:lnTo>
                  <a:lnTo>
                    <a:pt x="243900" y="306314"/>
                  </a:lnTo>
                  <a:lnTo>
                    <a:pt x="274986" y="273843"/>
                  </a:lnTo>
                  <a:lnTo>
                    <a:pt x="307591" y="242885"/>
                  </a:lnTo>
                  <a:lnTo>
                    <a:pt x="341655" y="213499"/>
                  </a:lnTo>
                  <a:lnTo>
                    <a:pt x="377121" y="185743"/>
                  </a:lnTo>
                  <a:lnTo>
                    <a:pt x="413928" y="159676"/>
                  </a:lnTo>
                  <a:lnTo>
                    <a:pt x="452017" y="135356"/>
                  </a:lnTo>
                  <a:lnTo>
                    <a:pt x="491331" y="112844"/>
                  </a:lnTo>
                  <a:lnTo>
                    <a:pt x="531809" y="92196"/>
                  </a:lnTo>
                  <a:lnTo>
                    <a:pt x="573393" y="73473"/>
                  </a:lnTo>
                  <a:lnTo>
                    <a:pt x="616023" y="56732"/>
                  </a:lnTo>
                  <a:lnTo>
                    <a:pt x="659641" y="42033"/>
                  </a:lnTo>
                  <a:lnTo>
                    <a:pt x="704187" y="29434"/>
                  </a:lnTo>
                  <a:lnTo>
                    <a:pt x="749604" y="18994"/>
                  </a:lnTo>
                  <a:lnTo>
                    <a:pt x="795830" y="10772"/>
                  </a:lnTo>
                  <a:lnTo>
                    <a:pt x="842809" y="4827"/>
                  </a:lnTo>
                  <a:lnTo>
                    <a:pt x="890479" y="1216"/>
                  </a:lnTo>
                  <a:lnTo>
                    <a:pt x="938784" y="0"/>
                  </a:lnTo>
                  <a:lnTo>
                    <a:pt x="987088" y="1216"/>
                  </a:lnTo>
                  <a:lnTo>
                    <a:pt x="1034758" y="4827"/>
                  </a:lnTo>
                  <a:lnTo>
                    <a:pt x="1081737" y="10772"/>
                  </a:lnTo>
                  <a:lnTo>
                    <a:pt x="1127963" y="18994"/>
                  </a:lnTo>
                  <a:lnTo>
                    <a:pt x="1173380" y="29434"/>
                  </a:lnTo>
                  <a:lnTo>
                    <a:pt x="1217926" y="42033"/>
                  </a:lnTo>
                  <a:lnTo>
                    <a:pt x="1261544" y="56732"/>
                  </a:lnTo>
                  <a:lnTo>
                    <a:pt x="1304174" y="73473"/>
                  </a:lnTo>
                  <a:lnTo>
                    <a:pt x="1345758" y="92196"/>
                  </a:lnTo>
                  <a:lnTo>
                    <a:pt x="1386236" y="112844"/>
                  </a:lnTo>
                  <a:lnTo>
                    <a:pt x="1425550" y="135356"/>
                  </a:lnTo>
                  <a:lnTo>
                    <a:pt x="1463639" y="159676"/>
                  </a:lnTo>
                  <a:lnTo>
                    <a:pt x="1500446" y="185743"/>
                  </a:lnTo>
                  <a:lnTo>
                    <a:pt x="1535912" y="213499"/>
                  </a:lnTo>
                  <a:lnTo>
                    <a:pt x="1569976" y="242885"/>
                  </a:lnTo>
                  <a:lnTo>
                    <a:pt x="1602581" y="273843"/>
                  </a:lnTo>
                  <a:lnTo>
                    <a:pt x="1633667" y="306314"/>
                  </a:lnTo>
                  <a:lnTo>
                    <a:pt x="1663175" y="340239"/>
                  </a:lnTo>
                  <a:lnTo>
                    <a:pt x="1691046" y="375559"/>
                  </a:lnTo>
                  <a:lnTo>
                    <a:pt x="1717222" y="412216"/>
                  </a:lnTo>
                  <a:lnTo>
                    <a:pt x="1741642" y="450151"/>
                  </a:lnTo>
                  <a:lnTo>
                    <a:pt x="1764249" y="489305"/>
                  </a:lnTo>
                  <a:lnTo>
                    <a:pt x="1784983" y="529619"/>
                  </a:lnTo>
                  <a:lnTo>
                    <a:pt x="1803784" y="571035"/>
                  </a:lnTo>
                  <a:lnTo>
                    <a:pt x="1820595" y="613494"/>
                  </a:lnTo>
                  <a:lnTo>
                    <a:pt x="1835356" y="656937"/>
                  </a:lnTo>
                  <a:lnTo>
                    <a:pt x="1848008" y="701306"/>
                  </a:lnTo>
                  <a:lnTo>
                    <a:pt x="1858492" y="746541"/>
                  </a:lnTo>
                  <a:lnTo>
                    <a:pt x="1866749" y="792584"/>
                  </a:lnTo>
                  <a:lnTo>
                    <a:pt x="1872720" y="839376"/>
                  </a:lnTo>
                  <a:lnTo>
                    <a:pt x="1876346" y="886859"/>
                  </a:lnTo>
                  <a:lnTo>
                    <a:pt x="1877568" y="934974"/>
                  </a:lnTo>
                  <a:lnTo>
                    <a:pt x="1876346" y="983087"/>
                  </a:lnTo>
                  <a:lnTo>
                    <a:pt x="1872720" y="1030569"/>
                  </a:lnTo>
                  <a:lnTo>
                    <a:pt x="1866749" y="1077360"/>
                  </a:lnTo>
                  <a:lnTo>
                    <a:pt x="1858492" y="1123403"/>
                  </a:lnTo>
                  <a:lnTo>
                    <a:pt x="1848008" y="1168637"/>
                  </a:lnTo>
                  <a:lnTo>
                    <a:pt x="1835356" y="1213005"/>
                  </a:lnTo>
                  <a:lnTo>
                    <a:pt x="1820595" y="1256448"/>
                  </a:lnTo>
                  <a:lnTo>
                    <a:pt x="1803784" y="1298906"/>
                  </a:lnTo>
                  <a:lnTo>
                    <a:pt x="1784983" y="1340322"/>
                  </a:lnTo>
                  <a:lnTo>
                    <a:pt x="1764249" y="1380636"/>
                  </a:lnTo>
                  <a:lnTo>
                    <a:pt x="1741642" y="1419790"/>
                  </a:lnTo>
                  <a:lnTo>
                    <a:pt x="1717222" y="1457725"/>
                  </a:lnTo>
                  <a:lnTo>
                    <a:pt x="1691046" y="1494382"/>
                  </a:lnTo>
                  <a:lnTo>
                    <a:pt x="1663175" y="1529703"/>
                  </a:lnTo>
                  <a:lnTo>
                    <a:pt x="1633667" y="1563628"/>
                  </a:lnTo>
                  <a:lnTo>
                    <a:pt x="1602581" y="1596099"/>
                  </a:lnTo>
                  <a:lnTo>
                    <a:pt x="1569976" y="1627057"/>
                  </a:lnTo>
                  <a:lnTo>
                    <a:pt x="1535912" y="1656444"/>
                  </a:lnTo>
                  <a:lnTo>
                    <a:pt x="1500446" y="1684201"/>
                  </a:lnTo>
                  <a:lnTo>
                    <a:pt x="1463639" y="1710268"/>
                  </a:lnTo>
                  <a:lnTo>
                    <a:pt x="1425550" y="1734588"/>
                  </a:lnTo>
                  <a:lnTo>
                    <a:pt x="1386236" y="1757101"/>
                  </a:lnTo>
                  <a:lnTo>
                    <a:pt x="1345758" y="1777748"/>
                  </a:lnTo>
                  <a:lnTo>
                    <a:pt x="1304174" y="1796472"/>
                  </a:lnTo>
                  <a:lnTo>
                    <a:pt x="1261544" y="1813213"/>
                  </a:lnTo>
                  <a:lnTo>
                    <a:pt x="1217926" y="1827913"/>
                  </a:lnTo>
                  <a:lnTo>
                    <a:pt x="1173380" y="1840512"/>
                  </a:lnTo>
                  <a:lnTo>
                    <a:pt x="1127963" y="1850952"/>
                  </a:lnTo>
                  <a:lnTo>
                    <a:pt x="1081737" y="1859174"/>
                  </a:lnTo>
                  <a:lnTo>
                    <a:pt x="1034758" y="1865120"/>
                  </a:lnTo>
                  <a:lnTo>
                    <a:pt x="987088" y="1868731"/>
                  </a:lnTo>
                  <a:lnTo>
                    <a:pt x="938784" y="1869948"/>
                  </a:lnTo>
                  <a:lnTo>
                    <a:pt x="890479" y="1868731"/>
                  </a:lnTo>
                  <a:lnTo>
                    <a:pt x="842809" y="1865120"/>
                  </a:lnTo>
                  <a:lnTo>
                    <a:pt x="795830" y="1859174"/>
                  </a:lnTo>
                  <a:lnTo>
                    <a:pt x="749604" y="1850952"/>
                  </a:lnTo>
                  <a:lnTo>
                    <a:pt x="704187" y="1840512"/>
                  </a:lnTo>
                  <a:lnTo>
                    <a:pt x="659641" y="1827913"/>
                  </a:lnTo>
                  <a:lnTo>
                    <a:pt x="616023" y="1813213"/>
                  </a:lnTo>
                  <a:lnTo>
                    <a:pt x="573393" y="1796472"/>
                  </a:lnTo>
                  <a:lnTo>
                    <a:pt x="531809" y="1777748"/>
                  </a:lnTo>
                  <a:lnTo>
                    <a:pt x="491331" y="1757101"/>
                  </a:lnTo>
                  <a:lnTo>
                    <a:pt x="452017" y="1734588"/>
                  </a:lnTo>
                  <a:lnTo>
                    <a:pt x="413928" y="1710268"/>
                  </a:lnTo>
                  <a:lnTo>
                    <a:pt x="377121" y="1684201"/>
                  </a:lnTo>
                  <a:lnTo>
                    <a:pt x="341655" y="1656444"/>
                  </a:lnTo>
                  <a:lnTo>
                    <a:pt x="307591" y="1627057"/>
                  </a:lnTo>
                  <a:lnTo>
                    <a:pt x="274986" y="1596099"/>
                  </a:lnTo>
                  <a:lnTo>
                    <a:pt x="243900" y="1563628"/>
                  </a:lnTo>
                  <a:lnTo>
                    <a:pt x="214392" y="1529703"/>
                  </a:lnTo>
                  <a:lnTo>
                    <a:pt x="186521" y="1494382"/>
                  </a:lnTo>
                  <a:lnTo>
                    <a:pt x="160345" y="1457725"/>
                  </a:lnTo>
                  <a:lnTo>
                    <a:pt x="135925" y="1419790"/>
                  </a:lnTo>
                  <a:lnTo>
                    <a:pt x="113318" y="1380636"/>
                  </a:lnTo>
                  <a:lnTo>
                    <a:pt x="92584" y="1340322"/>
                  </a:lnTo>
                  <a:lnTo>
                    <a:pt x="73783" y="1298906"/>
                  </a:lnTo>
                  <a:lnTo>
                    <a:pt x="56972" y="1256448"/>
                  </a:lnTo>
                  <a:lnTo>
                    <a:pt x="42211" y="1213005"/>
                  </a:lnTo>
                  <a:lnTo>
                    <a:pt x="29559" y="1168637"/>
                  </a:lnTo>
                  <a:lnTo>
                    <a:pt x="19075" y="1123403"/>
                  </a:lnTo>
                  <a:lnTo>
                    <a:pt x="10818" y="1077360"/>
                  </a:lnTo>
                  <a:lnTo>
                    <a:pt x="4847" y="1030569"/>
                  </a:lnTo>
                  <a:lnTo>
                    <a:pt x="1221" y="983087"/>
                  </a:lnTo>
                  <a:lnTo>
                    <a:pt x="0" y="934974"/>
                  </a:lnTo>
                  <a:close/>
                </a:path>
              </a:pathLst>
            </a:custGeom>
            <a:ln w="9525">
              <a:solidFill>
                <a:srgbClr val="DF7936"/>
              </a:solidFill>
            </a:ln>
          </p:spPr>
          <p:txBody>
            <a:bodyPr wrap="square" lIns="0" tIns="0" rIns="0" bIns="0" rtlCol="0"/>
            <a:lstStyle/>
            <a:p>
              <a:endParaRPr/>
            </a:p>
          </p:txBody>
        </p:sp>
      </p:grpSp>
      <p:sp>
        <p:nvSpPr>
          <p:cNvPr id="20" name="object 20"/>
          <p:cNvSpPr txBox="1"/>
          <p:nvPr/>
        </p:nvSpPr>
        <p:spPr>
          <a:xfrm>
            <a:off x="2887217" y="4947030"/>
            <a:ext cx="1353820" cy="635635"/>
          </a:xfrm>
          <a:prstGeom prst="rect">
            <a:avLst/>
          </a:prstGeom>
        </p:spPr>
        <p:txBody>
          <a:bodyPr vert="horz" wrap="square" lIns="0" tIns="12700" rIns="0" bIns="0" rtlCol="0">
            <a:spAutoFit/>
          </a:bodyPr>
          <a:lstStyle/>
          <a:p>
            <a:pPr marL="12700" marR="5080" indent="31750">
              <a:lnSpc>
                <a:spcPct val="100000"/>
              </a:lnSpc>
              <a:spcBef>
                <a:spcPts val="100"/>
              </a:spcBef>
            </a:pPr>
            <a:r>
              <a:rPr lang="en-US" sz="2000" b="1" spc="-10" dirty="0">
                <a:latin typeface="Bahnschrift" panose="020B0502040204020203" pitchFamily="34" charset="0"/>
                <a:cs typeface="Century Gothic"/>
              </a:rPr>
              <a:t>Pharmacy Navigators</a:t>
            </a:r>
            <a:endParaRPr lang="en-US" sz="2000" dirty="0">
              <a:latin typeface="Bahnschrift" panose="020B0502040204020203" pitchFamily="34" charset="0"/>
              <a:cs typeface="Century Gothic"/>
            </a:endParaRPr>
          </a:p>
        </p:txBody>
      </p:sp>
      <p:grpSp>
        <p:nvGrpSpPr>
          <p:cNvPr id="21" name="object 21"/>
          <p:cNvGrpSpPr/>
          <p:nvPr/>
        </p:nvGrpSpPr>
        <p:grpSpPr>
          <a:xfrm>
            <a:off x="4764023" y="3371088"/>
            <a:ext cx="1967864" cy="1960245"/>
            <a:chOff x="4764023" y="3371088"/>
            <a:chExt cx="1967864" cy="1960245"/>
          </a:xfrm>
        </p:grpSpPr>
        <p:pic>
          <p:nvPicPr>
            <p:cNvPr id="22" name="object 22"/>
            <p:cNvPicPr/>
            <p:nvPr/>
          </p:nvPicPr>
          <p:blipFill>
            <a:blip r:embed="rId9" cstate="print"/>
            <a:stretch>
              <a:fillRect/>
            </a:stretch>
          </p:blipFill>
          <p:spPr>
            <a:xfrm>
              <a:off x="4764023" y="3371088"/>
              <a:ext cx="1967483" cy="1959864"/>
            </a:xfrm>
            <a:prstGeom prst="rect">
              <a:avLst/>
            </a:prstGeom>
          </p:spPr>
        </p:pic>
        <p:pic>
          <p:nvPicPr>
            <p:cNvPr id="23" name="object 23"/>
            <p:cNvPicPr/>
            <p:nvPr/>
          </p:nvPicPr>
          <p:blipFill>
            <a:blip r:embed="rId12" cstate="print"/>
            <a:stretch>
              <a:fillRect/>
            </a:stretch>
          </p:blipFill>
          <p:spPr>
            <a:xfrm>
              <a:off x="4890515" y="3778008"/>
              <a:ext cx="1770888" cy="1223759"/>
            </a:xfrm>
            <a:prstGeom prst="rect">
              <a:avLst/>
            </a:prstGeom>
          </p:spPr>
        </p:pic>
        <p:pic>
          <p:nvPicPr>
            <p:cNvPr id="24" name="object 24"/>
            <p:cNvPicPr/>
            <p:nvPr/>
          </p:nvPicPr>
          <p:blipFill>
            <a:blip r:embed="rId13" cstate="print"/>
            <a:stretch>
              <a:fillRect/>
            </a:stretch>
          </p:blipFill>
          <p:spPr>
            <a:xfrm>
              <a:off x="4811267" y="3398520"/>
              <a:ext cx="1877567" cy="1869947"/>
            </a:xfrm>
            <a:prstGeom prst="rect">
              <a:avLst/>
            </a:prstGeom>
          </p:spPr>
        </p:pic>
        <p:sp>
          <p:nvSpPr>
            <p:cNvPr id="25" name="object 25"/>
            <p:cNvSpPr/>
            <p:nvPr/>
          </p:nvSpPr>
          <p:spPr>
            <a:xfrm>
              <a:off x="4811267" y="3398520"/>
              <a:ext cx="1877695" cy="1870075"/>
            </a:xfrm>
            <a:custGeom>
              <a:avLst/>
              <a:gdLst/>
              <a:ahLst/>
              <a:cxnLst/>
              <a:rect l="l" t="t" r="r" b="b"/>
              <a:pathLst>
                <a:path w="1877695" h="1870075">
                  <a:moveTo>
                    <a:pt x="0" y="934973"/>
                  </a:moveTo>
                  <a:lnTo>
                    <a:pt x="1221" y="886859"/>
                  </a:lnTo>
                  <a:lnTo>
                    <a:pt x="4847" y="839376"/>
                  </a:lnTo>
                  <a:lnTo>
                    <a:pt x="10818" y="792584"/>
                  </a:lnTo>
                  <a:lnTo>
                    <a:pt x="19075" y="746541"/>
                  </a:lnTo>
                  <a:lnTo>
                    <a:pt x="29559" y="701306"/>
                  </a:lnTo>
                  <a:lnTo>
                    <a:pt x="42211" y="656937"/>
                  </a:lnTo>
                  <a:lnTo>
                    <a:pt x="56972" y="613494"/>
                  </a:lnTo>
                  <a:lnTo>
                    <a:pt x="73783" y="571035"/>
                  </a:lnTo>
                  <a:lnTo>
                    <a:pt x="92584" y="529619"/>
                  </a:lnTo>
                  <a:lnTo>
                    <a:pt x="113318" y="489305"/>
                  </a:lnTo>
                  <a:lnTo>
                    <a:pt x="135925" y="450151"/>
                  </a:lnTo>
                  <a:lnTo>
                    <a:pt x="160345" y="412216"/>
                  </a:lnTo>
                  <a:lnTo>
                    <a:pt x="186521" y="375559"/>
                  </a:lnTo>
                  <a:lnTo>
                    <a:pt x="214392" y="340239"/>
                  </a:lnTo>
                  <a:lnTo>
                    <a:pt x="243900" y="306314"/>
                  </a:lnTo>
                  <a:lnTo>
                    <a:pt x="274986" y="273843"/>
                  </a:lnTo>
                  <a:lnTo>
                    <a:pt x="307591" y="242885"/>
                  </a:lnTo>
                  <a:lnTo>
                    <a:pt x="341655" y="213499"/>
                  </a:lnTo>
                  <a:lnTo>
                    <a:pt x="377121" y="185743"/>
                  </a:lnTo>
                  <a:lnTo>
                    <a:pt x="413928" y="159676"/>
                  </a:lnTo>
                  <a:lnTo>
                    <a:pt x="452017" y="135356"/>
                  </a:lnTo>
                  <a:lnTo>
                    <a:pt x="491331" y="112844"/>
                  </a:lnTo>
                  <a:lnTo>
                    <a:pt x="531809" y="92196"/>
                  </a:lnTo>
                  <a:lnTo>
                    <a:pt x="573393" y="73473"/>
                  </a:lnTo>
                  <a:lnTo>
                    <a:pt x="616023" y="56732"/>
                  </a:lnTo>
                  <a:lnTo>
                    <a:pt x="659641" y="42033"/>
                  </a:lnTo>
                  <a:lnTo>
                    <a:pt x="704187" y="29434"/>
                  </a:lnTo>
                  <a:lnTo>
                    <a:pt x="749604" y="18994"/>
                  </a:lnTo>
                  <a:lnTo>
                    <a:pt x="795830" y="10772"/>
                  </a:lnTo>
                  <a:lnTo>
                    <a:pt x="842809" y="4827"/>
                  </a:lnTo>
                  <a:lnTo>
                    <a:pt x="890479" y="1216"/>
                  </a:lnTo>
                  <a:lnTo>
                    <a:pt x="938784" y="0"/>
                  </a:lnTo>
                  <a:lnTo>
                    <a:pt x="987088" y="1216"/>
                  </a:lnTo>
                  <a:lnTo>
                    <a:pt x="1034758" y="4827"/>
                  </a:lnTo>
                  <a:lnTo>
                    <a:pt x="1081737" y="10772"/>
                  </a:lnTo>
                  <a:lnTo>
                    <a:pt x="1127963" y="18994"/>
                  </a:lnTo>
                  <a:lnTo>
                    <a:pt x="1173380" y="29434"/>
                  </a:lnTo>
                  <a:lnTo>
                    <a:pt x="1217926" y="42033"/>
                  </a:lnTo>
                  <a:lnTo>
                    <a:pt x="1261544" y="56732"/>
                  </a:lnTo>
                  <a:lnTo>
                    <a:pt x="1304174" y="73473"/>
                  </a:lnTo>
                  <a:lnTo>
                    <a:pt x="1345758" y="92196"/>
                  </a:lnTo>
                  <a:lnTo>
                    <a:pt x="1386236" y="112844"/>
                  </a:lnTo>
                  <a:lnTo>
                    <a:pt x="1425550" y="135356"/>
                  </a:lnTo>
                  <a:lnTo>
                    <a:pt x="1463639" y="159676"/>
                  </a:lnTo>
                  <a:lnTo>
                    <a:pt x="1500446" y="185743"/>
                  </a:lnTo>
                  <a:lnTo>
                    <a:pt x="1535912" y="213499"/>
                  </a:lnTo>
                  <a:lnTo>
                    <a:pt x="1569976" y="242885"/>
                  </a:lnTo>
                  <a:lnTo>
                    <a:pt x="1602581" y="273843"/>
                  </a:lnTo>
                  <a:lnTo>
                    <a:pt x="1633667" y="306314"/>
                  </a:lnTo>
                  <a:lnTo>
                    <a:pt x="1663175" y="340239"/>
                  </a:lnTo>
                  <a:lnTo>
                    <a:pt x="1691046" y="375559"/>
                  </a:lnTo>
                  <a:lnTo>
                    <a:pt x="1717222" y="412216"/>
                  </a:lnTo>
                  <a:lnTo>
                    <a:pt x="1741642" y="450151"/>
                  </a:lnTo>
                  <a:lnTo>
                    <a:pt x="1764249" y="489305"/>
                  </a:lnTo>
                  <a:lnTo>
                    <a:pt x="1784983" y="529619"/>
                  </a:lnTo>
                  <a:lnTo>
                    <a:pt x="1803784" y="571035"/>
                  </a:lnTo>
                  <a:lnTo>
                    <a:pt x="1820595" y="613494"/>
                  </a:lnTo>
                  <a:lnTo>
                    <a:pt x="1835356" y="656937"/>
                  </a:lnTo>
                  <a:lnTo>
                    <a:pt x="1848008" y="701306"/>
                  </a:lnTo>
                  <a:lnTo>
                    <a:pt x="1858492" y="746541"/>
                  </a:lnTo>
                  <a:lnTo>
                    <a:pt x="1866749" y="792584"/>
                  </a:lnTo>
                  <a:lnTo>
                    <a:pt x="1872720" y="839376"/>
                  </a:lnTo>
                  <a:lnTo>
                    <a:pt x="1876346" y="886859"/>
                  </a:lnTo>
                  <a:lnTo>
                    <a:pt x="1877567" y="934973"/>
                  </a:lnTo>
                  <a:lnTo>
                    <a:pt x="1876346" y="983088"/>
                  </a:lnTo>
                  <a:lnTo>
                    <a:pt x="1872720" y="1030571"/>
                  </a:lnTo>
                  <a:lnTo>
                    <a:pt x="1866749" y="1077363"/>
                  </a:lnTo>
                  <a:lnTo>
                    <a:pt x="1858492" y="1123406"/>
                  </a:lnTo>
                  <a:lnTo>
                    <a:pt x="1848008" y="1168641"/>
                  </a:lnTo>
                  <a:lnTo>
                    <a:pt x="1835356" y="1213010"/>
                  </a:lnTo>
                  <a:lnTo>
                    <a:pt x="1820595" y="1256453"/>
                  </a:lnTo>
                  <a:lnTo>
                    <a:pt x="1803784" y="1298912"/>
                  </a:lnTo>
                  <a:lnTo>
                    <a:pt x="1784983" y="1340328"/>
                  </a:lnTo>
                  <a:lnTo>
                    <a:pt x="1764249" y="1380642"/>
                  </a:lnTo>
                  <a:lnTo>
                    <a:pt x="1741642" y="1419796"/>
                  </a:lnTo>
                  <a:lnTo>
                    <a:pt x="1717222" y="1457731"/>
                  </a:lnTo>
                  <a:lnTo>
                    <a:pt x="1691046" y="1494388"/>
                  </a:lnTo>
                  <a:lnTo>
                    <a:pt x="1663175" y="1529708"/>
                  </a:lnTo>
                  <a:lnTo>
                    <a:pt x="1633667" y="1563633"/>
                  </a:lnTo>
                  <a:lnTo>
                    <a:pt x="1602581" y="1596104"/>
                  </a:lnTo>
                  <a:lnTo>
                    <a:pt x="1569976" y="1627062"/>
                  </a:lnTo>
                  <a:lnTo>
                    <a:pt x="1535912" y="1656448"/>
                  </a:lnTo>
                  <a:lnTo>
                    <a:pt x="1500446" y="1684204"/>
                  </a:lnTo>
                  <a:lnTo>
                    <a:pt x="1463639" y="1710271"/>
                  </a:lnTo>
                  <a:lnTo>
                    <a:pt x="1425550" y="1734591"/>
                  </a:lnTo>
                  <a:lnTo>
                    <a:pt x="1386236" y="1757103"/>
                  </a:lnTo>
                  <a:lnTo>
                    <a:pt x="1345758" y="1777751"/>
                  </a:lnTo>
                  <a:lnTo>
                    <a:pt x="1304174" y="1796474"/>
                  </a:lnTo>
                  <a:lnTo>
                    <a:pt x="1261544" y="1813215"/>
                  </a:lnTo>
                  <a:lnTo>
                    <a:pt x="1217926" y="1827914"/>
                  </a:lnTo>
                  <a:lnTo>
                    <a:pt x="1173380" y="1840513"/>
                  </a:lnTo>
                  <a:lnTo>
                    <a:pt x="1127963" y="1850953"/>
                  </a:lnTo>
                  <a:lnTo>
                    <a:pt x="1081737" y="1859175"/>
                  </a:lnTo>
                  <a:lnTo>
                    <a:pt x="1034758" y="1865120"/>
                  </a:lnTo>
                  <a:lnTo>
                    <a:pt x="987088" y="1868731"/>
                  </a:lnTo>
                  <a:lnTo>
                    <a:pt x="938784" y="1869947"/>
                  </a:lnTo>
                  <a:lnTo>
                    <a:pt x="890479" y="1868731"/>
                  </a:lnTo>
                  <a:lnTo>
                    <a:pt x="842809" y="1865120"/>
                  </a:lnTo>
                  <a:lnTo>
                    <a:pt x="795830" y="1859175"/>
                  </a:lnTo>
                  <a:lnTo>
                    <a:pt x="749604" y="1850953"/>
                  </a:lnTo>
                  <a:lnTo>
                    <a:pt x="704187" y="1840513"/>
                  </a:lnTo>
                  <a:lnTo>
                    <a:pt x="659641" y="1827914"/>
                  </a:lnTo>
                  <a:lnTo>
                    <a:pt x="616023" y="1813215"/>
                  </a:lnTo>
                  <a:lnTo>
                    <a:pt x="573393" y="1796474"/>
                  </a:lnTo>
                  <a:lnTo>
                    <a:pt x="531809" y="1777751"/>
                  </a:lnTo>
                  <a:lnTo>
                    <a:pt x="491331" y="1757103"/>
                  </a:lnTo>
                  <a:lnTo>
                    <a:pt x="452017" y="1734591"/>
                  </a:lnTo>
                  <a:lnTo>
                    <a:pt x="413928" y="1710271"/>
                  </a:lnTo>
                  <a:lnTo>
                    <a:pt x="377121" y="1684204"/>
                  </a:lnTo>
                  <a:lnTo>
                    <a:pt x="341655" y="1656448"/>
                  </a:lnTo>
                  <a:lnTo>
                    <a:pt x="307591" y="1627062"/>
                  </a:lnTo>
                  <a:lnTo>
                    <a:pt x="274986" y="1596104"/>
                  </a:lnTo>
                  <a:lnTo>
                    <a:pt x="243900" y="1563633"/>
                  </a:lnTo>
                  <a:lnTo>
                    <a:pt x="214392" y="1529708"/>
                  </a:lnTo>
                  <a:lnTo>
                    <a:pt x="186521" y="1494388"/>
                  </a:lnTo>
                  <a:lnTo>
                    <a:pt x="160345" y="1457731"/>
                  </a:lnTo>
                  <a:lnTo>
                    <a:pt x="135925" y="1419796"/>
                  </a:lnTo>
                  <a:lnTo>
                    <a:pt x="113318" y="1380642"/>
                  </a:lnTo>
                  <a:lnTo>
                    <a:pt x="92584" y="1340328"/>
                  </a:lnTo>
                  <a:lnTo>
                    <a:pt x="73783" y="1298912"/>
                  </a:lnTo>
                  <a:lnTo>
                    <a:pt x="56972" y="1256453"/>
                  </a:lnTo>
                  <a:lnTo>
                    <a:pt x="42211" y="1213010"/>
                  </a:lnTo>
                  <a:lnTo>
                    <a:pt x="29559" y="1168641"/>
                  </a:lnTo>
                  <a:lnTo>
                    <a:pt x="19075" y="1123406"/>
                  </a:lnTo>
                  <a:lnTo>
                    <a:pt x="10818" y="1077363"/>
                  </a:lnTo>
                  <a:lnTo>
                    <a:pt x="4847" y="1030571"/>
                  </a:lnTo>
                  <a:lnTo>
                    <a:pt x="1221" y="983088"/>
                  </a:lnTo>
                  <a:lnTo>
                    <a:pt x="0" y="934973"/>
                  </a:lnTo>
                  <a:close/>
                </a:path>
              </a:pathLst>
            </a:custGeom>
            <a:ln w="9525">
              <a:solidFill>
                <a:srgbClr val="EFB01D"/>
              </a:solidFill>
            </a:ln>
          </p:spPr>
          <p:txBody>
            <a:bodyPr wrap="square" lIns="0" tIns="0" rIns="0" bIns="0" rtlCol="0"/>
            <a:lstStyle/>
            <a:p>
              <a:endParaRPr/>
            </a:p>
          </p:txBody>
        </p:sp>
      </p:grpSp>
      <p:sp>
        <p:nvSpPr>
          <p:cNvPr id="26" name="object 26"/>
          <p:cNvSpPr txBox="1"/>
          <p:nvPr/>
        </p:nvSpPr>
        <p:spPr>
          <a:xfrm>
            <a:off x="5074158" y="3860038"/>
            <a:ext cx="1353820" cy="940435"/>
          </a:xfrm>
          <a:prstGeom prst="rect">
            <a:avLst/>
          </a:prstGeom>
        </p:spPr>
        <p:txBody>
          <a:bodyPr vert="horz" wrap="square" lIns="0" tIns="12700" rIns="0" bIns="0" rtlCol="0">
            <a:spAutoFit/>
          </a:bodyPr>
          <a:lstStyle/>
          <a:p>
            <a:pPr marL="12700" marR="5080" indent="-1270" algn="ctr">
              <a:lnSpc>
                <a:spcPct val="100000"/>
              </a:lnSpc>
              <a:spcBef>
                <a:spcPts val="100"/>
              </a:spcBef>
            </a:pPr>
            <a:r>
              <a:rPr lang="en-US" sz="2000" b="1" spc="-10" dirty="0">
                <a:latin typeface="Bahnschrift" panose="020B0502040204020203" pitchFamily="34" charset="0"/>
                <a:cs typeface="Century Gothic"/>
              </a:rPr>
              <a:t>Behavioral Health Navigators</a:t>
            </a:r>
            <a:endParaRPr lang="en-US" sz="2000" dirty="0">
              <a:latin typeface="Bahnschrift" panose="020B0502040204020203" pitchFamily="34" charset="0"/>
              <a:cs typeface="Century Gothic"/>
            </a:endParaRPr>
          </a:p>
        </p:txBody>
      </p:sp>
      <p:grpSp>
        <p:nvGrpSpPr>
          <p:cNvPr id="27" name="object 27"/>
          <p:cNvGrpSpPr/>
          <p:nvPr/>
        </p:nvGrpSpPr>
        <p:grpSpPr>
          <a:xfrm>
            <a:off x="7734292" y="1652003"/>
            <a:ext cx="3700779" cy="3241675"/>
            <a:chOff x="7734292" y="1652003"/>
            <a:chExt cx="3700779" cy="3241675"/>
          </a:xfrm>
        </p:grpSpPr>
        <p:pic>
          <p:nvPicPr>
            <p:cNvPr id="28" name="object 28"/>
            <p:cNvPicPr/>
            <p:nvPr/>
          </p:nvPicPr>
          <p:blipFill>
            <a:blip r:embed="rId14" cstate="print"/>
            <a:stretch>
              <a:fillRect/>
            </a:stretch>
          </p:blipFill>
          <p:spPr>
            <a:xfrm>
              <a:off x="7734292" y="1652003"/>
              <a:ext cx="3700286" cy="3241573"/>
            </a:xfrm>
            <a:prstGeom prst="rect">
              <a:avLst/>
            </a:prstGeom>
          </p:spPr>
        </p:pic>
        <p:pic>
          <p:nvPicPr>
            <p:cNvPr id="29" name="object 29"/>
            <p:cNvPicPr/>
            <p:nvPr/>
          </p:nvPicPr>
          <p:blipFill>
            <a:blip r:embed="rId15" cstate="print"/>
            <a:stretch>
              <a:fillRect/>
            </a:stretch>
          </p:blipFill>
          <p:spPr>
            <a:xfrm>
              <a:off x="7845551" y="1860804"/>
              <a:ext cx="3526536" cy="2884932"/>
            </a:xfrm>
            <a:prstGeom prst="rect">
              <a:avLst/>
            </a:prstGeom>
          </p:spPr>
        </p:pic>
        <p:pic>
          <p:nvPicPr>
            <p:cNvPr id="30" name="object 30"/>
            <p:cNvPicPr/>
            <p:nvPr/>
          </p:nvPicPr>
          <p:blipFill>
            <a:blip r:embed="rId16" cstate="print"/>
            <a:stretch>
              <a:fillRect/>
            </a:stretch>
          </p:blipFill>
          <p:spPr>
            <a:xfrm>
              <a:off x="7772399" y="1670304"/>
              <a:ext cx="3628644" cy="3169920"/>
            </a:xfrm>
            <a:prstGeom prst="rect">
              <a:avLst/>
            </a:prstGeom>
          </p:spPr>
        </p:pic>
        <p:sp>
          <p:nvSpPr>
            <p:cNvPr id="31" name="object 31"/>
            <p:cNvSpPr/>
            <p:nvPr/>
          </p:nvSpPr>
          <p:spPr>
            <a:xfrm>
              <a:off x="7772399" y="1670304"/>
              <a:ext cx="3629025" cy="3169920"/>
            </a:xfrm>
            <a:custGeom>
              <a:avLst/>
              <a:gdLst/>
              <a:ahLst/>
              <a:cxnLst/>
              <a:rect l="l" t="t" r="r" b="b"/>
              <a:pathLst>
                <a:path w="3629025" h="3169920">
                  <a:moveTo>
                    <a:pt x="0" y="528320"/>
                  </a:moveTo>
                  <a:lnTo>
                    <a:pt x="2159" y="480241"/>
                  </a:lnTo>
                  <a:lnTo>
                    <a:pt x="8514" y="433370"/>
                  </a:lnTo>
                  <a:lnTo>
                    <a:pt x="18876" y="387893"/>
                  </a:lnTo>
                  <a:lnTo>
                    <a:pt x="33060" y="343997"/>
                  </a:lnTo>
                  <a:lnTo>
                    <a:pt x="50878" y="301869"/>
                  </a:lnTo>
                  <a:lnTo>
                    <a:pt x="72145" y="261695"/>
                  </a:lnTo>
                  <a:lnTo>
                    <a:pt x="96673" y="223662"/>
                  </a:lnTo>
                  <a:lnTo>
                    <a:pt x="124275" y="187956"/>
                  </a:lnTo>
                  <a:lnTo>
                    <a:pt x="154765" y="154765"/>
                  </a:lnTo>
                  <a:lnTo>
                    <a:pt x="187956" y="124275"/>
                  </a:lnTo>
                  <a:lnTo>
                    <a:pt x="223662" y="96673"/>
                  </a:lnTo>
                  <a:lnTo>
                    <a:pt x="261695" y="72145"/>
                  </a:lnTo>
                  <a:lnTo>
                    <a:pt x="301869" y="50878"/>
                  </a:lnTo>
                  <a:lnTo>
                    <a:pt x="343997" y="33060"/>
                  </a:lnTo>
                  <a:lnTo>
                    <a:pt x="387893" y="18876"/>
                  </a:lnTo>
                  <a:lnTo>
                    <a:pt x="433370" y="8514"/>
                  </a:lnTo>
                  <a:lnTo>
                    <a:pt x="480241" y="2159"/>
                  </a:lnTo>
                  <a:lnTo>
                    <a:pt x="528320" y="0"/>
                  </a:lnTo>
                  <a:lnTo>
                    <a:pt x="3100324" y="0"/>
                  </a:lnTo>
                  <a:lnTo>
                    <a:pt x="3148402" y="2159"/>
                  </a:lnTo>
                  <a:lnTo>
                    <a:pt x="3195273" y="8514"/>
                  </a:lnTo>
                  <a:lnTo>
                    <a:pt x="3240750" y="18876"/>
                  </a:lnTo>
                  <a:lnTo>
                    <a:pt x="3284646" y="33060"/>
                  </a:lnTo>
                  <a:lnTo>
                    <a:pt x="3326774" y="50878"/>
                  </a:lnTo>
                  <a:lnTo>
                    <a:pt x="3366948" y="72145"/>
                  </a:lnTo>
                  <a:lnTo>
                    <a:pt x="3404981" y="96673"/>
                  </a:lnTo>
                  <a:lnTo>
                    <a:pt x="3440687" y="124275"/>
                  </a:lnTo>
                  <a:lnTo>
                    <a:pt x="3473878" y="154765"/>
                  </a:lnTo>
                  <a:lnTo>
                    <a:pt x="3504368" y="187956"/>
                  </a:lnTo>
                  <a:lnTo>
                    <a:pt x="3531970" y="223662"/>
                  </a:lnTo>
                  <a:lnTo>
                    <a:pt x="3556498" y="261695"/>
                  </a:lnTo>
                  <a:lnTo>
                    <a:pt x="3577765" y="301869"/>
                  </a:lnTo>
                  <a:lnTo>
                    <a:pt x="3595583" y="343997"/>
                  </a:lnTo>
                  <a:lnTo>
                    <a:pt x="3609767" y="387893"/>
                  </a:lnTo>
                  <a:lnTo>
                    <a:pt x="3620129" y="433370"/>
                  </a:lnTo>
                  <a:lnTo>
                    <a:pt x="3626484" y="480241"/>
                  </a:lnTo>
                  <a:lnTo>
                    <a:pt x="3628644" y="528320"/>
                  </a:lnTo>
                  <a:lnTo>
                    <a:pt x="3628644" y="2641600"/>
                  </a:lnTo>
                  <a:lnTo>
                    <a:pt x="3626484" y="2689678"/>
                  </a:lnTo>
                  <a:lnTo>
                    <a:pt x="3620129" y="2736549"/>
                  </a:lnTo>
                  <a:lnTo>
                    <a:pt x="3609767" y="2782026"/>
                  </a:lnTo>
                  <a:lnTo>
                    <a:pt x="3595583" y="2825922"/>
                  </a:lnTo>
                  <a:lnTo>
                    <a:pt x="3577765" y="2868050"/>
                  </a:lnTo>
                  <a:lnTo>
                    <a:pt x="3556498" y="2908224"/>
                  </a:lnTo>
                  <a:lnTo>
                    <a:pt x="3531970" y="2946257"/>
                  </a:lnTo>
                  <a:lnTo>
                    <a:pt x="3504368" y="2981963"/>
                  </a:lnTo>
                  <a:lnTo>
                    <a:pt x="3473878" y="3015154"/>
                  </a:lnTo>
                  <a:lnTo>
                    <a:pt x="3440687" y="3045644"/>
                  </a:lnTo>
                  <a:lnTo>
                    <a:pt x="3404981" y="3073246"/>
                  </a:lnTo>
                  <a:lnTo>
                    <a:pt x="3366948" y="3097774"/>
                  </a:lnTo>
                  <a:lnTo>
                    <a:pt x="3326774" y="3119041"/>
                  </a:lnTo>
                  <a:lnTo>
                    <a:pt x="3284646" y="3136859"/>
                  </a:lnTo>
                  <a:lnTo>
                    <a:pt x="3240750" y="3151043"/>
                  </a:lnTo>
                  <a:lnTo>
                    <a:pt x="3195273" y="3161405"/>
                  </a:lnTo>
                  <a:lnTo>
                    <a:pt x="3148402" y="3167760"/>
                  </a:lnTo>
                  <a:lnTo>
                    <a:pt x="3100324" y="3169920"/>
                  </a:lnTo>
                  <a:lnTo>
                    <a:pt x="528320" y="3169920"/>
                  </a:lnTo>
                  <a:lnTo>
                    <a:pt x="480241" y="3167760"/>
                  </a:lnTo>
                  <a:lnTo>
                    <a:pt x="433370" y="3161405"/>
                  </a:lnTo>
                  <a:lnTo>
                    <a:pt x="387893" y="3151043"/>
                  </a:lnTo>
                  <a:lnTo>
                    <a:pt x="343997" y="3136859"/>
                  </a:lnTo>
                  <a:lnTo>
                    <a:pt x="301869" y="3119041"/>
                  </a:lnTo>
                  <a:lnTo>
                    <a:pt x="261695" y="3097774"/>
                  </a:lnTo>
                  <a:lnTo>
                    <a:pt x="223662" y="3073246"/>
                  </a:lnTo>
                  <a:lnTo>
                    <a:pt x="187956" y="3045644"/>
                  </a:lnTo>
                  <a:lnTo>
                    <a:pt x="154765" y="3015154"/>
                  </a:lnTo>
                  <a:lnTo>
                    <a:pt x="124275" y="2981963"/>
                  </a:lnTo>
                  <a:lnTo>
                    <a:pt x="96673" y="2946257"/>
                  </a:lnTo>
                  <a:lnTo>
                    <a:pt x="72145" y="2908224"/>
                  </a:lnTo>
                  <a:lnTo>
                    <a:pt x="50878" y="2868050"/>
                  </a:lnTo>
                  <a:lnTo>
                    <a:pt x="33060" y="2825922"/>
                  </a:lnTo>
                  <a:lnTo>
                    <a:pt x="18876" y="2782026"/>
                  </a:lnTo>
                  <a:lnTo>
                    <a:pt x="8514" y="2736549"/>
                  </a:lnTo>
                  <a:lnTo>
                    <a:pt x="2159" y="2689678"/>
                  </a:lnTo>
                  <a:lnTo>
                    <a:pt x="0" y="2641600"/>
                  </a:lnTo>
                  <a:lnTo>
                    <a:pt x="0" y="528320"/>
                  </a:lnTo>
                  <a:close/>
                </a:path>
              </a:pathLst>
            </a:custGeom>
            <a:ln w="9525">
              <a:solidFill>
                <a:srgbClr val="00243D"/>
              </a:solidFill>
            </a:ln>
          </p:spPr>
          <p:txBody>
            <a:bodyPr wrap="square" lIns="0" tIns="0" rIns="0" bIns="0" rtlCol="0"/>
            <a:lstStyle/>
            <a:p>
              <a:endParaRPr/>
            </a:p>
          </p:txBody>
        </p:sp>
      </p:grpSp>
      <p:sp>
        <p:nvSpPr>
          <p:cNvPr id="32" name="object 32"/>
          <p:cNvSpPr txBox="1"/>
          <p:nvPr/>
        </p:nvSpPr>
        <p:spPr>
          <a:xfrm>
            <a:off x="8436991" y="1956561"/>
            <a:ext cx="2301875" cy="391160"/>
          </a:xfrm>
          <a:prstGeom prst="rect">
            <a:avLst/>
          </a:prstGeom>
        </p:spPr>
        <p:txBody>
          <a:bodyPr vert="horz" wrap="square" lIns="0" tIns="12700" rIns="0" bIns="0" rtlCol="0">
            <a:spAutoFit/>
          </a:bodyPr>
          <a:lstStyle/>
          <a:p>
            <a:pPr marL="12700">
              <a:lnSpc>
                <a:spcPct val="100000"/>
              </a:lnSpc>
              <a:spcBef>
                <a:spcPts val="100"/>
              </a:spcBef>
            </a:pPr>
            <a:r>
              <a:rPr lang="en-US" sz="2400" b="1" u="sng" dirty="0">
                <a:uFill>
                  <a:solidFill>
                    <a:srgbClr val="000000"/>
                  </a:solidFill>
                </a:uFill>
                <a:latin typeface="Bahnschrift" panose="020B0502040204020203" pitchFamily="34" charset="0"/>
                <a:cs typeface="Century Gothic"/>
              </a:rPr>
              <a:t>24/7</a:t>
            </a:r>
            <a:r>
              <a:rPr lang="en-US" sz="2400" b="1" u="sng" spc="-60" dirty="0">
                <a:uFill>
                  <a:solidFill>
                    <a:srgbClr val="000000"/>
                  </a:solidFill>
                </a:uFill>
                <a:latin typeface="Bahnschrift" panose="020B0502040204020203" pitchFamily="34" charset="0"/>
                <a:cs typeface="Century Gothic"/>
              </a:rPr>
              <a:t> </a:t>
            </a:r>
            <a:r>
              <a:rPr lang="en-US" sz="2400" b="1" u="sng" dirty="0">
                <a:uFill>
                  <a:solidFill>
                    <a:srgbClr val="000000"/>
                  </a:solidFill>
                </a:uFill>
                <a:latin typeface="Bahnschrift" panose="020B0502040204020203" pitchFamily="34" charset="0"/>
                <a:cs typeface="Century Gothic"/>
              </a:rPr>
              <a:t>Care</a:t>
            </a:r>
            <a:r>
              <a:rPr lang="en-US" sz="2400" b="1" u="sng" spc="-65" dirty="0">
                <a:uFill>
                  <a:solidFill>
                    <a:srgbClr val="000000"/>
                  </a:solidFill>
                </a:uFill>
                <a:latin typeface="Bahnschrift" panose="020B0502040204020203" pitchFamily="34" charset="0"/>
                <a:cs typeface="Century Gothic"/>
              </a:rPr>
              <a:t> </a:t>
            </a:r>
            <a:r>
              <a:rPr lang="en-US" sz="2400" b="1" u="sng" spc="-10" dirty="0">
                <a:uFill>
                  <a:solidFill>
                    <a:srgbClr val="000000"/>
                  </a:solidFill>
                </a:uFill>
                <a:latin typeface="Bahnschrift" panose="020B0502040204020203" pitchFamily="34" charset="0"/>
                <a:cs typeface="Century Gothic"/>
              </a:rPr>
              <a:t>Lines</a:t>
            </a:r>
            <a:endParaRPr lang="en-US" sz="2400" dirty="0">
              <a:latin typeface="Bahnschrift" panose="020B0502040204020203" pitchFamily="34" charset="0"/>
              <a:cs typeface="Century Gothic"/>
            </a:endParaRPr>
          </a:p>
        </p:txBody>
      </p:sp>
      <p:sp>
        <p:nvSpPr>
          <p:cNvPr id="36" name="object 36"/>
          <p:cNvSpPr txBox="1"/>
          <p:nvPr/>
        </p:nvSpPr>
        <p:spPr>
          <a:xfrm>
            <a:off x="10438638" y="6361146"/>
            <a:ext cx="1359535" cy="396875"/>
          </a:xfrm>
          <a:prstGeom prst="rect">
            <a:avLst/>
          </a:prstGeom>
        </p:spPr>
        <p:txBody>
          <a:bodyPr vert="horz" wrap="square" lIns="0" tIns="12700" rIns="0" bIns="0" rtlCol="0">
            <a:spAutoFit/>
          </a:bodyPr>
          <a:lstStyle/>
          <a:p>
            <a:pPr marR="135890" algn="r">
              <a:lnSpc>
                <a:spcPct val="100000"/>
              </a:lnSpc>
              <a:spcBef>
                <a:spcPts val="100"/>
              </a:spcBef>
            </a:pPr>
            <a:fld id="{81D60167-4931-47E6-BA6A-407CBD079E47}" type="slidenum">
              <a:rPr lang="en-US" sz="1000" spc="-50" dirty="0">
                <a:solidFill>
                  <a:srgbClr val="7E7E7E"/>
                </a:solidFill>
                <a:latin typeface="Bahnschrift" panose="020B0502040204020203" pitchFamily="34" charset="0"/>
                <a:cs typeface="Century Gothic"/>
              </a:rPr>
              <a:t>8</a:t>
            </a:fld>
            <a:endParaRPr lang="en-US" sz="1000" dirty="0">
              <a:latin typeface="Bahnschrift" panose="020B0502040204020203" pitchFamily="34" charset="0"/>
              <a:cs typeface="Century Gothic"/>
            </a:endParaRPr>
          </a:p>
          <a:p>
            <a:pPr marL="12700">
              <a:lnSpc>
                <a:spcPct val="100000"/>
              </a:lnSpc>
              <a:spcBef>
                <a:spcPts val="990"/>
              </a:spcBef>
            </a:pPr>
            <a:r>
              <a:rPr lang="en-US" sz="600" dirty="0">
                <a:solidFill>
                  <a:srgbClr val="C5DEF1"/>
                </a:solidFill>
                <a:latin typeface="Bahnschrift" panose="020B0502040204020203" pitchFamily="34" charset="0"/>
                <a:cs typeface="Century Gothic"/>
              </a:rPr>
              <a:t>©2019</a:t>
            </a:r>
            <a:r>
              <a:rPr lang="en-US" sz="600" spc="10" dirty="0">
                <a:solidFill>
                  <a:srgbClr val="C5DEF1"/>
                </a:solidFill>
                <a:latin typeface="Bahnschrift" panose="020B0502040204020203" pitchFamily="34" charset="0"/>
                <a:cs typeface="Century Gothic"/>
              </a:rPr>
              <a:t> </a:t>
            </a:r>
            <a:r>
              <a:rPr lang="en-US" sz="600" spc="-10" dirty="0">
                <a:solidFill>
                  <a:srgbClr val="C5DEF1"/>
                </a:solidFill>
                <a:latin typeface="Bahnschrift" panose="020B0502040204020203" pitchFamily="34" charset="0"/>
                <a:cs typeface="Century Gothic"/>
              </a:rPr>
              <a:t>ARTHUR</a:t>
            </a:r>
            <a:r>
              <a:rPr lang="en-US" sz="600" dirty="0">
                <a:solidFill>
                  <a:srgbClr val="C5DEF1"/>
                </a:solidFill>
                <a:latin typeface="Bahnschrift" panose="020B0502040204020203" pitchFamily="34" charset="0"/>
                <a:cs typeface="Century Gothic"/>
              </a:rPr>
              <a:t> J. </a:t>
            </a:r>
            <a:r>
              <a:rPr lang="en-US" sz="600" spc="-10" dirty="0">
                <a:solidFill>
                  <a:srgbClr val="C5DEF1"/>
                </a:solidFill>
                <a:latin typeface="Bahnschrift" panose="020B0502040204020203" pitchFamily="34" charset="0"/>
                <a:cs typeface="Century Gothic"/>
              </a:rPr>
              <a:t>GALLAGHER</a:t>
            </a:r>
            <a:r>
              <a:rPr lang="en-US" sz="600" spc="35" dirty="0">
                <a:solidFill>
                  <a:srgbClr val="C5DEF1"/>
                </a:solidFill>
                <a:latin typeface="Bahnschrift" panose="020B0502040204020203" pitchFamily="34" charset="0"/>
                <a:cs typeface="Century Gothic"/>
              </a:rPr>
              <a:t> </a:t>
            </a:r>
            <a:r>
              <a:rPr lang="en-US" sz="600" dirty="0">
                <a:solidFill>
                  <a:srgbClr val="C5DEF1"/>
                </a:solidFill>
                <a:latin typeface="Bahnschrift" panose="020B0502040204020203" pitchFamily="34" charset="0"/>
                <a:cs typeface="Century Gothic"/>
              </a:rPr>
              <a:t>&amp;</a:t>
            </a:r>
            <a:r>
              <a:rPr lang="en-US" sz="600" spc="-10" dirty="0">
                <a:solidFill>
                  <a:srgbClr val="C5DEF1"/>
                </a:solidFill>
                <a:latin typeface="Bahnschrift" panose="020B0502040204020203" pitchFamily="34" charset="0"/>
                <a:cs typeface="Century Gothic"/>
              </a:rPr>
              <a:t> </a:t>
            </a:r>
            <a:r>
              <a:rPr lang="en-US" sz="600" spc="-25" dirty="0">
                <a:solidFill>
                  <a:srgbClr val="C5DEF1"/>
                </a:solidFill>
                <a:latin typeface="Bahnschrift" panose="020B0502040204020203" pitchFamily="34" charset="0"/>
                <a:cs typeface="Century Gothic"/>
              </a:rPr>
              <a:t>CO.</a:t>
            </a:r>
            <a:endParaRPr lang="en-US" sz="600" dirty="0">
              <a:latin typeface="Bahnschrift" panose="020B0502040204020203" pitchFamily="34" charset="0"/>
              <a:cs typeface="Century Gothic"/>
            </a:endParaRPr>
          </a:p>
        </p:txBody>
      </p:sp>
      <p:sp>
        <p:nvSpPr>
          <p:cNvPr id="37" name="object 37"/>
          <p:cNvSpPr txBox="1">
            <a:spLocks noGrp="1"/>
          </p:cNvSpPr>
          <p:nvPr>
            <p:ph type="sldNum" sz="quarter" idx="7"/>
          </p:nvPr>
        </p:nvSpPr>
        <p:spPr>
          <a:prstGeom prst="rect">
            <a:avLst/>
          </a:prstGeom>
        </p:spPr>
        <p:txBody>
          <a:bodyPr vert="horz" wrap="square" lIns="0" tIns="13335" rIns="0" bIns="0" rtlCol="0">
            <a:spAutoFit/>
          </a:bodyPr>
          <a:lstStyle/>
          <a:p>
            <a:pPr marL="38100">
              <a:lnSpc>
                <a:spcPct val="100000"/>
              </a:lnSpc>
              <a:spcBef>
                <a:spcPts val="105"/>
              </a:spcBef>
            </a:pPr>
            <a:fld id="{81D60167-4931-47E6-BA6A-407CBD079E47}" type="slidenum">
              <a:rPr spc="-50" dirty="0"/>
              <a:t>8</a:t>
            </a:fld>
            <a:endParaRPr spc="-50" dirty="0"/>
          </a:p>
        </p:txBody>
      </p:sp>
      <p:sp>
        <p:nvSpPr>
          <p:cNvPr id="33" name="object 33"/>
          <p:cNvSpPr txBox="1"/>
          <p:nvPr/>
        </p:nvSpPr>
        <p:spPr>
          <a:xfrm>
            <a:off x="8028178" y="2688463"/>
            <a:ext cx="3118485" cy="330835"/>
          </a:xfrm>
          <a:prstGeom prst="rect">
            <a:avLst/>
          </a:prstGeom>
        </p:spPr>
        <p:txBody>
          <a:bodyPr vert="horz" wrap="square" lIns="0" tIns="13335" rIns="0" bIns="0" rtlCol="0">
            <a:spAutoFit/>
          </a:bodyPr>
          <a:lstStyle/>
          <a:p>
            <a:pPr marL="12700">
              <a:lnSpc>
                <a:spcPct val="100000"/>
              </a:lnSpc>
              <a:spcBef>
                <a:spcPts val="105"/>
              </a:spcBef>
            </a:pPr>
            <a:r>
              <a:rPr lang="en-US" sz="2000" dirty="0">
                <a:latin typeface="Bahnschrift" panose="020B0502040204020203" pitchFamily="34" charset="0"/>
                <a:cs typeface="Century Gothic"/>
              </a:rPr>
              <a:t>Nurse</a:t>
            </a:r>
            <a:r>
              <a:rPr lang="en-US" sz="2000" spc="-40" dirty="0">
                <a:latin typeface="Bahnschrift" panose="020B0502040204020203" pitchFamily="34" charset="0"/>
                <a:cs typeface="Century Gothic"/>
              </a:rPr>
              <a:t> </a:t>
            </a:r>
            <a:r>
              <a:rPr lang="en-US" sz="2000" dirty="0">
                <a:latin typeface="Bahnschrift" panose="020B0502040204020203" pitchFamily="34" charset="0"/>
                <a:cs typeface="Century Gothic"/>
              </a:rPr>
              <a:t>Line</a:t>
            </a:r>
            <a:r>
              <a:rPr lang="en-US" sz="2000" spc="-10" dirty="0">
                <a:latin typeface="Bahnschrift" panose="020B0502040204020203" pitchFamily="34" charset="0"/>
                <a:cs typeface="Century Gothic"/>
              </a:rPr>
              <a:t> </a:t>
            </a:r>
            <a:r>
              <a:rPr lang="en-US" sz="2000" dirty="0">
                <a:latin typeface="Bahnschrift" panose="020B0502040204020203" pitchFamily="34" charset="0"/>
                <a:cs typeface="Century Gothic"/>
              </a:rPr>
              <a:t>–</a:t>
            </a:r>
            <a:r>
              <a:rPr lang="en-US" sz="2000" spc="-5" dirty="0">
                <a:latin typeface="Bahnschrift" panose="020B0502040204020203" pitchFamily="34" charset="0"/>
                <a:cs typeface="Century Gothic"/>
              </a:rPr>
              <a:t> </a:t>
            </a:r>
            <a:r>
              <a:rPr lang="en-US" sz="2000" spc="-10" dirty="0">
                <a:latin typeface="Bahnschrift" panose="020B0502040204020203" pitchFamily="34" charset="0"/>
                <a:cs typeface="Century Gothic"/>
              </a:rPr>
              <a:t>800-551-</a:t>
            </a:r>
            <a:r>
              <a:rPr lang="en-US" sz="2000" spc="-20" dirty="0">
                <a:latin typeface="Bahnschrift" panose="020B0502040204020203" pitchFamily="34" charset="0"/>
                <a:cs typeface="Century Gothic"/>
              </a:rPr>
              <a:t>0859</a:t>
            </a:r>
            <a:endParaRPr lang="en-US" sz="2000" dirty="0">
              <a:latin typeface="Bahnschrift" panose="020B0502040204020203" pitchFamily="34" charset="0"/>
              <a:cs typeface="Century Gothic"/>
            </a:endParaRPr>
          </a:p>
        </p:txBody>
      </p:sp>
      <p:sp>
        <p:nvSpPr>
          <p:cNvPr id="34" name="object 34"/>
          <p:cNvSpPr txBox="1"/>
          <p:nvPr/>
        </p:nvSpPr>
        <p:spPr>
          <a:xfrm>
            <a:off x="8055609" y="3298063"/>
            <a:ext cx="3065145" cy="330835"/>
          </a:xfrm>
          <a:prstGeom prst="rect">
            <a:avLst/>
          </a:prstGeom>
        </p:spPr>
        <p:txBody>
          <a:bodyPr vert="horz" wrap="square" lIns="0" tIns="13335" rIns="0" bIns="0" rtlCol="0">
            <a:spAutoFit/>
          </a:bodyPr>
          <a:lstStyle/>
          <a:p>
            <a:pPr marL="12700">
              <a:lnSpc>
                <a:spcPct val="100000"/>
              </a:lnSpc>
              <a:spcBef>
                <a:spcPts val="105"/>
              </a:spcBef>
            </a:pPr>
            <a:r>
              <a:rPr lang="en-US" sz="2000" dirty="0">
                <a:latin typeface="Bahnschrift" panose="020B0502040204020203" pitchFamily="34" charset="0"/>
                <a:cs typeface="Century Gothic"/>
              </a:rPr>
              <a:t>Baby</a:t>
            </a:r>
            <a:r>
              <a:rPr lang="en-US" sz="2000" spc="-35" dirty="0">
                <a:latin typeface="Bahnschrift" panose="020B0502040204020203" pitchFamily="34" charset="0"/>
                <a:cs typeface="Century Gothic"/>
              </a:rPr>
              <a:t> </a:t>
            </a:r>
            <a:r>
              <a:rPr lang="en-US" sz="2000" dirty="0">
                <a:latin typeface="Bahnschrift" panose="020B0502040204020203" pitchFamily="34" charset="0"/>
                <a:cs typeface="Century Gothic"/>
              </a:rPr>
              <a:t>Line</a:t>
            </a:r>
            <a:r>
              <a:rPr lang="en-US" sz="2000" spc="-5" dirty="0">
                <a:latin typeface="Bahnschrift" panose="020B0502040204020203" pitchFamily="34" charset="0"/>
                <a:cs typeface="Century Gothic"/>
              </a:rPr>
              <a:t> </a:t>
            </a:r>
            <a:r>
              <a:rPr lang="en-US" sz="2000" dirty="0">
                <a:latin typeface="Bahnschrift" panose="020B0502040204020203" pitchFamily="34" charset="0"/>
                <a:cs typeface="Century Gothic"/>
              </a:rPr>
              <a:t>–</a:t>
            </a:r>
            <a:r>
              <a:rPr lang="en-US" sz="2000" spc="-20" dirty="0">
                <a:latin typeface="Bahnschrift" panose="020B0502040204020203" pitchFamily="34" charset="0"/>
                <a:cs typeface="Century Gothic"/>
              </a:rPr>
              <a:t> </a:t>
            </a:r>
            <a:r>
              <a:rPr lang="en-US" sz="2000" spc="-10" dirty="0">
                <a:latin typeface="Bahnschrift" panose="020B0502040204020203" pitchFamily="34" charset="0"/>
                <a:cs typeface="Century Gothic"/>
              </a:rPr>
              <a:t>800-845-</a:t>
            </a:r>
            <a:r>
              <a:rPr lang="en-US" sz="2000" spc="-20" dirty="0">
                <a:latin typeface="Bahnschrift" panose="020B0502040204020203" pitchFamily="34" charset="0"/>
                <a:cs typeface="Century Gothic"/>
              </a:rPr>
              <a:t>9297</a:t>
            </a:r>
            <a:endParaRPr lang="en-US" sz="2000" dirty="0">
              <a:latin typeface="Bahnschrift" panose="020B0502040204020203" pitchFamily="34" charset="0"/>
              <a:cs typeface="Century Gothic"/>
            </a:endParaRPr>
          </a:p>
        </p:txBody>
      </p:sp>
      <p:sp>
        <p:nvSpPr>
          <p:cNvPr id="35" name="object 35"/>
          <p:cNvSpPr txBox="1"/>
          <p:nvPr/>
        </p:nvSpPr>
        <p:spPr>
          <a:xfrm>
            <a:off x="8049514" y="3909440"/>
            <a:ext cx="3073400" cy="635635"/>
          </a:xfrm>
          <a:prstGeom prst="rect">
            <a:avLst/>
          </a:prstGeom>
        </p:spPr>
        <p:txBody>
          <a:bodyPr vert="horz" wrap="square" lIns="0" tIns="12700" rIns="0" bIns="0" rtlCol="0">
            <a:spAutoFit/>
          </a:bodyPr>
          <a:lstStyle/>
          <a:p>
            <a:pPr marL="727710" marR="5080" indent="-715645">
              <a:lnSpc>
                <a:spcPct val="100000"/>
              </a:lnSpc>
              <a:spcBef>
                <a:spcPts val="100"/>
              </a:spcBef>
            </a:pPr>
            <a:r>
              <a:rPr lang="en-US" sz="2000" b="1" dirty="0">
                <a:latin typeface="Bahnschrift" panose="020B0502040204020203" pitchFamily="34" charset="0"/>
                <a:cs typeface="Century Gothic"/>
              </a:rPr>
              <a:t>Available</a:t>
            </a:r>
            <a:r>
              <a:rPr lang="en-US" sz="2000" b="1" spc="-45" dirty="0">
                <a:latin typeface="Bahnschrift" panose="020B0502040204020203" pitchFamily="34" charset="0"/>
                <a:cs typeface="Century Gothic"/>
              </a:rPr>
              <a:t> </a:t>
            </a:r>
            <a:r>
              <a:rPr lang="en-US" sz="2000" b="1" dirty="0">
                <a:latin typeface="Bahnschrift" panose="020B0502040204020203" pitchFamily="34" charset="0"/>
                <a:cs typeface="Century Gothic"/>
              </a:rPr>
              <a:t>on</a:t>
            </a:r>
            <a:r>
              <a:rPr lang="en-US" sz="2000" b="1" spc="-25" dirty="0">
                <a:latin typeface="Bahnschrift" panose="020B0502040204020203" pitchFamily="34" charset="0"/>
                <a:cs typeface="Century Gothic"/>
              </a:rPr>
              <a:t> </a:t>
            </a:r>
            <a:r>
              <a:rPr lang="en-US" sz="2000" b="1" dirty="0">
                <a:latin typeface="Bahnschrift" panose="020B0502040204020203" pitchFamily="34" charset="0"/>
                <a:cs typeface="Century Gothic"/>
              </a:rPr>
              <a:t>the</a:t>
            </a:r>
            <a:r>
              <a:rPr lang="en-US" sz="2000" b="1" spc="-30" dirty="0">
                <a:latin typeface="Bahnschrift" panose="020B0502040204020203" pitchFamily="34" charset="0"/>
                <a:cs typeface="Century Gothic"/>
              </a:rPr>
              <a:t> </a:t>
            </a:r>
            <a:r>
              <a:rPr lang="en-US" sz="2000" b="1" dirty="0">
                <a:latin typeface="Bahnschrift" panose="020B0502040204020203" pitchFamily="34" charset="0"/>
                <a:cs typeface="Century Gothic"/>
              </a:rPr>
              <a:t>back</a:t>
            </a:r>
            <a:r>
              <a:rPr lang="en-US" sz="2000" b="1" spc="-15" dirty="0">
                <a:latin typeface="Bahnschrift" panose="020B0502040204020203" pitchFamily="34" charset="0"/>
                <a:cs typeface="Century Gothic"/>
              </a:rPr>
              <a:t> </a:t>
            </a:r>
            <a:r>
              <a:rPr lang="en-US" sz="2000" b="1" spc="-25" dirty="0">
                <a:latin typeface="Bahnschrift" panose="020B0502040204020203" pitchFamily="34" charset="0"/>
                <a:cs typeface="Century Gothic"/>
              </a:rPr>
              <a:t>of </a:t>
            </a:r>
            <a:r>
              <a:rPr lang="en-US" sz="2000" b="1" dirty="0">
                <a:latin typeface="Bahnschrift" panose="020B0502040204020203" pitchFamily="34" charset="0"/>
                <a:cs typeface="Century Gothic"/>
              </a:rPr>
              <a:t>your</a:t>
            </a:r>
            <a:r>
              <a:rPr lang="en-US" sz="2000" b="1" spc="-20" dirty="0">
                <a:latin typeface="Bahnschrift" panose="020B0502040204020203" pitchFamily="34" charset="0"/>
                <a:cs typeface="Century Gothic"/>
              </a:rPr>
              <a:t> </a:t>
            </a:r>
            <a:r>
              <a:rPr lang="en-US" sz="2000" b="1" dirty="0">
                <a:latin typeface="Bahnschrift" panose="020B0502040204020203" pitchFamily="34" charset="0"/>
                <a:cs typeface="Century Gothic"/>
              </a:rPr>
              <a:t>ID</a:t>
            </a:r>
            <a:r>
              <a:rPr lang="en-US" sz="2000" b="1" spc="5" dirty="0">
                <a:latin typeface="Bahnschrift" panose="020B0502040204020203" pitchFamily="34" charset="0"/>
                <a:cs typeface="Century Gothic"/>
              </a:rPr>
              <a:t> </a:t>
            </a:r>
            <a:r>
              <a:rPr lang="en-US" sz="2000" b="1" spc="-20" dirty="0">
                <a:latin typeface="Bahnschrift" panose="020B0502040204020203" pitchFamily="34" charset="0"/>
                <a:cs typeface="Century Gothic"/>
              </a:rPr>
              <a:t>Card!</a:t>
            </a:r>
            <a:endParaRPr lang="en-US" sz="2000" dirty="0">
              <a:latin typeface="Bahnschrift" panose="020B0502040204020203" pitchFamily="34" charset="0"/>
              <a:cs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prstGeom prst="rect">
            <a:avLst/>
          </a:prstGeom>
        </p:spPr>
        <p:txBody>
          <a:bodyPr vert="horz" wrap="square" lIns="0" tIns="123571" rIns="0" bIns="0" rtlCol="0">
            <a:spAutoFit/>
          </a:bodyPr>
          <a:lstStyle/>
          <a:p>
            <a:pPr marL="12700">
              <a:lnSpc>
                <a:spcPct val="100000"/>
              </a:lnSpc>
              <a:spcBef>
                <a:spcPts val="105"/>
              </a:spcBef>
            </a:pPr>
            <a:r>
              <a:rPr dirty="0"/>
              <a:t>HealthPartners</a:t>
            </a:r>
            <a:r>
              <a:rPr spc="-55" dirty="0"/>
              <a:t> </a:t>
            </a:r>
            <a:r>
              <a:rPr spc="-10" dirty="0"/>
              <a:t>Resources</a:t>
            </a:r>
          </a:p>
        </p:txBody>
      </p:sp>
      <p:grpSp>
        <p:nvGrpSpPr>
          <p:cNvPr id="6" name="object 6"/>
          <p:cNvGrpSpPr/>
          <p:nvPr/>
        </p:nvGrpSpPr>
        <p:grpSpPr>
          <a:xfrm>
            <a:off x="3323844" y="1836420"/>
            <a:ext cx="4102735" cy="3282950"/>
            <a:chOff x="3323844" y="1836420"/>
            <a:chExt cx="4102735" cy="3282950"/>
          </a:xfrm>
        </p:grpSpPr>
        <p:pic>
          <p:nvPicPr>
            <p:cNvPr id="7" name="object 7"/>
            <p:cNvPicPr/>
            <p:nvPr/>
          </p:nvPicPr>
          <p:blipFill>
            <a:blip r:embed="rId3" cstate="print"/>
            <a:stretch>
              <a:fillRect/>
            </a:stretch>
          </p:blipFill>
          <p:spPr>
            <a:xfrm>
              <a:off x="3453384" y="1994916"/>
              <a:ext cx="3880104" cy="2194560"/>
            </a:xfrm>
            <a:prstGeom prst="rect">
              <a:avLst/>
            </a:prstGeom>
          </p:spPr>
        </p:pic>
        <p:pic>
          <p:nvPicPr>
            <p:cNvPr id="8" name="object 8"/>
            <p:cNvPicPr/>
            <p:nvPr/>
          </p:nvPicPr>
          <p:blipFill>
            <a:blip r:embed="rId4" cstate="print"/>
            <a:stretch>
              <a:fillRect/>
            </a:stretch>
          </p:blipFill>
          <p:spPr>
            <a:xfrm>
              <a:off x="3323844" y="1836420"/>
              <a:ext cx="4102607" cy="3282696"/>
            </a:xfrm>
            <a:prstGeom prst="rect">
              <a:avLst/>
            </a:prstGeom>
          </p:spPr>
        </p:pic>
      </p:grpSp>
      <p:sp>
        <p:nvSpPr>
          <p:cNvPr id="9" name="object 9"/>
          <p:cNvSpPr txBox="1"/>
          <p:nvPr/>
        </p:nvSpPr>
        <p:spPr>
          <a:xfrm>
            <a:off x="651154" y="2470530"/>
            <a:ext cx="2145030" cy="299720"/>
          </a:xfrm>
          <a:prstGeom prst="rect">
            <a:avLst/>
          </a:prstGeom>
        </p:spPr>
        <p:txBody>
          <a:bodyPr vert="horz" wrap="square" lIns="0" tIns="12700" rIns="0" bIns="0" rtlCol="0">
            <a:spAutoFit/>
          </a:bodyPr>
          <a:lstStyle/>
          <a:p>
            <a:pPr marL="12700">
              <a:lnSpc>
                <a:spcPct val="100000"/>
              </a:lnSpc>
              <a:spcBef>
                <a:spcPts val="100"/>
              </a:spcBef>
            </a:pPr>
            <a:r>
              <a:rPr lang="en-US" sz="1800" b="1" spc="-10" dirty="0">
                <a:solidFill>
                  <a:srgbClr val="291E5F"/>
                </a:solidFill>
                <a:latin typeface="Bahnschrift" panose="020B0502040204020203" pitchFamily="34" charset="0"/>
                <a:cs typeface="Arial"/>
                <a:hlinkClick r:id="rId5"/>
              </a:rPr>
              <a:t>healthpartners.com </a:t>
            </a:r>
            <a:endParaRPr lang="en-US" sz="1800" dirty="0">
              <a:latin typeface="Bahnschrift" panose="020B0502040204020203" pitchFamily="34" charset="0"/>
              <a:cs typeface="Arial"/>
            </a:endParaRPr>
          </a:p>
        </p:txBody>
      </p:sp>
      <p:sp>
        <p:nvSpPr>
          <p:cNvPr id="10" name="object 10"/>
          <p:cNvSpPr txBox="1"/>
          <p:nvPr/>
        </p:nvSpPr>
        <p:spPr>
          <a:xfrm>
            <a:off x="754024" y="4036398"/>
            <a:ext cx="1939289" cy="566822"/>
          </a:xfrm>
          <a:prstGeom prst="rect">
            <a:avLst/>
          </a:prstGeom>
        </p:spPr>
        <p:txBody>
          <a:bodyPr vert="horz" wrap="square" lIns="0" tIns="12700" rIns="0" bIns="0" rtlCol="0">
            <a:spAutoFit/>
          </a:bodyPr>
          <a:lstStyle/>
          <a:p>
            <a:pPr marL="12700" algn="ctr">
              <a:lnSpc>
                <a:spcPct val="100000"/>
              </a:lnSpc>
              <a:spcBef>
                <a:spcPts val="100"/>
              </a:spcBef>
            </a:pPr>
            <a:r>
              <a:rPr lang="en-US" b="1" spc="-25" dirty="0">
                <a:solidFill>
                  <a:srgbClr val="291E5F"/>
                </a:solidFill>
                <a:latin typeface="Bahnschrift" panose="020B0502040204020203" pitchFamily="34" charset="0"/>
                <a:cs typeface="Arial"/>
              </a:rPr>
              <a:t>HealthPartners</a:t>
            </a:r>
            <a:r>
              <a:rPr lang="en-US" sz="1800" b="1" spc="-25" dirty="0">
                <a:solidFill>
                  <a:srgbClr val="291E5F"/>
                </a:solidFill>
                <a:latin typeface="Bahnschrift" panose="020B0502040204020203" pitchFamily="34" charset="0"/>
                <a:cs typeface="Arial"/>
              </a:rPr>
              <a:t> </a:t>
            </a:r>
            <a:r>
              <a:rPr lang="en-US" b="1" spc="-25" dirty="0">
                <a:solidFill>
                  <a:srgbClr val="291E5F"/>
                </a:solidFill>
                <a:latin typeface="Bahnschrift" panose="020B0502040204020203" pitchFamily="34" charset="0"/>
                <a:cs typeface="Arial"/>
              </a:rPr>
              <a:t>M</a:t>
            </a:r>
            <a:r>
              <a:rPr lang="en-US" sz="1800" b="1" dirty="0">
                <a:solidFill>
                  <a:srgbClr val="291E5F"/>
                </a:solidFill>
                <a:latin typeface="Bahnschrift" panose="020B0502040204020203" pitchFamily="34" charset="0"/>
                <a:cs typeface="Arial"/>
              </a:rPr>
              <a:t>obile</a:t>
            </a:r>
            <a:r>
              <a:rPr lang="en-US" sz="1800" b="1" spc="-25" dirty="0">
                <a:solidFill>
                  <a:srgbClr val="291E5F"/>
                </a:solidFill>
                <a:latin typeface="Bahnschrift" panose="020B0502040204020203" pitchFamily="34" charset="0"/>
                <a:cs typeface="Arial"/>
              </a:rPr>
              <a:t> App</a:t>
            </a:r>
            <a:endParaRPr lang="en-US" sz="1800" dirty="0">
              <a:latin typeface="Bahnschrift" panose="020B0502040204020203" pitchFamily="34" charset="0"/>
              <a:cs typeface="Arial"/>
            </a:endParaRPr>
          </a:p>
        </p:txBody>
      </p:sp>
      <p:sp>
        <p:nvSpPr>
          <p:cNvPr id="11" name="object 11"/>
          <p:cNvSpPr/>
          <p:nvPr/>
        </p:nvSpPr>
        <p:spPr>
          <a:xfrm>
            <a:off x="1276947" y="3707003"/>
            <a:ext cx="893444" cy="1240155"/>
          </a:xfrm>
          <a:custGeom>
            <a:avLst/>
            <a:gdLst/>
            <a:ahLst/>
            <a:cxnLst/>
            <a:rect l="l" t="t" r="r" b="b"/>
            <a:pathLst>
              <a:path w="893444" h="1240154">
                <a:moveTo>
                  <a:pt x="260477" y="0"/>
                </a:moveTo>
                <a:lnTo>
                  <a:pt x="0" y="260604"/>
                </a:lnTo>
                <a:lnTo>
                  <a:pt x="361060" y="621665"/>
                </a:lnTo>
                <a:lnTo>
                  <a:pt x="14731" y="967994"/>
                </a:lnTo>
                <a:lnTo>
                  <a:pt x="286384" y="1239647"/>
                </a:lnTo>
                <a:lnTo>
                  <a:pt x="893317" y="632714"/>
                </a:lnTo>
                <a:lnTo>
                  <a:pt x="260477" y="0"/>
                </a:lnTo>
                <a:close/>
              </a:path>
            </a:pathLst>
          </a:custGeom>
          <a:solidFill>
            <a:srgbClr val="6EACDE">
              <a:alpha val="10195"/>
            </a:srgbClr>
          </a:solidFill>
        </p:spPr>
        <p:txBody>
          <a:bodyPr wrap="square" lIns="0" tIns="0" rIns="0" bIns="0" rtlCol="0"/>
          <a:lstStyle/>
          <a:p>
            <a:endParaRPr/>
          </a:p>
        </p:txBody>
      </p:sp>
      <p:sp>
        <p:nvSpPr>
          <p:cNvPr id="12" name="object 12"/>
          <p:cNvSpPr txBox="1"/>
          <p:nvPr/>
        </p:nvSpPr>
        <p:spPr>
          <a:xfrm>
            <a:off x="10438638" y="6361146"/>
            <a:ext cx="1359535" cy="396875"/>
          </a:xfrm>
          <a:prstGeom prst="rect">
            <a:avLst/>
          </a:prstGeom>
        </p:spPr>
        <p:txBody>
          <a:bodyPr vert="horz" wrap="square" lIns="0" tIns="12700" rIns="0" bIns="0" rtlCol="0">
            <a:spAutoFit/>
          </a:bodyPr>
          <a:lstStyle/>
          <a:p>
            <a:pPr marR="135890" algn="r">
              <a:lnSpc>
                <a:spcPct val="100000"/>
              </a:lnSpc>
              <a:spcBef>
                <a:spcPts val="100"/>
              </a:spcBef>
            </a:pPr>
            <a:fld id="{81D60167-4931-47E6-BA6A-407CBD079E47}" type="slidenum">
              <a:rPr lang="en-US" sz="1000" spc="-50" dirty="0">
                <a:solidFill>
                  <a:srgbClr val="7E7E7E"/>
                </a:solidFill>
                <a:latin typeface="Bahnschrift" panose="020B0502040204020203" pitchFamily="34" charset="0"/>
                <a:cs typeface="Century Gothic"/>
              </a:rPr>
              <a:t>9</a:t>
            </a:fld>
            <a:endParaRPr lang="en-US" sz="1000" dirty="0">
              <a:latin typeface="Bahnschrift" panose="020B0502040204020203" pitchFamily="34" charset="0"/>
              <a:cs typeface="Century Gothic"/>
            </a:endParaRPr>
          </a:p>
          <a:p>
            <a:pPr marL="12700">
              <a:lnSpc>
                <a:spcPct val="100000"/>
              </a:lnSpc>
              <a:spcBef>
                <a:spcPts val="990"/>
              </a:spcBef>
            </a:pPr>
            <a:r>
              <a:rPr lang="en-US" sz="600" dirty="0">
                <a:solidFill>
                  <a:srgbClr val="C5DEF1"/>
                </a:solidFill>
                <a:latin typeface="Bahnschrift" panose="020B0502040204020203" pitchFamily="34" charset="0"/>
                <a:cs typeface="Century Gothic"/>
              </a:rPr>
              <a:t>©2019</a:t>
            </a:r>
            <a:r>
              <a:rPr lang="en-US" sz="600" spc="10" dirty="0">
                <a:solidFill>
                  <a:srgbClr val="C5DEF1"/>
                </a:solidFill>
                <a:latin typeface="Bahnschrift" panose="020B0502040204020203" pitchFamily="34" charset="0"/>
                <a:cs typeface="Century Gothic"/>
              </a:rPr>
              <a:t> </a:t>
            </a:r>
            <a:r>
              <a:rPr lang="en-US" sz="600" spc="-10" dirty="0">
                <a:solidFill>
                  <a:srgbClr val="C5DEF1"/>
                </a:solidFill>
                <a:latin typeface="Bahnschrift" panose="020B0502040204020203" pitchFamily="34" charset="0"/>
                <a:cs typeface="Century Gothic"/>
              </a:rPr>
              <a:t>ARTHUR</a:t>
            </a:r>
            <a:r>
              <a:rPr lang="en-US" sz="600" dirty="0">
                <a:solidFill>
                  <a:srgbClr val="C5DEF1"/>
                </a:solidFill>
                <a:latin typeface="Bahnschrift" panose="020B0502040204020203" pitchFamily="34" charset="0"/>
                <a:cs typeface="Century Gothic"/>
              </a:rPr>
              <a:t> J. </a:t>
            </a:r>
            <a:r>
              <a:rPr lang="en-US" sz="600" spc="-10" dirty="0">
                <a:solidFill>
                  <a:srgbClr val="C5DEF1"/>
                </a:solidFill>
                <a:latin typeface="Bahnschrift" panose="020B0502040204020203" pitchFamily="34" charset="0"/>
                <a:cs typeface="Century Gothic"/>
              </a:rPr>
              <a:t>GALLAGHER</a:t>
            </a:r>
            <a:r>
              <a:rPr lang="en-US" sz="600" spc="35" dirty="0">
                <a:solidFill>
                  <a:srgbClr val="C5DEF1"/>
                </a:solidFill>
                <a:latin typeface="Bahnschrift" panose="020B0502040204020203" pitchFamily="34" charset="0"/>
                <a:cs typeface="Century Gothic"/>
              </a:rPr>
              <a:t> </a:t>
            </a:r>
            <a:r>
              <a:rPr lang="en-US" sz="600" dirty="0">
                <a:solidFill>
                  <a:srgbClr val="C5DEF1"/>
                </a:solidFill>
                <a:latin typeface="Bahnschrift" panose="020B0502040204020203" pitchFamily="34" charset="0"/>
                <a:cs typeface="Century Gothic"/>
              </a:rPr>
              <a:t>&amp;</a:t>
            </a:r>
            <a:r>
              <a:rPr lang="en-US" sz="600" spc="-10" dirty="0">
                <a:solidFill>
                  <a:srgbClr val="C5DEF1"/>
                </a:solidFill>
                <a:latin typeface="Bahnschrift" panose="020B0502040204020203" pitchFamily="34" charset="0"/>
                <a:cs typeface="Century Gothic"/>
              </a:rPr>
              <a:t> </a:t>
            </a:r>
            <a:r>
              <a:rPr lang="en-US" sz="600" spc="-25" dirty="0">
                <a:solidFill>
                  <a:srgbClr val="C5DEF1"/>
                </a:solidFill>
                <a:latin typeface="Bahnschrift" panose="020B0502040204020203" pitchFamily="34" charset="0"/>
                <a:cs typeface="Century Gothic"/>
              </a:rPr>
              <a:t>CO.</a:t>
            </a:r>
            <a:endParaRPr lang="en-US" sz="600" dirty="0">
              <a:latin typeface="Bahnschrift" panose="020B0502040204020203" pitchFamily="34" charset="0"/>
              <a:cs typeface="Century Gothic"/>
            </a:endParaRPr>
          </a:p>
        </p:txBody>
      </p:sp>
      <p:sp>
        <p:nvSpPr>
          <p:cNvPr id="13" name="object 13"/>
          <p:cNvSpPr txBox="1">
            <a:spLocks noGrp="1"/>
          </p:cNvSpPr>
          <p:nvPr>
            <p:ph type="sldNum" sz="quarter" idx="7"/>
          </p:nvPr>
        </p:nvSpPr>
        <p:spPr>
          <a:prstGeom prst="rect">
            <a:avLst/>
          </a:prstGeom>
        </p:spPr>
        <p:txBody>
          <a:bodyPr vert="horz" wrap="square" lIns="0" tIns="13335" rIns="0" bIns="0" rtlCol="0">
            <a:spAutoFit/>
          </a:bodyPr>
          <a:lstStyle/>
          <a:p>
            <a:pPr marL="38100">
              <a:lnSpc>
                <a:spcPct val="100000"/>
              </a:lnSpc>
              <a:spcBef>
                <a:spcPts val="105"/>
              </a:spcBef>
            </a:pPr>
            <a:fld id="{81D60167-4931-47E6-BA6A-407CBD079E47}" type="slidenum">
              <a:rPr spc="-50" dirty="0"/>
              <a:t>9</a:t>
            </a:fld>
            <a:endParaRPr spc="-50" dirty="0"/>
          </a:p>
        </p:txBody>
      </p:sp>
      <p:pic>
        <p:nvPicPr>
          <p:cNvPr id="14" name="Picture 13">
            <a:extLst>
              <a:ext uri="{FF2B5EF4-FFF2-40B4-BE49-F238E27FC236}">
                <a16:creationId xmlns:a16="http://schemas.microsoft.com/office/drawing/2014/main" id="{F1704E87-2D8B-5D88-9973-874613269531}"/>
              </a:ext>
            </a:extLst>
          </p:cNvPr>
          <p:cNvPicPr>
            <a:picLocks noChangeAspect="1"/>
          </p:cNvPicPr>
          <p:nvPr/>
        </p:nvPicPr>
        <p:blipFill>
          <a:blip r:embed="rId6"/>
          <a:stretch>
            <a:fillRect/>
          </a:stretch>
        </p:blipFill>
        <p:spPr>
          <a:xfrm>
            <a:off x="7986897" y="1340040"/>
            <a:ext cx="2273482" cy="4733926"/>
          </a:xfrm>
          <a:prstGeom prst="rect">
            <a:avLst/>
          </a:prstGeom>
        </p:spPr>
      </p:pic>
      <p:sp>
        <p:nvSpPr>
          <p:cNvPr id="15" name="object 11">
            <a:extLst>
              <a:ext uri="{FF2B5EF4-FFF2-40B4-BE49-F238E27FC236}">
                <a16:creationId xmlns:a16="http://schemas.microsoft.com/office/drawing/2014/main" id="{D742C3B7-B8AF-9296-1E42-805F6E0E1D14}"/>
              </a:ext>
            </a:extLst>
          </p:cNvPr>
          <p:cNvSpPr/>
          <p:nvPr/>
        </p:nvSpPr>
        <p:spPr>
          <a:xfrm>
            <a:off x="1276947" y="2080601"/>
            <a:ext cx="893444" cy="1240155"/>
          </a:xfrm>
          <a:custGeom>
            <a:avLst/>
            <a:gdLst/>
            <a:ahLst/>
            <a:cxnLst/>
            <a:rect l="l" t="t" r="r" b="b"/>
            <a:pathLst>
              <a:path w="893444" h="1240154">
                <a:moveTo>
                  <a:pt x="260477" y="0"/>
                </a:moveTo>
                <a:lnTo>
                  <a:pt x="0" y="260604"/>
                </a:lnTo>
                <a:lnTo>
                  <a:pt x="361060" y="621665"/>
                </a:lnTo>
                <a:lnTo>
                  <a:pt x="14731" y="967994"/>
                </a:lnTo>
                <a:lnTo>
                  <a:pt x="286384" y="1239647"/>
                </a:lnTo>
                <a:lnTo>
                  <a:pt x="893317" y="632714"/>
                </a:lnTo>
                <a:lnTo>
                  <a:pt x="260477" y="0"/>
                </a:lnTo>
                <a:close/>
              </a:path>
            </a:pathLst>
          </a:custGeom>
          <a:solidFill>
            <a:srgbClr val="6EACDE">
              <a:alpha val="10195"/>
            </a:srgbClr>
          </a:solidFill>
        </p:spPr>
        <p:txBody>
          <a:bodyPr wrap="square" lIns="0" tIns="0" rIns="0" bIns="0" rtlCol="0"/>
          <a:lstStyle/>
          <a:p>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Custom Design">
  <a:themeElements>
    <a:clrScheme name="Corp PPT Palette">
      <a:dk1>
        <a:srgbClr val="000000"/>
      </a:dk1>
      <a:lt1>
        <a:srgbClr val="FFFFFF"/>
      </a:lt1>
      <a:dk2>
        <a:srgbClr val="535353"/>
      </a:dk2>
      <a:lt2>
        <a:srgbClr val="0075BC"/>
      </a:lt2>
      <a:accent1>
        <a:srgbClr val="00263E"/>
      </a:accent1>
      <a:accent2>
        <a:srgbClr val="6FACDE"/>
      </a:accent2>
      <a:accent3>
        <a:srgbClr val="8A941E"/>
      </a:accent3>
      <a:accent4>
        <a:srgbClr val="E07E3C"/>
      </a:accent4>
      <a:accent5>
        <a:srgbClr val="F0B323"/>
      </a:accent5>
      <a:accent6>
        <a:srgbClr val="C6AA76"/>
      </a:accent6>
      <a:hlink>
        <a:srgbClr val="898A89"/>
      </a:hlink>
      <a:folHlink>
        <a:srgbClr val="122D42"/>
      </a:folHlink>
    </a:clrScheme>
    <a:fontScheme name="Gallagher Br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Employee Communications" ma:contentTypeID="0x0101003FE33D5B220E468CBF558EC9ECA847B600592326D9CD9DB44FA1E500903B6A322C" ma:contentTypeVersion="14" ma:contentTypeDescription="Create a new document." ma:contentTypeScope="" ma:versionID="c00f17da602890695f90bcab4f8e6a51">
  <xsd:schema xmlns:xsd="http://www.w3.org/2001/XMLSchema" xmlns:xs="http://www.w3.org/2001/XMLSchema" xmlns:p="http://schemas.microsoft.com/office/2006/metadata/properties" xmlns:ns2="70f005ac-d12d-42a2-b8b0-91116df29b1c" targetNamespace="http://schemas.microsoft.com/office/2006/metadata/properties" ma:root="true" ma:fieldsID="96496b2150d76527290057869f6b42aa" ns2:_="">
    <xsd:import namespace="70f005ac-d12d-42a2-b8b0-91116df29b1c"/>
    <xsd:element name="properties">
      <xsd:complexType>
        <xsd:sequence>
          <xsd:element name="documentManagement">
            <xsd:complexType>
              <xsd:all>
                <xsd:element ref="ns2:GBS_DMS_Date" minOccurs="0"/>
                <xsd:element ref="ns2:Plan_End_Date" minOccurs="0"/>
                <xsd:element ref="ns2:GBS_Active_With_Client" minOccurs="0"/>
                <xsd:element ref="ns2:Peer_Reviewed" minOccurs="0"/>
                <xsd:element ref="ns2:Final" minOccurs="0"/>
                <xsd:element ref="ns2:GBS_DMS_Document_Status" minOccurs="0"/>
                <xsd:element ref="ns2:AMPTaskID" minOccurs="0"/>
                <xsd:element ref="ns2:Plan_ID" minOccurs="0"/>
                <xsd:element ref="ns2:EOY_Destruction_Date" minOccurs="0"/>
                <xsd:element ref="ns2:Peer_x005f_x0020_Reviewer" minOccurs="0"/>
                <xsd:element ref="ns2:Review_Due_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f005ac-d12d-42a2-b8b0-91116df29b1c" elementFormDefault="qualified">
    <xsd:import namespace="http://schemas.microsoft.com/office/2006/documentManagement/types"/>
    <xsd:import namespace="http://schemas.microsoft.com/office/infopath/2007/PartnerControls"/>
    <xsd:element name="GBS_DMS_Date" ma:index="8" nillable="true" ma:displayName="Date" ma:default="1/1/2900" ma:format="DateOnly" ma:internalName="GBS_DMS_Date" ma:readOnly="false">
      <xsd:simpleType>
        <xsd:restriction base="dms:DateTime"/>
      </xsd:simpleType>
    </xsd:element>
    <xsd:element name="Plan_End_Date" ma:index="9" nillable="true" ma:displayName="Plan End Date" ma:format="DateOnly" ma:hidden="true" ma:internalName="Plan_End_Date" ma:readOnly="false">
      <xsd:simpleType>
        <xsd:restriction base="dms:DateTime"/>
      </xsd:simpleType>
    </xsd:element>
    <xsd:element name="GBS_Active_With_Client" ma:index="10" nillable="true" ma:displayName="Active With Client" ma:hidden="true" ma:internalName="GBS_Active_With_Client" ma:readOnly="false">
      <xsd:simpleType>
        <xsd:restriction base="dms:Boolean"/>
      </xsd:simpleType>
    </xsd:element>
    <xsd:element name="Peer_Reviewed" ma:index="11" nillable="true" ma:displayName="Peer Review Required" ma:hidden="true" ma:internalName="Peer_Reviewed" ma:readOnly="false">
      <xsd:simpleType>
        <xsd:restriction base="dms:Boolean"/>
      </xsd:simpleType>
    </xsd:element>
    <xsd:element name="Final" ma:index="12" nillable="true" ma:displayName="Final Required" ma:hidden="true" ma:internalName="Final" ma:readOnly="false">
      <xsd:simpleType>
        <xsd:restriction base="dms:Boolean"/>
      </xsd:simpleType>
    </xsd:element>
    <xsd:element name="GBS_DMS_Document_Status" ma:index="13" nillable="true" ma:displayName="Document Status" ma:hidden="true" ma:internalName="GBS_DMS_Document_Status" ma:readOnly="false">
      <xsd:simpleType>
        <xsd:restriction base="dms:Choice">
          <xsd:enumeration value=""/>
          <xsd:enumeration value="PR Pending"/>
          <xsd:enumeration value="PR Complete"/>
          <xsd:enumeration value="Final"/>
          <xsd:enumeration value="Sold"/>
        </xsd:restriction>
      </xsd:simpleType>
    </xsd:element>
    <xsd:element name="AMPTaskID" ma:index="14" nillable="true" ma:displayName="AMPTaskID" ma:hidden="true" ma:internalName="AMPTaskID" ma:readOnly="false">
      <xsd:simpleType>
        <xsd:restriction base="dms:Text"/>
      </xsd:simpleType>
    </xsd:element>
    <xsd:element name="Plan_ID" ma:index="15" nillable="true" ma:displayName="Plan ID" ma:hidden="true" ma:internalName="Plan_ID" ma:readOnly="false">
      <xsd:simpleType>
        <xsd:restriction base="dms:Text"/>
      </xsd:simpleType>
    </xsd:element>
    <xsd:element name="EOY_Destruction_Date" ma:index="16" nillable="true" ma:displayName="EOY Destruction Date" ma:format="DateOnly" ma:hidden="true" ma:internalName="EOY_Destruction_Date" ma:readOnly="false">
      <xsd:simpleType>
        <xsd:restriction base="dms:DateTime"/>
      </xsd:simpleType>
    </xsd:element>
    <xsd:element name="Peer_x005f_x0020_Reviewer" ma:index="17" nillable="true" ma:displayName="Reviewer" ma:hidden="true" ma:internalName="Peer_x0020_Reviewe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view_Due_Date" ma:index="18" nillable="true" ma:displayName="Review Due Date" ma:format="DateOnly" ma:hidden="true" ma:internalName="Review_Due_Date" ma:readOnly="false">
      <xsd:simpleType>
        <xsd:restriction base="dms:DateTime"/>
      </xsd:simpleType>
    </xsd:element>
    <xsd:element name="_dlc_DocId" ma:index="19" nillable="true" ma:displayName="Document ID Value" ma:description="The value of the document ID assigned to this item." ma:indexed="true" ma:internalName="_dlc_DocId" ma:readOnly="true">
      <xsd:simpleType>
        <xsd:restriction base="dms:Text"/>
      </xsd:simpleType>
    </xsd:element>
    <xsd:element name="_dlc_DocIdUrl" ma:index="2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1"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GBS_DMS_Date xmlns="70f005ac-d12d-42a2-b8b0-91116df29b1c">2025-07-01T07:00:00+00:00</GBS_DMS_Date>
    <_dlc_DocId xmlns="70f005ac-d12d-42a2-b8b0-91116df29b1c">V65RY6DMRADP-2099438878-205</_dlc_DocId>
    <_dlc_DocIdUrl xmlns="70f005ac-d12d-42a2-b8b0-91116df29b1c">
      <Url>https://ajg0.sharepoint.com/teams/gbs-dms-e7c3ae5f-fe98-e911-a956-000d3a36ed49/_layouts/15/DocIdRedir.aspx?ID=V65RY6DMRADP-2099438878-205</Url>
      <Description>V65RY6DMRADP-2099438878-205</Description>
    </_dlc_DocIdUrl>
    <Final xmlns="70f005ac-d12d-42a2-b8b0-91116df29b1c">true</Final>
    <GBS_Active_With_Client xmlns="70f005ac-d12d-42a2-b8b0-91116df29b1c">false</GBS_Active_With_Client>
    <Peer_Reviewed xmlns="70f005ac-d12d-42a2-b8b0-91116df29b1c">true</Peer_Reviewed>
    <Plan_End_Date xmlns="70f005ac-d12d-42a2-b8b0-91116df29b1c" xsi:nil="true"/>
    <GBS_DMS_Document_Status xmlns="70f005ac-d12d-42a2-b8b0-91116df29b1c" xsi:nil="true"/>
    <Plan_ID xmlns="70f005ac-d12d-42a2-b8b0-91116df29b1c" xsi:nil="true"/>
    <Peer_x005f_x0020_Reviewer xmlns="70f005ac-d12d-42a2-b8b0-91116df29b1c">
      <UserInfo>
        <DisplayName/>
        <AccountId xsi:nil="true"/>
        <AccountType/>
      </UserInfo>
    </Peer_x005f_x0020_Reviewer>
    <EOY_Destruction_Date xmlns="70f005ac-d12d-42a2-b8b0-91116df29b1c" xsi:nil="true"/>
    <AMPTaskID xmlns="70f005ac-d12d-42a2-b8b0-91116df29b1c" xsi:nil="true"/>
    <Review_Due_Date xmlns="70f005ac-d12d-42a2-b8b0-91116df29b1c" xsi:nil="true"/>
  </documentManagement>
</p:properties>
</file>

<file path=customXml/itemProps1.xml><?xml version="1.0" encoding="utf-8"?>
<ds:datastoreItem xmlns:ds="http://schemas.openxmlformats.org/officeDocument/2006/customXml" ds:itemID="{D84FA9F3-58C4-432E-981B-8542276188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f005ac-d12d-42a2-b8b0-91116df29b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1D15537-482F-410B-90FE-676D6602D58D}">
  <ds:schemaRefs>
    <ds:schemaRef ds:uri="http://schemas.microsoft.com/sharepoint/events"/>
  </ds:schemaRefs>
</ds:datastoreItem>
</file>

<file path=customXml/itemProps3.xml><?xml version="1.0" encoding="utf-8"?>
<ds:datastoreItem xmlns:ds="http://schemas.openxmlformats.org/officeDocument/2006/customXml" ds:itemID="{BE582F01-D382-45C1-B6BD-6EB8A6592365}">
  <ds:schemaRefs>
    <ds:schemaRef ds:uri="http://schemas.microsoft.com/sharepoint/v3/contenttype/forms"/>
  </ds:schemaRefs>
</ds:datastoreItem>
</file>

<file path=customXml/itemProps4.xml><?xml version="1.0" encoding="utf-8"?>
<ds:datastoreItem xmlns:ds="http://schemas.openxmlformats.org/officeDocument/2006/customXml" ds:itemID="{DBD997FB-8413-4E62-A98D-371E148BD64F}">
  <ds:schemaRefs>
    <ds:schemaRef ds:uri="http://www.w3.org/XML/1998/namespace"/>
    <ds:schemaRef ds:uri="http://schemas.microsoft.com/office/2006/documentManagement/types"/>
    <ds:schemaRef ds:uri="http://purl.org/dc/dcmitype/"/>
    <ds:schemaRef ds:uri="http://purl.org/dc/elements/1.1/"/>
    <ds:schemaRef ds:uri="http://purl.org/dc/terms/"/>
    <ds:schemaRef ds:uri="70f005ac-d12d-42a2-b8b0-91116df29b1c"/>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234</TotalTime>
  <Words>7727</Words>
  <Application>Microsoft Office PowerPoint</Application>
  <PresentationFormat>Widescreen</PresentationFormat>
  <Paragraphs>597</Paragraphs>
  <Slides>27</Slides>
  <Notes>27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27</vt:i4>
      </vt:variant>
    </vt:vector>
  </HeadingPairs>
  <TitlesOfParts>
    <vt:vector size="37" baseType="lpstr">
      <vt:lpstr>Aptos</vt:lpstr>
      <vt:lpstr>Arial</vt:lpstr>
      <vt:lpstr>Bahnschrift</vt:lpstr>
      <vt:lpstr>Calibri</vt:lpstr>
      <vt:lpstr>Century Gothic</vt:lpstr>
      <vt:lpstr>Courier New</vt:lpstr>
      <vt:lpstr>Open Sans</vt:lpstr>
      <vt:lpstr>Wingdings</vt:lpstr>
      <vt:lpstr>Office Theme</vt:lpstr>
      <vt:lpstr>4_Custom Design</vt:lpstr>
      <vt:lpstr>St. Anthony New Brighton Schools 2025 Open Enrollment</vt:lpstr>
      <vt:lpstr>Overview of Changes</vt:lpstr>
      <vt:lpstr>Open Enrollment Process</vt:lpstr>
      <vt:lpstr>Online Benefit Portal</vt:lpstr>
      <vt:lpstr>Medical Plan Comparison</vt:lpstr>
      <vt:lpstr>HealthPartners – Two Networks</vt:lpstr>
      <vt:lpstr>HealthPartners – Achieve Network</vt:lpstr>
      <vt:lpstr>HealthPartners Resources</vt:lpstr>
      <vt:lpstr>HealthPartners Resources</vt:lpstr>
      <vt:lpstr>Prescription Drugs</vt:lpstr>
      <vt:lpstr>Prescription Drugs</vt:lpstr>
      <vt:lpstr>Prescription Drugs</vt:lpstr>
      <vt:lpstr>Prescription Drugs</vt:lpstr>
      <vt:lpstr>Virtual Care – Cost Savings!</vt:lpstr>
      <vt:lpstr>Access of Care</vt:lpstr>
      <vt:lpstr>Mental Health Support</vt:lpstr>
      <vt:lpstr>2025-2026 Medical Plan Contributions</vt:lpstr>
      <vt:lpstr>Flexible Spending Accounts Summary</vt:lpstr>
      <vt:lpstr>Dental Coverage</vt:lpstr>
      <vt:lpstr>Dental Network</vt:lpstr>
      <vt:lpstr>2025-2026 Dental Plan Contributions</vt:lpstr>
      <vt:lpstr>Employer Paid Benefits</vt:lpstr>
      <vt:lpstr>Voluntary Benefits</vt:lpstr>
      <vt:lpstr>Election Changes</vt:lpstr>
      <vt:lpstr>Check Your Beneficiaries!</vt:lpstr>
      <vt:lpstr>What’s Next???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Stauffer</dc:creator>
  <cp:lastModifiedBy>Nathan Melnychuk</cp:lastModifiedBy>
  <cp:revision>4</cp:revision>
  <dcterms:created xsi:type="dcterms:W3CDTF">2025-04-08T22:36:21Z</dcterms:created>
  <dcterms:modified xsi:type="dcterms:W3CDTF">2025-05-16T15:46:54Z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2024-05-13T00:00:00Z</vt:filetime>
  </property>
  <property fmtid="{D5CDD505-2E9C-101B-9397-08002B2CF9AE}" pid="3" name="Creator">
    <vt:lpwstr>Microsoft® PowerPoint® for Microsoft 365</vt:lpwstr>
  </property>
  <property fmtid="{D5CDD505-2E9C-101B-9397-08002B2CF9AE}" pid="4" name="LastSaved">
    <vt:filetime>2025-04-08T00:00:00Z</vt:filetime>
  </property>
  <property fmtid="{D5CDD505-2E9C-101B-9397-08002B2CF9AE}" pid="5" name="Producer">
    <vt:lpwstr>Microsoft® PowerPoint® for Microsoft 365</vt:lpwstr>
  </property>
  <property fmtid="{D5CDD505-2E9C-101B-9397-08002B2CF9AE}" pid="6" name="ContentTypeId">
    <vt:lpwstr>0x0101003FE33D5B220E468CBF558EC9ECA847B600592326D9CD9DB44FA1E500903B6A322C</vt:lpwstr>
  </property>
  <property fmtid="{D5CDD505-2E9C-101B-9397-08002B2CF9AE}" pid="7" name="_dlc_DocIdItemGuid">
    <vt:lpwstr>c80e3cd8-fd2a-435e-a32c-99248e7643e6</vt:lpwstr>
  </property>
  <property fmtid="{D5CDD505-2E9C-101B-9397-08002B2CF9AE}" pid="8" name="Final">
    <vt:bool>false</vt:bool>
  </property>
  <property fmtid="{D5CDD505-2E9C-101B-9397-08002B2CF9AE}" pid="9" name="ComplianceAssetId">
    <vt:lpwstr>e7c3ae5f-fe98-e911-a956-000d3a36ed49</vt:lpwstr>
  </property>
  <property fmtid="{D5CDD505-2E9C-101B-9397-08002B2CF9AE}" pid="10" name="GBS_Active_With_Client">
    <vt:bool>false</vt:bool>
  </property>
  <property fmtid="{D5CDD505-2E9C-101B-9397-08002B2CF9AE}" pid="11" name="Peer_Reviewed">
    <vt:bool>false</vt:bool>
  </property>
</Properties>
</file>