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5"/>
    <p:sldMasterId id="2147483770" r:id="rId6"/>
  </p:sldMasterIdLst>
  <p:notesMasterIdLst>
    <p:notesMasterId r:id="rId35"/>
  </p:notesMasterIdLst>
  <p:handoutMasterIdLst>
    <p:handoutMasterId r:id="rId36"/>
  </p:handoutMasterIdLst>
  <p:sldIdLst>
    <p:sldId id="487" r:id="rId7"/>
    <p:sldId id="444" r:id="rId8"/>
    <p:sldId id="527" r:id="rId9"/>
    <p:sldId id="512" r:id="rId10"/>
    <p:sldId id="534" r:id="rId11"/>
    <p:sldId id="533" r:id="rId12"/>
    <p:sldId id="542" r:id="rId13"/>
    <p:sldId id="541" r:id="rId14"/>
    <p:sldId id="543" r:id="rId15"/>
    <p:sldId id="525" r:id="rId16"/>
    <p:sldId id="538" r:id="rId17"/>
    <p:sldId id="544" r:id="rId18"/>
    <p:sldId id="511" r:id="rId19"/>
    <p:sldId id="526" r:id="rId20"/>
    <p:sldId id="508" r:id="rId21"/>
    <p:sldId id="493" r:id="rId22"/>
    <p:sldId id="495" r:id="rId23"/>
    <p:sldId id="545" r:id="rId24"/>
    <p:sldId id="503" r:id="rId25"/>
    <p:sldId id="504" r:id="rId26"/>
    <p:sldId id="546" r:id="rId27"/>
    <p:sldId id="505" r:id="rId28"/>
    <p:sldId id="347" r:id="rId29"/>
    <p:sldId id="484" r:id="rId30"/>
    <p:sldId id="517" r:id="rId31"/>
    <p:sldId id="548" r:id="rId32"/>
    <p:sldId id="549" r:id="rId33"/>
    <p:sldId id="278" r:id="rId3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035D60-17BD-4DEA-5F76-A01E6437D806}" name="Bobbie Benavente" initials="BB" userId="S::Bobbie.Benavente@aegisliving.com::8f1d3a19-41de-4b63-a418-c0227a1cab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06A"/>
    <a:srgbClr val="41463F"/>
    <a:srgbClr val="1192D1"/>
    <a:srgbClr val="D0EAF6"/>
    <a:srgbClr val="FF9933"/>
    <a:srgbClr val="000000"/>
    <a:srgbClr val="00263E"/>
    <a:srgbClr val="ECF7F8"/>
    <a:srgbClr val="DEF1F2"/>
    <a:srgbClr val="FFC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1055" autoAdjust="0"/>
  </p:normalViewPr>
  <p:slideViewPr>
    <p:cSldViewPr>
      <p:cViewPr varScale="1">
        <p:scale>
          <a:sx n="90" d="100"/>
          <a:sy n="90" d="100"/>
        </p:scale>
        <p:origin x="149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432"/>
    </p:cViewPr>
  </p:sorterViewPr>
  <p:notesViewPr>
    <p:cSldViewPr>
      <p:cViewPr varScale="1">
        <p:scale>
          <a:sx n="50" d="100"/>
          <a:sy n="50" d="100"/>
        </p:scale>
        <p:origin x="2684" y="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8052" cy="465615"/>
          </a:xfrm>
          <a:prstGeom prst="rect">
            <a:avLst/>
          </a:prstGeom>
        </p:spPr>
        <p:txBody>
          <a:bodyPr vert="horz" lIns="91413" tIns="45706" rIns="91413" bIns="45706"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762" y="3"/>
            <a:ext cx="3038052" cy="465615"/>
          </a:xfrm>
          <a:prstGeom prst="rect">
            <a:avLst/>
          </a:prstGeom>
        </p:spPr>
        <p:txBody>
          <a:bodyPr vert="horz" lIns="91413" tIns="45706" rIns="91413" bIns="45706" rtlCol="0"/>
          <a:lstStyle>
            <a:lvl1pPr algn="r">
              <a:defRPr sz="1200"/>
            </a:lvl1pPr>
          </a:lstStyle>
          <a:p>
            <a:pPr>
              <a:defRPr/>
            </a:pPr>
            <a:fld id="{2FD153A2-BF03-4E08-B86D-6DD920F82F0D}" type="datetimeFigureOut">
              <a:rPr lang="en-US"/>
              <a:pPr>
                <a:defRPr/>
              </a:pPr>
              <a:t>6/11/2025</a:t>
            </a:fld>
            <a:endParaRPr lang="en-US" dirty="0"/>
          </a:p>
        </p:txBody>
      </p:sp>
      <p:sp>
        <p:nvSpPr>
          <p:cNvPr id="4" name="Footer Placeholder 3"/>
          <p:cNvSpPr>
            <a:spLocks noGrp="1"/>
          </p:cNvSpPr>
          <p:nvPr>
            <p:ph type="ftr" sz="quarter" idx="2"/>
          </p:nvPr>
        </p:nvSpPr>
        <p:spPr>
          <a:xfrm>
            <a:off x="0" y="8829199"/>
            <a:ext cx="3038052" cy="465615"/>
          </a:xfrm>
          <a:prstGeom prst="rect">
            <a:avLst/>
          </a:prstGeom>
        </p:spPr>
        <p:txBody>
          <a:bodyPr vert="horz" lIns="91413" tIns="45706" rIns="91413" bIns="45706"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762" y="8829199"/>
            <a:ext cx="3038052" cy="465615"/>
          </a:xfrm>
          <a:prstGeom prst="rect">
            <a:avLst/>
          </a:prstGeom>
        </p:spPr>
        <p:txBody>
          <a:bodyPr vert="horz" lIns="91413" tIns="45706" rIns="91413" bIns="45706" rtlCol="0" anchor="b"/>
          <a:lstStyle>
            <a:lvl1pPr algn="r">
              <a:defRPr sz="1200"/>
            </a:lvl1pPr>
          </a:lstStyle>
          <a:p>
            <a:pPr>
              <a:defRPr/>
            </a:pPr>
            <a:fld id="{5223B86D-E24C-4189-A632-559D9BC71A95}" type="slidenum">
              <a:rPr lang="en-US"/>
              <a:pPr>
                <a:defRPr/>
              </a:pPr>
              <a:t>‹#›</a:t>
            </a:fld>
            <a:endParaRPr lang="en-US" dirty="0"/>
          </a:p>
        </p:txBody>
      </p:sp>
    </p:spTree>
    <p:extLst>
      <p:ext uri="{BB962C8B-B14F-4D97-AF65-F5344CB8AC3E}">
        <p14:creationId xmlns:p14="http://schemas.microsoft.com/office/powerpoint/2010/main" val="348121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3"/>
            <a:ext cx="3038052" cy="465615"/>
          </a:xfrm>
          <a:prstGeom prst="rect">
            <a:avLst/>
          </a:prstGeom>
          <a:noFill/>
          <a:ln>
            <a:noFill/>
          </a:ln>
          <a:effectLst/>
        </p:spPr>
        <p:txBody>
          <a:bodyPr vert="horz" wrap="square" lIns="93150" tIns="46576" rIns="93150" bIns="46576" numCol="1" anchor="t" anchorCtr="0" compatLnSpc="1">
            <a:prstTxWarp prst="textNoShape">
              <a:avLst/>
            </a:prstTxWarp>
          </a:bodyPr>
          <a:lstStyle>
            <a:lvl1pPr>
              <a:defRPr sz="1200"/>
            </a:lvl1pPr>
          </a:lstStyle>
          <a:p>
            <a:pPr>
              <a:defRPr/>
            </a:pPr>
            <a:endParaRPr lang="en-US" dirty="0"/>
          </a:p>
        </p:txBody>
      </p:sp>
      <p:sp>
        <p:nvSpPr>
          <p:cNvPr id="4099" name="Rectangle 3"/>
          <p:cNvSpPr>
            <a:spLocks noGrp="1" noChangeArrowheads="1"/>
          </p:cNvSpPr>
          <p:nvPr>
            <p:ph type="dt" idx="1"/>
          </p:nvPr>
        </p:nvSpPr>
        <p:spPr bwMode="auto">
          <a:xfrm>
            <a:off x="3970762" y="3"/>
            <a:ext cx="3038052" cy="465615"/>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a:defRPr sz="1200"/>
            </a:lvl1pPr>
          </a:lstStyle>
          <a:p>
            <a:pPr>
              <a:defRPr/>
            </a:pPr>
            <a:endParaRPr lang="en-US" dirty="0"/>
          </a:p>
        </p:txBody>
      </p:sp>
      <p:sp>
        <p:nvSpPr>
          <p:cNvPr id="286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723" y="4416191"/>
            <a:ext cx="5608956" cy="4182585"/>
          </a:xfrm>
          <a:prstGeom prst="rect">
            <a:avLst/>
          </a:prstGeom>
          <a:noFill/>
          <a:ln>
            <a:noFill/>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199"/>
            <a:ext cx="3038052" cy="465615"/>
          </a:xfrm>
          <a:prstGeom prst="rect">
            <a:avLst/>
          </a:prstGeom>
          <a:noFill/>
          <a:ln>
            <a:noFill/>
          </a:ln>
          <a:effectLst/>
        </p:spPr>
        <p:txBody>
          <a:bodyPr vert="horz" wrap="square" lIns="93150" tIns="46576" rIns="93150" bIns="46576" numCol="1" anchor="b" anchorCtr="0" compatLnSpc="1">
            <a:prstTxWarp prst="textNoShape">
              <a:avLst/>
            </a:prstTxWarp>
          </a:bodyPr>
          <a:lstStyle>
            <a:lvl1pPr>
              <a:defRPr sz="1200"/>
            </a:lvl1pPr>
          </a:lstStyle>
          <a:p>
            <a:pPr>
              <a:defRPr/>
            </a:pPr>
            <a:endParaRPr lang="en-US" dirty="0"/>
          </a:p>
        </p:txBody>
      </p:sp>
      <p:sp>
        <p:nvSpPr>
          <p:cNvPr id="4103" name="Rectangle 7"/>
          <p:cNvSpPr>
            <a:spLocks noGrp="1" noChangeArrowheads="1"/>
          </p:cNvSpPr>
          <p:nvPr>
            <p:ph type="sldNum" sz="quarter" idx="5"/>
          </p:nvPr>
        </p:nvSpPr>
        <p:spPr bwMode="auto">
          <a:xfrm>
            <a:off x="3970762" y="8829199"/>
            <a:ext cx="3038052" cy="465615"/>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a:defRPr sz="1200"/>
            </a:lvl1pPr>
          </a:lstStyle>
          <a:p>
            <a:pPr>
              <a:defRPr/>
            </a:pPr>
            <a:fld id="{1E7D8695-1FD0-43FB-8025-8D52AF39A299}" type="slidenum">
              <a:rPr lang="en-US"/>
              <a:pPr>
                <a:defRPr/>
              </a:pPr>
              <a:t>‹#›</a:t>
            </a:fld>
            <a:endParaRPr lang="en-US" dirty="0"/>
          </a:p>
        </p:txBody>
      </p:sp>
    </p:spTree>
    <p:extLst>
      <p:ext uri="{BB962C8B-B14F-4D97-AF65-F5344CB8AC3E}">
        <p14:creationId xmlns:p14="http://schemas.microsoft.com/office/powerpoint/2010/main" val="2868624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bac.aegisliving@ajg.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miter lim="800000"/>
            <a:headEnd/>
            <a:tailEnd/>
          </a:ln>
        </p:spPr>
        <p:txBody>
          <a:bodyPr/>
          <a:lstStyle/>
          <a:p>
            <a:fld id="{96F1E3FE-E27A-4024-8515-66E19B6AEF83}" type="slidenum">
              <a:rPr lang="en-US" smtClean="0"/>
              <a:pPr/>
              <a:t>1</a:t>
            </a:fld>
            <a:endParaRPr lang="en-US" dirty="0"/>
          </a:p>
        </p:txBody>
      </p:sp>
      <p:sp>
        <p:nvSpPr>
          <p:cNvPr id="29699" name="Rectangle 2"/>
          <p:cNvSpPr>
            <a:spLocks noGrp="1" noRot="1" noChangeAspect="1" noChangeArrowheads="1" noTextEdit="1"/>
          </p:cNvSpPr>
          <p:nvPr>
            <p:ph type="sldImg"/>
          </p:nvPr>
        </p:nvSpPr>
        <p:spPr>
          <a:xfrm>
            <a:off x="406400" y="696913"/>
            <a:ext cx="6197600" cy="3486150"/>
          </a:xfrm>
          <a:ln/>
        </p:spPr>
      </p:sp>
      <p:sp>
        <p:nvSpPr>
          <p:cNvPr id="29700" name="Rectangle 3"/>
          <p:cNvSpPr>
            <a:spLocks noGrp="1" noChangeArrowheads="1"/>
          </p:cNvSpPr>
          <p:nvPr>
            <p:ph type="body" idx="1"/>
          </p:nvPr>
        </p:nvSpPr>
        <p:spPr>
          <a:noFill/>
        </p:spPr>
        <p:txBody>
          <a:bodyPr/>
          <a:lstStyle/>
          <a:p>
            <a:pPr defTabSz="914132" eaLnBrk="1" hangingPunct="1">
              <a:defRPr/>
            </a:pPr>
            <a:r>
              <a:rPr lang="en-US" sz="1100" dirty="0">
                <a:latin typeface="+mj-lt"/>
              </a:rPr>
              <a:t>Welcome to Aegis Living’s presentation for newly  hired or eligible employees</a:t>
            </a:r>
          </a:p>
        </p:txBody>
      </p:sp>
    </p:spTree>
    <p:extLst>
      <p:ext uri="{BB962C8B-B14F-4D97-AF65-F5344CB8AC3E}">
        <p14:creationId xmlns:p14="http://schemas.microsoft.com/office/powerpoint/2010/main" val="308944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Aegis offers an Employee Assistance Program or EAP to all employees and their family members. </a:t>
            </a:r>
          </a:p>
          <a:p>
            <a:pPr defTabSz="948507">
              <a:defRPr/>
            </a:pPr>
            <a:r>
              <a:rPr lang="en-US" dirty="0"/>
              <a:t>The EAP is available 24/7, 365 days a year. </a:t>
            </a:r>
          </a:p>
          <a:p>
            <a:pPr defTabSz="948507">
              <a:defRPr/>
            </a:pPr>
            <a:r>
              <a:rPr lang="en-US" dirty="0"/>
              <a:t>The EAP is completely free and confidential. </a:t>
            </a:r>
          </a:p>
          <a:p>
            <a:pPr defTabSz="948507">
              <a:defRPr/>
            </a:pPr>
            <a:r>
              <a:rPr lang="en-US" dirty="0"/>
              <a:t>You can also connect you with a licensed provider for three free face to face visits per issue. </a:t>
            </a:r>
          </a:p>
          <a:p>
            <a:pPr defTabSz="948507">
              <a:defRPr/>
            </a:pPr>
            <a:r>
              <a:rPr lang="en-US" dirty="0"/>
              <a:t>The EAP also has guidance for legal issues, Financial resources and more!</a:t>
            </a:r>
          </a:p>
          <a:p>
            <a:pPr defTabSz="948507">
              <a:defRPr/>
            </a:pPr>
            <a:endParaRPr lang="en-US" dirty="0"/>
          </a:p>
          <a:p>
            <a:pPr defTabSz="948507">
              <a:defRPr/>
            </a:pPr>
            <a:r>
              <a:rPr lang="en-US" dirty="0"/>
              <a:t>Additional resources for Self Care, through AbleTo. This includes self care tools, curated blog post, medication and videos.</a:t>
            </a:r>
          </a:p>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11</a:t>
            </a:fld>
            <a:endParaRPr lang="en-US" dirty="0"/>
          </a:p>
        </p:txBody>
      </p:sp>
    </p:spTree>
    <p:extLst>
      <p:ext uri="{BB962C8B-B14F-4D97-AF65-F5344CB8AC3E}">
        <p14:creationId xmlns:p14="http://schemas.microsoft.com/office/powerpoint/2010/main" val="4279059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can also elect to have pet insurance through ASPCA. </a:t>
            </a:r>
          </a:p>
          <a:p>
            <a:r>
              <a:rPr lang="en-US" dirty="0"/>
              <a:t>It is easy to use and customizable to your pets needs.</a:t>
            </a:r>
          </a:p>
          <a:p>
            <a:r>
              <a:rPr lang="en-US" dirty="0"/>
              <a:t>This plan is not a deducted through payroll you would be billed directly for the coverage you elect. </a:t>
            </a:r>
          </a:p>
          <a:p>
            <a:r>
              <a:rPr lang="en-US" dirty="0"/>
              <a:t>To enroll go to the website and enter the priority code.</a:t>
            </a:r>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12</a:t>
            </a:fld>
            <a:endParaRPr lang="en-US" dirty="0"/>
          </a:p>
        </p:txBody>
      </p:sp>
    </p:spTree>
    <p:extLst>
      <p:ext uri="{BB962C8B-B14F-4D97-AF65-F5344CB8AC3E}">
        <p14:creationId xmlns:p14="http://schemas.microsoft.com/office/powerpoint/2010/main" val="297130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FE9691E7-2DC8-464E-8895-F6E94211E8D1}" type="slidenum">
              <a:rPr lang="en-US" smtClean="0"/>
              <a:pPr/>
              <a:t>13</a:t>
            </a:fld>
            <a:endParaRPr lang="en-US" dirty="0"/>
          </a:p>
        </p:txBody>
      </p:sp>
      <p:sp>
        <p:nvSpPr>
          <p:cNvPr id="41987" name="Rectangle 2"/>
          <p:cNvSpPr>
            <a:spLocks noGrp="1" noRot="1" noChangeAspect="1" noChangeArrowheads="1" noTextEdit="1"/>
          </p:cNvSpPr>
          <p:nvPr>
            <p:ph type="sldImg"/>
          </p:nvPr>
        </p:nvSpPr>
        <p:spPr>
          <a:xfrm>
            <a:off x="406400" y="696913"/>
            <a:ext cx="6197600" cy="3486150"/>
          </a:xfrm>
          <a:ln/>
        </p:spPr>
      </p:sp>
      <p:sp>
        <p:nvSpPr>
          <p:cNvPr id="4198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415076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Once eligible, you decide how much of your salary you want to contribute from your paycheck:</a:t>
            </a:r>
          </a:p>
          <a:p>
            <a:r>
              <a:rPr lang="en-US" dirty="0"/>
              <a:t>Up to $22,500 in 2023 with before-tax or after-tax (Roth) contributions, or up to $30,000 in 2023 if you are over the age of 50 in the year</a:t>
            </a:r>
          </a:p>
          <a:p>
            <a:r>
              <a:rPr lang="en-US" dirty="0"/>
              <a:t>Pre-tax contributions lower your taxable income now.</a:t>
            </a:r>
          </a:p>
          <a:p>
            <a:endParaRPr lang="en-US" dirty="0"/>
          </a:p>
          <a:p>
            <a:pPr lvl="1"/>
            <a:r>
              <a:rPr lang="en-US" dirty="0"/>
              <a:t>Roth after-tax contributions are deducted from pay after taxes are calculated. Withdrawals after age 59-1/2 are tax-free for employee contributions and investment earnings provided your first Roth contribution was made at least five years prior.</a:t>
            </a:r>
          </a:p>
          <a:p>
            <a:pPr lvl="1"/>
            <a:endParaRPr lang="en-US" sz="11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15</a:t>
            </a:fld>
            <a:endParaRPr lang="en-US" dirty="0"/>
          </a:p>
        </p:txBody>
      </p:sp>
    </p:spTree>
    <p:extLst>
      <p:ext uri="{BB962C8B-B14F-4D97-AF65-F5344CB8AC3E}">
        <p14:creationId xmlns:p14="http://schemas.microsoft.com/office/powerpoint/2010/main" val="4191723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16</a:t>
            </a:fld>
            <a:endParaRPr lang="en-US" dirty="0"/>
          </a:p>
        </p:txBody>
      </p:sp>
    </p:spTree>
    <p:extLst>
      <p:ext uri="{BB962C8B-B14F-4D97-AF65-F5344CB8AC3E}">
        <p14:creationId xmlns:p14="http://schemas.microsoft.com/office/powerpoint/2010/main" val="97036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have multiple medical plan options to choose from. All plans are with Premera Blue Cross and cover the same services, procedures, and medications. </a:t>
            </a:r>
          </a:p>
          <a:p>
            <a:endParaRPr lang="en-US" dirty="0"/>
          </a:p>
          <a:p>
            <a:r>
              <a:rPr lang="en-US" dirty="0"/>
              <a:t>The differences</a:t>
            </a:r>
            <a:r>
              <a:rPr lang="en-US" baseline="0" dirty="0"/>
              <a:t> are:</a:t>
            </a:r>
          </a:p>
          <a:p>
            <a:r>
              <a:rPr lang="en-US" baseline="0" dirty="0"/>
              <a:t>How much you and Aegis Living pay in premiums</a:t>
            </a:r>
          </a:p>
          <a:p>
            <a:r>
              <a:rPr lang="en-US" baseline="0" dirty="0"/>
              <a:t>How much you pay when you access care</a:t>
            </a:r>
          </a:p>
          <a:p>
            <a:r>
              <a:rPr lang="en-US" baseline="0" dirty="0"/>
              <a:t>And in Washington state the provider networks. In Washington, you will have the choice between the Heritage Prime and Heritage networks. </a:t>
            </a:r>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17</a:t>
            </a:fld>
            <a:endParaRPr lang="en-US" dirty="0"/>
          </a:p>
        </p:txBody>
      </p:sp>
    </p:spTree>
    <p:extLst>
      <p:ext uri="{BB962C8B-B14F-4D97-AF65-F5344CB8AC3E}">
        <p14:creationId xmlns:p14="http://schemas.microsoft.com/office/powerpoint/2010/main" val="384116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If you enroll in the medical plans you can seek care from providers virtually . </a:t>
            </a:r>
          </a:p>
          <a:p>
            <a:pPr defTabSz="948507">
              <a:defRPr/>
            </a:pPr>
            <a:r>
              <a:rPr lang="en-US" dirty="0"/>
              <a:t>If you download the Premera mobile app or go to premera.com to create your account  you will have access to all the virtual care vendors in one place.</a:t>
            </a:r>
          </a:p>
          <a:p>
            <a:pPr defTabSz="948507">
              <a:defRPr/>
            </a:pPr>
            <a:endParaRPr lang="en-US" dirty="0"/>
          </a:p>
          <a:p>
            <a:pPr defTabSz="948507">
              <a:defRPr/>
            </a:pPr>
            <a:r>
              <a:rPr lang="en-US" dirty="0"/>
              <a:t>Then discuss each vender</a:t>
            </a:r>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18</a:t>
            </a:fld>
            <a:endParaRPr lang="en-US" dirty="0"/>
          </a:p>
        </p:txBody>
      </p:sp>
    </p:spTree>
    <p:extLst>
      <p:ext uri="{BB962C8B-B14F-4D97-AF65-F5344CB8AC3E}">
        <p14:creationId xmlns:p14="http://schemas.microsoft.com/office/powerpoint/2010/main" val="26634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is an outline of the dental benefits</a:t>
            </a:r>
            <a:r>
              <a:rPr lang="en-US" baseline="0" dirty="0"/>
              <a:t> with Delta Dental of Washington. The deductible and benefit maximum on the plan accumulate during the calendar year and reset every January 1</a:t>
            </a:r>
            <a:r>
              <a:rPr lang="en-US" baseline="30000" dirty="0"/>
              <a:t>st</a:t>
            </a:r>
            <a:r>
              <a:rPr lang="en-US" baseline="0" dirty="0"/>
              <a:t>. You will typically pay more when seeing an out-of-network provider and may be balance billed. To get the most out of your plan, it is important to ensure you see in-network providers within the PPO or Premier network. We’ll focus on the in-network benefits.</a:t>
            </a:r>
          </a:p>
          <a:p>
            <a:endParaRPr lang="en-US" baseline="0" dirty="0"/>
          </a:p>
          <a:p>
            <a:r>
              <a:rPr lang="en-US" baseline="0" dirty="0"/>
              <a:t>You can receive preventive and diagnostic services such as exams, cleanings, and x-rays at no charge. Non preventive and diagnostic care has a deductible before the plan begins to pay. For basic services like fillings, endodontics, periodontics, and oral surgery, you pay 20% of the cost after your deductible. For newly enrolled employees there is 12 month waiting period for major services like crowns, dentures, and bridges. Once the waiting period has ended, you will pay 50% of the cost after your deductible. Your preventive, basic, and major services all accumulate toward the $2,000 per person calendar year benefit maximum. </a:t>
            </a:r>
          </a:p>
          <a:p>
            <a:endParaRPr lang="en-US" baseline="0" dirty="0"/>
          </a:p>
          <a:p>
            <a:r>
              <a:rPr lang="en-US" baseline="0" dirty="0"/>
              <a:t>This plan also has an orthodontia benefit for covered children through age 25. You will pay 50% for orthodontia services and the plan will pay 50% up to $1,500. The orthodontia maximum benefit is a lifetime benefit for each person covered under the plan. It does not count towards the annual benefit maximum.</a:t>
            </a:r>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19</a:t>
            </a:fld>
            <a:endParaRPr lang="en-US" dirty="0"/>
          </a:p>
        </p:txBody>
      </p:sp>
    </p:spTree>
    <p:extLst>
      <p:ext uri="{BB962C8B-B14F-4D97-AF65-F5344CB8AC3E}">
        <p14:creationId xmlns:p14="http://schemas.microsoft.com/office/powerpoint/2010/main" val="1152560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r>
              <a:rPr lang="en-US" dirty="0">
                <a:solidFill>
                  <a:prstClr val="black"/>
                </a:solidFill>
                <a:latin typeface="Arial" panose="020B0604020202020204" pitchFamily="34" charset="0"/>
                <a:cs typeface="Arial" panose="020B0604020202020204" pitchFamily="34" charset="0"/>
              </a:rPr>
              <a:t>Vision insurance is offered through VSP. As with medical and dental, you will get the most out of your benefit when seeing in-network providers. We’ll review in-network benefits. You can go in for one eye exam every 12 months for a $10 copay. These benefits are available based on your last date of service. Meaning if you have an eye exam on June 1st, you would need to wait until the following June to have your next exam.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You can get one pair of frames every two years up to a $120 allowance. VSP offers a discount on the cost above this allowance.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Basic Lenses are covered after a $25 copay each 12 months.  If you upgrade your lenses with things like scratch coating or polarization, there may be additional cost--although VSP does discount these lens enhancements. Ask your provider for a quote before ordering prescription glasses.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You can choose to get contact lenses instead of glasses with a $120 annual allowance. There will be a separate fitting and evaluation exam if you get contacts. The most you would have to pay is $60 for this service. </a:t>
            </a:r>
          </a:p>
          <a:p>
            <a:pPr defTabSz="914266">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20</a:t>
            </a:fld>
            <a:endParaRPr lang="en-US" dirty="0"/>
          </a:p>
        </p:txBody>
      </p:sp>
    </p:spTree>
    <p:extLst>
      <p:ext uri="{BB962C8B-B14F-4D97-AF65-F5344CB8AC3E}">
        <p14:creationId xmlns:p14="http://schemas.microsoft.com/office/powerpoint/2010/main" val="26016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FSA allows you to set money aside through payroll deduction on a pre-tax basis and use the funds to pay for qualified health and dependent care.</a:t>
            </a:r>
          </a:p>
          <a:p>
            <a:r>
              <a:rPr lang="en-US" dirty="0">
                <a:latin typeface="Arial" panose="020B0604020202020204" pitchFamily="34" charset="0"/>
                <a:cs typeface="Arial" panose="020B0604020202020204" pitchFamily="34" charset="0"/>
              </a:rPr>
              <a:t>Your FSA election is evenly deducted over 24 pay periods throughout the plan year which runs from April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to March 31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Healthcare FSA allows you to use funds for eligible medical, </a:t>
            </a:r>
            <a:r>
              <a:rPr lang="en-US" dirty="0">
                <a:latin typeface="Arial" panose="020B0604020202020204" pitchFamily="34" charset="0"/>
                <a:ea typeface="Times New Roman" panose="02020603050405020304" pitchFamily="18" charset="0"/>
                <a:cs typeface="Arial" panose="020B0604020202020204" pitchFamily="34" charset="0"/>
              </a:rPr>
              <a:t>prescription drug, dental, and vision expenses </a:t>
            </a:r>
            <a:r>
              <a:rPr lang="en-US" dirty="0">
                <a:latin typeface="Arial" panose="020B0604020202020204" pitchFamily="34" charset="0"/>
                <a:cs typeface="Arial" panose="020B0604020202020204" pitchFamily="34" charset="0"/>
              </a:rPr>
              <a:t>for you and your tax dependents – regardless of if they are covered on your medical plan. </a:t>
            </a:r>
          </a:p>
          <a:p>
            <a:endParaRPr lang="en-US" dirty="0">
              <a:latin typeface="Arial" panose="020B0604020202020204" pitchFamily="34" charset="0"/>
              <a:cs typeface="Arial" panose="020B0604020202020204" pitchFamily="34" charset="0"/>
            </a:endParaRPr>
          </a:p>
          <a:p>
            <a:pPr defTabSz="948368">
              <a:defRPr/>
            </a:pPr>
            <a:r>
              <a:rPr lang="en-US" dirty="0">
                <a:latin typeface="Arial" panose="020B0604020202020204" pitchFamily="34" charset="0"/>
                <a:cs typeface="Arial" panose="020B0604020202020204" pitchFamily="34" charset="0"/>
              </a:rPr>
              <a:t>The dependent care FSA allows you to use funds for eligible b</a:t>
            </a:r>
            <a:r>
              <a:rPr lang="en-US" dirty="0">
                <a:latin typeface="Arial" panose="020B0604020202020204" pitchFamily="34" charset="0"/>
                <a:ea typeface="Times New Roman" panose="02020603050405020304" pitchFamily="18" charset="0"/>
                <a:cs typeface="Arial" panose="020B0604020202020204" pitchFamily="34" charset="0"/>
              </a:rPr>
              <a:t>efore and after school care, day care, preschool, day camps for your dependent children 12 and under that allows you to work, look for work, or be a full-time student. Certain elder care expenses are also eligible.</a:t>
            </a:r>
          </a:p>
          <a:p>
            <a:pPr defTabSz="948368">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defTabSz="948368">
              <a:defRPr/>
            </a:pPr>
            <a:r>
              <a:rPr lang="en-US" dirty="0">
                <a:latin typeface="Arial" panose="020B0604020202020204" pitchFamily="34" charset="0"/>
                <a:ea typeface="Times New Roman" panose="02020603050405020304" pitchFamily="18" charset="0"/>
                <a:cs typeface="Arial" panose="020B0604020202020204" pitchFamily="34" charset="0"/>
              </a:rPr>
              <a:t>To find more detail on eligible expenses, visit the Navia Benefits or the IRS websites. </a:t>
            </a:r>
          </a:p>
          <a:p>
            <a:pPr defTabSz="948368">
              <a:defRPr/>
            </a:pPr>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dirty="0"/>
              <a:t> For 2025 you can rollover up to $660  from your healthcare account. Any amounts above 660 will be forfeited </a:t>
            </a:r>
            <a:endParaRPr lang="en-US" dirty="0">
              <a:latin typeface="Arial" panose="020B0604020202020204" pitchFamily="34" charset="0"/>
              <a:cs typeface="Arial" panose="020B0604020202020204" pitchFamily="34" charset="0"/>
            </a:endParaRPr>
          </a:p>
          <a:p>
            <a:pPr defTabSz="948368">
              <a:defRPr/>
            </a:pPr>
            <a:endParaRPr lang="en-US" dirty="0"/>
          </a:p>
          <a:p>
            <a:pPr defTabSz="948368">
              <a:defRPr/>
            </a:pPr>
            <a:r>
              <a:rPr lang="en-US" dirty="0"/>
              <a:t>Unused amounts in your Dependent Care FSA cannot be carried over and will be forfeited.</a:t>
            </a:r>
          </a:p>
          <a:p>
            <a:pPr defTabSz="948368">
              <a:defRPr/>
            </a:pPr>
            <a:endParaRPr lang="en-US" dirty="0">
              <a:latin typeface="Arial" panose="020B0604020202020204" pitchFamily="34" charset="0"/>
              <a:cs typeface="Arial" panose="020B0604020202020204" pitchFamily="34" charset="0"/>
            </a:endParaRPr>
          </a:p>
          <a:p>
            <a:pPr defTabSz="948368">
              <a:defRPr/>
            </a:pPr>
            <a:r>
              <a:rPr lang="en-US" dirty="0">
                <a:latin typeface="Arial" panose="020B0604020202020204" pitchFamily="34" charset="0"/>
                <a:cs typeface="Arial" panose="020B0604020202020204" pitchFamily="34" charset="0"/>
              </a:rPr>
              <a:t>We recommend being conservative with the amount you elect each year.</a:t>
            </a:r>
          </a:p>
          <a:p>
            <a:pPr defTabSz="948368">
              <a:defRP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21</a:t>
            </a:fld>
            <a:endParaRPr lang="en-US" dirty="0"/>
          </a:p>
        </p:txBody>
      </p:sp>
    </p:spTree>
    <p:extLst>
      <p:ext uri="{BB962C8B-B14F-4D97-AF65-F5344CB8AC3E}">
        <p14:creationId xmlns:p14="http://schemas.microsoft.com/office/powerpoint/2010/main" val="335927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960A12BC-6076-4F3A-8D7C-56437D8A667E}" type="slidenum">
              <a:rPr lang="en-US" smtClean="0"/>
              <a:pPr/>
              <a:t>2</a:t>
            </a:fld>
            <a:endParaRPr lang="en-US" dirty="0"/>
          </a:p>
        </p:txBody>
      </p:sp>
      <p:sp>
        <p:nvSpPr>
          <p:cNvPr id="30723" name="Rectangle 2"/>
          <p:cNvSpPr>
            <a:spLocks noGrp="1" noRot="1" noChangeAspect="1" noChangeArrowheads="1" noTextEdit="1"/>
          </p:cNvSpPr>
          <p:nvPr>
            <p:ph type="sldImg"/>
          </p:nvPr>
        </p:nvSpPr>
        <p:spPr>
          <a:xfrm>
            <a:off x="406400" y="696913"/>
            <a:ext cx="6197600" cy="3486150"/>
          </a:xfrm>
          <a:ln/>
        </p:spPr>
      </p:sp>
      <p:sp>
        <p:nvSpPr>
          <p:cNvPr id="30724" name="Rectangle 3"/>
          <p:cNvSpPr>
            <a:spLocks noGrp="1" noChangeArrowheads="1"/>
          </p:cNvSpPr>
          <p:nvPr>
            <p:ph type="body" idx="1"/>
          </p:nvPr>
        </p:nvSpPr>
        <p:spPr>
          <a:noFill/>
        </p:spPr>
        <p:txBody>
          <a:bodyPr/>
          <a:lstStyle/>
          <a:p>
            <a:pPr defTabSz="914132" eaLnBrk="1" hangingPunct="1">
              <a:defRPr/>
            </a:pPr>
            <a:r>
              <a:rPr lang="en-US" sz="1100" dirty="0">
                <a:latin typeface="+mn-lt"/>
              </a:rPr>
              <a:t>We will cover the </a:t>
            </a:r>
            <a:r>
              <a:rPr lang="en-US" sz="1100" dirty="0" err="1">
                <a:latin typeface="+mn-lt"/>
              </a:rPr>
              <a:t>elig</a:t>
            </a:r>
            <a:r>
              <a:rPr lang="en-US" sz="1100" dirty="0">
                <a:latin typeface="+mn-lt"/>
              </a:rPr>
              <a:t>, benefit plans how to enroll an ongoing resources</a:t>
            </a:r>
          </a:p>
        </p:txBody>
      </p:sp>
    </p:spTree>
    <p:extLst>
      <p:ext uri="{BB962C8B-B14F-4D97-AF65-F5344CB8AC3E}">
        <p14:creationId xmlns:p14="http://schemas.microsoft.com/office/powerpoint/2010/main" val="213222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r>
              <a:rPr lang="en-US" dirty="0"/>
              <a:t>Aegis Living provides basic life and accidental death and dismemberment (or AD&amp;D) insurance to all eligible employees at no cost. Life insurance pays your beneficiary a benefit if you die while you are covered. AD&amp;D insurance provides benefits due to certain injuries (for example, loss of limbs, sight, speech, or hearing, paralysis) or death from an accident. Aegis Living provides a $10,000 benefit for Basic Life and $10,000 for AD&amp;D. </a:t>
            </a:r>
          </a:p>
          <a:p>
            <a:pPr defTabSz="914266">
              <a:defRPr/>
            </a:pPr>
            <a:endParaRPr lang="en-US" dirty="0"/>
          </a:p>
          <a:p>
            <a:pPr defTabSz="914266">
              <a:defRPr/>
            </a:pPr>
            <a:r>
              <a:rPr lang="en-US" dirty="0"/>
              <a:t>When you first enroll, you will need to designate a beneficiary for this policy. You may change your beneficiaries at any time. </a:t>
            </a:r>
          </a:p>
          <a:p>
            <a:pPr defTabSz="914266">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22</a:t>
            </a:fld>
            <a:endParaRPr lang="en-US" dirty="0"/>
          </a:p>
        </p:txBody>
      </p:sp>
    </p:spTree>
    <p:extLst>
      <p:ext uri="{BB962C8B-B14F-4D97-AF65-F5344CB8AC3E}">
        <p14:creationId xmlns:p14="http://schemas.microsoft.com/office/powerpoint/2010/main" val="290391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23</a:t>
            </a:fld>
            <a:endParaRPr lang="en-US" dirty="0"/>
          </a:p>
        </p:txBody>
      </p:sp>
    </p:spTree>
    <p:extLst>
      <p:ext uri="{BB962C8B-B14F-4D97-AF65-F5344CB8AC3E}">
        <p14:creationId xmlns:p14="http://schemas.microsoft.com/office/powerpoint/2010/main" val="70100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FE9691E7-2DC8-464E-8895-F6E94211E8D1}" type="slidenum">
              <a:rPr lang="en-US" smtClean="0"/>
              <a:pPr/>
              <a:t>24</a:t>
            </a:fld>
            <a:endParaRPr lang="en-US" dirty="0"/>
          </a:p>
        </p:txBody>
      </p:sp>
      <p:sp>
        <p:nvSpPr>
          <p:cNvPr id="41987" name="Rectangle 2"/>
          <p:cNvSpPr>
            <a:spLocks noGrp="1" noRot="1" noChangeAspect="1" noChangeArrowheads="1" noTextEdit="1"/>
          </p:cNvSpPr>
          <p:nvPr>
            <p:ph type="sldImg"/>
          </p:nvPr>
        </p:nvSpPr>
        <p:spPr>
          <a:xfrm>
            <a:off x="406400" y="696913"/>
            <a:ext cx="6197600" cy="3486150"/>
          </a:xfrm>
          <a:ln/>
        </p:spPr>
      </p:sp>
      <p:sp>
        <p:nvSpPr>
          <p:cNvPr id="41988" name="Rectangle 3"/>
          <p:cNvSpPr>
            <a:spLocks noGrp="1" noChangeArrowheads="1"/>
          </p:cNvSpPr>
          <p:nvPr>
            <p:ph type="body" idx="1"/>
          </p:nvPr>
        </p:nvSpPr>
        <p:spPr>
          <a:noFill/>
        </p:spPr>
        <p:txBody>
          <a:bodyPr/>
          <a:lstStyle/>
          <a:p>
            <a:pPr eaLnBrk="1" hangingPunct="1"/>
            <a:r>
              <a:rPr lang="en-US" dirty="0"/>
              <a:t>You will need your Employee ID number to enroll.  </a:t>
            </a:r>
          </a:p>
          <a:p>
            <a:pPr eaLnBrk="1" hangingPunct="1"/>
            <a:endParaRPr lang="en-US" dirty="0"/>
          </a:p>
          <a:p>
            <a:pPr eaLnBrk="1" hangingPunct="1"/>
            <a:r>
              <a:rPr lang="en-US" dirty="0"/>
              <a:t>Your username will be AEG plus your 5 digit employee ID number.  </a:t>
            </a:r>
          </a:p>
          <a:p>
            <a:pPr eaLnBrk="1" hangingPunct="1"/>
            <a:r>
              <a:rPr lang="en-US" dirty="0"/>
              <a:t>Here are some examples.</a:t>
            </a:r>
          </a:p>
          <a:p>
            <a:pPr eaLnBrk="1" hangingPunct="1"/>
            <a:r>
              <a:rPr lang="en-US" dirty="0"/>
              <a:t>If</a:t>
            </a:r>
            <a:r>
              <a:rPr lang="en-US" baseline="0" dirty="0"/>
              <a:t> your ID  number is 12345, your username would be AEG12345 </a:t>
            </a:r>
          </a:p>
          <a:p>
            <a:pPr eaLnBrk="1" hangingPunct="1"/>
            <a:r>
              <a:rPr lang="en-US" dirty="0"/>
              <a:t>If you have a 4 digit ID number</a:t>
            </a:r>
            <a:r>
              <a:rPr lang="en-US" baseline="0" dirty="0"/>
              <a:t> like 1234, you will need to add a zero before your ID number. In this example, your username would be AEG01234</a:t>
            </a:r>
          </a:p>
          <a:p>
            <a:pPr eaLnBrk="1" hangingPunct="1"/>
            <a:endParaRPr lang="en-US" dirty="0"/>
          </a:p>
          <a:p>
            <a:pPr eaLnBrk="1" hangingPunct="1"/>
            <a:r>
              <a:rPr lang="en-US" dirty="0"/>
              <a:t>Your password is your date of birth formatted as 2-digit month, 2-digit day, and 4-digit</a:t>
            </a:r>
            <a:r>
              <a:rPr lang="en-US" baseline="0" dirty="0"/>
              <a:t> year without slashes.</a:t>
            </a:r>
            <a:r>
              <a:rPr lang="en-US" dirty="0"/>
              <a:t> </a:t>
            </a:r>
          </a:p>
          <a:p>
            <a:pPr eaLnBrk="1" hangingPunct="1"/>
            <a:r>
              <a:rPr lang="en-US" dirty="0"/>
              <a:t>As an example, if your</a:t>
            </a:r>
            <a:r>
              <a:rPr lang="en-US" baseline="0" dirty="0"/>
              <a:t> date of birth is </a:t>
            </a:r>
            <a:r>
              <a:rPr lang="en-US" dirty="0"/>
              <a:t>June 10</a:t>
            </a:r>
            <a:r>
              <a:rPr lang="en-US" baseline="30000" dirty="0"/>
              <a:t>th</a:t>
            </a:r>
            <a:r>
              <a:rPr lang="en-US" dirty="0"/>
              <a:t>, 1964, your password would be 06101964</a:t>
            </a:r>
          </a:p>
          <a:p>
            <a:pPr eaLnBrk="1" hangingPunct="1"/>
            <a:endParaRPr lang="en-US" dirty="0"/>
          </a:p>
          <a:p>
            <a:pPr eaLnBrk="1" hangingPunct="1"/>
            <a:r>
              <a:rPr lang="en-US" b="1" dirty="0">
                <a:latin typeface="Calibri" panose="020F0502020204030204" pitchFamily="34" charset="0"/>
                <a:cs typeface="Calibri" panose="020F0502020204030204" pitchFamily="34" charset="0"/>
              </a:rPr>
              <a:t>You can access your Aegis Living ID number on your paystub or contact your Business Office Manager</a:t>
            </a:r>
          </a:p>
          <a:p>
            <a:pPr eaLnBrk="1" hangingPunct="1"/>
            <a:endParaRPr lang="en-US" dirty="0"/>
          </a:p>
        </p:txBody>
      </p:sp>
    </p:spTree>
    <p:extLst>
      <p:ext uri="{BB962C8B-B14F-4D97-AF65-F5344CB8AC3E}">
        <p14:creationId xmlns:p14="http://schemas.microsoft.com/office/powerpoint/2010/main" val="42014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25</a:t>
            </a:fld>
            <a:endParaRPr lang="en-US" dirty="0"/>
          </a:p>
        </p:txBody>
      </p:sp>
    </p:spTree>
    <p:extLst>
      <p:ext uri="{BB962C8B-B14F-4D97-AF65-F5344CB8AC3E}">
        <p14:creationId xmlns:p14="http://schemas.microsoft.com/office/powerpoint/2010/main" val="4236680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426765" cy="269823"/>
          </a:xfrm>
          <a:prstGeom prst="rect">
            <a:avLst/>
          </a:prstGeom>
        </p:spPr>
        <p:txBody>
          <a:bodyPr vert="horz" lIns="94851" tIns="47425" rIns="94851" bIns="47425" rtlCol="0"/>
          <a:lstStyle>
            <a:lvl1pPr algn="l">
              <a:defRPr sz="1200"/>
            </a:lvl1pPr>
          </a:lstStyle>
          <a:p>
            <a:endParaRPr lang="cs-CZ"/>
          </a:p>
        </p:txBody>
      </p:sp>
      <p:sp>
        <p:nvSpPr>
          <p:cNvPr id="3" name="Date Placeholder 2"/>
          <p:cNvSpPr>
            <a:spLocks noGrp="1"/>
          </p:cNvSpPr>
          <p:nvPr>
            <p:ph type="dt" idx="1"/>
          </p:nvPr>
        </p:nvSpPr>
        <p:spPr>
          <a:xfrm>
            <a:off x="7094368" y="0"/>
            <a:ext cx="5426765" cy="269823"/>
          </a:xfrm>
          <a:prstGeom prst="rect">
            <a:avLst/>
          </a:prstGeom>
        </p:spPr>
        <p:txBody>
          <a:bodyPr vert="horz" lIns="94851" tIns="47425" rIns="94851" bIns="47425"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4467225" y="404813"/>
            <a:ext cx="3589338" cy="2019300"/>
          </a:xfrm>
          <a:prstGeom prst="rect">
            <a:avLst/>
          </a:prstGeom>
          <a:noFill/>
          <a:ln w="12700">
            <a:solidFill>
              <a:prstClr val="black"/>
            </a:solidFill>
          </a:ln>
        </p:spPr>
        <p:txBody>
          <a:bodyPr vert="horz" lIns="94851" tIns="47425" rIns="94851" bIns="47425" rtlCol="0" anchor="ctr"/>
          <a:lstStyle/>
          <a:p>
            <a:endParaRPr lang="cs-CZ"/>
          </a:p>
        </p:txBody>
      </p:sp>
      <p:sp>
        <p:nvSpPr>
          <p:cNvPr id="5" name="Notes Placeholder 4"/>
          <p:cNvSpPr>
            <a:spLocks noGrp="1"/>
          </p:cNvSpPr>
          <p:nvPr>
            <p:ph type="body" sz="quarter" idx="3"/>
          </p:nvPr>
        </p:nvSpPr>
        <p:spPr>
          <a:xfrm>
            <a:off x="1252331" y="2558322"/>
            <a:ext cx="10018643" cy="2424659"/>
          </a:xfrm>
          <a:prstGeom prst="rect">
            <a:avLst/>
          </a:prstGeom>
        </p:spPr>
        <p:txBody>
          <a:bodyPr vert="horz" lIns="94851" tIns="47425" rIns="94851" bIns="47425" rtlCol="0"/>
          <a:lstStyle/>
          <a:p>
            <a:pPr defTabSz="948507">
              <a:defRPr/>
            </a:pPr>
            <a:r>
              <a:rPr lang="en-US" dirty="0"/>
              <a:t>Gallagher Benefit Advocates are here to help you and your family members. </a:t>
            </a:r>
          </a:p>
          <a:p>
            <a:pPr defTabSz="948507">
              <a:defRPr/>
            </a:pPr>
            <a:r>
              <a:rPr lang="en-US" dirty="0"/>
              <a:t>The advocates are confidential and free of charge. </a:t>
            </a:r>
          </a:p>
          <a:p>
            <a:pPr defTabSz="948507">
              <a:defRPr/>
            </a:pPr>
            <a:r>
              <a:rPr lang="en-US" dirty="0"/>
              <a:t>You may reach them by calling </a:t>
            </a:r>
            <a:r>
              <a:rPr lang="en-US" dirty="0">
                <a:latin typeface="+mn-lt"/>
              </a:rPr>
              <a:t>833-262-1832</a:t>
            </a:r>
            <a:r>
              <a:rPr lang="en-US" dirty="0">
                <a:solidFill>
                  <a:srgbClr val="5F6062"/>
                </a:solidFill>
              </a:rPr>
              <a:t> </a:t>
            </a:r>
            <a:r>
              <a:rPr lang="en-US" dirty="0"/>
              <a:t>or via email at </a:t>
            </a:r>
            <a:r>
              <a:rPr lang="en-US" dirty="0">
                <a:solidFill>
                  <a:schemeClr val="tx1">
                    <a:lumMod val="65000"/>
                    <a:lumOff val="35000"/>
                  </a:schemeClr>
                </a:solidFill>
                <a:latin typeface="Avenir Next LT Pro Light" panose="020B0304020202020204" pitchFamily="34" charset="0"/>
                <a:hlinkClick r:id="rId3">
                  <a:extLst>
                    <a:ext uri="{A12FA001-AC4F-418D-AE19-62706E023703}">
                      <ahyp:hlinkClr xmlns:ahyp="http://schemas.microsoft.com/office/drawing/2018/hyperlinkcolor" val="tx"/>
                    </a:ext>
                  </a:extLst>
                </a:hlinkClick>
              </a:rPr>
              <a:t>bac.aegisliving@ajg.com</a:t>
            </a:r>
            <a:r>
              <a:rPr lang="en-US" dirty="0">
                <a:solidFill>
                  <a:schemeClr val="tx1">
                    <a:lumMod val="65000"/>
                    <a:lumOff val="35000"/>
                  </a:schemeClr>
                </a:solidFill>
                <a:latin typeface="Avenir Next LT Pro Light" panose="020B0304020202020204" pitchFamily="34" charset="0"/>
              </a:rPr>
              <a:t>.</a:t>
            </a:r>
            <a:r>
              <a:rPr lang="en-US" dirty="0">
                <a:solidFill>
                  <a:srgbClr val="5F6062"/>
                </a:solidFill>
              </a:rPr>
              <a:t> </a:t>
            </a:r>
          </a:p>
          <a:p>
            <a:pPr defTabSz="948507">
              <a:defRPr/>
            </a:pPr>
            <a:r>
              <a:rPr lang="en-US" dirty="0"/>
              <a:t>Advocates are available 8am to 6pm Pacific, Monday through Friday. </a:t>
            </a:r>
          </a:p>
          <a:p>
            <a:pPr defTabSz="948507">
              <a:defRPr/>
            </a:pPr>
            <a:r>
              <a:rPr lang="en-US" dirty="0"/>
              <a:t>Language assistance is also available. </a:t>
            </a:r>
          </a:p>
          <a:p>
            <a:pPr defTabSz="948507">
              <a:defRPr/>
            </a:pPr>
            <a:endParaRPr lang="en-US" dirty="0"/>
          </a:p>
          <a:p>
            <a:pPr lvl="0"/>
            <a:endParaRPr lang="en-US" dirty="0"/>
          </a:p>
          <a:p>
            <a:pPr lvl="0"/>
            <a:r>
              <a:rPr lang="en-US" dirty="0"/>
              <a:t>You can also access your information for the medical, dental and vision plans through the carrier mobile apps or on their websites. </a:t>
            </a:r>
          </a:p>
          <a:p>
            <a:pPr lvl="0"/>
            <a:r>
              <a:rPr lang="en-US" dirty="0"/>
              <a:t>The carrier apps allow you to look up a provider, download your id cards, view benefits and so much more!</a:t>
            </a:r>
          </a:p>
          <a:p>
            <a:pPr lvl="0"/>
            <a:r>
              <a:rPr lang="en-US" dirty="0"/>
              <a:t>Visit the Aegis benefits portal for more information regarding the mobile app, including easy to access QR codes</a:t>
            </a:r>
          </a:p>
        </p:txBody>
      </p:sp>
      <p:sp>
        <p:nvSpPr>
          <p:cNvPr id="6" name="Footer Placeholder 5"/>
          <p:cNvSpPr>
            <a:spLocks noGrp="1"/>
          </p:cNvSpPr>
          <p:nvPr>
            <p:ph type="ftr" sz="quarter" idx="4"/>
          </p:nvPr>
        </p:nvSpPr>
        <p:spPr>
          <a:xfrm>
            <a:off x="1" y="5116642"/>
            <a:ext cx="5426765" cy="268575"/>
          </a:xfrm>
          <a:prstGeom prst="rect">
            <a:avLst/>
          </a:prstGeom>
        </p:spPr>
        <p:txBody>
          <a:bodyPr vert="horz" lIns="94851" tIns="47425" rIns="94851" bIns="47425" rtlCol="0" anchor="b"/>
          <a:lstStyle>
            <a:lvl1pPr algn="l">
              <a:defRPr sz="1200"/>
            </a:lvl1pPr>
          </a:lstStyle>
          <a:p>
            <a:endParaRPr lang="cs-CZ"/>
          </a:p>
        </p:txBody>
      </p:sp>
      <p:sp>
        <p:nvSpPr>
          <p:cNvPr id="7" name="Slide Number Placeholder 6"/>
          <p:cNvSpPr>
            <a:spLocks noGrp="1"/>
          </p:cNvSpPr>
          <p:nvPr>
            <p:ph type="sldNum" sz="quarter" idx="5"/>
          </p:nvPr>
        </p:nvSpPr>
        <p:spPr>
          <a:xfrm>
            <a:off x="7094368" y="5116642"/>
            <a:ext cx="5426765" cy="268575"/>
          </a:xfrm>
          <a:prstGeom prst="rect">
            <a:avLst/>
          </a:prstGeom>
        </p:spPr>
        <p:txBody>
          <a:bodyPr vert="horz" lIns="94851" tIns="47425" rIns="94851" bIns="47425" rtlCol="0" anchor="b"/>
          <a:lstStyle>
            <a:lvl1pPr algn="r">
              <a:defRPr sz="1200"/>
            </a:lvl1pPr>
          </a:lstStyle>
          <a:p>
            <a:fld id="{871B2431-D351-4C6E-A3CF-9DFAC0E3E050}" type="slidenum">
              <a:rPr lang="cs-CZ" smtClean="0"/>
              <a:t>26</a:t>
            </a:fld>
            <a:endParaRPr lang="cs-CZ"/>
          </a:p>
        </p:txBody>
      </p:sp>
    </p:spTree>
    <p:extLst>
      <p:ext uri="{BB962C8B-B14F-4D97-AF65-F5344CB8AC3E}">
        <p14:creationId xmlns:p14="http://schemas.microsoft.com/office/powerpoint/2010/main" val="1079730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426765" cy="269823"/>
          </a:xfrm>
          <a:prstGeom prst="rect">
            <a:avLst/>
          </a:prstGeom>
        </p:spPr>
        <p:txBody>
          <a:bodyPr vert="horz" lIns="94851" tIns="47425" rIns="94851" bIns="47425" rtlCol="0"/>
          <a:lstStyle>
            <a:lvl1pPr algn="l">
              <a:defRPr sz="1200"/>
            </a:lvl1pPr>
          </a:lstStyle>
          <a:p>
            <a:endParaRPr lang="cs-CZ"/>
          </a:p>
        </p:txBody>
      </p:sp>
      <p:sp>
        <p:nvSpPr>
          <p:cNvPr id="3" name="Date Placeholder 2"/>
          <p:cNvSpPr>
            <a:spLocks noGrp="1"/>
          </p:cNvSpPr>
          <p:nvPr>
            <p:ph type="dt" idx="1"/>
          </p:nvPr>
        </p:nvSpPr>
        <p:spPr>
          <a:xfrm>
            <a:off x="7094368" y="0"/>
            <a:ext cx="5426765" cy="269823"/>
          </a:xfrm>
          <a:prstGeom prst="rect">
            <a:avLst/>
          </a:prstGeom>
        </p:spPr>
        <p:txBody>
          <a:bodyPr vert="horz" lIns="94851" tIns="47425" rIns="94851" bIns="47425"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4467225" y="404813"/>
            <a:ext cx="3589338" cy="2019300"/>
          </a:xfrm>
          <a:prstGeom prst="rect">
            <a:avLst/>
          </a:prstGeom>
          <a:noFill/>
          <a:ln w="12700">
            <a:solidFill>
              <a:prstClr val="black"/>
            </a:solidFill>
          </a:ln>
        </p:spPr>
        <p:txBody>
          <a:bodyPr vert="horz" lIns="94851" tIns="47425" rIns="94851" bIns="47425" rtlCol="0" anchor="ctr"/>
          <a:lstStyle/>
          <a:p>
            <a:endParaRPr lang="cs-CZ"/>
          </a:p>
        </p:txBody>
      </p:sp>
      <p:sp>
        <p:nvSpPr>
          <p:cNvPr id="5" name="Notes Placeholder 4"/>
          <p:cNvSpPr>
            <a:spLocks noGrp="1"/>
          </p:cNvSpPr>
          <p:nvPr>
            <p:ph type="body" sz="quarter" idx="3"/>
          </p:nvPr>
        </p:nvSpPr>
        <p:spPr>
          <a:xfrm>
            <a:off x="1252331" y="2558322"/>
            <a:ext cx="10018643" cy="2424659"/>
          </a:xfrm>
          <a:prstGeom prst="rect">
            <a:avLst/>
          </a:prstGeom>
        </p:spPr>
        <p:txBody>
          <a:bodyPr vert="horz" lIns="94851" tIns="47425" rIns="94851" bIns="47425" rtlCol="0"/>
          <a:lstStyle/>
          <a:p>
            <a:pPr defTabSz="948507">
              <a:defRPr/>
            </a:pPr>
            <a:r>
              <a:rPr lang="en-US" dirty="0"/>
              <a:t>Aegis has an employee portal where you can find all benefit related materials. </a:t>
            </a:r>
          </a:p>
          <a:p>
            <a:pPr defTabSz="948507">
              <a:defRPr/>
            </a:pPr>
            <a:r>
              <a:rPr lang="en-US" dirty="0"/>
              <a:t>Click on the website or scan the QR code for more information on Open enrollment!</a:t>
            </a:r>
          </a:p>
          <a:p>
            <a:pPr lvl="0"/>
            <a:endParaRPr lang="en-US" dirty="0"/>
          </a:p>
        </p:txBody>
      </p:sp>
      <p:sp>
        <p:nvSpPr>
          <p:cNvPr id="6" name="Footer Placeholder 5"/>
          <p:cNvSpPr>
            <a:spLocks noGrp="1"/>
          </p:cNvSpPr>
          <p:nvPr>
            <p:ph type="ftr" sz="quarter" idx="4"/>
          </p:nvPr>
        </p:nvSpPr>
        <p:spPr>
          <a:xfrm>
            <a:off x="1" y="5116642"/>
            <a:ext cx="5426765" cy="268575"/>
          </a:xfrm>
          <a:prstGeom prst="rect">
            <a:avLst/>
          </a:prstGeom>
        </p:spPr>
        <p:txBody>
          <a:bodyPr vert="horz" lIns="94851" tIns="47425" rIns="94851" bIns="47425" rtlCol="0" anchor="b"/>
          <a:lstStyle>
            <a:lvl1pPr algn="l">
              <a:defRPr sz="1200"/>
            </a:lvl1pPr>
          </a:lstStyle>
          <a:p>
            <a:endParaRPr lang="cs-CZ"/>
          </a:p>
        </p:txBody>
      </p:sp>
      <p:sp>
        <p:nvSpPr>
          <p:cNvPr id="7" name="Slide Number Placeholder 6"/>
          <p:cNvSpPr>
            <a:spLocks noGrp="1"/>
          </p:cNvSpPr>
          <p:nvPr>
            <p:ph type="sldNum" sz="quarter" idx="5"/>
          </p:nvPr>
        </p:nvSpPr>
        <p:spPr>
          <a:xfrm>
            <a:off x="7094368" y="5116642"/>
            <a:ext cx="5426765" cy="268575"/>
          </a:xfrm>
          <a:prstGeom prst="rect">
            <a:avLst/>
          </a:prstGeom>
        </p:spPr>
        <p:txBody>
          <a:bodyPr vert="horz" lIns="94851" tIns="47425" rIns="94851" bIns="47425" rtlCol="0" anchor="b"/>
          <a:lstStyle>
            <a:lvl1pPr algn="r">
              <a:defRPr sz="1200"/>
            </a:lvl1pPr>
          </a:lstStyle>
          <a:p>
            <a:fld id="{871B2431-D351-4C6E-A3CF-9DFAC0E3E050}" type="slidenum">
              <a:rPr lang="cs-CZ" smtClean="0"/>
              <a:t>27</a:t>
            </a:fld>
            <a:endParaRPr lang="cs-CZ"/>
          </a:p>
        </p:txBody>
      </p:sp>
    </p:spTree>
    <p:extLst>
      <p:ext uri="{BB962C8B-B14F-4D97-AF65-F5344CB8AC3E}">
        <p14:creationId xmlns:p14="http://schemas.microsoft.com/office/powerpoint/2010/main" val="3349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81B279F5-CF31-4DC1-A2CF-2C12472A9607}" type="slidenum">
              <a:rPr lang="en-US" smtClean="0"/>
              <a:pPr/>
              <a:t>28</a:t>
            </a:fld>
            <a:endParaRPr lang="en-US" dirty="0"/>
          </a:p>
        </p:txBody>
      </p:sp>
      <p:sp>
        <p:nvSpPr>
          <p:cNvPr id="44035" name="Rectangle 2"/>
          <p:cNvSpPr>
            <a:spLocks noGrp="1" noRot="1" noChangeAspect="1" noChangeArrowheads="1" noTextEdit="1"/>
          </p:cNvSpPr>
          <p:nvPr>
            <p:ph type="sldImg"/>
          </p:nvPr>
        </p:nvSpPr>
        <p:spPr>
          <a:xfrm>
            <a:off x="2362200" y="547688"/>
            <a:ext cx="4876800" cy="2743200"/>
          </a:xfrm>
          <a:ln/>
        </p:spPr>
      </p:sp>
      <p:sp>
        <p:nvSpPr>
          <p:cNvPr id="44036" name="Rectangle 3"/>
          <p:cNvSpPr>
            <a:spLocks noGrp="1" noChangeArrowheads="1"/>
          </p:cNvSpPr>
          <p:nvPr>
            <p:ph type="body" idx="1"/>
          </p:nvPr>
        </p:nvSpPr>
        <p:spPr>
          <a:noFill/>
        </p:spPr>
        <p:txBody>
          <a:bodyPr/>
          <a:lstStyle/>
          <a:p>
            <a:pPr eaLnBrk="1" hangingPunct="1"/>
            <a:r>
              <a:rPr lang="en-US" sz="1100" dirty="0">
                <a:latin typeface="+mj-lt"/>
              </a:rPr>
              <a:t>Thank you for your time! Please be sure to enroll by the deadline!</a:t>
            </a:r>
          </a:p>
          <a:p>
            <a:pPr eaLnBrk="1" hangingPunct="1"/>
            <a:endParaRPr lang="en-US" sz="1100" dirty="0">
              <a:latin typeface="+mj-lt"/>
            </a:endParaRPr>
          </a:p>
          <a:p>
            <a:pPr eaLnBrk="1" hangingPunct="1"/>
            <a:r>
              <a:rPr lang="en-US" sz="1100" dirty="0">
                <a:latin typeface="+mj-lt"/>
              </a:rPr>
              <a:t>If you have questions reach out to your benefits team at benefits@aegisliving.com</a:t>
            </a:r>
          </a:p>
        </p:txBody>
      </p:sp>
    </p:spTree>
    <p:extLst>
      <p:ext uri="{BB962C8B-B14F-4D97-AF65-F5344CB8AC3E}">
        <p14:creationId xmlns:p14="http://schemas.microsoft.com/office/powerpoint/2010/main" val="392515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First we will go over </a:t>
            </a:r>
            <a:r>
              <a:rPr lang="en-US" dirty="0" err="1"/>
              <a:t>eligibily</a:t>
            </a:r>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3</a:t>
            </a:fld>
            <a:endParaRPr lang="en-US" dirty="0"/>
          </a:p>
        </p:txBody>
      </p:sp>
    </p:spTree>
    <p:extLst>
      <p:ext uri="{BB962C8B-B14F-4D97-AF65-F5344CB8AC3E}">
        <p14:creationId xmlns:p14="http://schemas.microsoft.com/office/powerpoint/2010/main" val="349292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Aegis Living offers the following additional benefits:</a:t>
            </a:r>
          </a:p>
          <a:p>
            <a:pPr lvl="1"/>
            <a:r>
              <a:rPr lang="en-US" dirty="0"/>
              <a:t>Pet Insurance </a:t>
            </a:r>
          </a:p>
          <a:p>
            <a:pPr lvl="1"/>
            <a:r>
              <a:rPr lang="en-US" dirty="0"/>
              <a:t>Employee Cash Advance Program</a:t>
            </a:r>
          </a:p>
          <a:p>
            <a:pPr lvl="1"/>
            <a:r>
              <a:rPr lang="en-US" dirty="0"/>
              <a:t>Home Purchase Program </a:t>
            </a:r>
          </a:p>
          <a:p>
            <a:pPr lvl="1"/>
            <a:r>
              <a:rPr lang="en-US" dirty="0"/>
              <a:t>Read slide</a:t>
            </a:r>
          </a:p>
          <a:p>
            <a:pPr lvl="1"/>
            <a:endParaRPr lang="en-US" dirty="0"/>
          </a:p>
          <a:p>
            <a:pPr lvl="1"/>
            <a:r>
              <a:rPr lang="en-US" dirty="0"/>
              <a:t>Find more information on the aegisliving.benefithub.com site.</a:t>
            </a:r>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4</a:t>
            </a:fld>
            <a:endParaRPr lang="en-US" dirty="0"/>
          </a:p>
        </p:txBody>
      </p:sp>
    </p:spTree>
    <p:extLst>
      <p:ext uri="{BB962C8B-B14F-4D97-AF65-F5344CB8AC3E}">
        <p14:creationId xmlns:p14="http://schemas.microsoft.com/office/powerpoint/2010/main" val="140630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4DD19-D1DA-CE32-7C40-41EB49CEB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FBC6D-134F-1B05-CEAD-E4BF53E1992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90FABE1-65C0-7125-A58F-321C882A68C3}"/>
              </a:ext>
            </a:extLst>
          </p:cNvPr>
          <p:cNvSpPr>
            <a:spLocks noGrp="1"/>
          </p:cNvSpPr>
          <p:nvPr>
            <p:ph type="body" idx="1"/>
          </p:nvPr>
        </p:nvSpPr>
        <p:spPr/>
        <p:txBody>
          <a:bodyPr/>
          <a:lstStyle/>
          <a:p>
            <a:r>
              <a:rPr lang="en-US" dirty="0"/>
              <a:t>Next we will go over all  the benefits</a:t>
            </a:r>
          </a:p>
        </p:txBody>
      </p:sp>
      <p:sp>
        <p:nvSpPr>
          <p:cNvPr id="4" name="Slide Number Placeholder 3">
            <a:extLst>
              <a:ext uri="{FF2B5EF4-FFF2-40B4-BE49-F238E27FC236}">
                <a16:creationId xmlns:a16="http://schemas.microsoft.com/office/drawing/2014/main" id="{73118F8A-B4C0-2A25-AA2A-6714E4F1578E}"/>
              </a:ext>
            </a:extLst>
          </p:cNvPr>
          <p:cNvSpPr>
            <a:spLocks noGrp="1"/>
          </p:cNvSpPr>
          <p:nvPr>
            <p:ph type="sldNum" sz="quarter" idx="5"/>
          </p:nvPr>
        </p:nvSpPr>
        <p:spPr/>
        <p:txBody>
          <a:bodyPr/>
          <a:lstStyle/>
          <a:p>
            <a:pPr>
              <a:defRPr/>
            </a:pPr>
            <a:fld id="{1E7D8695-1FD0-43FB-8025-8D52AF39A299}" type="slidenum">
              <a:rPr lang="en-US" smtClean="0"/>
              <a:pPr>
                <a:defRPr/>
              </a:pPr>
              <a:t>5</a:t>
            </a:fld>
            <a:endParaRPr lang="en-US" dirty="0"/>
          </a:p>
        </p:txBody>
      </p:sp>
    </p:spTree>
    <p:extLst>
      <p:ext uri="{BB962C8B-B14F-4D97-AF65-F5344CB8AC3E}">
        <p14:creationId xmlns:p14="http://schemas.microsoft.com/office/powerpoint/2010/main" val="315065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79F5-0D0A-D5E7-E23B-718296348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1F18A-F856-23F7-17FF-CAFF520557E3}"/>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EB2FFD4-2BAC-00B2-C2AF-5E5F70CCD696}"/>
              </a:ext>
            </a:extLst>
          </p:cNvPr>
          <p:cNvSpPr>
            <a:spLocks noGrp="1"/>
          </p:cNvSpPr>
          <p:nvPr>
            <p:ph type="body" idx="1"/>
          </p:nvPr>
        </p:nvSpPr>
        <p:spPr/>
        <p:txBody>
          <a:bodyPr/>
          <a:lstStyle/>
          <a:p>
            <a:r>
              <a:rPr lang="en-US" dirty="0"/>
              <a:t>Aegis Living offers the following additional benefits:</a:t>
            </a:r>
          </a:p>
          <a:p>
            <a:pPr lvl="1"/>
            <a:r>
              <a:rPr lang="en-US" dirty="0"/>
              <a:t>Pet Insurance </a:t>
            </a:r>
          </a:p>
          <a:p>
            <a:pPr lvl="1"/>
            <a:r>
              <a:rPr lang="en-US" dirty="0"/>
              <a:t>Employee Cash Advance Program</a:t>
            </a:r>
          </a:p>
          <a:p>
            <a:pPr lvl="1"/>
            <a:r>
              <a:rPr lang="en-US" dirty="0"/>
              <a:t>Home Purchase Program </a:t>
            </a:r>
          </a:p>
          <a:p>
            <a:pPr lvl="1"/>
            <a:r>
              <a:rPr lang="en-US" dirty="0"/>
              <a:t>Read slide</a:t>
            </a:r>
          </a:p>
          <a:p>
            <a:pPr lvl="1"/>
            <a:endParaRPr lang="en-US" dirty="0"/>
          </a:p>
          <a:p>
            <a:pPr lvl="1"/>
            <a:r>
              <a:rPr lang="en-US" dirty="0"/>
              <a:t>Find more information on the aegisliving.benefithub.com site.</a:t>
            </a:r>
          </a:p>
        </p:txBody>
      </p:sp>
      <p:sp>
        <p:nvSpPr>
          <p:cNvPr id="4" name="Slide Number Placeholder 3">
            <a:extLst>
              <a:ext uri="{FF2B5EF4-FFF2-40B4-BE49-F238E27FC236}">
                <a16:creationId xmlns:a16="http://schemas.microsoft.com/office/drawing/2014/main" id="{EA77C688-8A4B-9EAA-244B-0ED3C52FC788}"/>
              </a:ext>
            </a:extLst>
          </p:cNvPr>
          <p:cNvSpPr>
            <a:spLocks noGrp="1"/>
          </p:cNvSpPr>
          <p:nvPr>
            <p:ph type="sldNum" sz="quarter" idx="10"/>
          </p:nvPr>
        </p:nvSpPr>
        <p:spPr/>
        <p:txBody>
          <a:bodyPr/>
          <a:lstStyle/>
          <a:p>
            <a:pPr>
              <a:defRPr/>
            </a:pPr>
            <a:fld id="{1E7D8695-1FD0-43FB-8025-8D52AF39A299}" type="slidenum">
              <a:rPr lang="en-US" smtClean="0"/>
              <a:pPr>
                <a:defRPr/>
              </a:pPr>
              <a:t>6</a:t>
            </a:fld>
            <a:endParaRPr lang="en-US" dirty="0"/>
          </a:p>
        </p:txBody>
      </p:sp>
    </p:spTree>
    <p:extLst>
      <p:ext uri="{BB962C8B-B14F-4D97-AF65-F5344CB8AC3E}">
        <p14:creationId xmlns:p14="http://schemas.microsoft.com/office/powerpoint/2010/main" val="116671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r>
              <a:rPr lang="en-US" dirty="0"/>
              <a:t>You can purchase supplemental life and AD&amp;D insurance for yourself, your spouse, and children with Sun life. </a:t>
            </a:r>
          </a:p>
          <a:p>
            <a:pPr defTabSz="948368">
              <a:defRPr/>
            </a:pPr>
            <a:endParaRPr lang="en-US" dirty="0"/>
          </a:p>
          <a:p>
            <a:pPr defTabSz="948368">
              <a:defRPr/>
            </a:pPr>
            <a:r>
              <a:rPr lang="en-US" dirty="0"/>
              <a:t>You will pay the cost of this coverage, based on the amount you elect and your age. </a:t>
            </a:r>
          </a:p>
          <a:p>
            <a:pPr defTabSz="948368">
              <a:defRPr/>
            </a:pPr>
            <a:r>
              <a:rPr lang="en-US" dirty="0"/>
              <a:t>You must be enrolled in order to purchase life insurance for your spouse and/or children.</a:t>
            </a:r>
          </a:p>
          <a:p>
            <a:r>
              <a:rPr lang="en-US" dirty="0"/>
              <a:t>Please note that if you enroll for the first time or increase your current coverage you may be subject to a health questionnaire.</a:t>
            </a:r>
          </a:p>
          <a:p>
            <a:endParaRPr lang="en-US" dirty="0"/>
          </a:p>
          <a:p>
            <a:r>
              <a:rPr lang="en-US" dirty="0"/>
              <a:t>Find more information including costs of coverage in the benefit guide or on the enrollment system. </a:t>
            </a: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7</a:t>
            </a:fld>
            <a:endParaRPr lang="en-US" dirty="0"/>
          </a:p>
        </p:txBody>
      </p:sp>
    </p:spTree>
    <p:extLst>
      <p:ext uri="{BB962C8B-B14F-4D97-AF65-F5344CB8AC3E}">
        <p14:creationId xmlns:p14="http://schemas.microsoft.com/office/powerpoint/2010/main" val="4225006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offer voluntary health plans to help offset healthcare cost if you are injured, have a hospital stay or diagnosed with a qualified critical illness.</a:t>
            </a:r>
          </a:p>
          <a:p>
            <a:r>
              <a:rPr lang="en-US" dirty="0"/>
              <a:t>These plans are available to all employees and their family.  Lets quickly review the plans…</a:t>
            </a:r>
          </a:p>
          <a:p>
            <a:endParaRPr lang="en-US" dirty="0"/>
          </a:p>
          <a:p>
            <a:pPr defTabSz="948507">
              <a:defRPr/>
            </a:pPr>
            <a:r>
              <a:rPr lang="en-US" dirty="0"/>
              <a:t>Voluntary accident insurance pays </a:t>
            </a:r>
            <a:r>
              <a:rPr lang="en-US" spc="52" dirty="0">
                <a:solidFill>
                  <a:srgbClr val="595959"/>
                </a:solidFill>
                <a:latin typeface="Avenir Next LT Pro Light" panose="020B0304020202020204" pitchFamily="34" charset="0"/>
              </a:rPr>
              <a:t>Pays cash benefits directly to you after a mishap</a:t>
            </a:r>
          </a:p>
          <a:p>
            <a:pPr defTabSz="948507">
              <a:defRPr/>
            </a:pPr>
            <a:r>
              <a:rPr lang="en-US" dirty="0"/>
              <a:t>Voluntary Critical illness also </a:t>
            </a:r>
            <a:r>
              <a:rPr lang="en-US" spc="52" dirty="0">
                <a:latin typeface="Avenir Next LT Pro Light" panose="020B0304020202020204" pitchFamily="34" charset="0"/>
              </a:rPr>
              <a:t>Pays lump sum benefits directly to you upon diagnosis (Cancer, Heart Attack, Stroke, Major Organ Failure)</a:t>
            </a:r>
          </a:p>
          <a:p>
            <a:r>
              <a:rPr lang="en-US" dirty="0"/>
              <a:t>Voluntary Hospital pays a lump sum payment upon admission to a hospital or the ICU</a:t>
            </a:r>
          </a:p>
          <a:p>
            <a:endParaRPr lang="en-US" dirty="0"/>
          </a:p>
          <a:p>
            <a:r>
              <a:rPr lang="en-US" dirty="0"/>
              <a:t>All 3 also have a $75 wellness screening reimbursement per person per year for submitting a claim for preventive care services.</a:t>
            </a:r>
          </a:p>
          <a:p>
            <a:r>
              <a:rPr lang="en-US" dirty="0"/>
              <a:t>Also, there are no medical questions to enroll in these plans</a:t>
            </a:r>
          </a:p>
          <a:p>
            <a:endParaRPr lang="en-US" dirty="0"/>
          </a:p>
          <a:p>
            <a:r>
              <a:rPr lang="en-US" dirty="0"/>
              <a:t>Lastly there is a voluntary LTD plan. </a:t>
            </a:r>
          </a:p>
          <a:p>
            <a:r>
              <a:rPr lang="en-US" spc="52" dirty="0">
                <a:solidFill>
                  <a:srgbClr val="595959"/>
                </a:solidFill>
                <a:latin typeface="Avenir Next LT Pro Light" panose="020B0304020202020204" pitchFamily="34" charset="0"/>
              </a:rPr>
              <a:t>LTD benefits can replace up to 60% of your salary, to a maximum benefit of $10,000 per month you are disabled and unable to work for at least 180 days </a:t>
            </a:r>
          </a:p>
          <a:p>
            <a:r>
              <a:rPr lang="en-US" spc="52" dirty="0">
                <a:solidFill>
                  <a:srgbClr val="595959"/>
                </a:solidFill>
                <a:latin typeface="Avenir Next LT Pro Light" panose="020B0304020202020204" pitchFamily="34" charset="0"/>
              </a:rPr>
              <a:t>LTD benefits will continue to pay you for the duration of your disability period up to the Social Security Normal Retirement Age</a:t>
            </a:r>
          </a:p>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8</a:t>
            </a:fld>
            <a:endParaRPr lang="en-US" dirty="0"/>
          </a:p>
        </p:txBody>
      </p:sp>
    </p:spTree>
    <p:extLst>
      <p:ext uri="{BB962C8B-B14F-4D97-AF65-F5344CB8AC3E}">
        <p14:creationId xmlns:p14="http://schemas.microsoft.com/office/powerpoint/2010/main" val="61800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Aegis offers discount programs through Passport, perks at work and Community online academy. Visit the BenefitHub or to the perks at work website.</a:t>
            </a:r>
          </a:p>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9</a:t>
            </a:fld>
            <a:endParaRPr lang="en-US" dirty="0"/>
          </a:p>
        </p:txBody>
      </p:sp>
    </p:spTree>
    <p:extLst>
      <p:ext uri="{BB962C8B-B14F-4D97-AF65-F5344CB8AC3E}">
        <p14:creationId xmlns:p14="http://schemas.microsoft.com/office/powerpoint/2010/main" val="2114279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74148FB-5BDB-CBF3-6090-81D3ADA5D4C0}"/>
              </a:ext>
            </a:extLst>
          </p:cNvPr>
          <p:cNvPicPr>
            <a:picLocks noChangeAspect="1"/>
          </p:cNvPicPr>
          <p:nvPr userDrawn="1"/>
        </p:nvPicPr>
        <p:blipFill>
          <a:blip r:embed="rId2" cstate="email">
            <a:extLst>
              <a:ext uri="{28A0092B-C50C-407E-A947-70E740481C1C}">
                <a14:useLocalDpi xmlns:a14="http://schemas.microsoft.com/office/drawing/2010/main"/>
              </a:ext>
            </a:extLst>
          </a:blip>
          <a:srcRect l="38958" r="1745"/>
          <a:stretch>
            <a:fillRect/>
          </a:stretch>
        </p:blipFill>
        <p:spPr>
          <a:xfrm>
            <a:off x="6096000" y="0"/>
            <a:ext cx="6096000" cy="6858000"/>
          </a:xfrm>
          <a:prstGeom prst="rect">
            <a:avLst/>
          </a:prstGeom>
        </p:spPr>
      </p:pic>
      <p:pic>
        <p:nvPicPr>
          <p:cNvPr id="9" name="Picture 4">
            <a:extLst>
              <a:ext uri="{FF2B5EF4-FFF2-40B4-BE49-F238E27FC236}">
                <a16:creationId xmlns:a16="http://schemas.microsoft.com/office/drawing/2014/main" id="{DE33AA26-B945-8B03-0793-DEBDFEB3A42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194968" y="5938826"/>
            <a:ext cx="1628477" cy="466751"/>
          </a:xfrm>
          <a:prstGeom prst="rect">
            <a:avLst/>
          </a:prstGeom>
        </p:spPr>
      </p:pic>
      <p:sp>
        <p:nvSpPr>
          <p:cNvPr id="14" name="Text Placeholder 31">
            <a:extLst>
              <a:ext uri="{FF2B5EF4-FFF2-40B4-BE49-F238E27FC236}">
                <a16:creationId xmlns:a16="http://schemas.microsoft.com/office/drawing/2014/main" id="{075226A2-ABE9-42B3-FAEF-18E2580F450A}"/>
              </a:ext>
            </a:extLst>
          </p:cNvPr>
          <p:cNvSpPr txBox="1">
            <a:spLocks/>
          </p:cNvSpPr>
          <p:nvPr userDrawn="1"/>
        </p:nvSpPr>
        <p:spPr>
          <a:xfrm>
            <a:off x="930100" y="4533900"/>
            <a:ext cx="3133875" cy="2247900"/>
          </a:xfrm>
          <a:prstGeom prst="rect">
            <a:avLst/>
          </a:prstGeom>
        </p:spPr>
        <p:txBody>
          <a:bodyPr>
            <a:normAutofit/>
          </a:bodyPr>
          <a:lstStyle>
            <a:lvl1pPr marL="0" indent="0" algn="l" defTabSz="914400" rtl="0" eaLnBrk="1" latinLnBrk="0" hangingPunct="1">
              <a:spcBef>
                <a:spcPct val="20000"/>
              </a:spcBef>
              <a:buFont typeface="Arial" pitchFamily="34" charset="0"/>
              <a:buNone/>
              <a:defRPr sz="1750" b="0" i="0" kern="1200">
                <a:solidFill>
                  <a:schemeClr val="bg1"/>
                </a:solidFill>
                <a:latin typeface="Avenir LT Std 45 Book" panose="020B05020202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75" dirty="0"/>
              <a:t>Add your descriptive paragraph here. </a:t>
            </a:r>
          </a:p>
        </p:txBody>
      </p:sp>
      <p:sp>
        <p:nvSpPr>
          <p:cNvPr id="16" name="Text Placeholder 15">
            <a:extLst>
              <a:ext uri="{FF2B5EF4-FFF2-40B4-BE49-F238E27FC236}">
                <a16:creationId xmlns:a16="http://schemas.microsoft.com/office/drawing/2014/main" id="{806B926D-EC98-21AA-FB8E-3667089E17B7}"/>
              </a:ext>
            </a:extLst>
          </p:cNvPr>
          <p:cNvSpPr>
            <a:spLocks noGrp="1"/>
          </p:cNvSpPr>
          <p:nvPr>
            <p:ph type="body" sz="quarter" idx="10" hasCustomPrompt="1"/>
          </p:nvPr>
        </p:nvSpPr>
        <p:spPr>
          <a:xfrm>
            <a:off x="558800" y="1640009"/>
            <a:ext cx="4724400" cy="304800"/>
          </a:xfrm>
          <a:prstGeom prst="rect">
            <a:avLst/>
          </a:prstGeom>
        </p:spPr>
        <p:txBody>
          <a:bodyPr/>
          <a:lstStyle>
            <a:lvl1pPr marL="0" indent="0">
              <a:buNone/>
              <a:defRPr sz="1250" b="0" i="0" spc="150">
                <a:solidFill>
                  <a:srgbClr val="003F72"/>
                </a:solidFill>
                <a:latin typeface="Avenir Heavy" panose="02000503020000020003" pitchFamily="2" charset="0"/>
              </a:defRPr>
            </a:lvl1pPr>
          </a:lstStyle>
          <a:p>
            <a:pPr lvl="0"/>
            <a:r>
              <a:rPr lang="en-US" dirty="0"/>
              <a:t>PRESENTATION TITLE HERE</a:t>
            </a:r>
          </a:p>
        </p:txBody>
      </p:sp>
      <p:sp>
        <p:nvSpPr>
          <p:cNvPr id="20" name="Text Placeholder 19">
            <a:extLst>
              <a:ext uri="{FF2B5EF4-FFF2-40B4-BE49-F238E27FC236}">
                <a16:creationId xmlns:a16="http://schemas.microsoft.com/office/drawing/2014/main" id="{90F5AFE2-72A8-9EE0-9065-489941162293}"/>
              </a:ext>
            </a:extLst>
          </p:cNvPr>
          <p:cNvSpPr>
            <a:spLocks noGrp="1"/>
          </p:cNvSpPr>
          <p:nvPr>
            <p:ph type="body" sz="quarter" idx="11" hasCustomPrompt="1"/>
          </p:nvPr>
        </p:nvSpPr>
        <p:spPr>
          <a:xfrm>
            <a:off x="558800" y="2161320"/>
            <a:ext cx="4724400" cy="2247899"/>
          </a:xfrm>
          <a:prstGeom prst="rect">
            <a:avLst/>
          </a:prstGeom>
        </p:spPr>
        <p:txBody>
          <a:bodyPr/>
          <a:lstStyle>
            <a:lvl1pPr marL="0" indent="0">
              <a:buNone/>
              <a:defRPr sz="4400">
                <a:solidFill>
                  <a:srgbClr val="1192D2"/>
                </a:solidFill>
                <a:latin typeface="AccentGraphic" panose="02000303060000020004" pitchFamily="2" charset="0"/>
              </a:defRPr>
            </a:lvl1pPr>
          </a:lstStyle>
          <a:p>
            <a:pPr lvl="0"/>
            <a:r>
              <a:rPr lang="en-US" dirty="0"/>
              <a:t>Section Title Here</a:t>
            </a:r>
          </a:p>
        </p:txBody>
      </p:sp>
    </p:spTree>
    <p:extLst>
      <p:ext uri="{BB962C8B-B14F-4D97-AF65-F5344CB8AC3E}">
        <p14:creationId xmlns:p14="http://schemas.microsoft.com/office/powerpoint/2010/main" val="365754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2">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E2272D6-2E43-DD77-77F4-99CBFE887EB9}"/>
              </a:ext>
            </a:extLst>
          </p:cNvPr>
          <p:cNvPicPr>
            <a:picLocks noChangeAspect="1"/>
          </p:cNvPicPr>
          <p:nvPr userDrawn="1"/>
        </p:nvPicPr>
        <p:blipFill>
          <a:blip r:embed="rId2" cstate="email">
            <a:extLst>
              <a:ext uri="{28A0092B-C50C-407E-A947-70E740481C1C}">
                <a14:useLocalDpi xmlns:a14="http://schemas.microsoft.com/office/drawing/2010/main"/>
              </a:ext>
            </a:extLst>
          </a:blip>
          <a:srcRect t="7838" b="7838"/>
          <a:stretch>
            <a:fillRect/>
          </a:stretch>
        </p:blipFill>
        <p:spPr>
          <a:xfrm>
            <a:off x="0" y="0"/>
            <a:ext cx="12192000" cy="6858000"/>
          </a:xfrm>
          <a:prstGeom prst="rect">
            <a:avLst/>
          </a:prstGeom>
        </p:spPr>
      </p:pic>
      <p:sp>
        <p:nvSpPr>
          <p:cNvPr id="8" name="AutoShape 3">
            <a:extLst>
              <a:ext uri="{FF2B5EF4-FFF2-40B4-BE49-F238E27FC236}">
                <a16:creationId xmlns:a16="http://schemas.microsoft.com/office/drawing/2014/main" id="{E7576807-9719-981A-A644-777E9E4547A8}"/>
              </a:ext>
            </a:extLst>
          </p:cNvPr>
          <p:cNvSpPr/>
          <p:nvPr userDrawn="1"/>
        </p:nvSpPr>
        <p:spPr>
          <a:xfrm>
            <a:off x="1396871" y="2230268"/>
            <a:ext cx="9398260" cy="2397464"/>
          </a:xfrm>
          <a:prstGeom prst="rect">
            <a:avLst/>
          </a:prstGeom>
          <a:solidFill>
            <a:srgbClr val="1192D1"/>
          </a:solidFill>
        </p:spPr>
      </p:sp>
      <p:sp>
        <p:nvSpPr>
          <p:cNvPr id="12" name="Text Placeholder 11">
            <a:extLst>
              <a:ext uri="{FF2B5EF4-FFF2-40B4-BE49-F238E27FC236}">
                <a16:creationId xmlns:a16="http://schemas.microsoft.com/office/drawing/2014/main" id="{3771474D-9174-D8D1-FEB5-A1F865B99212}"/>
              </a:ext>
            </a:extLst>
          </p:cNvPr>
          <p:cNvSpPr>
            <a:spLocks noGrp="1"/>
          </p:cNvSpPr>
          <p:nvPr>
            <p:ph type="body" sz="quarter" idx="10" hasCustomPrompt="1"/>
          </p:nvPr>
        </p:nvSpPr>
        <p:spPr>
          <a:xfrm>
            <a:off x="1396870" y="2463800"/>
            <a:ext cx="9398260" cy="508000"/>
          </a:xfrm>
          <a:prstGeom prst="rect">
            <a:avLst/>
          </a:prstGeom>
        </p:spPr>
        <p:txBody>
          <a:bodyPr/>
          <a:lstStyle>
            <a:lvl1pPr marL="0" indent="0" algn="ctr">
              <a:buNone/>
              <a:defRPr sz="1550" b="1" i="0" spc="150">
                <a:solidFill>
                  <a:schemeClr val="bg1"/>
                </a:solidFill>
                <a:latin typeface="Avenir LT Std 55 Roman" panose="020B0503020203020204" pitchFamily="34" charset="0"/>
              </a:defRPr>
            </a:lvl1pPr>
          </a:lstStyle>
          <a:p>
            <a:pPr lvl="0"/>
            <a:r>
              <a:rPr lang="en-US" dirty="0"/>
              <a:t>PRESENTATION OBJECTIVES</a:t>
            </a:r>
          </a:p>
        </p:txBody>
      </p:sp>
      <p:sp>
        <p:nvSpPr>
          <p:cNvPr id="14" name="Text Placeholder 13">
            <a:extLst>
              <a:ext uri="{FF2B5EF4-FFF2-40B4-BE49-F238E27FC236}">
                <a16:creationId xmlns:a16="http://schemas.microsoft.com/office/drawing/2014/main" id="{67407FF3-B95C-9EC5-9D38-53ED8BB3C128}"/>
              </a:ext>
            </a:extLst>
          </p:cNvPr>
          <p:cNvSpPr>
            <a:spLocks noGrp="1"/>
          </p:cNvSpPr>
          <p:nvPr>
            <p:ph type="body" sz="quarter" idx="11" hasCustomPrompt="1"/>
          </p:nvPr>
        </p:nvSpPr>
        <p:spPr>
          <a:xfrm>
            <a:off x="1778000" y="2971800"/>
            <a:ext cx="8686800" cy="1538314"/>
          </a:xfrm>
          <a:prstGeom prst="rect">
            <a:avLst/>
          </a:prstGeom>
        </p:spPr>
        <p:txBody>
          <a:bodyPr/>
          <a:lstStyle>
            <a:lvl1pPr marL="228600" indent="-228600">
              <a:lnSpc>
                <a:spcPct val="150000"/>
              </a:lnSpc>
              <a:buFont typeface="Arial" panose="020B0604020202020204" pitchFamily="34" charset="0"/>
              <a:buChar char="•"/>
              <a:defRPr sz="1400" b="0" i="0">
                <a:solidFill>
                  <a:schemeClr val="bg1"/>
                </a:solidFill>
                <a:latin typeface="Avenir LT Std 45 Book" panose="020B0502020203020204" pitchFamily="34" charset="0"/>
              </a:defRPr>
            </a:lvl1pPr>
          </a:lstStyle>
          <a:p>
            <a:pPr lvl="0"/>
            <a:r>
              <a:rPr lang="en-US" dirty="0"/>
              <a:t>List item for presentation objective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List item for presentation objective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List item for presentation objective</a:t>
            </a:r>
          </a:p>
        </p:txBody>
      </p:sp>
    </p:spTree>
    <p:extLst>
      <p:ext uri="{BB962C8B-B14F-4D97-AF65-F5344CB8AC3E}">
        <p14:creationId xmlns:p14="http://schemas.microsoft.com/office/powerpoint/2010/main" val="88892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 or Paragraph Slide 2">
    <p:bg>
      <p:bgPr>
        <a:solidFill>
          <a:srgbClr val="1192D2"/>
        </a:solid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64924AE1-7E1A-BD03-212C-1B6AA29B2D60}"/>
              </a:ext>
            </a:extLst>
          </p:cNvPr>
          <p:cNvSpPr txBox="1"/>
          <p:nvPr userDrawn="1"/>
        </p:nvSpPr>
        <p:spPr>
          <a:xfrm>
            <a:off x="685800" y="717551"/>
            <a:ext cx="5943007" cy="538609"/>
          </a:xfrm>
          <a:prstGeom prst="rect">
            <a:avLst/>
          </a:prstGeom>
        </p:spPr>
        <p:txBody>
          <a:bodyPr lIns="0" tIns="0" rIns="0" bIns="0" rtlCol="0" anchor="t">
            <a:spAutoFit/>
          </a:bodyPr>
          <a:lstStyle/>
          <a:p>
            <a:pPr>
              <a:lnSpc>
                <a:spcPts val="4163"/>
              </a:lnSpc>
            </a:pPr>
            <a:r>
              <a:rPr lang="en-US" sz="3750" dirty="0">
                <a:solidFill>
                  <a:srgbClr val="FFFFFF"/>
                </a:solidFill>
                <a:latin typeface="AccentGraphic" panose="02000303060000020004" pitchFamily="50" charset="0"/>
                <a:cs typeface="Avenir Heavy" panose="020B0703020203020204" pitchFamily="34" charset="-78"/>
              </a:rPr>
              <a:t>Slide Title</a:t>
            </a:r>
          </a:p>
        </p:txBody>
      </p:sp>
      <p:sp>
        <p:nvSpPr>
          <p:cNvPr id="9" name="AutoShape 5">
            <a:extLst>
              <a:ext uri="{FF2B5EF4-FFF2-40B4-BE49-F238E27FC236}">
                <a16:creationId xmlns:a16="http://schemas.microsoft.com/office/drawing/2014/main" id="{9B6C0B9C-0FEE-809D-10D1-4F4E9EBF316C}"/>
              </a:ext>
            </a:extLst>
          </p:cNvPr>
          <p:cNvSpPr/>
          <p:nvPr userDrawn="1"/>
        </p:nvSpPr>
        <p:spPr>
          <a:xfrm>
            <a:off x="728115" y="1779521"/>
            <a:ext cx="5665112" cy="424713"/>
          </a:xfrm>
          <a:prstGeom prst="rect">
            <a:avLst/>
          </a:prstGeom>
          <a:solidFill>
            <a:srgbClr val="FFFFFF"/>
          </a:solidFill>
        </p:spPr>
      </p:sp>
      <p:sp>
        <p:nvSpPr>
          <p:cNvPr id="12" name="AutoShape 11">
            <a:extLst>
              <a:ext uri="{FF2B5EF4-FFF2-40B4-BE49-F238E27FC236}">
                <a16:creationId xmlns:a16="http://schemas.microsoft.com/office/drawing/2014/main" id="{91F7E4C7-FFA4-E933-0999-2EF5D4D5BDE7}"/>
              </a:ext>
            </a:extLst>
          </p:cNvPr>
          <p:cNvSpPr/>
          <p:nvPr userDrawn="1"/>
        </p:nvSpPr>
        <p:spPr>
          <a:xfrm>
            <a:off x="728115" y="4442709"/>
            <a:ext cx="5665112" cy="424713"/>
          </a:xfrm>
          <a:prstGeom prst="rect">
            <a:avLst/>
          </a:prstGeom>
          <a:solidFill>
            <a:srgbClr val="FFFFFF"/>
          </a:solidFill>
        </p:spPr>
      </p:sp>
      <p:pic>
        <p:nvPicPr>
          <p:cNvPr id="14" name="Picture 13" descr="A picture containing indoor, person, floor, room&#10;&#10;Description automatically generated">
            <a:extLst>
              <a:ext uri="{FF2B5EF4-FFF2-40B4-BE49-F238E27FC236}">
                <a16:creationId xmlns:a16="http://schemas.microsoft.com/office/drawing/2014/main" id="{8FD818AA-38CE-3B69-B3A1-0F60D9AC76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90" r="15468"/>
          <a:stretch/>
        </p:blipFill>
        <p:spPr>
          <a:xfrm>
            <a:off x="7094396" y="-1"/>
            <a:ext cx="5097605" cy="6858001"/>
          </a:xfrm>
          <a:prstGeom prst="rect">
            <a:avLst/>
          </a:prstGeom>
        </p:spPr>
      </p:pic>
      <p:sp>
        <p:nvSpPr>
          <p:cNvPr id="15" name="AutoShape 13">
            <a:extLst>
              <a:ext uri="{FF2B5EF4-FFF2-40B4-BE49-F238E27FC236}">
                <a16:creationId xmlns:a16="http://schemas.microsoft.com/office/drawing/2014/main" id="{EF1359C4-A742-8688-B209-8194F7B1DBAF}"/>
              </a:ext>
            </a:extLst>
          </p:cNvPr>
          <p:cNvSpPr/>
          <p:nvPr userDrawn="1"/>
        </p:nvSpPr>
        <p:spPr>
          <a:xfrm>
            <a:off x="7094396" y="5851331"/>
            <a:ext cx="5097605" cy="1006671"/>
          </a:xfrm>
          <a:prstGeom prst="rect">
            <a:avLst/>
          </a:prstGeom>
          <a:solidFill>
            <a:srgbClr val="F26924"/>
          </a:solidFill>
        </p:spPr>
      </p:sp>
      <p:sp>
        <p:nvSpPr>
          <p:cNvPr id="20" name="Text Placeholder 19">
            <a:extLst>
              <a:ext uri="{FF2B5EF4-FFF2-40B4-BE49-F238E27FC236}">
                <a16:creationId xmlns:a16="http://schemas.microsoft.com/office/drawing/2014/main" id="{195DDC8A-E636-1A7C-CF60-650705FBE12C}"/>
              </a:ext>
            </a:extLst>
          </p:cNvPr>
          <p:cNvSpPr>
            <a:spLocks noGrp="1"/>
          </p:cNvSpPr>
          <p:nvPr>
            <p:ph type="body" sz="quarter" idx="10" hasCustomPrompt="1"/>
          </p:nvPr>
        </p:nvSpPr>
        <p:spPr>
          <a:xfrm>
            <a:off x="631826" y="627956"/>
            <a:ext cx="5761401" cy="863600"/>
          </a:xfrm>
          <a:prstGeom prst="rect">
            <a:avLst/>
          </a:prstGeom>
        </p:spPr>
        <p:txBody>
          <a:bodyPr/>
          <a:lstStyle>
            <a:lvl1pPr marL="0" indent="0">
              <a:buNone/>
              <a:defRPr sz="3750">
                <a:solidFill>
                  <a:schemeClr val="bg1"/>
                </a:solidFill>
                <a:latin typeface="AccentGraphic" panose="02000303060000020004" pitchFamily="2" charset="0"/>
              </a:defRPr>
            </a:lvl1pPr>
          </a:lstStyle>
          <a:p>
            <a:pPr lvl="0"/>
            <a:r>
              <a:rPr lang="en-US" dirty="0"/>
              <a:t>Slide Title</a:t>
            </a:r>
          </a:p>
        </p:txBody>
      </p:sp>
      <p:sp>
        <p:nvSpPr>
          <p:cNvPr id="22" name="Text Placeholder 21">
            <a:extLst>
              <a:ext uri="{FF2B5EF4-FFF2-40B4-BE49-F238E27FC236}">
                <a16:creationId xmlns:a16="http://schemas.microsoft.com/office/drawing/2014/main" id="{EC29A389-26C6-346C-292F-28257AEC34A3}"/>
              </a:ext>
            </a:extLst>
          </p:cNvPr>
          <p:cNvSpPr>
            <a:spLocks noGrp="1"/>
          </p:cNvSpPr>
          <p:nvPr>
            <p:ph type="body" sz="quarter" idx="11" hasCustomPrompt="1"/>
          </p:nvPr>
        </p:nvSpPr>
        <p:spPr>
          <a:xfrm>
            <a:off x="914400" y="1854201"/>
            <a:ext cx="5334000" cy="344013"/>
          </a:xfrm>
          <a:prstGeom prst="rect">
            <a:avLst/>
          </a:prstGeom>
        </p:spPr>
        <p:txBody>
          <a:bodyPr/>
          <a:lstStyle>
            <a:lvl1pPr marL="0" indent="0">
              <a:buNone/>
              <a:defRPr sz="1250" b="1" i="0">
                <a:solidFill>
                  <a:srgbClr val="1192D2"/>
                </a:solidFill>
                <a:latin typeface="Avenir Heavy" panose="02000503020000020003" pitchFamily="2" charset="0"/>
              </a:defRPr>
            </a:lvl1pPr>
          </a:lstStyle>
          <a:p>
            <a:pPr lvl="0"/>
            <a:r>
              <a:rPr lang="en-US" dirty="0"/>
              <a:t>SUBHEAD</a:t>
            </a:r>
          </a:p>
        </p:txBody>
      </p:sp>
      <p:sp>
        <p:nvSpPr>
          <p:cNvPr id="24" name="Text Placeholder 21">
            <a:extLst>
              <a:ext uri="{FF2B5EF4-FFF2-40B4-BE49-F238E27FC236}">
                <a16:creationId xmlns:a16="http://schemas.microsoft.com/office/drawing/2014/main" id="{09AD8946-E7C3-E31F-ABCA-BC520DA0403A}"/>
              </a:ext>
            </a:extLst>
          </p:cNvPr>
          <p:cNvSpPr>
            <a:spLocks noGrp="1"/>
          </p:cNvSpPr>
          <p:nvPr>
            <p:ph type="body" sz="quarter" idx="12" hasCustomPrompt="1"/>
          </p:nvPr>
        </p:nvSpPr>
        <p:spPr>
          <a:xfrm>
            <a:off x="893670" y="4523409"/>
            <a:ext cx="5202331" cy="344013"/>
          </a:xfrm>
          <a:prstGeom prst="rect">
            <a:avLst/>
          </a:prstGeom>
        </p:spPr>
        <p:txBody>
          <a:bodyPr/>
          <a:lstStyle>
            <a:lvl1pPr marL="0" indent="0">
              <a:buNone/>
              <a:defRPr sz="1250" b="1" i="0">
                <a:solidFill>
                  <a:srgbClr val="1192D2"/>
                </a:solidFill>
                <a:latin typeface="Avenir Heavy" panose="02000503020000020003" pitchFamily="2" charset="0"/>
              </a:defRPr>
            </a:lvl1pPr>
          </a:lstStyle>
          <a:p>
            <a:pPr lvl="0"/>
            <a:r>
              <a:rPr lang="en-US" dirty="0"/>
              <a:t>SUBHEAD</a:t>
            </a:r>
          </a:p>
        </p:txBody>
      </p:sp>
      <p:sp>
        <p:nvSpPr>
          <p:cNvPr id="26" name="Text Placeholder 25">
            <a:extLst>
              <a:ext uri="{FF2B5EF4-FFF2-40B4-BE49-F238E27FC236}">
                <a16:creationId xmlns:a16="http://schemas.microsoft.com/office/drawing/2014/main" id="{40B2BC72-6188-E3D6-6868-5B4804297348}"/>
              </a:ext>
            </a:extLst>
          </p:cNvPr>
          <p:cNvSpPr>
            <a:spLocks noGrp="1"/>
          </p:cNvSpPr>
          <p:nvPr>
            <p:ph type="body" idx="13" hasCustomPrompt="1"/>
          </p:nvPr>
        </p:nvSpPr>
        <p:spPr>
          <a:xfrm>
            <a:off x="7086375" y="6235700"/>
            <a:ext cx="5097604" cy="292100"/>
          </a:xfrm>
          <a:prstGeom prst="rect">
            <a:avLst/>
          </a:prstGeom>
        </p:spPr>
        <p:txBody>
          <a:bodyPr/>
          <a:lstStyle>
            <a:lvl1pPr marL="0" indent="0" algn="ctr">
              <a:buNone/>
              <a:defRPr sz="1100" b="0" i="0">
                <a:solidFill>
                  <a:schemeClr val="bg1"/>
                </a:solidFill>
                <a:latin typeface="Avenir" panose="02000503020000020003" pitchFamily="2" charset="0"/>
              </a:defRPr>
            </a:lvl1pPr>
          </a:lstStyle>
          <a:p>
            <a:pPr lvl="0"/>
            <a:r>
              <a:rPr lang="en-US" dirty="0"/>
              <a:t>Photo Caption / Call to Action / Fun Fact</a:t>
            </a:r>
          </a:p>
        </p:txBody>
      </p:sp>
      <p:sp>
        <p:nvSpPr>
          <p:cNvPr id="28" name="Text Placeholder 27">
            <a:extLst>
              <a:ext uri="{FF2B5EF4-FFF2-40B4-BE49-F238E27FC236}">
                <a16:creationId xmlns:a16="http://schemas.microsoft.com/office/drawing/2014/main" id="{7D3514A3-3C43-467D-7022-DA54F610FEF8}"/>
              </a:ext>
            </a:extLst>
          </p:cNvPr>
          <p:cNvSpPr>
            <a:spLocks noGrp="1"/>
          </p:cNvSpPr>
          <p:nvPr>
            <p:ph type="body" idx="14" hasCustomPrompt="1"/>
          </p:nvPr>
        </p:nvSpPr>
        <p:spPr>
          <a:xfrm>
            <a:off x="812801" y="2284933"/>
            <a:ext cx="5572295" cy="2090308"/>
          </a:xfrm>
          <a:prstGeom prst="rect">
            <a:avLst/>
          </a:prstGeom>
        </p:spPr>
        <p:txBody>
          <a:bodyPr/>
          <a:lstStyle>
            <a:lvl1pPr marL="228600" indent="-228600">
              <a:buFont typeface="Arial" panose="020B0604020202020204" pitchFamily="34" charset="0"/>
              <a:buChar char="•"/>
              <a:defRPr sz="1100" b="0" i="0">
                <a:solidFill>
                  <a:schemeClr val="bg1"/>
                </a:solidFill>
                <a:latin typeface="Avenir LT Std 45 Book" panose="020B0502020203020204" pitchFamily="34" charset="0"/>
              </a:defRPr>
            </a:lvl1pPr>
          </a:lstStyle>
          <a:p>
            <a:pPr lvl="0"/>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p:txBody>
      </p:sp>
      <p:sp>
        <p:nvSpPr>
          <p:cNvPr id="29" name="Text Placeholder 27">
            <a:extLst>
              <a:ext uri="{FF2B5EF4-FFF2-40B4-BE49-F238E27FC236}">
                <a16:creationId xmlns:a16="http://schemas.microsoft.com/office/drawing/2014/main" id="{E7FB1136-A745-6898-09CB-DAE79E704C29}"/>
              </a:ext>
            </a:extLst>
          </p:cNvPr>
          <p:cNvSpPr>
            <a:spLocks noGrp="1"/>
          </p:cNvSpPr>
          <p:nvPr>
            <p:ph type="body" idx="15" hasCustomPrompt="1"/>
          </p:nvPr>
        </p:nvSpPr>
        <p:spPr>
          <a:xfrm>
            <a:off x="828954" y="4948122"/>
            <a:ext cx="5556143" cy="1579679"/>
          </a:xfrm>
          <a:prstGeom prst="rect">
            <a:avLst/>
          </a:prstGeom>
        </p:spPr>
        <p:txBody>
          <a:bodyPr/>
          <a:lstStyle>
            <a:lvl1pPr marL="228600" indent="-228600">
              <a:buFont typeface="Arial" panose="020B0604020202020204" pitchFamily="34" charset="0"/>
              <a:buChar char="•"/>
              <a:defRPr sz="1100" b="0" i="0">
                <a:solidFill>
                  <a:schemeClr val="bg1"/>
                </a:solidFill>
                <a:latin typeface="Avenir LT Std 45 Book" panose="020B0502020203020204" pitchFamily="34" charset="0"/>
              </a:defRPr>
            </a:lvl1pPr>
          </a:lstStyle>
          <a:p>
            <a:pPr lvl="0"/>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349146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1">
    <p:bg>
      <p:bgPr>
        <a:solidFill>
          <a:srgbClr val="1192D2"/>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7F748A5-2109-00B0-A3C5-86B499863EE4}"/>
              </a:ext>
            </a:extLst>
          </p:cNvPr>
          <p:cNvSpPr/>
          <p:nvPr userDrawn="1"/>
        </p:nvSpPr>
        <p:spPr>
          <a:xfrm>
            <a:off x="5102235" y="2428716"/>
            <a:ext cx="1992029" cy="3001026"/>
          </a:xfrm>
          <a:prstGeom prst="rect">
            <a:avLst/>
          </a:prstGeom>
          <a:solidFill>
            <a:srgbClr val="FFFFFF"/>
          </a:solidFill>
        </p:spPr>
      </p:sp>
      <p:sp>
        <p:nvSpPr>
          <p:cNvPr id="3" name="AutoShape 3">
            <a:extLst>
              <a:ext uri="{FF2B5EF4-FFF2-40B4-BE49-F238E27FC236}">
                <a16:creationId xmlns:a16="http://schemas.microsoft.com/office/drawing/2014/main" id="{74B67D54-3A59-C025-21CF-313F06999BDE}"/>
              </a:ext>
            </a:extLst>
          </p:cNvPr>
          <p:cNvSpPr/>
          <p:nvPr userDrawn="1"/>
        </p:nvSpPr>
        <p:spPr>
          <a:xfrm>
            <a:off x="7296405" y="2428716"/>
            <a:ext cx="1992029" cy="3001026"/>
          </a:xfrm>
          <a:prstGeom prst="rect">
            <a:avLst/>
          </a:prstGeom>
          <a:solidFill>
            <a:srgbClr val="FFFFFF"/>
          </a:solidFill>
        </p:spPr>
      </p:sp>
      <p:sp>
        <p:nvSpPr>
          <p:cNvPr id="6" name="AutoShape 4">
            <a:extLst>
              <a:ext uri="{FF2B5EF4-FFF2-40B4-BE49-F238E27FC236}">
                <a16:creationId xmlns:a16="http://schemas.microsoft.com/office/drawing/2014/main" id="{D115801D-5246-8505-973F-94314844A100}"/>
              </a:ext>
            </a:extLst>
          </p:cNvPr>
          <p:cNvSpPr/>
          <p:nvPr userDrawn="1"/>
        </p:nvSpPr>
        <p:spPr>
          <a:xfrm>
            <a:off x="713891" y="2428716"/>
            <a:ext cx="1992029" cy="3001026"/>
          </a:xfrm>
          <a:prstGeom prst="rect">
            <a:avLst/>
          </a:prstGeom>
          <a:solidFill>
            <a:srgbClr val="FFFFFF"/>
          </a:solidFill>
        </p:spPr>
      </p:sp>
      <p:sp>
        <p:nvSpPr>
          <p:cNvPr id="9" name="AutoShape 6">
            <a:extLst>
              <a:ext uri="{FF2B5EF4-FFF2-40B4-BE49-F238E27FC236}">
                <a16:creationId xmlns:a16="http://schemas.microsoft.com/office/drawing/2014/main" id="{405E0060-898C-85BA-6C5E-25EBEC451284}"/>
              </a:ext>
            </a:extLst>
          </p:cNvPr>
          <p:cNvSpPr/>
          <p:nvPr userDrawn="1"/>
        </p:nvSpPr>
        <p:spPr>
          <a:xfrm>
            <a:off x="2908063" y="2428716"/>
            <a:ext cx="1992029" cy="3001026"/>
          </a:xfrm>
          <a:prstGeom prst="rect">
            <a:avLst/>
          </a:prstGeom>
          <a:solidFill>
            <a:srgbClr val="FFFFFF"/>
          </a:solidFill>
        </p:spPr>
      </p:sp>
      <p:sp>
        <p:nvSpPr>
          <p:cNvPr id="10" name="AutoShape 7">
            <a:extLst>
              <a:ext uri="{FF2B5EF4-FFF2-40B4-BE49-F238E27FC236}">
                <a16:creationId xmlns:a16="http://schemas.microsoft.com/office/drawing/2014/main" id="{219CED7D-9B28-97F5-000F-FFB97418B5F8}"/>
              </a:ext>
            </a:extLst>
          </p:cNvPr>
          <p:cNvSpPr/>
          <p:nvPr userDrawn="1"/>
        </p:nvSpPr>
        <p:spPr>
          <a:xfrm>
            <a:off x="713891" y="2428717"/>
            <a:ext cx="1992029" cy="1275041"/>
          </a:xfrm>
          <a:prstGeom prst="rect">
            <a:avLst/>
          </a:prstGeom>
          <a:solidFill>
            <a:srgbClr val="1192D1">
              <a:alpha val="19608"/>
            </a:srgbClr>
          </a:solidFill>
        </p:spPr>
      </p:sp>
      <p:sp>
        <p:nvSpPr>
          <p:cNvPr id="12" name="AutoShape 9">
            <a:extLst>
              <a:ext uri="{FF2B5EF4-FFF2-40B4-BE49-F238E27FC236}">
                <a16:creationId xmlns:a16="http://schemas.microsoft.com/office/drawing/2014/main" id="{107AB47E-2F1B-6277-D339-AD3914235B42}"/>
              </a:ext>
            </a:extLst>
          </p:cNvPr>
          <p:cNvSpPr/>
          <p:nvPr userDrawn="1"/>
        </p:nvSpPr>
        <p:spPr>
          <a:xfrm>
            <a:off x="2908063" y="2428717"/>
            <a:ext cx="1992029" cy="1275041"/>
          </a:xfrm>
          <a:prstGeom prst="rect">
            <a:avLst/>
          </a:prstGeom>
          <a:solidFill>
            <a:srgbClr val="1192D1">
              <a:alpha val="19608"/>
            </a:srgbClr>
          </a:solidFill>
        </p:spPr>
      </p:sp>
      <p:sp>
        <p:nvSpPr>
          <p:cNvPr id="14" name="AutoShape 11">
            <a:extLst>
              <a:ext uri="{FF2B5EF4-FFF2-40B4-BE49-F238E27FC236}">
                <a16:creationId xmlns:a16="http://schemas.microsoft.com/office/drawing/2014/main" id="{97549EEF-B6C3-595A-E97D-3ED85BF85FD4}"/>
              </a:ext>
            </a:extLst>
          </p:cNvPr>
          <p:cNvSpPr/>
          <p:nvPr userDrawn="1"/>
        </p:nvSpPr>
        <p:spPr>
          <a:xfrm>
            <a:off x="5102235" y="2428717"/>
            <a:ext cx="1992029" cy="1275041"/>
          </a:xfrm>
          <a:prstGeom prst="rect">
            <a:avLst/>
          </a:prstGeom>
          <a:solidFill>
            <a:srgbClr val="1192D1">
              <a:alpha val="19608"/>
            </a:srgbClr>
          </a:solidFill>
        </p:spPr>
      </p:sp>
      <p:sp>
        <p:nvSpPr>
          <p:cNvPr id="16" name="AutoShape 13">
            <a:extLst>
              <a:ext uri="{FF2B5EF4-FFF2-40B4-BE49-F238E27FC236}">
                <a16:creationId xmlns:a16="http://schemas.microsoft.com/office/drawing/2014/main" id="{AD565BB1-44D1-A5A1-0A30-6635B7E5A67E}"/>
              </a:ext>
            </a:extLst>
          </p:cNvPr>
          <p:cNvSpPr/>
          <p:nvPr userDrawn="1"/>
        </p:nvSpPr>
        <p:spPr>
          <a:xfrm>
            <a:off x="7296405" y="2428717"/>
            <a:ext cx="1992029" cy="1275041"/>
          </a:xfrm>
          <a:prstGeom prst="rect">
            <a:avLst/>
          </a:prstGeom>
          <a:solidFill>
            <a:srgbClr val="1192D1">
              <a:alpha val="19608"/>
            </a:srgbClr>
          </a:solidFill>
        </p:spPr>
      </p:sp>
      <p:sp>
        <p:nvSpPr>
          <p:cNvPr id="22" name="AutoShape 19">
            <a:extLst>
              <a:ext uri="{FF2B5EF4-FFF2-40B4-BE49-F238E27FC236}">
                <a16:creationId xmlns:a16="http://schemas.microsoft.com/office/drawing/2014/main" id="{E8478379-D6FE-80C1-49A6-E343BE2CAAEB}"/>
              </a:ext>
            </a:extLst>
          </p:cNvPr>
          <p:cNvSpPr/>
          <p:nvPr userDrawn="1"/>
        </p:nvSpPr>
        <p:spPr>
          <a:xfrm>
            <a:off x="9486080" y="2428716"/>
            <a:ext cx="1992029" cy="3001026"/>
          </a:xfrm>
          <a:prstGeom prst="rect">
            <a:avLst/>
          </a:prstGeom>
          <a:solidFill>
            <a:srgbClr val="FFFFFF"/>
          </a:solidFill>
        </p:spPr>
      </p:sp>
      <p:sp>
        <p:nvSpPr>
          <p:cNvPr id="23" name="AutoShape 20">
            <a:extLst>
              <a:ext uri="{FF2B5EF4-FFF2-40B4-BE49-F238E27FC236}">
                <a16:creationId xmlns:a16="http://schemas.microsoft.com/office/drawing/2014/main" id="{190AA746-D776-EE7D-BD8A-F130E81E1598}"/>
              </a:ext>
            </a:extLst>
          </p:cNvPr>
          <p:cNvSpPr/>
          <p:nvPr userDrawn="1"/>
        </p:nvSpPr>
        <p:spPr>
          <a:xfrm>
            <a:off x="9486080" y="2428717"/>
            <a:ext cx="1992029" cy="1275041"/>
          </a:xfrm>
          <a:prstGeom prst="rect">
            <a:avLst/>
          </a:prstGeom>
          <a:solidFill>
            <a:srgbClr val="1192D1">
              <a:alpha val="19608"/>
            </a:srgbClr>
          </a:solidFill>
        </p:spPr>
      </p:sp>
      <p:grpSp>
        <p:nvGrpSpPr>
          <p:cNvPr id="26" name="Group 23">
            <a:extLst>
              <a:ext uri="{FF2B5EF4-FFF2-40B4-BE49-F238E27FC236}">
                <a16:creationId xmlns:a16="http://schemas.microsoft.com/office/drawing/2014/main" id="{E0E925C1-3F5A-F553-AD26-7EBB1552B821}"/>
              </a:ext>
            </a:extLst>
          </p:cNvPr>
          <p:cNvGrpSpPr/>
          <p:nvPr userDrawn="1"/>
        </p:nvGrpSpPr>
        <p:grpSpPr>
          <a:xfrm>
            <a:off x="1479296" y="2142434"/>
            <a:ext cx="476771" cy="476771"/>
            <a:chOff x="0" y="0"/>
            <a:chExt cx="6350000" cy="6350000"/>
          </a:xfrm>
        </p:grpSpPr>
        <p:sp>
          <p:nvSpPr>
            <p:cNvPr id="27" name="Freeform 24">
              <a:extLst>
                <a:ext uri="{FF2B5EF4-FFF2-40B4-BE49-F238E27FC236}">
                  <a16:creationId xmlns:a16="http://schemas.microsoft.com/office/drawing/2014/main" id="{8330126F-8408-4AD2-2AF3-07629361DBB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28" name="TextBox 25">
            <a:extLst>
              <a:ext uri="{FF2B5EF4-FFF2-40B4-BE49-F238E27FC236}">
                <a16:creationId xmlns:a16="http://schemas.microsoft.com/office/drawing/2014/main" id="{11ACA793-0A3F-0F95-F725-23C45579993E}"/>
              </a:ext>
            </a:extLst>
          </p:cNvPr>
          <p:cNvSpPr txBox="1"/>
          <p:nvPr userDrawn="1"/>
        </p:nvSpPr>
        <p:spPr>
          <a:xfrm>
            <a:off x="1636575"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1</a:t>
            </a:r>
          </a:p>
        </p:txBody>
      </p:sp>
      <p:grpSp>
        <p:nvGrpSpPr>
          <p:cNvPr id="29" name="Group 26">
            <a:extLst>
              <a:ext uri="{FF2B5EF4-FFF2-40B4-BE49-F238E27FC236}">
                <a16:creationId xmlns:a16="http://schemas.microsoft.com/office/drawing/2014/main" id="{3A81A302-C3A9-2CA1-76D9-D51D6F913647}"/>
              </a:ext>
            </a:extLst>
          </p:cNvPr>
          <p:cNvGrpSpPr/>
          <p:nvPr userDrawn="1"/>
        </p:nvGrpSpPr>
        <p:grpSpPr>
          <a:xfrm>
            <a:off x="3665692" y="2142434"/>
            <a:ext cx="476771" cy="476771"/>
            <a:chOff x="0" y="0"/>
            <a:chExt cx="6350000" cy="6350000"/>
          </a:xfrm>
        </p:grpSpPr>
        <p:sp>
          <p:nvSpPr>
            <p:cNvPr id="30" name="Freeform 27">
              <a:extLst>
                <a:ext uri="{FF2B5EF4-FFF2-40B4-BE49-F238E27FC236}">
                  <a16:creationId xmlns:a16="http://schemas.microsoft.com/office/drawing/2014/main" id="{30C0F651-F02C-9F66-9F42-66955FC6239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1" name="TextBox 28">
            <a:extLst>
              <a:ext uri="{FF2B5EF4-FFF2-40B4-BE49-F238E27FC236}">
                <a16:creationId xmlns:a16="http://schemas.microsoft.com/office/drawing/2014/main" id="{62B06820-62CB-2CCF-4540-2D3AAE0ED295}"/>
              </a:ext>
            </a:extLst>
          </p:cNvPr>
          <p:cNvSpPr txBox="1"/>
          <p:nvPr userDrawn="1"/>
        </p:nvSpPr>
        <p:spPr>
          <a:xfrm>
            <a:off x="3822992" y="2181107"/>
            <a:ext cx="162171"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2</a:t>
            </a:r>
          </a:p>
        </p:txBody>
      </p:sp>
      <p:grpSp>
        <p:nvGrpSpPr>
          <p:cNvPr id="32" name="Group 29">
            <a:extLst>
              <a:ext uri="{FF2B5EF4-FFF2-40B4-BE49-F238E27FC236}">
                <a16:creationId xmlns:a16="http://schemas.microsoft.com/office/drawing/2014/main" id="{AE7CD155-88C7-BB02-7C85-F7CBBD036FAE}"/>
              </a:ext>
            </a:extLst>
          </p:cNvPr>
          <p:cNvGrpSpPr/>
          <p:nvPr userDrawn="1"/>
        </p:nvGrpSpPr>
        <p:grpSpPr>
          <a:xfrm>
            <a:off x="5859864" y="2142434"/>
            <a:ext cx="476771" cy="476771"/>
            <a:chOff x="0" y="0"/>
            <a:chExt cx="6350000" cy="6350000"/>
          </a:xfrm>
        </p:grpSpPr>
        <p:sp>
          <p:nvSpPr>
            <p:cNvPr id="33" name="Freeform 30">
              <a:extLst>
                <a:ext uri="{FF2B5EF4-FFF2-40B4-BE49-F238E27FC236}">
                  <a16:creationId xmlns:a16="http://schemas.microsoft.com/office/drawing/2014/main" id="{FA160C4F-6C73-AA06-AC39-B48C4FAF7DA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4" name="TextBox 31">
            <a:extLst>
              <a:ext uri="{FF2B5EF4-FFF2-40B4-BE49-F238E27FC236}">
                <a16:creationId xmlns:a16="http://schemas.microsoft.com/office/drawing/2014/main" id="{828CD17D-4CC3-8AE2-7F89-8CB30113BE82}"/>
              </a:ext>
            </a:extLst>
          </p:cNvPr>
          <p:cNvSpPr txBox="1"/>
          <p:nvPr userDrawn="1"/>
        </p:nvSpPr>
        <p:spPr>
          <a:xfrm>
            <a:off x="6017143"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3</a:t>
            </a:r>
          </a:p>
        </p:txBody>
      </p:sp>
      <p:grpSp>
        <p:nvGrpSpPr>
          <p:cNvPr id="35" name="Group 32">
            <a:extLst>
              <a:ext uri="{FF2B5EF4-FFF2-40B4-BE49-F238E27FC236}">
                <a16:creationId xmlns:a16="http://schemas.microsoft.com/office/drawing/2014/main" id="{721DEDA3-5C81-5D62-D0BA-A6C4B96D685F}"/>
              </a:ext>
            </a:extLst>
          </p:cNvPr>
          <p:cNvGrpSpPr/>
          <p:nvPr userDrawn="1"/>
        </p:nvGrpSpPr>
        <p:grpSpPr>
          <a:xfrm>
            <a:off x="8054036" y="2142434"/>
            <a:ext cx="476771" cy="476771"/>
            <a:chOff x="0" y="0"/>
            <a:chExt cx="6350000" cy="6350000"/>
          </a:xfrm>
        </p:grpSpPr>
        <p:sp>
          <p:nvSpPr>
            <p:cNvPr id="36" name="Freeform 33">
              <a:extLst>
                <a:ext uri="{FF2B5EF4-FFF2-40B4-BE49-F238E27FC236}">
                  <a16:creationId xmlns:a16="http://schemas.microsoft.com/office/drawing/2014/main" id="{058EAE51-4239-2E28-E835-643269C7766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7" name="TextBox 34">
            <a:extLst>
              <a:ext uri="{FF2B5EF4-FFF2-40B4-BE49-F238E27FC236}">
                <a16:creationId xmlns:a16="http://schemas.microsoft.com/office/drawing/2014/main" id="{72D008F4-E7E7-420B-1BEA-5252D703AA31}"/>
              </a:ext>
            </a:extLst>
          </p:cNvPr>
          <p:cNvSpPr txBox="1"/>
          <p:nvPr userDrawn="1"/>
        </p:nvSpPr>
        <p:spPr>
          <a:xfrm>
            <a:off x="8211315"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4</a:t>
            </a:r>
          </a:p>
        </p:txBody>
      </p:sp>
      <p:grpSp>
        <p:nvGrpSpPr>
          <p:cNvPr id="38" name="Group 35">
            <a:extLst>
              <a:ext uri="{FF2B5EF4-FFF2-40B4-BE49-F238E27FC236}">
                <a16:creationId xmlns:a16="http://schemas.microsoft.com/office/drawing/2014/main" id="{07B1DF73-1BE5-4714-34AD-CB05F9D629D9}"/>
              </a:ext>
            </a:extLst>
          </p:cNvPr>
          <p:cNvGrpSpPr/>
          <p:nvPr userDrawn="1"/>
        </p:nvGrpSpPr>
        <p:grpSpPr>
          <a:xfrm>
            <a:off x="10243709" y="2142434"/>
            <a:ext cx="476771" cy="476771"/>
            <a:chOff x="0" y="0"/>
            <a:chExt cx="6350000" cy="6350000"/>
          </a:xfrm>
        </p:grpSpPr>
        <p:sp>
          <p:nvSpPr>
            <p:cNvPr id="39" name="Freeform 36">
              <a:extLst>
                <a:ext uri="{FF2B5EF4-FFF2-40B4-BE49-F238E27FC236}">
                  <a16:creationId xmlns:a16="http://schemas.microsoft.com/office/drawing/2014/main" id="{D9805A17-C01A-D0E0-6770-9A041723429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40" name="TextBox 37">
            <a:extLst>
              <a:ext uri="{FF2B5EF4-FFF2-40B4-BE49-F238E27FC236}">
                <a16:creationId xmlns:a16="http://schemas.microsoft.com/office/drawing/2014/main" id="{D3036BB7-87CD-2B70-CF1E-1C59131EEC74}"/>
              </a:ext>
            </a:extLst>
          </p:cNvPr>
          <p:cNvSpPr txBox="1"/>
          <p:nvPr userDrawn="1"/>
        </p:nvSpPr>
        <p:spPr>
          <a:xfrm>
            <a:off x="10400988"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5</a:t>
            </a:r>
          </a:p>
        </p:txBody>
      </p:sp>
      <p:sp>
        <p:nvSpPr>
          <p:cNvPr id="42" name="Text Placeholder 41">
            <a:extLst>
              <a:ext uri="{FF2B5EF4-FFF2-40B4-BE49-F238E27FC236}">
                <a16:creationId xmlns:a16="http://schemas.microsoft.com/office/drawing/2014/main" id="{8B4D5CAC-D8C3-F8B6-0623-7AB6766BC7FF}"/>
              </a:ext>
            </a:extLst>
          </p:cNvPr>
          <p:cNvSpPr>
            <a:spLocks noGrp="1"/>
          </p:cNvSpPr>
          <p:nvPr>
            <p:ph type="body" sz="quarter" idx="10" hasCustomPrompt="1"/>
          </p:nvPr>
        </p:nvSpPr>
        <p:spPr>
          <a:xfrm>
            <a:off x="713891" y="829729"/>
            <a:ext cx="10764219" cy="888565"/>
          </a:xfrm>
          <a:prstGeom prst="rect">
            <a:avLst/>
          </a:prstGeom>
        </p:spPr>
        <p:txBody>
          <a:bodyPr/>
          <a:lstStyle>
            <a:lvl1pPr marL="0" indent="0" algn="ctr">
              <a:buNone/>
              <a:defRPr sz="3250">
                <a:solidFill>
                  <a:schemeClr val="bg1"/>
                </a:solidFill>
                <a:latin typeface="AccentGraphic" panose="02000303060000020004" pitchFamily="2" charset="0"/>
              </a:defRPr>
            </a:lvl1pPr>
          </a:lstStyle>
          <a:p>
            <a:pPr lvl="0"/>
            <a:r>
              <a:rPr lang="en-US" dirty="0"/>
              <a:t>Slide Title / Infographic Subject Matter</a:t>
            </a:r>
          </a:p>
        </p:txBody>
      </p:sp>
      <p:sp>
        <p:nvSpPr>
          <p:cNvPr id="44" name="Text Placeholder 43">
            <a:extLst>
              <a:ext uri="{FF2B5EF4-FFF2-40B4-BE49-F238E27FC236}">
                <a16:creationId xmlns:a16="http://schemas.microsoft.com/office/drawing/2014/main" id="{779B7D0E-3CD6-CD62-3DAC-A8787A4ACF81}"/>
              </a:ext>
            </a:extLst>
          </p:cNvPr>
          <p:cNvSpPr>
            <a:spLocks noGrp="1"/>
          </p:cNvSpPr>
          <p:nvPr>
            <p:ph type="body" sz="quarter" idx="11" hasCustomPrompt="1"/>
          </p:nvPr>
        </p:nvSpPr>
        <p:spPr>
          <a:xfrm>
            <a:off x="721665" y="2859449"/>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5" name="Text Placeholder 43">
            <a:extLst>
              <a:ext uri="{FF2B5EF4-FFF2-40B4-BE49-F238E27FC236}">
                <a16:creationId xmlns:a16="http://schemas.microsoft.com/office/drawing/2014/main" id="{D3B20BE0-178C-6D40-F3D3-85393B0CFE91}"/>
              </a:ext>
            </a:extLst>
          </p:cNvPr>
          <p:cNvSpPr>
            <a:spLocks noGrp="1"/>
          </p:cNvSpPr>
          <p:nvPr>
            <p:ph type="body" sz="quarter" idx="12" hasCustomPrompt="1"/>
          </p:nvPr>
        </p:nvSpPr>
        <p:spPr>
          <a:xfrm>
            <a:off x="2903566" y="2859835"/>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6" name="Text Placeholder 43">
            <a:extLst>
              <a:ext uri="{FF2B5EF4-FFF2-40B4-BE49-F238E27FC236}">
                <a16:creationId xmlns:a16="http://schemas.microsoft.com/office/drawing/2014/main" id="{677448FB-808F-AC48-EA8A-FA3F8F20C342}"/>
              </a:ext>
            </a:extLst>
          </p:cNvPr>
          <p:cNvSpPr>
            <a:spLocks noGrp="1"/>
          </p:cNvSpPr>
          <p:nvPr>
            <p:ph type="body" sz="quarter" idx="13" hasCustomPrompt="1"/>
          </p:nvPr>
        </p:nvSpPr>
        <p:spPr>
          <a:xfrm>
            <a:off x="5110009" y="2863428"/>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7" name="Text Placeholder 43">
            <a:extLst>
              <a:ext uri="{FF2B5EF4-FFF2-40B4-BE49-F238E27FC236}">
                <a16:creationId xmlns:a16="http://schemas.microsoft.com/office/drawing/2014/main" id="{1932D6BA-25F6-E423-995D-1FD226E6B953}"/>
              </a:ext>
            </a:extLst>
          </p:cNvPr>
          <p:cNvSpPr>
            <a:spLocks noGrp="1"/>
          </p:cNvSpPr>
          <p:nvPr>
            <p:ph type="body" sz="quarter" idx="14" hasCustomPrompt="1"/>
          </p:nvPr>
        </p:nvSpPr>
        <p:spPr>
          <a:xfrm>
            <a:off x="7295185" y="2866815"/>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8" name="Text Placeholder 43">
            <a:extLst>
              <a:ext uri="{FF2B5EF4-FFF2-40B4-BE49-F238E27FC236}">
                <a16:creationId xmlns:a16="http://schemas.microsoft.com/office/drawing/2014/main" id="{6941BF15-20B8-B5DB-C164-8839ECF3E933}"/>
              </a:ext>
            </a:extLst>
          </p:cNvPr>
          <p:cNvSpPr>
            <a:spLocks noGrp="1"/>
          </p:cNvSpPr>
          <p:nvPr>
            <p:ph type="body" sz="quarter" idx="15" hasCustomPrompt="1"/>
          </p:nvPr>
        </p:nvSpPr>
        <p:spPr>
          <a:xfrm>
            <a:off x="9484857" y="2866815"/>
            <a:ext cx="1993251"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50" name="Text Placeholder 49">
            <a:extLst>
              <a:ext uri="{FF2B5EF4-FFF2-40B4-BE49-F238E27FC236}">
                <a16:creationId xmlns:a16="http://schemas.microsoft.com/office/drawing/2014/main" id="{82EF2D9D-C621-5632-3170-A54D053A7C96}"/>
              </a:ext>
            </a:extLst>
          </p:cNvPr>
          <p:cNvSpPr>
            <a:spLocks noGrp="1"/>
          </p:cNvSpPr>
          <p:nvPr>
            <p:ph type="body" sz="quarter" idx="16" hasCustomPrompt="1"/>
          </p:nvPr>
        </p:nvSpPr>
        <p:spPr>
          <a:xfrm>
            <a:off x="846829" y="3919050"/>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1" name="Text Placeholder 49">
            <a:extLst>
              <a:ext uri="{FF2B5EF4-FFF2-40B4-BE49-F238E27FC236}">
                <a16:creationId xmlns:a16="http://schemas.microsoft.com/office/drawing/2014/main" id="{20FAD673-5755-5CF4-3EF9-30AECB5A4F02}"/>
              </a:ext>
            </a:extLst>
          </p:cNvPr>
          <p:cNvSpPr>
            <a:spLocks noGrp="1"/>
          </p:cNvSpPr>
          <p:nvPr>
            <p:ph type="body" sz="quarter" idx="17" hasCustomPrompt="1"/>
          </p:nvPr>
        </p:nvSpPr>
        <p:spPr>
          <a:xfrm>
            <a:off x="3047199" y="3928657"/>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2" name="Text Placeholder 49">
            <a:extLst>
              <a:ext uri="{FF2B5EF4-FFF2-40B4-BE49-F238E27FC236}">
                <a16:creationId xmlns:a16="http://schemas.microsoft.com/office/drawing/2014/main" id="{91E41497-74BD-9018-A3CB-C885A06607E6}"/>
              </a:ext>
            </a:extLst>
          </p:cNvPr>
          <p:cNvSpPr>
            <a:spLocks noGrp="1"/>
          </p:cNvSpPr>
          <p:nvPr>
            <p:ph type="body" sz="quarter" idx="18" hasCustomPrompt="1"/>
          </p:nvPr>
        </p:nvSpPr>
        <p:spPr>
          <a:xfrm>
            <a:off x="5232399" y="3928657"/>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3" name="Text Placeholder 49">
            <a:extLst>
              <a:ext uri="{FF2B5EF4-FFF2-40B4-BE49-F238E27FC236}">
                <a16:creationId xmlns:a16="http://schemas.microsoft.com/office/drawing/2014/main" id="{AC66E031-D785-7D56-0ED3-461A3B48C9ED}"/>
              </a:ext>
            </a:extLst>
          </p:cNvPr>
          <p:cNvSpPr>
            <a:spLocks noGrp="1"/>
          </p:cNvSpPr>
          <p:nvPr>
            <p:ph type="body" sz="quarter" idx="19" hasCustomPrompt="1"/>
          </p:nvPr>
        </p:nvSpPr>
        <p:spPr>
          <a:xfrm>
            <a:off x="7417576" y="3928656"/>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4" name="Text Placeholder 49">
            <a:extLst>
              <a:ext uri="{FF2B5EF4-FFF2-40B4-BE49-F238E27FC236}">
                <a16:creationId xmlns:a16="http://schemas.microsoft.com/office/drawing/2014/main" id="{1A3FE61D-441C-A906-2BEB-8A76C0D7BFC5}"/>
              </a:ext>
            </a:extLst>
          </p:cNvPr>
          <p:cNvSpPr>
            <a:spLocks noGrp="1"/>
          </p:cNvSpPr>
          <p:nvPr>
            <p:ph type="body" sz="quarter" idx="20" hasCustomPrompt="1"/>
          </p:nvPr>
        </p:nvSpPr>
        <p:spPr>
          <a:xfrm>
            <a:off x="9609497" y="3928656"/>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Tree>
    <p:extLst>
      <p:ext uri="{BB962C8B-B14F-4D97-AF65-F5344CB8AC3E}">
        <p14:creationId xmlns:p14="http://schemas.microsoft.com/office/powerpoint/2010/main" val="3585192112"/>
      </p:ext>
    </p:extLst>
  </p:cSld>
  <p:clrMapOvr>
    <a:masterClrMapping/>
  </p:clrMapOvr>
  <p:extLst>
    <p:ext uri="{DCECCB84-F9BA-43D5-87BE-67443E8EF086}">
      <p15:sldGuideLst xmlns:p15="http://schemas.microsoft.com/office/powerpoint/2012/main">
        <p15:guide id="1"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37BA8970-7A5D-02A4-4A40-DAD461DEEE70}"/>
              </a:ext>
            </a:extLst>
          </p:cNvPr>
          <p:cNvSpPr/>
          <p:nvPr userDrawn="1"/>
        </p:nvSpPr>
        <p:spPr>
          <a:xfrm>
            <a:off x="1" y="1"/>
            <a:ext cx="12192000" cy="2060275"/>
          </a:xfrm>
          <a:prstGeom prst="rect">
            <a:avLst/>
          </a:prstGeom>
          <a:solidFill>
            <a:srgbClr val="1192D1"/>
          </a:solidFill>
        </p:spPr>
      </p:sp>
      <p:grpSp>
        <p:nvGrpSpPr>
          <p:cNvPr id="4" name="Group 3">
            <a:extLst>
              <a:ext uri="{FF2B5EF4-FFF2-40B4-BE49-F238E27FC236}">
                <a16:creationId xmlns:a16="http://schemas.microsoft.com/office/drawing/2014/main" id="{6FA4470F-24F1-91DA-271B-466FAFFA4268}"/>
              </a:ext>
            </a:extLst>
          </p:cNvPr>
          <p:cNvGrpSpPr/>
          <p:nvPr userDrawn="1"/>
        </p:nvGrpSpPr>
        <p:grpSpPr>
          <a:xfrm>
            <a:off x="467134" y="2640188"/>
            <a:ext cx="1694025" cy="1694025"/>
            <a:chOff x="0" y="0"/>
            <a:chExt cx="1012425" cy="1012425"/>
          </a:xfrm>
        </p:grpSpPr>
        <p:sp>
          <p:nvSpPr>
            <p:cNvPr id="5" name="Freeform 4">
              <a:extLst>
                <a:ext uri="{FF2B5EF4-FFF2-40B4-BE49-F238E27FC236}">
                  <a16:creationId xmlns:a16="http://schemas.microsoft.com/office/drawing/2014/main" id="{0E16CA08-39BF-EB5E-0900-0E07525A8AAD}"/>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8" name="Group 7">
            <a:extLst>
              <a:ext uri="{FF2B5EF4-FFF2-40B4-BE49-F238E27FC236}">
                <a16:creationId xmlns:a16="http://schemas.microsoft.com/office/drawing/2014/main" id="{38337A94-922C-13A3-3C13-4C93457D4918}"/>
              </a:ext>
            </a:extLst>
          </p:cNvPr>
          <p:cNvGrpSpPr/>
          <p:nvPr userDrawn="1"/>
        </p:nvGrpSpPr>
        <p:grpSpPr>
          <a:xfrm>
            <a:off x="2365682" y="2640188"/>
            <a:ext cx="1694025" cy="1694025"/>
            <a:chOff x="0" y="0"/>
            <a:chExt cx="1012425" cy="1012425"/>
          </a:xfrm>
        </p:grpSpPr>
        <p:sp>
          <p:nvSpPr>
            <p:cNvPr id="9" name="Freeform 8">
              <a:extLst>
                <a:ext uri="{FF2B5EF4-FFF2-40B4-BE49-F238E27FC236}">
                  <a16:creationId xmlns:a16="http://schemas.microsoft.com/office/drawing/2014/main" id="{B1FE5EC5-F49A-E791-3623-FB9154065A0D}"/>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0" name="Group 9">
            <a:extLst>
              <a:ext uri="{FF2B5EF4-FFF2-40B4-BE49-F238E27FC236}">
                <a16:creationId xmlns:a16="http://schemas.microsoft.com/office/drawing/2014/main" id="{A8F06A6F-3F49-78F5-6BF1-D182246D72F9}"/>
              </a:ext>
            </a:extLst>
          </p:cNvPr>
          <p:cNvGrpSpPr/>
          <p:nvPr userDrawn="1"/>
        </p:nvGrpSpPr>
        <p:grpSpPr>
          <a:xfrm>
            <a:off x="4259674" y="4536270"/>
            <a:ext cx="1694025" cy="1694025"/>
            <a:chOff x="0" y="0"/>
            <a:chExt cx="1012425" cy="1012425"/>
          </a:xfrm>
        </p:grpSpPr>
        <p:sp>
          <p:nvSpPr>
            <p:cNvPr id="11" name="Freeform 10">
              <a:extLst>
                <a:ext uri="{FF2B5EF4-FFF2-40B4-BE49-F238E27FC236}">
                  <a16:creationId xmlns:a16="http://schemas.microsoft.com/office/drawing/2014/main" id="{58357182-7009-A034-864F-23631EEF4611}"/>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2" name="Group 11">
            <a:extLst>
              <a:ext uri="{FF2B5EF4-FFF2-40B4-BE49-F238E27FC236}">
                <a16:creationId xmlns:a16="http://schemas.microsoft.com/office/drawing/2014/main" id="{D69BE444-D104-9BF1-6722-C7C360A17983}"/>
              </a:ext>
            </a:extLst>
          </p:cNvPr>
          <p:cNvGrpSpPr/>
          <p:nvPr userDrawn="1"/>
        </p:nvGrpSpPr>
        <p:grpSpPr>
          <a:xfrm>
            <a:off x="467134" y="4536270"/>
            <a:ext cx="1694025" cy="1694025"/>
            <a:chOff x="0" y="0"/>
            <a:chExt cx="1012425" cy="1012425"/>
          </a:xfrm>
        </p:grpSpPr>
        <p:sp>
          <p:nvSpPr>
            <p:cNvPr id="13" name="Freeform 12">
              <a:extLst>
                <a:ext uri="{FF2B5EF4-FFF2-40B4-BE49-F238E27FC236}">
                  <a16:creationId xmlns:a16="http://schemas.microsoft.com/office/drawing/2014/main" id="{A66F3775-812F-B84C-540E-5FEE4FA92050}"/>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4" name="Group 13">
            <a:extLst>
              <a:ext uri="{FF2B5EF4-FFF2-40B4-BE49-F238E27FC236}">
                <a16:creationId xmlns:a16="http://schemas.microsoft.com/office/drawing/2014/main" id="{49C0254D-1FCE-467F-1B70-6DE1F03AD675}"/>
              </a:ext>
            </a:extLst>
          </p:cNvPr>
          <p:cNvGrpSpPr/>
          <p:nvPr userDrawn="1"/>
        </p:nvGrpSpPr>
        <p:grpSpPr>
          <a:xfrm>
            <a:off x="6184092" y="2640188"/>
            <a:ext cx="1694025" cy="1694025"/>
            <a:chOff x="0" y="0"/>
            <a:chExt cx="1012425" cy="1012425"/>
          </a:xfrm>
        </p:grpSpPr>
        <p:sp>
          <p:nvSpPr>
            <p:cNvPr id="15" name="Freeform 14">
              <a:extLst>
                <a:ext uri="{FF2B5EF4-FFF2-40B4-BE49-F238E27FC236}">
                  <a16:creationId xmlns:a16="http://schemas.microsoft.com/office/drawing/2014/main" id="{353448F1-73C3-33BA-666F-A0D7FBC98BC5}"/>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6" name="Group 15">
            <a:extLst>
              <a:ext uri="{FF2B5EF4-FFF2-40B4-BE49-F238E27FC236}">
                <a16:creationId xmlns:a16="http://schemas.microsoft.com/office/drawing/2014/main" id="{41A8FAE2-A2BB-65F4-C3D8-2CCB84805801}"/>
              </a:ext>
            </a:extLst>
          </p:cNvPr>
          <p:cNvGrpSpPr/>
          <p:nvPr userDrawn="1"/>
        </p:nvGrpSpPr>
        <p:grpSpPr>
          <a:xfrm>
            <a:off x="10030842" y="2640188"/>
            <a:ext cx="1694025" cy="1694025"/>
            <a:chOff x="0" y="0"/>
            <a:chExt cx="1012425" cy="1012425"/>
          </a:xfrm>
        </p:grpSpPr>
        <p:sp>
          <p:nvSpPr>
            <p:cNvPr id="17" name="Freeform 16">
              <a:extLst>
                <a:ext uri="{FF2B5EF4-FFF2-40B4-BE49-F238E27FC236}">
                  <a16:creationId xmlns:a16="http://schemas.microsoft.com/office/drawing/2014/main" id="{FE0B4020-FEAE-95B0-4F0C-DE4A8C98794A}"/>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8" name="Group 17">
            <a:extLst>
              <a:ext uri="{FF2B5EF4-FFF2-40B4-BE49-F238E27FC236}">
                <a16:creationId xmlns:a16="http://schemas.microsoft.com/office/drawing/2014/main" id="{7A812486-CD49-6094-41E6-06D3928269D7}"/>
              </a:ext>
            </a:extLst>
          </p:cNvPr>
          <p:cNvGrpSpPr/>
          <p:nvPr userDrawn="1"/>
        </p:nvGrpSpPr>
        <p:grpSpPr>
          <a:xfrm>
            <a:off x="8112178" y="2640188"/>
            <a:ext cx="1694025" cy="1694025"/>
            <a:chOff x="0" y="0"/>
            <a:chExt cx="1012425" cy="1012425"/>
          </a:xfrm>
        </p:grpSpPr>
        <p:sp>
          <p:nvSpPr>
            <p:cNvPr id="19" name="Freeform 18">
              <a:extLst>
                <a:ext uri="{FF2B5EF4-FFF2-40B4-BE49-F238E27FC236}">
                  <a16:creationId xmlns:a16="http://schemas.microsoft.com/office/drawing/2014/main" id="{B246BC20-E662-D7C5-0F6B-30874BC4A5AA}"/>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1" name="Group 20">
            <a:extLst>
              <a:ext uri="{FF2B5EF4-FFF2-40B4-BE49-F238E27FC236}">
                <a16:creationId xmlns:a16="http://schemas.microsoft.com/office/drawing/2014/main" id="{B265FF71-B8CE-0541-7CF0-B8E323646CB7}"/>
              </a:ext>
            </a:extLst>
          </p:cNvPr>
          <p:cNvGrpSpPr/>
          <p:nvPr userDrawn="1"/>
        </p:nvGrpSpPr>
        <p:grpSpPr>
          <a:xfrm>
            <a:off x="2365682" y="4536270"/>
            <a:ext cx="1694025" cy="1694025"/>
            <a:chOff x="0" y="0"/>
            <a:chExt cx="1012425" cy="1012425"/>
          </a:xfrm>
        </p:grpSpPr>
        <p:sp>
          <p:nvSpPr>
            <p:cNvPr id="22" name="Freeform 21">
              <a:extLst>
                <a:ext uri="{FF2B5EF4-FFF2-40B4-BE49-F238E27FC236}">
                  <a16:creationId xmlns:a16="http://schemas.microsoft.com/office/drawing/2014/main" id="{F5D334DB-23B4-1B09-681B-92D8797AB48E}"/>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3" name="Group 22">
            <a:extLst>
              <a:ext uri="{FF2B5EF4-FFF2-40B4-BE49-F238E27FC236}">
                <a16:creationId xmlns:a16="http://schemas.microsoft.com/office/drawing/2014/main" id="{EE25D28B-F095-47DF-1572-F97D6D903A1B}"/>
              </a:ext>
            </a:extLst>
          </p:cNvPr>
          <p:cNvGrpSpPr/>
          <p:nvPr userDrawn="1"/>
        </p:nvGrpSpPr>
        <p:grpSpPr>
          <a:xfrm>
            <a:off x="4259674" y="2640188"/>
            <a:ext cx="1694025" cy="1694025"/>
            <a:chOff x="0" y="0"/>
            <a:chExt cx="1012425" cy="1012425"/>
          </a:xfrm>
        </p:grpSpPr>
        <p:sp>
          <p:nvSpPr>
            <p:cNvPr id="24" name="Freeform 23">
              <a:extLst>
                <a:ext uri="{FF2B5EF4-FFF2-40B4-BE49-F238E27FC236}">
                  <a16:creationId xmlns:a16="http://schemas.microsoft.com/office/drawing/2014/main" id="{04CD59E1-8455-6680-5F52-9436090C229B}"/>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5" name="Group 24">
            <a:extLst>
              <a:ext uri="{FF2B5EF4-FFF2-40B4-BE49-F238E27FC236}">
                <a16:creationId xmlns:a16="http://schemas.microsoft.com/office/drawing/2014/main" id="{0FBF78A0-241D-5475-CC54-3488821CF680}"/>
              </a:ext>
            </a:extLst>
          </p:cNvPr>
          <p:cNvGrpSpPr/>
          <p:nvPr userDrawn="1"/>
        </p:nvGrpSpPr>
        <p:grpSpPr>
          <a:xfrm>
            <a:off x="6184092" y="4536270"/>
            <a:ext cx="1694025" cy="1694025"/>
            <a:chOff x="0" y="0"/>
            <a:chExt cx="1012425" cy="1012425"/>
          </a:xfrm>
        </p:grpSpPr>
        <p:sp>
          <p:nvSpPr>
            <p:cNvPr id="26" name="Freeform 25">
              <a:extLst>
                <a:ext uri="{FF2B5EF4-FFF2-40B4-BE49-F238E27FC236}">
                  <a16:creationId xmlns:a16="http://schemas.microsoft.com/office/drawing/2014/main" id="{BE1526B6-ED5C-F066-4E42-178081B1AAFF}"/>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7" name="Group 26">
            <a:extLst>
              <a:ext uri="{FF2B5EF4-FFF2-40B4-BE49-F238E27FC236}">
                <a16:creationId xmlns:a16="http://schemas.microsoft.com/office/drawing/2014/main" id="{87652C3D-96D8-337E-E761-4F43D7FFEA6A}"/>
              </a:ext>
            </a:extLst>
          </p:cNvPr>
          <p:cNvGrpSpPr/>
          <p:nvPr userDrawn="1"/>
        </p:nvGrpSpPr>
        <p:grpSpPr>
          <a:xfrm>
            <a:off x="8112178" y="4536270"/>
            <a:ext cx="1694025" cy="1694025"/>
            <a:chOff x="0" y="0"/>
            <a:chExt cx="1012425" cy="1012425"/>
          </a:xfrm>
        </p:grpSpPr>
        <p:sp>
          <p:nvSpPr>
            <p:cNvPr id="28" name="Freeform 27">
              <a:extLst>
                <a:ext uri="{FF2B5EF4-FFF2-40B4-BE49-F238E27FC236}">
                  <a16:creationId xmlns:a16="http://schemas.microsoft.com/office/drawing/2014/main" id="{FA6F091D-391A-5891-E99F-C9175286A834}"/>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9" name="Group 28">
            <a:extLst>
              <a:ext uri="{FF2B5EF4-FFF2-40B4-BE49-F238E27FC236}">
                <a16:creationId xmlns:a16="http://schemas.microsoft.com/office/drawing/2014/main" id="{DAED2A21-D599-570C-18C8-1133E9878E0B}"/>
              </a:ext>
            </a:extLst>
          </p:cNvPr>
          <p:cNvGrpSpPr/>
          <p:nvPr userDrawn="1"/>
        </p:nvGrpSpPr>
        <p:grpSpPr>
          <a:xfrm>
            <a:off x="10030842" y="4536270"/>
            <a:ext cx="1694025" cy="1694025"/>
            <a:chOff x="0" y="0"/>
            <a:chExt cx="1012425" cy="1012425"/>
          </a:xfrm>
        </p:grpSpPr>
        <p:sp>
          <p:nvSpPr>
            <p:cNvPr id="30" name="Freeform 29">
              <a:extLst>
                <a:ext uri="{FF2B5EF4-FFF2-40B4-BE49-F238E27FC236}">
                  <a16:creationId xmlns:a16="http://schemas.microsoft.com/office/drawing/2014/main" id="{5E218864-4311-83F6-0A9A-F1B2FE67D469}"/>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sp>
        <p:nvSpPr>
          <p:cNvPr id="41" name="Text Placeholder 41">
            <a:extLst>
              <a:ext uri="{FF2B5EF4-FFF2-40B4-BE49-F238E27FC236}">
                <a16:creationId xmlns:a16="http://schemas.microsoft.com/office/drawing/2014/main" id="{E02DDF46-2417-01D5-05E7-9BB7E64ADC07}"/>
              </a:ext>
            </a:extLst>
          </p:cNvPr>
          <p:cNvSpPr>
            <a:spLocks noGrp="1"/>
          </p:cNvSpPr>
          <p:nvPr>
            <p:ph type="body" sz="quarter" idx="10" hasCustomPrompt="1"/>
          </p:nvPr>
        </p:nvSpPr>
        <p:spPr>
          <a:xfrm>
            <a:off x="467134" y="838201"/>
            <a:ext cx="11257733" cy="888565"/>
          </a:xfrm>
          <a:prstGeom prst="rect">
            <a:avLst/>
          </a:prstGeom>
        </p:spPr>
        <p:txBody>
          <a:bodyPr/>
          <a:lstStyle>
            <a:lvl1pPr marL="0" indent="0" algn="ctr">
              <a:buNone/>
              <a:defRPr sz="3750">
                <a:solidFill>
                  <a:schemeClr val="bg1"/>
                </a:solidFill>
                <a:latin typeface="AccentGraphic" panose="02000303060000020004" pitchFamily="2" charset="0"/>
              </a:defRPr>
            </a:lvl1pPr>
          </a:lstStyle>
          <a:p>
            <a:pPr lvl="0"/>
            <a:r>
              <a:rPr lang="en-US" dirty="0"/>
              <a:t>Slide Title / Subject Matter</a:t>
            </a:r>
          </a:p>
        </p:txBody>
      </p:sp>
      <p:sp>
        <p:nvSpPr>
          <p:cNvPr id="43" name="Text Placeholder 42">
            <a:extLst>
              <a:ext uri="{FF2B5EF4-FFF2-40B4-BE49-F238E27FC236}">
                <a16:creationId xmlns:a16="http://schemas.microsoft.com/office/drawing/2014/main" id="{14318B76-FEED-1DFF-0339-14833B4416DF}"/>
              </a:ext>
            </a:extLst>
          </p:cNvPr>
          <p:cNvSpPr>
            <a:spLocks noGrp="1"/>
          </p:cNvSpPr>
          <p:nvPr>
            <p:ph type="body" idx="11" hasCustomPrompt="1"/>
          </p:nvPr>
        </p:nvSpPr>
        <p:spPr>
          <a:xfrm>
            <a:off x="599620"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4" name="Text Placeholder 42">
            <a:extLst>
              <a:ext uri="{FF2B5EF4-FFF2-40B4-BE49-F238E27FC236}">
                <a16:creationId xmlns:a16="http://schemas.microsoft.com/office/drawing/2014/main" id="{C3C3D834-6204-68EC-6208-FDD6CE139A0F}"/>
              </a:ext>
            </a:extLst>
          </p:cNvPr>
          <p:cNvSpPr>
            <a:spLocks noGrp="1"/>
          </p:cNvSpPr>
          <p:nvPr>
            <p:ph type="body" idx="12" hasCustomPrompt="1"/>
          </p:nvPr>
        </p:nvSpPr>
        <p:spPr>
          <a:xfrm>
            <a:off x="2482593"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5" name="Text Placeholder 42">
            <a:extLst>
              <a:ext uri="{FF2B5EF4-FFF2-40B4-BE49-F238E27FC236}">
                <a16:creationId xmlns:a16="http://schemas.microsoft.com/office/drawing/2014/main" id="{AE4621E9-2274-CD66-21ED-515EDEA5B434}"/>
              </a:ext>
            </a:extLst>
          </p:cNvPr>
          <p:cNvSpPr>
            <a:spLocks noGrp="1"/>
          </p:cNvSpPr>
          <p:nvPr>
            <p:ph type="body" idx="13" hasCustomPrompt="1"/>
          </p:nvPr>
        </p:nvSpPr>
        <p:spPr>
          <a:xfrm>
            <a:off x="4388887"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6" name="Text Placeholder 42">
            <a:extLst>
              <a:ext uri="{FF2B5EF4-FFF2-40B4-BE49-F238E27FC236}">
                <a16:creationId xmlns:a16="http://schemas.microsoft.com/office/drawing/2014/main" id="{978C0A88-C8A2-5F33-7725-54113390051A}"/>
              </a:ext>
            </a:extLst>
          </p:cNvPr>
          <p:cNvSpPr>
            <a:spLocks noGrp="1"/>
          </p:cNvSpPr>
          <p:nvPr>
            <p:ph type="body" idx="14" hasCustomPrompt="1"/>
          </p:nvPr>
        </p:nvSpPr>
        <p:spPr>
          <a:xfrm>
            <a:off x="6310169" y="3082739"/>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7" name="Text Placeholder 42">
            <a:extLst>
              <a:ext uri="{FF2B5EF4-FFF2-40B4-BE49-F238E27FC236}">
                <a16:creationId xmlns:a16="http://schemas.microsoft.com/office/drawing/2014/main" id="{1EA3D22A-6EEE-7465-E990-1B82C7CFFB44}"/>
              </a:ext>
            </a:extLst>
          </p:cNvPr>
          <p:cNvSpPr>
            <a:spLocks noGrp="1"/>
          </p:cNvSpPr>
          <p:nvPr>
            <p:ph type="body" idx="15" hasCustomPrompt="1"/>
          </p:nvPr>
        </p:nvSpPr>
        <p:spPr>
          <a:xfrm>
            <a:off x="8238255" y="3115013"/>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8" name="Text Placeholder 42">
            <a:extLst>
              <a:ext uri="{FF2B5EF4-FFF2-40B4-BE49-F238E27FC236}">
                <a16:creationId xmlns:a16="http://schemas.microsoft.com/office/drawing/2014/main" id="{D7A20CAF-0713-20DE-298C-9FF5A9CF444D}"/>
              </a:ext>
            </a:extLst>
          </p:cNvPr>
          <p:cNvSpPr>
            <a:spLocks noGrp="1"/>
          </p:cNvSpPr>
          <p:nvPr>
            <p:ph type="body" idx="16" hasCustomPrompt="1"/>
          </p:nvPr>
        </p:nvSpPr>
        <p:spPr>
          <a:xfrm>
            <a:off x="10156920" y="3115013"/>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9" name="Text Placeholder 42">
            <a:extLst>
              <a:ext uri="{FF2B5EF4-FFF2-40B4-BE49-F238E27FC236}">
                <a16:creationId xmlns:a16="http://schemas.microsoft.com/office/drawing/2014/main" id="{0FC41B8E-14D0-8604-52AB-EB0023D7686E}"/>
              </a:ext>
            </a:extLst>
          </p:cNvPr>
          <p:cNvSpPr>
            <a:spLocks noGrp="1"/>
          </p:cNvSpPr>
          <p:nvPr>
            <p:ph type="body" idx="17" hasCustomPrompt="1"/>
          </p:nvPr>
        </p:nvSpPr>
        <p:spPr>
          <a:xfrm>
            <a:off x="593212"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0" name="Text Placeholder 42">
            <a:extLst>
              <a:ext uri="{FF2B5EF4-FFF2-40B4-BE49-F238E27FC236}">
                <a16:creationId xmlns:a16="http://schemas.microsoft.com/office/drawing/2014/main" id="{F3A4436C-0B24-44C8-DCC8-14FCF558EC5B}"/>
              </a:ext>
            </a:extLst>
          </p:cNvPr>
          <p:cNvSpPr>
            <a:spLocks noGrp="1"/>
          </p:cNvSpPr>
          <p:nvPr>
            <p:ph type="body" idx="18" hasCustomPrompt="1"/>
          </p:nvPr>
        </p:nvSpPr>
        <p:spPr>
          <a:xfrm>
            <a:off x="2491760"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1" name="Text Placeholder 42">
            <a:extLst>
              <a:ext uri="{FF2B5EF4-FFF2-40B4-BE49-F238E27FC236}">
                <a16:creationId xmlns:a16="http://schemas.microsoft.com/office/drawing/2014/main" id="{BA21AADB-24F1-C059-F264-237D927411AB}"/>
              </a:ext>
            </a:extLst>
          </p:cNvPr>
          <p:cNvSpPr>
            <a:spLocks noGrp="1"/>
          </p:cNvSpPr>
          <p:nvPr>
            <p:ph type="body" idx="19" hasCustomPrompt="1"/>
          </p:nvPr>
        </p:nvSpPr>
        <p:spPr>
          <a:xfrm>
            <a:off x="4388887"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2" name="Text Placeholder 42">
            <a:extLst>
              <a:ext uri="{FF2B5EF4-FFF2-40B4-BE49-F238E27FC236}">
                <a16:creationId xmlns:a16="http://schemas.microsoft.com/office/drawing/2014/main" id="{D8FF187F-44F9-6923-0FD5-572664A1A0DC}"/>
              </a:ext>
            </a:extLst>
          </p:cNvPr>
          <p:cNvSpPr>
            <a:spLocks noGrp="1"/>
          </p:cNvSpPr>
          <p:nvPr>
            <p:ph type="body" idx="20" hasCustomPrompt="1"/>
          </p:nvPr>
        </p:nvSpPr>
        <p:spPr>
          <a:xfrm>
            <a:off x="6310169"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3" name="Text Placeholder 42">
            <a:extLst>
              <a:ext uri="{FF2B5EF4-FFF2-40B4-BE49-F238E27FC236}">
                <a16:creationId xmlns:a16="http://schemas.microsoft.com/office/drawing/2014/main" id="{9B7B0F4E-FD7C-1D24-2507-03BDEF9DD98F}"/>
              </a:ext>
            </a:extLst>
          </p:cNvPr>
          <p:cNvSpPr>
            <a:spLocks noGrp="1"/>
          </p:cNvSpPr>
          <p:nvPr>
            <p:ph type="body" idx="21" hasCustomPrompt="1"/>
          </p:nvPr>
        </p:nvSpPr>
        <p:spPr>
          <a:xfrm>
            <a:off x="8238255"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4" name="Text Placeholder 42">
            <a:extLst>
              <a:ext uri="{FF2B5EF4-FFF2-40B4-BE49-F238E27FC236}">
                <a16:creationId xmlns:a16="http://schemas.microsoft.com/office/drawing/2014/main" id="{133F092F-403E-BD2B-2401-BCF663F8012B}"/>
              </a:ext>
            </a:extLst>
          </p:cNvPr>
          <p:cNvSpPr>
            <a:spLocks noGrp="1"/>
          </p:cNvSpPr>
          <p:nvPr>
            <p:ph type="body" idx="22" hasCustomPrompt="1"/>
          </p:nvPr>
        </p:nvSpPr>
        <p:spPr>
          <a:xfrm>
            <a:off x="10156920"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Tree>
    <p:extLst>
      <p:ext uri="{BB962C8B-B14F-4D97-AF65-F5344CB8AC3E}">
        <p14:creationId xmlns:p14="http://schemas.microsoft.com/office/powerpoint/2010/main" val="20259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Slide 3">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DBE2F092-B390-2176-12FB-7AC92DEF4970}"/>
              </a:ext>
            </a:extLst>
          </p:cNvPr>
          <p:cNvSpPr/>
          <p:nvPr userDrawn="1"/>
        </p:nvSpPr>
        <p:spPr>
          <a:xfrm>
            <a:off x="747608" y="1629768"/>
            <a:ext cx="7888529" cy="6350"/>
          </a:xfrm>
          <a:prstGeom prst="rect">
            <a:avLst/>
          </a:prstGeom>
          <a:solidFill>
            <a:srgbClr val="1192D1"/>
          </a:solidFill>
        </p:spPr>
      </p:sp>
      <p:sp>
        <p:nvSpPr>
          <p:cNvPr id="5" name="AutoShape 4">
            <a:extLst>
              <a:ext uri="{FF2B5EF4-FFF2-40B4-BE49-F238E27FC236}">
                <a16:creationId xmlns:a16="http://schemas.microsoft.com/office/drawing/2014/main" id="{56A45932-26CB-8906-15F2-97E19DAB6689}"/>
              </a:ext>
            </a:extLst>
          </p:cNvPr>
          <p:cNvSpPr/>
          <p:nvPr userDrawn="1"/>
        </p:nvSpPr>
        <p:spPr>
          <a:xfrm>
            <a:off x="747607" y="2010342"/>
            <a:ext cx="2205256" cy="1064591"/>
          </a:xfrm>
          <a:prstGeom prst="rect">
            <a:avLst/>
          </a:prstGeom>
          <a:solidFill>
            <a:srgbClr val="1192D1">
              <a:alpha val="19608"/>
            </a:srgbClr>
          </a:solidFill>
        </p:spPr>
      </p:sp>
      <p:sp>
        <p:nvSpPr>
          <p:cNvPr id="8" name="AutoShape 7">
            <a:extLst>
              <a:ext uri="{FF2B5EF4-FFF2-40B4-BE49-F238E27FC236}">
                <a16:creationId xmlns:a16="http://schemas.microsoft.com/office/drawing/2014/main" id="{A0FE5B64-156A-3B31-7759-4BE4ACB7D0E8}"/>
              </a:ext>
            </a:extLst>
          </p:cNvPr>
          <p:cNvSpPr/>
          <p:nvPr userDrawn="1"/>
        </p:nvSpPr>
        <p:spPr>
          <a:xfrm>
            <a:off x="3441657" y="2010342"/>
            <a:ext cx="2205256" cy="1064591"/>
          </a:xfrm>
          <a:prstGeom prst="rect">
            <a:avLst/>
          </a:prstGeom>
          <a:solidFill>
            <a:srgbClr val="F26924">
              <a:alpha val="19608"/>
            </a:srgbClr>
          </a:solidFill>
        </p:spPr>
      </p:sp>
      <p:sp>
        <p:nvSpPr>
          <p:cNvPr id="11" name="AutoShape 10">
            <a:extLst>
              <a:ext uri="{FF2B5EF4-FFF2-40B4-BE49-F238E27FC236}">
                <a16:creationId xmlns:a16="http://schemas.microsoft.com/office/drawing/2014/main" id="{2A63C4E5-2D6E-3142-B37F-E7A12370945C}"/>
              </a:ext>
            </a:extLst>
          </p:cNvPr>
          <p:cNvSpPr/>
          <p:nvPr userDrawn="1"/>
        </p:nvSpPr>
        <p:spPr>
          <a:xfrm>
            <a:off x="6173348" y="2010342"/>
            <a:ext cx="2205256" cy="1064591"/>
          </a:xfrm>
          <a:prstGeom prst="rect">
            <a:avLst/>
          </a:prstGeom>
          <a:solidFill>
            <a:srgbClr val="003F72">
              <a:alpha val="19608"/>
            </a:srgbClr>
          </a:solidFill>
        </p:spPr>
      </p:sp>
      <p:sp>
        <p:nvSpPr>
          <p:cNvPr id="14" name="AutoShape 13">
            <a:extLst>
              <a:ext uri="{FF2B5EF4-FFF2-40B4-BE49-F238E27FC236}">
                <a16:creationId xmlns:a16="http://schemas.microsoft.com/office/drawing/2014/main" id="{134282CE-12DC-2714-464D-262F7A882616}"/>
              </a:ext>
            </a:extLst>
          </p:cNvPr>
          <p:cNvSpPr/>
          <p:nvPr userDrawn="1"/>
        </p:nvSpPr>
        <p:spPr>
          <a:xfrm>
            <a:off x="8914660" y="2010342"/>
            <a:ext cx="2205256" cy="1064591"/>
          </a:xfrm>
          <a:prstGeom prst="rect">
            <a:avLst/>
          </a:prstGeom>
          <a:solidFill>
            <a:srgbClr val="41463F">
              <a:alpha val="19608"/>
            </a:srgbClr>
          </a:solidFill>
        </p:spPr>
      </p:sp>
      <p:sp>
        <p:nvSpPr>
          <p:cNvPr id="17" name="Text Placeholder 41">
            <a:extLst>
              <a:ext uri="{FF2B5EF4-FFF2-40B4-BE49-F238E27FC236}">
                <a16:creationId xmlns:a16="http://schemas.microsoft.com/office/drawing/2014/main" id="{9E2CD28D-384F-2E56-C0C1-2AE5EF564ED7}"/>
              </a:ext>
            </a:extLst>
          </p:cNvPr>
          <p:cNvSpPr>
            <a:spLocks noGrp="1"/>
          </p:cNvSpPr>
          <p:nvPr>
            <p:ph type="body" sz="quarter" idx="10" hasCustomPrompt="1"/>
          </p:nvPr>
        </p:nvSpPr>
        <p:spPr>
          <a:xfrm>
            <a:off x="660401" y="624267"/>
            <a:ext cx="10459516" cy="888565"/>
          </a:xfrm>
          <a:prstGeom prst="rect">
            <a:avLst/>
          </a:prstGeom>
        </p:spPr>
        <p:txBody>
          <a:bodyPr/>
          <a:lstStyle>
            <a:lvl1pPr marL="0" indent="0" algn="l">
              <a:buNone/>
              <a:defRPr sz="3750">
                <a:solidFill>
                  <a:srgbClr val="1192D2"/>
                </a:solidFill>
                <a:latin typeface="AccentGraphic" panose="02000303060000020004" pitchFamily="2" charset="0"/>
              </a:defRPr>
            </a:lvl1pPr>
          </a:lstStyle>
          <a:p>
            <a:pPr lvl="0"/>
            <a:r>
              <a:rPr lang="en-US" dirty="0"/>
              <a:t>Header / Slide Title</a:t>
            </a:r>
          </a:p>
        </p:txBody>
      </p:sp>
      <p:sp>
        <p:nvSpPr>
          <p:cNvPr id="19" name="Text Placeholder 18">
            <a:extLst>
              <a:ext uri="{FF2B5EF4-FFF2-40B4-BE49-F238E27FC236}">
                <a16:creationId xmlns:a16="http://schemas.microsoft.com/office/drawing/2014/main" id="{8EAB8747-7EC3-26AB-82E3-7332F58F5BD0}"/>
              </a:ext>
            </a:extLst>
          </p:cNvPr>
          <p:cNvSpPr>
            <a:spLocks noGrp="1"/>
          </p:cNvSpPr>
          <p:nvPr>
            <p:ph type="body" sz="quarter" idx="11" hasCustomPrompt="1"/>
          </p:nvPr>
        </p:nvSpPr>
        <p:spPr>
          <a:xfrm>
            <a:off x="840563" y="2307850"/>
            <a:ext cx="2019344" cy="696888"/>
          </a:xfrm>
          <a:prstGeom prst="rect">
            <a:avLst/>
          </a:prstGeom>
        </p:spPr>
        <p:txBody>
          <a:bodyPr/>
          <a:lstStyle>
            <a:lvl1pPr marL="0" indent="0" algn="ctr">
              <a:buNone/>
              <a:defRPr sz="1050" b="1" i="0" spc="150">
                <a:solidFill>
                  <a:srgbClr val="1192D2"/>
                </a:solidFill>
                <a:latin typeface="Avenir Heavy" panose="02000503020000020003" pitchFamily="2" charset="0"/>
              </a:defRPr>
            </a:lvl1pPr>
          </a:lstStyle>
          <a:p>
            <a:pPr lvl="0"/>
            <a:r>
              <a:rPr lang="en-US" dirty="0"/>
              <a:t>SUBHEAD / LIST TITLE</a:t>
            </a:r>
          </a:p>
        </p:txBody>
      </p:sp>
      <p:sp>
        <p:nvSpPr>
          <p:cNvPr id="20" name="Text Placeholder 18">
            <a:extLst>
              <a:ext uri="{FF2B5EF4-FFF2-40B4-BE49-F238E27FC236}">
                <a16:creationId xmlns:a16="http://schemas.microsoft.com/office/drawing/2014/main" id="{C9E22821-4D6B-872F-8C05-F7D57CA4FACD}"/>
              </a:ext>
            </a:extLst>
          </p:cNvPr>
          <p:cNvSpPr>
            <a:spLocks noGrp="1"/>
          </p:cNvSpPr>
          <p:nvPr>
            <p:ph type="body" sz="quarter" idx="12" hasCustomPrompt="1"/>
          </p:nvPr>
        </p:nvSpPr>
        <p:spPr>
          <a:xfrm>
            <a:off x="3534613" y="2307850"/>
            <a:ext cx="2019344" cy="696888"/>
          </a:xfrm>
          <a:prstGeom prst="rect">
            <a:avLst/>
          </a:prstGeom>
        </p:spPr>
        <p:txBody>
          <a:bodyPr/>
          <a:lstStyle>
            <a:lvl1pPr marL="0" indent="0" algn="ctr">
              <a:buNone/>
              <a:defRPr sz="1050" b="1" i="0" spc="150">
                <a:solidFill>
                  <a:srgbClr val="F37638"/>
                </a:solidFill>
                <a:latin typeface="Avenir Heavy" panose="02000503020000020003" pitchFamily="2" charset="0"/>
              </a:defRPr>
            </a:lvl1pPr>
          </a:lstStyle>
          <a:p>
            <a:pPr lvl="0"/>
            <a:r>
              <a:rPr lang="en-US" dirty="0"/>
              <a:t>SUBHEAD / LIST TITLE</a:t>
            </a:r>
          </a:p>
        </p:txBody>
      </p:sp>
      <p:sp>
        <p:nvSpPr>
          <p:cNvPr id="21" name="Text Placeholder 18">
            <a:extLst>
              <a:ext uri="{FF2B5EF4-FFF2-40B4-BE49-F238E27FC236}">
                <a16:creationId xmlns:a16="http://schemas.microsoft.com/office/drawing/2014/main" id="{0D1A4ECC-4A1A-0F76-DD6C-C97B9BC8A0D1}"/>
              </a:ext>
            </a:extLst>
          </p:cNvPr>
          <p:cNvSpPr>
            <a:spLocks noGrp="1"/>
          </p:cNvSpPr>
          <p:nvPr>
            <p:ph type="body" sz="quarter" idx="13" hasCustomPrompt="1"/>
          </p:nvPr>
        </p:nvSpPr>
        <p:spPr>
          <a:xfrm>
            <a:off x="6266304" y="2307850"/>
            <a:ext cx="2019344" cy="696888"/>
          </a:xfrm>
          <a:prstGeom prst="rect">
            <a:avLst/>
          </a:prstGeom>
        </p:spPr>
        <p:txBody>
          <a:bodyPr/>
          <a:lstStyle>
            <a:lvl1pPr marL="0" indent="0" algn="ctr">
              <a:buNone/>
              <a:defRPr sz="1050" b="1" i="0" spc="150">
                <a:solidFill>
                  <a:srgbClr val="003F72"/>
                </a:solidFill>
                <a:latin typeface="Avenir Heavy" panose="02000503020000020003" pitchFamily="2" charset="0"/>
              </a:defRPr>
            </a:lvl1pPr>
          </a:lstStyle>
          <a:p>
            <a:pPr lvl="0"/>
            <a:r>
              <a:rPr lang="en-US" dirty="0"/>
              <a:t>SUBHEAD / LIST TITLE</a:t>
            </a:r>
          </a:p>
        </p:txBody>
      </p:sp>
      <p:sp>
        <p:nvSpPr>
          <p:cNvPr id="22" name="Text Placeholder 18">
            <a:extLst>
              <a:ext uri="{FF2B5EF4-FFF2-40B4-BE49-F238E27FC236}">
                <a16:creationId xmlns:a16="http://schemas.microsoft.com/office/drawing/2014/main" id="{8E026325-716D-65E9-9E16-03FAB7225482}"/>
              </a:ext>
            </a:extLst>
          </p:cNvPr>
          <p:cNvSpPr>
            <a:spLocks noGrp="1"/>
          </p:cNvSpPr>
          <p:nvPr>
            <p:ph type="body" sz="quarter" idx="14" hasCustomPrompt="1"/>
          </p:nvPr>
        </p:nvSpPr>
        <p:spPr>
          <a:xfrm>
            <a:off x="9007616" y="2304617"/>
            <a:ext cx="2019344" cy="696888"/>
          </a:xfrm>
          <a:prstGeom prst="rect">
            <a:avLst/>
          </a:prstGeom>
        </p:spPr>
        <p:txBody>
          <a:bodyPr/>
          <a:lstStyle>
            <a:lvl1pPr marL="0" indent="0" algn="ctr">
              <a:buNone/>
              <a:defRPr sz="1050" b="1" i="0" spc="150">
                <a:solidFill>
                  <a:srgbClr val="41463F"/>
                </a:solidFill>
                <a:latin typeface="Avenir Heavy" panose="02000503020000020003" pitchFamily="2" charset="0"/>
              </a:defRPr>
            </a:lvl1pPr>
          </a:lstStyle>
          <a:p>
            <a:pPr lvl="0"/>
            <a:r>
              <a:rPr lang="en-US" dirty="0"/>
              <a:t>SUBHEAD / LIST TITLE</a:t>
            </a:r>
          </a:p>
        </p:txBody>
      </p:sp>
      <p:sp>
        <p:nvSpPr>
          <p:cNvPr id="24" name="Text Placeholder 23">
            <a:extLst>
              <a:ext uri="{FF2B5EF4-FFF2-40B4-BE49-F238E27FC236}">
                <a16:creationId xmlns:a16="http://schemas.microsoft.com/office/drawing/2014/main" id="{CAD9A098-3FF6-B35A-62E5-5702C4C0EE59}"/>
              </a:ext>
            </a:extLst>
          </p:cNvPr>
          <p:cNvSpPr>
            <a:spLocks noGrp="1"/>
          </p:cNvSpPr>
          <p:nvPr>
            <p:ph type="body" sz="quarter" idx="15" hasCustomPrompt="1"/>
          </p:nvPr>
        </p:nvSpPr>
        <p:spPr>
          <a:xfrm>
            <a:off x="747608"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5" name="Text Placeholder 23">
            <a:extLst>
              <a:ext uri="{FF2B5EF4-FFF2-40B4-BE49-F238E27FC236}">
                <a16:creationId xmlns:a16="http://schemas.microsoft.com/office/drawing/2014/main" id="{5DD68133-EE18-082A-8AE4-FF8956094597}"/>
              </a:ext>
            </a:extLst>
          </p:cNvPr>
          <p:cNvSpPr>
            <a:spLocks noGrp="1"/>
          </p:cNvSpPr>
          <p:nvPr>
            <p:ph type="body" sz="quarter" idx="16" hasCustomPrompt="1"/>
          </p:nvPr>
        </p:nvSpPr>
        <p:spPr>
          <a:xfrm>
            <a:off x="3441657"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6" name="Text Placeholder 23">
            <a:extLst>
              <a:ext uri="{FF2B5EF4-FFF2-40B4-BE49-F238E27FC236}">
                <a16:creationId xmlns:a16="http://schemas.microsoft.com/office/drawing/2014/main" id="{2CD0DF9D-6C67-1518-1D5B-55AA7C7198B0}"/>
              </a:ext>
            </a:extLst>
          </p:cNvPr>
          <p:cNvSpPr>
            <a:spLocks noGrp="1"/>
          </p:cNvSpPr>
          <p:nvPr>
            <p:ph type="body" sz="quarter" idx="17" hasCustomPrompt="1"/>
          </p:nvPr>
        </p:nvSpPr>
        <p:spPr>
          <a:xfrm>
            <a:off x="6173348"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7" name="Text Placeholder 23">
            <a:extLst>
              <a:ext uri="{FF2B5EF4-FFF2-40B4-BE49-F238E27FC236}">
                <a16:creationId xmlns:a16="http://schemas.microsoft.com/office/drawing/2014/main" id="{B4ECA443-5509-8D59-D54A-E4DF4F72D1D2}"/>
              </a:ext>
            </a:extLst>
          </p:cNvPr>
          <p:cNvSpPr>
            <a:spLocks noGrp="1"/>
          </p:cNvSpPr>
          <p:nvPr>
            <p:ph type="body" sz="quarter" idx="18" hasCustomPrompt="1"/>
          </p:nvPr>
        </p:nvSpPr>
        <p:spPr>
          <a:xfrm>
            <a:off x="8918355"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965054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Slid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78BFC-43B1-FDE9-E50E-C73F1034B7BB}"/>
              </a:ext>
            </a:extLst>
          </p:cNvPr>
          <p:cNvSpPr/>
          <p:nvPr userDrawn="1"/>
        </p:nvSpPr>
        <p:spPr>
          <a:xfrm>
            <a:off x="0" y="0"/>
            <a:ext cx="12192000" cy="3530600"/>
          </a:xfrm>
          <a:prstGeom prst="rect">
            <a:avLst/>
          </a:prstGeom>
          <a:solidFill>
            <a:srgbClr val="11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A1450DB-E8D4-E2DB-F259-05833F019F9C}"/>
              </a:ext>
            </a:extLst>
          </p:cNvPr>
          <p:cNvSpPr/>
          <p:nvPr userDrawn="1"/>
        </p:nvSpPr>
        <p:spPr>
          <a:xfrm>
            <a:off x="812800" y="2051269"/>
            <a:ext cx="10515600" cy="102870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8E287A-D4FD-4A1D-E093-108FA9FECFCA}"/>
              </a:ext>
            </a:extLst>
          </p:cNvPr>
          <p:cNvSpPr/>
          <p:nvPr userDrawn="1"/>
        </p:nvSpPr>
        <p:spPr>
          <a:xfrm>
            <a:off x="812800" y="3165585"/>
            <a:ext cx="10515600" cy="10287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ADF84C6-9E7A-719F-28E1-D05274C1D6ED}"/>
              </a:ext>
            </a:extLst>
          </p:cNvPr>
          <p:cNvSpPr/>
          <p:nvPr userDrawn="1"/>
        </p:nvSpPr>
        <p:spPr>
          <a:xfrm>
            <a:off x="812800" y="4279901"/>
            <a:ext cx="10515600" cy="1028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F8F8ABD-F5CC-FBF7-3379-D1C971CC910E}"/>
              </a:ext>
            </a:extLst>
          </p:cNvPr>
          <p:cNvSpPr/>
          <p:nvPr userDrawn="1"/>
        </p:nvSpPr>
        <p:spPr>
          <a:xfrm>
            <a:off x="812800" y="5394217"/>
            <a:ext cx="10515600" cy="10287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6C0B774-DBF1-AC17-2138-CADFE2C621E3}"/>
              </a:ext>
            </a:extLst>
          </p:cNvPr>
          <p:cNvCxnSpPr>
            <a:cxnSpLocks/>
          </p:cNvCxnSpPr>
          <p:nvPr userDrawn="1"/>
        </p:nvCxnSpPr>
        <p:spPr>
          <a:xfrm flipV="1">
            <a:off x="2844800" y="3165585"/>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E6E504-6004-D21A-AFAD-2576ABB65E4C}"/>
              </a:ext>
            </a:extLst>
          </p:cNvPr>
          <p:cNvCxnSpPr>
            <a:cxnSpLocks/>
          </p:cNvCxnSpPr>
          <p:nvPr userDrawn="1"/>
        </p:nvCxnSpPr>
        <p:spPr>
          <a:xfrm flipV="1">
            <a:off x="4572000" y="3165584"/>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94A50C-AE4B-7D95-33B3-5AF74805167D}"/>
              </a:ext>
            </a:extLst>
          </p:cNvPr>
          <p:cNvCxnSpPr>
            <a:cxnSpLocks/>
          </p:cNvCxnSpPr>
          <p:nvPr userDrawn="1"/>
        </p:nvCxnSpPr>
        <p:spPr>
          <a:xfrm flipV="1">
            <a:off x="62484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01901B-5B2D-3626-E024-F3AA730FFFB6}"/>
              </a:ext>
            </a:extLst>
          </p:cNvPr>
          <p:cNvCxnSpPr>
            <a:cxnSpLocks/>
          </p:cNvCxnSpPr>
          <p:nvPr userDrawn="1"/>
        </p:nvCxnSpPr>
        <p:spPr>
          <a:xfrm flipV="1">
            <a:off x="79248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1D9872-BD92-A082-B9E8-4A534C886871}"/>
              </a:ext>
            </a:extLst>
          </p:cNvPr>
          <p:cNvCxnSpPr>
            <a:cxnSpLocks/>
          </p:cNvCxnSpPr>
          <p:nvPr userDrawn="1"/>
        </p:nvCxnSpPr>
        <p:spPr>
          <a:xfrm flipV="1">
            <a:off x="96520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26DAEC-F6DE-4BDD-CC56-1D9148A6567B}"/>
              </a:ext>
            </a:extLst>
          </p:cNvPr>
          <p:cNvCxnSpPr>
            <a:cxnSpLocks/>
          </p:cNvCxnSpPr>
          <p:nvPr userDrawn="1"/>
        </p:nvCxnSpPr>
        <p:spPr>
          <a:xfrm flipV="1">
            <a:off x="2844800" y="1803401"/>
            <a:ext cx="0" cy="1311381"/>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F13735-7FD5-85D7-E00C-49DA29131936}"/>
              </a:ext>
            </a:extLst>
          </p:cNvPr>
          <p:cNvCxnSpPr>
            <a:cxnSpLocks/>
          </p:cNvCxnSpPr>
          <p:nvPr userDrawn="1"/>
        </p:nvCxnSpPr>
        <p:spPr>
          <a:xfrm flipV="1">
            <a:off x="4572000" y="1803402"/>
            <a:ext cx="0" cy="13113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C87DE9-AB87-FBEB-BE47-F56C00C1D30C}"/>
              </a:ext>
            </a:extLst>
          </p:cNvPr>
          <p:cNvCxnSpPr>
            <a:cxnSpLocks/>
          </p:cNvCxnSpPr>
          <p:nvPr userDrawn="1"/>
        </p:nvCxnSpPr>
        <p:spPr>
          <a:xfrm flipV="1">
            <a:off x="6248400" y="1803400"/>
            <a:ext cx="0" cy="1311380"/>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396C50-798F-4D9F-635C-948B4D4B1540}"/>
              </a:ext>
            </a:extLst>
          </p:cNvPr>
          <p:cNvCxnSpPr>
            <a:cxnSpLocks/>
          </p:cNvCxnSpPr>
          <p:nvPr userDrawn="1"/>
        </p:nvCxnSpPr>
        <p:spPr>
          <a:xfrm flipV="1">
            <a:off x="7924800" y="1905002"/>
            <a:ext cx="0" cy="12097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DC1A77-0BD1-3341-0531-B77AA7D7768C}"/>
              </a:ext>
            </a:extLst>
          </p:cNvPr>
          <p:cNvCxnSpPr>
            <a:cxnSpLocks/>
          </p:cNvCxnSpPr>
          <p:nvPr userDrawn="1"/>
        </p:nvCxnSpPr>
        <p:spPr>
          <a:xfrm flipV="1">
            <a:off x="9652000" y="1905002"/>
            <a:ext cx="0" cy="12097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sp>
        <p:nvSpPr>
          <p:cNvPr id="45" name="Text Placeholder 44">
            <a:extLst>
              <a:ext uri="{FF2B5EF4-FFF2-40B4-BE49-F238E27FC236}">
                <a16:creationId xmlns:a16="http://schemas.microsoft.com/office/drawing/2014/main" id="{17FD0D72-946A-3C6E-596E-1FE21731E3C3}"/>
              </a:ext>
            </a:extLst>
          </p:cNvPr>
          <p:cNvSpPr>
            <a:spLocks noGrp="1"/>
          </p:cNvSpPr>
          <p:nvPr>
            <p:ph type="body" sz="quarter" idx="10" hasCustomPrompt="1"/>
          </p:nvPr>
        </p:nvSpPr>
        <p:spPr>
          <a:xfrm>
            <a:off x="813258" y="438877"/>
            <a:ext cx="10565940" cy="615225"/>
          </a:xfrm>
          <a:prstGeom prst="rect">
            <a:avLst/>
          </a:prstGeom>
        </p:spPr>
        <p:txBody>
          <a:bodyPr/>
          <a:lstStyle>
            <a:lvl1pPr marL="0" indent="0">
              <a:buNone/>
              <a:defRPr sz="2200">
                <a:solidFill>
                  <a:schemeClr val="bg1"/>
                </a:solidFill>
                <a:latin typeface="AccentGraphic" panose="02000303060000020004" pitchFamily="2" charset="0"/>
              </a:defRPr>
            </a:lvl1pPr>
          </a:lstStyle>
          <a:p>
            <a:pPr lvl="0"/>
            <a:r>
              <a:rPr lang="en-US" dirty="0"/>
              <a:t>TABLE SLIDE TITLE</a:t>
            </a:r>
          </a:p>
        </p:txBody>
      </p:sp>
      <p:sp>
        <p:nvSpPr>
          <p:cNvPr id="47" name="Text Placeholder 46">
            <a:extLst>
              <a:ext uri="{FF2B5EF4-FFF2-40B4-BE49-F238E27FC236}">
                <a16:creationId xmlns:a16="http://schemas.microsoft.com/office/drawing/2014/main" id="{6DCA3159-6435-48AD-1328-341956751E55}"/>
              </a:ext>
            </a:extLst>
          </p:cNvPr>
          <p:cNvSpPr>
            <a:spLocks noGrp="1"/>
          </p:cNvSpPr>
          <p:nvPr>
            <p:ph type="body" sz="quarter" idx="11" hasCustomPrompt="1"/>
          </p:nvPr>
        </p:nvSpPr>
        <p:spPr>
          <a:xfrm>
            <a:off x="812799" y="1054102"/>
            <a:ext cx="8741059" cy="792289"/>
          </a:xfrm>
          <a:prstGeom prst="rect">
            <a:avLst/>
          </a:prstGeom>
        </p:spPr>
        <p:txBody>
          <a:bodyPr/>
          <a:lstStyle>
            <a:lvl1pPr marL="0" indent="0">
              <a:buNone/>
              <a:defRPr sz="900" b="0" i="0">
                <a:solidFill>
                  <a:schemeClr val="bg1"/>
                </a:solidFill>
                <a:latin typeface="Avenir Book" panose="02000503020000020003"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Add details about your table and data here. This is a paragraph. Add details about your table and data here. This is a paragraph. Add details about your table and data here. This is a paragraph. Add details about your table and data here. This is a paragraph.</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lvl="0"/>
            <a:endParaRPr lang="en-US" dirty="0"/>
          </a:p>
        </p:txBody>
      </p:sp>
      <p:sp>
        <p:nvSpPr>
          <p:cNvPr id="49" name="Text Placeholder 48">
            <a:extLst>
              <a:ext uri="{FF2B5EF4-FFF2-40B4-BE49-F238E27FC236}">
                <a16:creationId xmlns:a16="http://schemas.microsoft.com/office/drawing/2014/main" id="{ECD0A8DC-BEBD-0A2B-7E68-F31DA4DA2661}"/>
              </a:ext>
            </a:extLst>
          </p:cNvPr>
          <p:cNvSpPr>
            <a:spLocks noGrp="1"/>
          </p:cNvSpPr>
          <p:nvPr>
            <p:ph type="body" sz="quarter" idx="12" hasCustomPrompt="1"/>
          </p:nvPr>
        </p:nvSpPr>
        <p:spPr>
          <a:xfrm>
            <a:off x="812801" y="2484490"/>
            <a:ext cx="2006599"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0" name="Text Placeholder 48">
            <a:extLst>
              <a:ext uri="{FF2B5EF4-FFF2-40B4-BE49-F238E27FC236}">
                <a16:creationId xmlns:a16="http://schemas.microsoft.com/office/drawing/2014/main" id="{A8A2BAC4-1D64-ED22-F640-A06A0F3F2FCE}"/>
              </a:ext>
            </a:extLst>
          </p:cNvPr>
          <p:cNvSpPr>
            <a:spLocks noGrp="1"/>
          </p:cNvSpPr>
          <p:nvPr>
            <p:ph type="body" sz="quarter" idx="13" hasCustomPrompt="1"/>
          </p:nvPr>
        </p:nvSpPr>
        <p:spPr>
          <a:xfrm>
            <a:off x="2878332" y="2477232"/>
            <a:ext cx="1668264"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1" name="Text Placeholder 48">
            <a:extLst>
              <a:ext uri="{FF2B5EF4-FFF2-40B4-BE49-F238E27FC236}">
                <a16:creationId xmlns:a16="http://schemas.microsoft.com/office/drawing/2014/main" id="{F6FA8B13-E8E3-EB71-B02A-8FF7E1B49FED}"/>
              </a:ext>
            </a:extLst>
          </p:cNvPr>
          <p:cNvSpPr>
            <a:spLocks noGrp="1"/>
          </p:cNvSpPr>
          <p:nvPr>
            <p:ph type="body" sz="quarter" idx="14" hasCustomPrompt="1"/>
          </p:nvPr>
        </p:nvSpPr>
        <p:spPr>
          <a:xfrm>
            <a:off x="4622800" y="2477232"/>
            <a:ext cx="1600195"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2" name="Text Placeholder 48">
            <a:extLst>
              <a:ext uri="{FF2B5EF4-FFF2-40B4-BE49-F238E27FC236}">
                <a16:creationId xmlns:a16="http://schemas.microsoft.com/office/drawing/2014/main" id="{5EECE260-5130-29DA-02B6-9A72C0E8FA3B}"/>
              </a:ext>
            </a:extLst>
          </p:cNvPr>
          <p:cNvSpPr>
            <a:spLocks noGrp="1"/>
          </p:cNvSpPr>
          <p:nvPr>
            <p:ph type="body" sz="quarter" idx="15" hasCustomPrompt="1"/>
          </p:nvPr>
        </p:nvSpPr>
        <p:spPr>
          <a:xfrm>
            <a:off x="6299196" y="2477232"/>
            <a:ext cx="1600199"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3" name="Text Placeholder 48">
            <a:extLst>
              <a:ext uri="{FF2B5EF4-FFF2-40B4-BE49-F238E27FC236}">
                <a16:creationId xmlns:a16="http://schemas.microsoft.com/office/drawing/2014/main" id="{7DB7BC5B-DAE6-6A37-54C4-CA49C302B9CA}"/>
              </a:ext>
            </a:extLst>
          </p:cNvPr>
          <p:cNvSpPr>
            <a:spLocks noGrp="1"/>
          </p:cNvSpPr>
          <p:nvPr>
            <p:ph type="body" sz="quarter" idx="16" hasCustomPrompt="1"/>
          </p:nvPr>
        </p:nvSpPr>
        <p:spPr>
          <a:xfrm>
            <a:off x="7975602" y="2470808"/>
            <a:ext cx="1650993"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4" name="Text Placeholder 48">
            <a:extLst>
              <a:ext uri="{FF2B5EF4-FFF2-40B4-BE49-F238E27FC236}">
                <a16:creationId xmlns:a16="http://schemas.microsoft.com/office/drawing/2014/main" id="{3B1D16DA-761E-6F5E-A7D5-44CC2659CE2E}"/>
              </a:ext>
            </a:extLst>
          </p:cNvPr>
          <p:cNvSpPr>
            <a:spLocks noGrp="1"/>
          </p:cNvSpPr>
          <p:nvPr>
            <p:ph type="body" sz="quarter" idx="17" hasCustomPrompt="1"/>
          </p:nvPr>
        </p:nvSpPr>
        <p:spPr>
          <a:xfrm>
            <a:off x="9702307" y="2470808"/>
            <a:ext cx="1626093"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5" name="Text Placeholder 48">
            <a:extLst>
              <a:ext uri="{FF2B5EF4-FFF2-40B4-BE49-F238E27FC236}">
                <a16:creationId xmlns:a16="http://schemas.microsoft.com/office/drawing/2014/main" id="{884F35FE-6485-CB19-6BBE-303415D792CA}"/>
              </a:ext>
            </a:extLst>
          </p:cNvPr>
          <p:cNvSpPr>
            <a:spLocks noGrp="1"/>
          </p:cNvSpPr>
          <p:nvPr>
            <p:ph type="body" sz="quarter" idx="18" hasCustomPrompt="1"/>
          </p:nvPr>
        </p:nvSpPr>
        <p:spPr>
          <a:xfrm>
            <a:off x="824942" y="3581403"/>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6" name="Text Placeholder 48">
            <a:extLst>
              <a:ext uri="{FF2B5EF4-FFF2-40B4-BE49-F238E27FC236}">
                <a16:creationId xmlns:a16="http://schemas.microsoft.com/office/drawing/2014/main" id="{201CEC4C-4008-C43C-C4DD-A2627A3A7BE7}"/>
              </a:ext>
            </a:extLst>
          </p:cNvPr>
          <p:cNvSpPr>
            <a:spLocks noGrp="1"/>
          </p:cNvSpPr>
          <p:nvPr>
            <p:ph type="body" sz="quarter" idx="19" hasCustomPrompt="1"/>
          </p:nvPr>
        </p:nvSpPr>
        <p:spPr>
          <a:xfrm>
            <a:off x="822338" y="4720571"/>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7" name="Text Placeholder 48">
            <a:extLst>
              <a:ext uri="{FF2B5EF4-FFF2-40B4-BE49-F238E27FC236}">
                <a16:creationId xmlns:a16="http://schemas.microsoft.com/office/drawing/2014/main" id="{98255C66-85C6-EA08-F156-DDB07ACF9ECE}"/>
              </a:ext>
            </a:extLst>
          </p:cNvPr>
          <p:cNvSpPr>
            <a:spLocks noGrp="1"/>
          </p:cNvSpPr>
          <p:nvPr>
            <p:ph type="body" sz="quarter" idx="20" hasCustomPrompt="1"/>
          </p:nvPr>
        </p:nvSpPr>
        <p:spPr>
          <a:xfrm>
            <a:off x="823216" y="5823646"/>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9" name="Text Placeholder 58">
            <a:extLst>
              <a:ext uri="{FF2B5EF4-FFF2-40B4-BE49-F238E27FC236}">
                <a16:creationId xmlns:a16="http://schemas.microsoft.com/office/drawing/2014/main" id="{A42D95C6-D4E0-F49B-E68F-5569EB47A916}"/>
              </a:ext>
            </a:extLst>
          </p:cNvPr>
          <p:cNvSpPr>
            <a:spLocks noGrp="1"/>
          </p:cNvSpPr>
          <p:nvPr>
            <p:ph type="body" sz="quarter" idx="21" hasCustomPrompt="1"/>
          </p:nvPr>
        </p:nvSpPr>
        <p:spPr>
          <a:xfrm>
            <a:off x="2894445" y="3581403"/>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0" name="Text Placeholder 58">
            <a:extLst>
              <a:ext uri="{FF2B5EF4-FFF2-40B4-BE49-F238E27FC236}">
                <a16:creationId xmlns:a16="http://schemas.microsoft.com/office/drawing/2014/main" id="{DD1F1699-ECF7-2D43-1F92-F05DE7452335}"/>
              </a:ext>
            </a:extLst>
          </p:cNvPr>
          <p:cNvSpPr>
            <a:spLocks noGrp="1"/>
          </p:cNvSpPr>
          <p:nvPr>
            <p:ph type="body" sz="quarter" idx="22" hasCustomPrompt="1"/>
          </p:nvPr>
        </p:nvSpPr>
        <p:spPr>
          <a:xfrm>
            <a:off x="2886389" y="4720571"/>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1" name="Text Placeholder 58">
            <a:extLst>
              <a:ext uri="{FF2B5EF4-FFF2-40B4-BE49-F238E27FC236}">
                <a16:creationId xmlns:a16="http://schemas.microsoft.com/office/drawing/2014/main" id="{6F27CE8E-0DA2-73BE-7B74-15E4DC73B42F}"/>
              </a:ext>
            </a:extLst>
          </p:cNvPr>
          <p:cNvSpPr>
            <a:spLocks noGrp="1"/>
          </p:cNvSpPr>
          <p:nvPr>
            <p:ph type="body" sz="quarter" idx="23" hasCustomPrompt="1"/>
          </p:nvPr>
        </p:nvSpPr>
        <p:spPr>
          <a:xfrm>
            <a:off x="2894445" y="5823646"/>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2" name="Text Placeholder 58">
            <a:extLst>
              <a:ext uri="{FF2B5EF4-FFF2-40B4-BE49-F238E27FC236}">
                <a16:creationId xmlns:a16="http://schemas.microsoft.com/office/drawing/2014/main" id="{4AD25010-E255-6CBC-18C4-F5CEE9AB1A9E}"/>
              </a:ext>
            </a:extLst>
          </p:cNvPr>
          <p:cNvSpPr>
            <a:spLocks noGrp="1"/>
          </p:cNvSpPr>
          <p:nvPr>
            <p:ph type="body" sz="quarter" idx="24" hasCustomPrompt="1"/>
          </p:nvPr>
        </p:nvSpPr>
        <p:spPr>
          <a:xfrm>
            <a:off x="4605463"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4" name="Text Placeholder 58">
            <a:extLst>
              <a:ext uri="{FF2B5EF4-FFF2-40B4-BE49-F238E27FC236}">
                <a16:creationId xmlns:a16="http://schemas.microsoft.com/office/drawing/2014/main" id="{8BA9C621-9232-EEA0-6353-485713964BD2}"/>
              </a:ext>
            </a:extLst>
          </p:cNvPr>
          <p:cNvSpPr>
            <a:spLocks noGrp="1"/>
          </p:cNvSpPr>
          <p:nvPr>
            <p:ph type="body" sz="quarter" idx="25" hasCustomPrompt="1"/>
          </p:nvPr>
        </p:nvSpPr>
        <p:spPr>
          <a:xfrm>
            <a:off x="4630869" y="4720571"/>
            <a:ext cx="158407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5" name="Text Placeholder 58">
            <a:extLst>
              <a:ext uri="{FF2B5EF4-FFF2-40B4-BE49-F238E27FC236}">
                <a16:creationId xmlns:a16="http://schemas.microsoft.com/office/drawing/2014/main" id="{2BEFA536-9FD0-6D20-33D6-1DCA164FAFD0}"/>
              </a:ext>
            </a:extLst>
          </p:cNvPr>
          <p:cNvSpPr>
            <a:spLocks noGrp="1"/>
          </p:cNvSpPr>
          <p:nvPr>
            <p:ph type="body" sz="quarter" idx="26" hasCustomPrompt="1"/>
          </p:nvPr>
        </p:nvSpPr>
        <p:spPr>
          <a:xfrm>
            <a:off x="4630869" y="5823645"/>
            <a:ext cx="1584071" cy="582662"/>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6" name="Text Placeholder 58">
            <a:extLst>
              <a:ext uri="{FF2B5EF4-FFF2-40B4-BE49-F238E27FC236}">
                <a16:creationId xmlns:a16="http://schemas.microsoft.com/office/drawing/2014/main" id="{14F2FDAD-B5D6-3222-2175-ECC7DD74092C}"/>
              </a:ext>
            </a:extLst>
          </p:cNvPr>
          <p:cNvSpPr>
            <a:spLocks noGrp="1"/>
          </p:cNvSpPr>
          <p:nvPr>
            <p:ph type="body" sz="quarter" idx="27" hasCustomPrompt="1"/>
          </p:nvPr>
        </p:nvSpPr>
        <p:spPr>
          <a:xfrm>
            <a:off x="6299196" y="3581403"/>
            <a:ext cx="1600197"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7" name="Text Placeholder 58">
            <a:extLst>
              <a:ext uri="{FF2B5EF4-FFF2-40B4-BE49-F238E27FC236}">
                <a16:creationId xmlns:a16="http://schemas.microsoft.com/office/drawing/2014/main" id="{464BB9B6-C06F-1F89-6F44-8FDB275B5188}"/>
              </a:ext>
            </a:extLst>
          </p:cNvPr>
          <p:cNvSpPr>
            <a:spLocks noGrp="1"/>
          </p:cNvSpPr>
          <p:nvPr>
            <p:ph type="body" sz="quarter" idx="28" hasCustomPrompt="1"/>
          </p:nvPr>
        </p:nvSpPr>
        <p:spPr>
          <a:xfrm>
            <a:off x="6299200" y="4720571"/>
            <a:ext cx="1592136"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8" name="Text Placeholder 58">
            <a:extLst>
              <a:ext uri="{FF2B5EF4-FFF2-40B4-BE49-F238E27FC236}">
                <a16:creationId xmlns:a16="http://schemas.microsoft.com/office/drawing/2014/main" id="{22B83377-BABB-6C1B-4747-72AA0FC61231}"/>
              </a:ext>
            </a:extLst>
          </p:cNvPr>
          <p:cNvSpPr>
            <a:spLocks noGrp="1"/>
          </p:cNvSpPr>
          <p:nvPr>
            <p:ph type="body" sz="quarter" idx="29" hasCustomPrompt="1"/>
          </p:nvPr>
        </p:nvSpPr>
        <p:spPr>
          <a:xfrm>
            <a:off x="6294565" y="5823644"/>
            <a:ext cx="1596768" cy="582662"/>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9" name="Text Placeholder 58">
            <a:extLst>
              <a:ext uri="{FF2B5EF4-FFF2-40B4-BE49-F238E27FC236}">
                <a16:creationId xmlns:a16="http://schemas.microsoft.com/office/drawing/2014/main" id="{7D1D2157-E28F-9686-56AE-306AFB79800F}"/>
              </a:ext>
            </a:extLst>
          </p:cNvPr>
          <p:cNvSpPr>
            <a:spLocks noGrp="1"/>
          </p:cNvSpPr>
          <p:nvPr>
            <p:ph type="body" sz="quarter" idx="30" hasCustomPrompt="1"/>
          </p:nvPr>
        </p:nvSpPr>
        <p:spPr>
          <a:xfrm>
            <a:off x="7983669"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0" name="Text Placeholder 58">
            <a:extLst>
              <a:ext uri="{FF2B5EF4-FFF2-40B4-BE49-F238E27FC236}">
                <a16:creationId xmlns:a16="http://schemas.microsoft.com/office/drawing/2014/main" id="{3FFBD1F0-882F-3E77-64D3-012532A047A5}"/>
              </a:ext>
            </a:extLst>
          </p:cNvPr>
          <p:cNvSpPr>
            <a:spLocks noGrp="1"/>
          </p:cNvSpPr>
          <p:nvPr>
            <p:ph type="body" sz="quarter" idx="31" hasCustomPrompt="1"/>
          </p:nvPr>
        </p:nvSpPr>
        <p:spPr>
          <a:xfrm>
            <a:off x="7958265" y="4716847"/>
            <a:ext cx="1668328"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1" name="Text Placeholder 58">
            <a:extLst>
              <a:ext uri="{FF2B5EF4-FFF2-40B4-BE49-F238E27FC236}">
                <a16:creationId xmlns:a16="http://schemas.microsoft.com/office/drawing/2014/main" id="{19185B7C-F6FE-3799-81CC-736A33AFC690}"/>
              </a:ext>
            </a:extLst>
          </p:cNvPr>
          <p:cNvSpPr>
            <a:spLocks noGrp="1"/>
          </p:cNvSpPr>
          <p:nvPr>
            <p:ph type="body" sz="quarter" idx="32" hasCustomPrompt="1"/>
          </p:nvPr>
        </p:nvSpPr>
        <p:spPr>
          <a:xfrm>
            <a:off x="7987142" y="5823645"/>
            <a:ext cx="1617532" cy="57111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2" name="Text Placeholder 58">
            <a:extLst>
              <a:ext uri="{FF2B5EF4-FFF2-40B4-BE49-F238E27FC236}">
                <a16:creationId xmlns:a16="http://schemas.microsoft.com/office/drawing/2014/main" id="{E264A348-1014-7649-05E1-95E7A13BD02F}"/>
              </a:ext>
            </a:extLst>
          </p:cNvPr>
          <p:cNvSpPr>
            <a:spLocks noGrp="1"/>
          </p:cNvSpPr>
          <p:nvPr>
            <p:ph type="body" sz="quarter" idx="33" hasCustomPrompt="1"/>
          </p:nvPr>
        </p:nvSpPr>
        <p:spPr>
          <a:xfrm>
            <a:off x="9710869"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3" name="Text Placeholder 58">
            <a:extLst>
              <a:ext uri="{FF2B5EF4-FFF2-40B4-BE49-F238E27FC236}">
                <a16:creationId xmlns:a16="http://schemas.microsoft.com/office/drawing/2014/main" id="{6166F0F4-8052-3FED-581F-7D3CD05FF67E}"/>
              </a:ext>
            </a:extLst>
          </p:cNvPr>
          <p:cNvSpPr>
            <a:spLocks noGrp="1"/>
          </p:cNvSpPr>
          <p:nvPr>
            <p:ph type="body" sz="quarter" idx="34" hasCustomPrompt="1"/>
          </p:nvPr>
        </p:nvSpPr>
        <p:spPr>
          <a:xfrm>
            <a:off x="9710869" y="4713122"/>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4" name="Text Placeholder 58">
            <a:extLst>
              <a:ext uri="{FF2B5EF4-FFF2-40B4-BE49-F238E27FC236}">
                <a16:creationId xmlns:a16="http://schemas.microsoft.com/office/drawing/2014/main" id="{6CC86E56-9CFE-8B6C-AB6A-43A87CFE7987}"/>
              </a:ext>
            </a:extLst>
          </p:cNvPr>
          <p:cNvSpPr>
            <a:spLocks noGrp="1"/>
          </p:cNvSpPr>
          <p:nvPr>
            <p:ph type="body" sz="quarter" idx="35" hasCustomPrompt="1"/>
          </p:nvPr>
        </p:nvSpPr>
        <p:spPr>
          <a:xfrm>
            <a:off x="9706589" y="5823646"/>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Tree>
    <p:extLst>
      <p:ext uri="{BB962C8B-B14F-4D97-AF65-F5344CB8AC3E}">
        <p14:creationId xmlns:p14="http://schemas.microsoft.com/office/powerpoint/2010/main" val="9649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graph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F75520-D65C-70FD-2278-25DCE41943A0}"/>
              </a:ext>
            </a:extLst>
          </p:cNvPr>
          <p:cNvCxnSpPr>
            <a:cxnSpLocks/>
          </p:cNvCxnSpPr>
          <p:nvPr userDrawn="1"/>
        </p:nvCxnSpPr>
        <p:spPr>
          <a:xfrm>
            <a:off x="1127515" y="4241800"/>
            <a:ext cx="2530087" cy="0"/>
          </a:xfrm>
          <a:prstGeom prst="line">
            <a:avLst/>
          </a:prstGeom>
          <a:ln w="12700">
            <a:solidFill>
              <a:srgbClr val="1192D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729F8B1-EEE0-19BA-9F6F-6C592ED131CD}"/>
              </a:ext>
            </a:extLst>
          </p:cNvPr>
          <p:cNvSpPr>
            <a:spLocks noGrp="1"/>
          </p:cNvSpPr>
          <p:nvPr>
            <p:ph type="body" sz="quarter" idx="10" hasCustomPrompt="1"/>
          </p:nvPr>
        </p:nvSpPr>
        <p:spPr>
          <a:xfrm>
            <a:off x="1066800" y="2173990"/>
            <a:ext cx="3149600" cy="1559810"/>
          </a:xfrm>
          <a:prstGeom prst="rect">
            <a:avLst/>
          </a:prstGeom>
        </p:spPr>
        <p:txBody>
          <a:bodyPr/>
          <a:lstStyle>
            <a:lvl1pPr marL="0" indent="0">
              <a:buNone/>
              <a:defRPr sz="2750">
                <a:solidFill>
                  <a:srgbClr val="1192D2"/>
                </a:solidFill>
                <a:latin typeface="AccentGraphic" panose="02000303060000020004" pitchFamily="2" charset="0"/>
              </a:defRPr>
            </a:lvl1pPr>
          </a:lstStyle>
          <a:p>
            <a:pPr lvl="0"/>
            <a:r>
              <a:rPr lang="en-US" dirty="0"/>
              <a:t>Section Title or Header</a:t>
            </a:r>
          </a:p>
        </p:txBody>
      </p:sp>
      <p:sp>
        <p:nvSpPr>
          <p:cNvPr id="10" name="Text Placeholder 9">
            <a:extLst>
              <a:ext uri="{FF2B5EF4-FFF2-40B4-BE49-F238E27FC236}">
                <a16:creationId xmlns:a16="http://schemas.microsoft.com/office/drawing/2014/main" id="{1F5DF8B3-3ABF-BC9B-DADD-BE23E2B46096}"/>
              </a:ext>
            </a:extLst>
          </p:cNvPr>
          <p:cNvSpPr>
            <a:spLocks noGrp="1"/>
          </p:cNvSpPr>
          <p:nvPr>
            <p:ph type="body" sz="quarter" idx="11" hasCustomPrompt="1"/>
          </p:nvPr>
        </p:nvSpPr>
        <p:spPr>
          <a:xfrm>
            <a:off x="1066801" y="3744504"/>
            <a:ext cx="3149599" cy="432859"/>
          </a:xfrm>
          <a:prstGeom prst="rect">
            <a:avLst/>
          </a:prstGeom>
        </p:spPr>
        <p:txBody>
          <a:bodyPr/>
          <a:lstStyle>
            <a:lvl1pPr marL="0" indent="0">
              <a:buNone/>
              <a:defRPr sz="1350" b="1" i="0">
                <a:solidFill>
                  <a:srgbClr val="41463F"/>
                </a:solidFill>
                <a:latin typeface="Avenir Heavy" panose="02000503020000020003" pitchFamily="2" charset="0"/>
              </a:defRPr>
            </a:lvl1pPr>
          </a:lstStyle>
          <a:p>
            <a:pPr lvl="0"/>
            <a:r>
              <a:rPr lang="en-US" dirty="0"/>
              <a:t>SUBHEAD</a:t>
            </a:r>
          </a:p>
        </p:txBody>
      </p:sp>
      <p:sp>
        <p:nvSpPr>
          <p:cNvPr id="12" name="Text Placeholder 11">
            <a:extLst>
              <a:ext uri="{FF2B5EF4-FFF2-40B4-BE49-F238E27FC236}">
                <a16:creationId xmlns:a16="http://schemas.microsoft.com/office/drawing/2014/main" id="{06EF2248-D0C3-B7C4-6549-91909D553788}"/>
              </a:ext>
            </a:extLst>
          </p:cNvPr>
          <p:cNvSpPr>
            <a:spLocks noGrp="1"/>
          </p:cNvSpPr>
          <p:nvPr>
            <p:ph type="body" sz="quarter" idx="12" hasCustomPrompt="1"/>
          </p:nvPr>
        </p:nvSpPr>
        <p:spPr>
          <a:xfrm>
            <a:off x="4622801" y="2173990"/>
            <a:ext cx="3251201" cy="3642611"/>
          </a:xfrm>
          <a:prstGeom prst="rect">
            <a:avLst/>
          </a:prstGeom>
        </p:spPr>
        <p:txBody>
          <a:bodyPr/>
          <a:lstStyle>
            <a:lvl1pPr marL="0" indent="0">
              <a:lnSpc>
                <a:spcPct val="150000"/>
              </a:lnSpc>
              <a:buNone/>
              <a:defRPr sz="875" b="0" i="0">
                <a:solidFill>
                  <a:srgbClr val="41463F"/>
                </a:solidFill>
                <a:latin typeface="Avenir LT Std 45 Book" panose="020B0502020203020204" pitchFamily="34" charset="0"/>
              </a:defRPr>
            </a:lvl1pPr>
          </a:lstStyle>
          <a:p>
            <a:pPr lvl="0"/>
            <a:r>
              <a:rPr lang="en-US" dirty="0"/>
              <a:t>This is a text only page. Add your paragraphs of text here. Two columns of text and paragraphs here.</a:t>
            </a:r>
          </a:p>
        </p:txBody>
      </p:sp>
      <p:sp>
        <p:nvSpPr>
          <p:cNvPr id="13" name="Text Placeholder 11">
            <a:extLst>
              <a:ext uri="{FF2B5EF4-FFF2-40B4-BE49-F238E27FC236}">
                <a16:creationId xmlns:a16="http://schemas.microsoft.com/office/drawing/2014/main" id="{E37668A4-E3A9-EC8A-6597-7B255EF9527A}"/>
              </a:ext>
            </a:extLst>
          </p:cNvPr>
          <p:cNvSpPr>
            <a:spLocks noGrp="1"/>
          </p:cNvSpPr>
          <p:nvPr>
            <p:ph type="body" sz="quarter" idx="13" hasCustomPrompt="1"/>
          </p:nvPr>
        </p:nvSpPr>
        <p:spPr>
          <a:xfrm>
            <a:off x="8046414" y="2173990"/>
            <a:ext cx="3251201" cy="3642611"/>
          </a:xfrm>
          <a:prstGeom prst="rect">
            <a:avLst/>
          </a:prstGeom>
        </p:spPr>
        <p:txBody>
          <a:bodyPr/>
          <a:lstStyle>
            <a:lvl1pPr marL="0" indent="0">
              <a:lnSpc>
                <a:spcPct val="150000"/>
              </a:lnSpc>
              <a:buNone/>
              <a:defRPr sz="875" b="0" i="0">
                <a:solidFill>
                  <a:srgbClr val="41463F"/>
                </a:solidFill>
                <a:latin typeface="Avenir LT Std 45 Book" panose="020B0502020203020204" pitchFamily="34" charset="0"/>
              </a:defRPr>
            </a:lvl1pPr>
          </a:lstStyle>
          <a:p>
            <a:pPr lvl="0"/>
            <a:r>
              <a:rPr lang="en-US" dirty="0"/>
              <a:t>This is a text only page. Add your paragraphs of text here. Two columns of text and paragraphs here.</a:t>
            </a:r>
          </a:p>
        </p:txBody>
      </p:sp>
    </p:spTree>
    <p:extLst>
      <p:ext uri="{BB962C8B-B14F-4D97-AF65-F5344CB8AC3E}">
        <p14:creationId xmlns:p14="http://schemas.microsoft.com/office/powerpoint/2010/main" val="56012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nthly Calendar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EE763-FC37-8A41-633C-3B979F8A35E7}"/>
              </a:ext>
            </a:extLst>
          </p:cNvPr>
          <p:cNvSpPr>
            <a:spLocks noGrp="1"/>
          </p:cNvSpPr>
          <p:nvPr>
            <p:ph type="title" idx="4294967295" hasCustomPrompt="1"/>
          </p:nvPr>
        </p:nvSpPr>
        <p:spPr>
          <a:xfrm>
            <a:off x="7885643" y="841377"/>
            <a:ext cx="4306359" cy="703791"/>
          </a:xfrm>
          <a:prstGeom prst="rect">
            <a:avLst/>
          </a:prstGeom>
          <a:solidFill>
            <a:srgbClr val="47A3D9"/>
          </a:solidFill>
        </p:spPr>
        <p:txBody>
          <a:bodyPr anchor="ctr"/>
          <a:lstStyle>
            <a:lvl1pPr>
              <a:defRPr>
                <a:solidFill>
                  <a:schemeClr val="bg1"/>
                </a:solidFill>
              </a:defRPr>
            </a:lvl1pPr>
          </a:lstStyle>
          <a:p>
            <a:r>
              <a:rPr lang="en-US" b="1" dirty="0">
                <a:latin typeface="Avenir Heavy" panose="020B0703020203020204" pitchFamily="34" charset="-78"/>
                <a:cs typeface="Avenir Heavy" panose="020B0703020203020204" pitchFamily="34" charset="-78"/>
              </a:rPr>
              <a:t>MONTH &amp; YEAR</a:t>
            </a:r>
          </a:p>
        </p:txBody>
      </p:sp>
      <p:graphicFrame>
        <p:nvGraphicFramePr>
          <p:cNvPr id="4" name="Table 5">
            <a:extLst>
              <a:ext uri="{FF2B5EF4-FFF2-40B4-BE49-F238E27FC236}">
                <a16:creationId xmlns:a16="http://schemas.microsoft.com/office/drawing/2014/main" id="{4F53DEE4-03E1-EF03-2B9A-4FC76FF97784}"/>
              </a:ext>
            </a:extLst>
          </p:cNvPr>
          <p:cNvGraphicFramePr>
            <a:graphicFrameLocks/>
          </p:cNvGraphicFramePr>
          <p:nvPr userDrawn="1"/>
        </p:nvGraphicFramePr>
        <p:xfrm>
          <a:off x="6350001" y="2006602"/>
          <a:ext cx="5562601" cy="4572003"/>
        </p:xfrm>
        <a:graphic>
          <a:graphicData uri="http://schemas.openxmlformats.org/drawingml/2006/table">
            <a:tbl>
              <a:tblPr firstRow="1" bandRow="1">
                <a:tableStyleId>{5C22544A-7EE6-4342-B048-85BDC9FD1C3A}</a:tableStyleId>
              </a:tblPr>
              <a:tblGrid>
                <a:gridCol w="794657">
                  <a:extLst>
                    <a:ext uri="{9D8B030D-6E8A-4147-A177-3AD203B41FA5}">
                      <a16:colId xmlns:a16="http://schemas.microsoft.com/office/drawing/2014/main" val="3476096443"/>
                    </a:ext>
                  </a:extLst>
                </a:gridCol>
                <a:gridCol w="794657">
                  <a:extLst>
                    <a:ext uri="{9D8B030D-6E8A-4147-A177-3AD203B41FA5}">
                      <a16:colId xmlns:a16="http://schemas.microsoft.com/office/drawing/2014/main" val="3713691948"/>
                    </a:ext>
                  </a:extLst>
                </a:gridCol>
                <a:gridCol w="794657">
                  <a:extLst>
                    <a:ext uri="{9D8B030D-6E8A-4147-A177-3AD203B41FA5}">
                      <a16:colId xmlns:a16="http://schemas.microsoft.com/office/drawing/2014/main" val="3106412472"/>
                    </a:ext>
                  </a:extLst>
                </a:gridCol>
                <a:gridCol w="794657">
                  <a:extLst>
                    <a:ext uri="{9D8B030D-6E8A-4147-A177-3AD203B41FA5}">
                      <a16:colId xmlns:a16="http://schemas.microsoft.com/office/drawing/2014/main" val="1734665539"/>
                    </a:ext>
                  </a:extLst>
                </a:gridCol>
                <a:gridCol w="794657">
                  <a:extLst>
                    <a:ext uri="{9D8B030D-6E8A-4147-A177-3AD203B41FA5}">
                      <a16:colId xmlns:a16="http://schemas.microsoft.com/office/drawing/2014/main" val="2135008477"/>
                    </a:ext>
                  </a:extLst>
                </a:gridCol>
                <a:gridCol w="794657">
                  <a:extLst>
                    <a:ext uri="{9D8B030D-6E8A-4147-A177-3AD203B41FA5}">
                      <a16:colId xmlns:a16="http://schemas.microsoft.com/office/drawing/2014/main" val="2666336027"/>
                    </a:ext>
                  </a:extLst>
                </a:gridCol>
                <a:gridCol w="794657">
                  <a:extLst>
                    <a:ext uri="{9D8B030D-6E8A-4147-A177-3AD203B41FA5}">
                      <a16:colId xmlns:a16="http://schemas.microsoft.com/office/drawing/2014/main" val="420944989"/>
                    </a:ext>
                  </a:extLst>
                </a:gridCol>
              </a:tblGrid>
              <a:tr h="653143">
                <a:tc>
                  <a:txBody>
                    <a:bodyPr/>
                    <a:lstStyle/>
                    <a:p>
                      <a:pPr algn="ctr"/>
                      <a:r>
                        <a:rPr lang="en-US" sz="1800" b="1" i="0" dirty="0">
                          <a:solidFill>
                            <a:srgbClr val="004270"/>
                          </a:solidFill>
                          <a:latin typeface="+mn-lt"/>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906166"/>
                  </a:ext>
                </a:extLst>
              </a:tr>
              <a:tr h="653143">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008074"/>
                  </a:ext>
                </a:extLst>
              </a:tr>
              <a:tr h="653143">
                <a:tc>
                  <a:txBody>
                    <a:bodyPr/>
                    <a:lstStyle/>
                    <a:p>
                      <a:pPr algn="ctr" fontAlgn="b"/>
                      <a:r>
                        <a:rPr lang="en-US" sz="1800" b="0" i="0" u="none" strike="noStrike" dirty="0">
                          <a:solidFill>
                            <a:srgbClr val="878A8F"/>
                          </a:solidFill>
                          <a:effectLst/>
                          <a:latin typeface="+mn-lt"/>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838848"/>
                  </a:ext>
                </a:extLst>
              </a:tr>
              <a:tr h="653143">
                <a:tc>
                  <a:txBody>
                    <a:bodyPr/>
                    <a:lstStyle/>
                    <a:p>
                      <a:pPr algn="ctr" fontAlgn="b"/>
                      <a:r>
                        <a:rPr lang="en-US" sz="1800" b="0" i="0" u="none" strike="noStrike" dirty="0">
                          <a:solidFill>
                            <a:srgbClr val="878A8F"/>
                          </a:solidFill>
                          <a:effectLst/>
                          <a:latin typeface="+mn-lt"/>
                        </a:rPr>
                        <a:t>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710236"/>
                  </a:ext>
                </a:extLst>
              </a:tr>
              <a:tr h="653143">
                <a:tc>
                  <a:txBody>
                    <a:bodyPr/>
                    <a:lstStyle/>
                    <a:p>
                      <a:pPr algn="ctr" fontAlgn="b"/>
                      <a:r>
                        <a:rPr lang="en-US" sz="1800" b="0" i="0" u="none" strike="noStrike" dirty="0">
                          <a:solidFill>
                            <a:srgbClr val="878A8F"/>
                          </a:solidFill>
                          <a:effectLst/>
                          <a:latin typeface="+mn-lt"/>
                        </a:rPr>
                        <a:t>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930129"/>
                  </a:ext>
                </a:extLst>
              </a:tr>
              <a:tr h="653143">
                <a:tc>
                  <a:txBody>
                    <a:bodyPr/>
                    <a:lstStyle/>
                    <a:p>
                      <a:pPr algn="ctr" fontAlgn="b"/>
                      <a:r>
                        <a:rPr lang="en-US" sz="1800" b="0" i="0" u="none" strike="noStrike" dirty="0">
                          <a:solidFill>
                            <a:srgbClr val="878A8F"/>
                          </a:solidFill>
                          <a:effectLst/>
                          <a:latin typeface="+mn-lt"/>
                        </a:rPr>
                        <a:t>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765827"/>
                  </a:ext>
                </a:extLst>
              </a:tr>
              <a:tr h="653143">
                <a:tc>
                  <a:txBody>
                    <a:bodyPr/>
                    <a:lstStyle/>
                    <a:p>
                      <a:pPr algn="ctr" fontAlgn="b"/>
                      <a:r>
                        <a:rPr lang="en-US" sz="1800" b="0" i="0" u="none" strike="noStrike" dirty="0">
                          <a:solidFill>
                            <a:srgbClr val="878A8F"/>
                          </a:solidFill>
                          <a:effectLst/>
                          <a:latin typeface="+mn-lt"/>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31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3545673"/>
                  </a:ext>
                </a:extLst>
              </a:tr>
            </a:tbl>
          </a:graphicData>
        </a:graphic>
      </p:graphicFrame>
      <p:pic>
        <p:nvPicPr>
          <p:cNvPr id="5" name="Picture Placeholder 9" descr="A person in a pool&#10;&#10;Description automatically generated with medium confidence">
            <a:extLst>
              <a:ext uri="{FF2B5EF4-FFF2-40B4-BE49-F238E27FC236}">
                <a16:creationId xmlns:a16="http://schemas.microsoft.com/office/drawing/2014/main" id="{801E2654-5CBE-ABF8-4640-C3C0AC4FFF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08" r="3780"/>
          <a:stretch/>
        </p:blipFill>
        <p:spPr>
          <a:xfrm>
            <a:off x="0" y="0"/>
            <a:ext cx="6096000" cy="6858000"/>
          </a:xfrm>
          <a:prstGeom prst="rect">
            <a:avLst/>
          </a:prstGeom>
        </p:spPr>
      </p:pic>
      <p:sp>
        <p:nvSpPr>
          <p:cNvPr id="6" name="Oval 5">
            <a:extLst>
              <a:ext uri="{FF2B5EF4-FFF2-40B4-BE49-F238E27FC236}">
                <a16:creationId xmlns:a16="http://schemas.microsoft.com/office/drawing/2014/main" id="{CE9B835B-CF1A-4B5B-5837-160D77A703FA}"/>
              </a:ext>
            </a:extLst>
          </p:cNvPr>
          <p:cNvSpPr/>
          <p:nvPr userDrawn="1"/>
        </p:nvSpPr>
        <p:spPr>
          <a:xfrm>
            <a:off x="7188200" y="3280833"/>
            <a:ext cx="711200" cy="711200"/>
          </a:xfrm>
          <a:prstGeom prst="ellipse">
            <a:avLst/>
          </a:prstGeom>
          <a:noFill/>
          <a:ln w="57150">
            <a:solidFill>
              <a:srgbClr val="F37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6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nual Calendar Slid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74F2A6-E1FF-4252-9030-D19A627ED06A}"/>
              </a:ext>
            </a:extLst>
          </p:cNvPr>
          <p:cNvGraphicFramePr>
            <a:graphicFrameLocks noGrp="1"/>
          </p:cNvGraphicFramePr>
          <p:nvPr userDrawn="1"/>
        </p:nvGraphicFramePr>
        <p:xfrm>
          <a:off x="769454" y="1092200"/>
          <a:ext cx="10653093" cy="5075280"/>
        </p:xfrm>
        <a:graphic>
          <a:graphicData uri="http://schemas.openxmlformats.org/drawingml/2006/table">
            <a:tbl>
              <a:tblPr>
                <a:tableStyleId>{793D81CF-94F2-401A-BA57-92F5A7B2D0C5}</a:tableStyleId>
              </a:tblPr>
              <a:tblGrid>
                <a:gridCol w="819469">
                  <a:extLst>
                    <a:ext uri="{9D8B030D-6E8A-4147-A177-3AD203B41FA5}">
                      <a16:colId xmlns:a16="http://schemas.microsoft.com/office/drawing/2014/main" val="1082738788"/>
                    </a:ext>
                  </a:extLst>
                </a:gridCol>
                <a:gridCol w="819469">
                  <a:extLst>
                    <a:ext uri="{9D8B030D-6E8A-4147-A177-3AD203B41FA5}">
                      <a16:colId xmlns:a16="http://schemas.microsoft.com/office/drawing/2014/main" val="3230108256"/>
                    </a:ext>
                  </a:extLst>
                </a:gridCol>
                <a:gridCol w="819469">
                  <a:extLst>
                    <a:ext uri="{9D8B030D-6E8A-4147-A177-3AD203B41FA5}">
                      <a16:colId xmlns:a16="http://schemas.microsoft.com/office/drawing/2014/main" val="680570033"/>
                    </a:ext>
                  </a:extLst>
                </a:gridCol>
                <a:gridCol w="819469">
                  <a:extLst>
                    <a:ext uri="{9D8B030D-6E8A-4147-A177-3AD203B41FA5}">
                      <a16:colId xmlns:a16="http://schemas.microsoft.com/office/drawing/2014/main" val="2151814433"/>
                    </a:ext>
                  </a:extLst>
                </a:gridCol>
                <a:gridCol w="819469">
                  <a:extLst>
                    <a:ext uri="{9D8B030D-6E8A-4147-A177-3AD203B41FA5}">
                      <a16:colId xmlns:a16="http://schemas.microsoft.com/office/drawing/2014/main" val="3631242450"/>
                    </a:ext>
                  </a:extLst>
                </a:gridCol>
                <a:gridCol w="819469">
                  <a:extLst>
                    <a:ext uri="{9D8B030D-6E8A-4147-A177-3AD203B41FA5}">
                      <a16:colId xmlns:a16="http://schemas.microsoft.com/office/drawing/2014/main" val="1075053995"/>
                    </a:ext>
                  </a:extLst>
                </a:gridCol>
                <a:gridCol w="819469">
                  <a:extLst>
                    <a:ext uri="{9D8B030D-6E8A-4147-A177-3AD203B41FA5}">
                      <a16:colId xmlns:a16="http://schemas.microsoft.com/office/drawing/2014/main" val="2331299614"/>
                    </a:ext>
                  </a:extLst>
                </a:gridCol>
                <a:gridCol w="819469">
                  <a:extLst>
                    <a:ext uri="{9D8B030D-6E8A-4147-A177-3AD203B41FA5}">
                      <a16:colId xmlns:a16="http://schemas.microsoft.com/office/drawing/2014/main" val="1819060183"/>
                    </a:ext>
                  </a:extLst>
                </a:gridCol>
                <a:gridCol w="819469">
                  <a:extLst>
                    <a:ext uri="{9D8B030D-6E8A-4147-A177-3AD203B41FA5}">
                      <a16:colId xmlns:a16="http://schemas.microsoft.com/office/drawing/2014/main" val="722757239"/>
                    </a:ext>
                  </a:extLst>
                </a:gridCol>
                <a:gridCol w="819469">
                  <a:extLst>
                    <a:ext uri="{9D8B030D-6E8A-4147-A177-3AD203B41FA5}">
                      <a16:colId xmlns:a16="http://schemas.microsoft.com/office/drawing/2014/main" val="994629218"/>
                    </a:ext>
                  </a:extLst>
                </a:gridCol>
                <a:gridCol w="819469">
                  <a:extLst>
                    <a:ext uri="{9D8B030D-6E8A-4147-A177-3AD203B41FA5}">
                      <a16:colId xmlns:a16="http://schemas.microsoft.com/office/drawing/2014/main" val="3383382047"/>
                    </a:ext>
                  </a:extLst>
                </a:gridCol>
                <a:gridCol w="819469">
                  <a:extLst>
                    <a:ext uri="{9D8B030D-6E8A-4147-A177-3AD203B41FA5}">
                      <a16:colId xmlns:a16="http://schemas.microsoft.com/office/drawing/2014/main" val="245796328"/>
                    </a:ext>
                  </a:extLst>
                </a:gridCol>
                <a:gridCol w="819469">
                  <a:extLst>
                    <a:ext uri="{9D8B030D-6E8A-4147-A177-3AD203B41FA5}">
                      <a16:colId xmlns:a16="http://schemas.microsoft.com/office/drawing/2014/main" val="2580181196"/>
                    </a:ext>
                  </a:extLst>
                </a:gridCol>
              </a:tblGrid>
              <a:tr h="845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JANUARY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FEBRUARY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MARCH</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APRIL</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MAY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JUNE</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JULY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AUGUST</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SEPTEMBER</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OCTOBER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NOVEMBER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DECEMBER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extLst>
                  <a:ext uri="{0D108BD9-81ED-4DB2-BD59-A6C34878D82A}">
                    <a16:rowId xmlns:a16="http://schemas.microsoft.com/office/drawing/2014/main" val="3585616687"/>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1</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2946935935"/>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2</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477845422"/>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3</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3357609382"/>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4</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199080001"/>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5 </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4181078450"/>
                  </a:ext>
                </a:extLst>
              </a:tr>
            </a:tbl>
          </a:graphicData>
        </a:graphic>
      </p:graphicFrame>
      <p:sp>
        <p:nvSpPr>
          <p:cNvPr id="5" name="TextBox 4">
            <a:extLst>
              <a:ext uri="{FF2B5EF4-FFF2-40B4-BE49-F238E27FC236}">
                <a16:creationId xmlns:a16="http://schemas.microsoft.com/office/drawing/2014/main" id="{CAB3CECF-25FA-B2EA-9E65-99E9268DF0B6}"/>
              </a:ext>
            </a:extLst>
          </p:cNvPr>
          <p:cNvSpPr txBox="1"/>
          <p:nvPr userDrawn="1"/>
        </p:nvSpPr>
        <p:spPr>
          <a:xfrm>
            <a:off x="4064000" y="3131980"/>
            <a:ext cx="4521200"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 Sample text for calendar event.</a:t>
            </a:r>
          </a:p>
        </p:txBody>
      </p:sp>
      <p:sp>
        <p:nvSpPr>
          <p:cNvPr id="6" name="Right Arrow 5">
            <a:extLst>
              <a:ext uri="{FF2B5EF4-FFF2-40B4-BE49-F238E27FC236}">
                <a16:creationId xmlns:a16="http://schemas.microsoft.com/office/drawing/2014/main" id="{C38C2EF9-D793-83DE-B422-626B6EF5DF49}"/>
              </a:ext>
            </a:extLst>
          </p:cNvPr>
          <p:cNvSpPr/>
          <p:nvPr userDrawn="1"/>
        </p:nvSpPr>
        <p:spPr>
          <a:xfrm>
            <a:off x="4064000" y="2782458"/>
            <a:ext cx="56896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DF8B0C2-F503-7B1E-C1F8-406E00C1A1FB}"/>
              </a:ext>
            </a:extLst>
          </p:cNvPr>
          <p:cNvSpPr/>
          <p:nvPr userDrawn="1"/>
        </p:nvSpPr>
        <p:spPr>
          <a:xfrm>
            <a:off x="2387600" y="4495800"/>
            <a:ext cx="4114800" cy="812800"/>
          </a:xfrm>
          <a:prstGeom prst="rect">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E0B3A4-C9C1-8217-6FDE-56F312DAFBFA}"/>
              </a:ext>
            </a:extLst>
          </p:cNvPr>
          <p:cNvSpPr txBox="1"/>
          <p:nvPr userDrawn="1"/>
        </p:nvSpPr>
        <p:spPr>
          <a:xfrm>
            <a:off x="2590800" y="4686757"/>
            <a:ext cx="3911600" cy="923330"/>
          </a:xfrm>
          <a:prstGeom prst="rect">
            <a:avLst/>
          </a:prstGeom>
          <a:noFill/>
        </p:spPr>
        <p:txBody>
          <a:bodyPr wrap="square" rtlCol="0">
            <a:spAutoFit/>
          </a:bodyPr>
          <a:lstStyle/>
          <a:p>
            <a:r>
              <a:rPr lang="en-US" dirty="0">
                <a:solidFill>
                  <a:schemeClr val="bg1"/>
                </a:solidFill>
                <a:latin typeface="Avenir Book" panose="02000503020000020003" pitchFamily="2" charset="0"/>
              </a:rPr>
              <a:t>Sample text for calendar event. Sample text for calendar event. Sample text for calendar event.</a:t>
            </a:r>
          </a:p>
        </p:txBody>
      </p:sp>
      <p:sp>
        <p:nvSpPr>
          <p:cNvPr id="9" name="5-Point Star 8">
            <a:extLst>
              <a:ext uri="{FF2B5EF4-FFF2-40B4-BE49-F238E27FC236}">
                <a16:creationId xmlns:a16="http://schemas.microsoft.com/office/drawing/2014/main" id="{9545CB9F-7784-A45E-9EA0-9A48E4FA2141}"/>
              </a:ext>
            </a:extLst>
          </p:cNvPr>
          <p:cNvSpPr/>
          <p:nvPr userDrawn="1"/>
        </p:nvSpPr>
        <p:spPr>
          <a:xfrm>
            <a:off x="9855200" y="368064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F5F2583F-534E-059C-B2DC-978D97A47BCB}"/>
              </a:ext>
            </a:extLst>
          </p:cNvPr>
          <p:cNvSpPr>
            <a:spLocks noGrp="1"/>
          </p:cNvSpPr>
          <p:nvPr>
            <p:ph type="body" sz="quarter" idx="10" hasCustomPrompt="1"/>
          </p:nvPr>
        </p:nvSpPr>
        <p:spPr>
          <a:xfrm>
            <a:off x="783002" y="381000"/>
            <a:ext cx="10639545" cy="615600"/>
          </a:xfrm>
          <a:prstGeom prst="rect">
            <a:avLst/>
          </a:prstGeom>
        </p:spPr>
        <p:txBody>
          <a:bodyPr/>
          <a:lstStyle>
            <a:lvl1pPr marL="0" indent="0" algn="ctr">
              <a:buNone/>
              <a:defRPr sz="1750">
                <a:solidFill>
                  <a:srgbClr val="1192D2"/>
                </a:solidFill>
                <a:latin typeface="AccentGraphic" panose="02000303060000020004" pitchFamily="2" charset="0"/>
              </a:defRPr>
            </a:lvl1pPr>
          </a:lstStyle>
          <a:p>
            <a:pPr lvl="0"/>
            <a:r>
              <a:rPr lang="en-US" dirty="0"/>
              <a:t>ANNUAL CALENDAR TABLE</a:t>
            </a:r>
          </a:p>
        </p:txBody>
      </p:sp>
    </p:spTree>
    <p:extLst>
      <p:ext uri="{BB962C8B-B14F-4D97-AF65-F5344CB8AC3E}">
        <p14:creationId xmlns:p14="http://schemas.microsoft.com/office/powerpoint/2010/main" val="2123545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rterly Calendar Slid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1A63C41-DF51-2F72-6FD8-C0DC01D10104}"/>
              </a:ext>
            </a:extLst>
          </p:cNvPr>
          <p:cNvGraphicFramePr>
            <a:graphicFrameLocks noGrp="1"/>
          </p:cNvGraphicFramePr>
          <p:nvPr userDrawn="1"/>
        </p:nvGraphicFramePr>
        <p:xfrm>
          <a:off x="791127" y="1193800"/>
          <a:ext cx="10607040" cy="4922880"/>
        </p:xfrm>
        <a:graphic>
          <a:graphicData uri="http://schemas.openxmlformats.org/drawingml/2006/table">
            <a:tbl>
              <a:tblPr>
                <a:tableStyleId>{793D81CF-94F2-401A-BA57-92F5A7B2D0C5}</a:tableStyleId>
              </a:tblPr>
              <a:tblGrid>
                <a:gridCol w="2651760">
                  <a:extLst>
                    <a:ext uri="{9D8B030D-6E8A-4147-A177-3AD203B41FA5}">
                      <a16:colId xmlns:a16="http://schemas.microsoft.com/office/drawing/2014/main" val="1082738788"/>
                    </a:ext>
                  </a:extLst>
                </a:gridCol>
                <a:gridCol w="2651760">
                  <a:extLst>
                    <a:ext uri="{9D8B030D-6E8A-4147-A177-3AD203B41FA5}">
                      <a16:colId xmlns:a16="http://schemas.microsoft.com/office/drawing/2014/main" val="3230108256"/>
                    </a:ext>
                  </a:extLst>
                </a:gridCol>
                <a:gridCol w="2651760">
                  <a:extLst>
                    <a:ext uri="{9D8B030D-6E8A-4147-A177-3AD203B41FA5}">
                      <a16:colId xmlns:a16="http://schemas.microsoft.com/office/drawing/2014/main" val="680570033"/>
                    </a:ext>
                  </a:extLst>
                </a:gridCol>
                <a:gridCol w="2651760">
                  <a:extLst>
                    <a:ext uri="{9D8B030D-6E8A-4147-A177-3AD203B41FA5}">
                      <a16:colId xmlns:a16="http://schemas.microsoft.com/office/drawing/2014/main" val="2151814433"/>
                    </a:ext>
                  </a:extLst>
                </a:gridCol>
              </a:tblGrid>
              <a:tr h="820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JANUARY</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FEBRUARY</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MARCH</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extLst>
                  <a:ext uri="{0D108BD9-81ED-4DB2-BD59-A6C34878D82A}">
                    <a16:rowId xmlns:a16="http://schemas.microsoft.com/office/drawing/2014/main" val="3585616687"/>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1</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2946935935"/>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2</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477845422"/>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3</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3357609382"/>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4</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199080001"/>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5 </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4181078450"/>
                  </a:ext>
                </a:extLst>
              </a:tr>
            </a:tbl>
          </a:graphicData>
        </a:graphic>
      </p:graphicFrame>
      <p:sp>
        <p:nvSpPr>
          <p:cNvPr id="5" name="Right Arrow 4">
            <a:extLst>
              <a:ext uri="{FF2B5EF4-FFF2-40B4-BE49-F238E27FC236}">
                <a16:creationId xmlns:a16="http://schemas.microsoft.com/office/drawing/2014/main" id="{3D9FFA5C-29F2-29EB-C552-A957ECE0DF88}"/>
              </a:ext>
            </a:extLst>
          </p:cNvPr>
          <p:cNvSpPr/>
          <p:nvPr userDrawn="1"/>
        </p:nvSpPr>
        <p:spPr>
          <a:xfrm>
            <a:off x="3454400" y="2819400"/>
            <a:ext cx="52832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95353A3-D994-E1CB-FB7C-154264E24E14}"/>
              </a:ext>
            </a:extLst>
          </p:cNvPr>
          <p:cNvSpPr txBox="1"/>
          <p:nvPr userDrawn="1"/>
        </p:nvSpPr>
        <p:spPr>
          <a:xfrm>
            <a:off x="3454400" y="3233580"/>
            <a:ext cx="2489200"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a:t>
            </a:r>
          </a:p>
        </p:txBody>
      </p:sp>
      <p:sp>
        <p:nvSpPr>
          <p:cNvPr id="7" name="Right Arrow 6">
            <a:extLst>
              <a:ext uri="{FF2B5EF4-FFF2-40B4-BE49-F238E27FC236}">
                <a16:creationId xmlns:a16="http://schemas.microsoft.com/office/drawing/2014/main" id="{63D537BC-D863-36FC-04C2-293CA42224B7}"/>
              </a:ext>
            </a:extLst>
          </p:cNvPr>
          <p:cNvSpPr/>
          <p:nvPr userDrawn="1"/>
        </p:nvSpPr>
        <p:spPr>
          <a:xfrm>
            <a:off x="3454400" y="4902200"/>
            <a:ext cx="69088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04ECAF-3575-7D27-B527-BAABBC225154}"/>
              </a:ext>
            </a:extLst>
          </p:cNvPr>
          <p:cNvSpPr txBox="1"/>
          <p:nvPr userDrawn="1"/>
        </p:nvSpPr>
        <p:spPr>
          <a:xfrm>
            <a:off x="8769434" y="5368709"/>
            <a:ext cx="2508167"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a:t>
            </a:r>
          </a:p>
        </p:txBody>
      </p:sp>
      <p:sp>
        <p:nvSpPr>
          <p:cNvPr id="9" name="5-Point Star 8">
            <a:extLst>
              <a:ext uri="{FF2B5EF4-FFF2-40B4-BE49-F238E27FC236}">
                <a16:creationId xmlns:a16="http://schemas.microsoft.com/office/drawing/2014/main" id="{88459107-A11E-A2DE-9DF7-31117E524CA4}"/>
              </a:ext>
            </a:extLst>
          </p:cNvPr>
          <p:cNvSpPr/>
          <p:nvPr userDrawn="1"/>
        </p:nvSpPr>
        <p:spPr>
          <a:xfrm>
            <a:off x="8890000" y="373026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a:extLst>
              <a:ext uri="{FF2B5EF4-FFF2-40B4-BE49-F238E27FC236}">
                <a16:creationId xmlns:a16="http://schemas.microsoft.com/office/drawing/2014/main" id="{F1742B5B-472F-C85A-26E7-7D87069B002C}"/>
              </a:ext>
            </a:extLst>
          </p:cNvPr>
          <p:cNvSpPr/>
          <p:nvPr userDrawn="1"/>
        </p:nvSpPr>
        <p:spPr>
          <a:xfrm>
            <a:off x="5689600" y="210702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DB6C2220-EAE8-57ED-6E6D-6403E42D94DB}"/>
              </a:ext>
            </a:extLst>
          </p:cNvPr>
          <p:cNvSpPr>
            <a:spLocks noGrp="1"/>
          </p:cNvSpPr>
          <p:nvPr>
            <p:ph type="body" sz="quarter" idx="10" hasCustomPrompt="1"/>
          </p:nvPr>
        </p:nvSpPr>
        <p:spPr>
          <a:xfrm>
            <a:off x="772169" y="432417"/>
            <a:ext cx="10625999" cy="615600"/>
          </a:xfrm>
          <a:prstGeom prst="rect">
            <a:avLst/>
          </a:prstGeom>
        </p:spPr>
        <p:txBody>
          <a:bodyPr/>
          <a:lstStyle>
            <a:lvl1pPr marL="0" indent="0" algn="ctr">
              <a:buNone/>
              <a:defRPr sz="1750">
                <a:solidFill>
                  <a:srgbClr val="1192D2"/>
                </a:solidFill>
                <a:latin typeface="AccentGraphic" panose="02000303060000020004" pitchFamily="2" charset="0"/>
              </a:defRPr>
            </a:lvl1pPr>
          </a:lstStyle>
          <a:p>
            <a:pPr lvl="0"/>
            <a:r>
              <a:rPr lang="en-US" dirty="0"/>
              <a:t>QUARTERLY CALENDAR TABLE</a:t>
            </a:r>
          </a:p>
        </p:txBody>
      </p:sp>
    </p:spTree>
    <p:extLst>
      <p:ext uri="{BB962C8B-B14F-4D97-AF65-F5344CB8AC3E}">
        <p14:creationId xmlns:p14="http://schemas.microsoft.com/office/powerpoint/2010/main" val="187288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192D2"/>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717BC2A-23E2-F46C-FE38-DD2CE8B7EB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17600" y="4445002"/>
            <a:ext cx="1628477" cy="466751"/>
          </a:xfrm>
          <a:prstGeom prst="rect">
            <a:avLst/>
          </a:prstGeom>
        </p:spPr>
      </p:pic>
      <p:sp>
        <p:nvSpPr>
          <p:cNvPr id="10" name="Text Placeholder 9">
            <a:extLst>
              <a:ext uri="{FF2B5EF4-FFF2-40B4-BE49-F238E27FC236}">
                <a16:creationId xmlns:a16="http://schemas.microsoft.com/office/drawing/2014/main" id="{E9A571BD-4335-CBF4-87F9-6D86EC2D5AB2}"/>
              </a:ext>
            </a:extLst>
          </p:cNvPr>
          <p:cNvSpPr>
            <a:spLocks noGrp="1"/>
          </p:cNvSpPr>
          <p:nvPr>
            <p:ph type="body" sz="quarter" idx="10" hasCustomPrompt="1"/>
          </p:nvPr>
        </p:nvSpPr>
        <p:spPr>
          <a:xfrm>
            <a:off x="1066800" y="3683001"/>
            <a:ext cx="8483600" cy="742635"/>
          </a:xfrm>
          <a:prstGeom prst="rect">
            <a:avLst/>
          </a:prstGeom>
        </p:spPr>
        <p:txBody>
          <a:bodyPr/>
          <a:lstStyle>
            <a:lvl1pPr marL="0" indent="0">
              <a:buNone/>
              <a:defRPr sz="2750">
                <a:solidFill>
                  <a:schemeClr val="bg1"/>
                </a:solidFill>
                <a:latin typeface="AccentGraphic" panose="02000303060000020004" pitchFamily="2" charset="0"/>
              </a:defRPr>
            </a:lvl1pPr>
          </a:lstStyle>
          <a:p>
            <a:pPr lvl="0"/>
            <a:r>
              <a:rPr lang="en-US" dirty="0"/>
              <a:t>Presentation Title</a:t>
            </a:r>
          </a:p>
        </p:txBody>
      </p:sp>
    </p:spTree>
    <p:extLst>
      <p:ext uri="{BB962C8B-B14F-4D97-AF65-F5344CB8AC3E}">
        <p14:creationId xmlns:p14="http://schemas.microsoft.com/office/powerpoint/2010/main" val="1964979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Slide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FA13EBC-CBF0-90C7-03AB-7A95985710F0}"/>
              </a:ext>
            </a:extLst>
          </p:cNvPr>
          <p:cNvCxnSpPr>
            <a:cxnSpLocks/>
          </p:cNvCxnSpPr>
          <p:nvPr userDrawn="1"/>
        </p:nvCxnSpPr>
        <p:spPr>
          <a:xfrm>
            <a:off x="0" y="3835400"/>
            <a:ext cx="12192000" cy="0"/>
          </a:xfrm>
          <a:prstGeom prst="line">
            <a:avLst/>
          </a:prstGeom>
          <a:ln w="38100">
            <a:solidFill>
              <a:srgbClr val="00427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D71A6FB-D5A6-1DEA-F3BF-5D93BD83ACB9}"/>
              </a:ext>
            </a:extLst>
          </p:cNvPr>
          <p:cNvSpPr/>
          <p:nvPr userDrawn="1"/>
        </p:nvSpPr>
        <p:spPr>
          <a:xfrm>
            <a:off x="863600" y="3421301"/>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C69701D-6044-089A-BA5D-60465FD82928}"/>
              </a:ext>
            </a:extLst>
          </p:cNvPr>
          <p:cNvSpPr/>
          <p:nvPr userDrawn="1"/>
        </p:nvSpPr>
        <p:spPr>
          <a:xfrm>
            <a:off x="2794000" y="3413602"/>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84A18E9-4D3D-81F5-DE00-BBC5211E57E3}"/>
              </a:ext>
            </a:extLst>
          </p:cNvPr>
          <p:cNvSpPr/>
          <p:nvPr userDrawn="1"/>
        </p:nvSpPr>
        <p:spPr>
          <a:xfrm>
            <a:off x="4725324" y="3421301"/>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10FBADE-A7B4-D923-96CD-88423F52D221}"/>
              </a:ext>
            </a:extLst>
          </p:cNvPr>
          <p:cNvSpPr/>
          <p:nvPr userDrawn="1"/>
        </p:nvSpPr>
        <p:spPr>
          <a:xfrm>
            <a:off x="6653879" y="3425147"/>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2BB1071-3C32-D47D-F3C5-9F93C0830B91}"/>
              </a:ext>
            </a:extLst>
          </p:cNvPr>
          <p:cNvSpPr/>
          <p:nvPr userDrawn="1"/>
        </p:nvSpPr>
        <p:spPr>
          <a:xfrm>
            <a:off x="8582433" y="3429000"/>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1F9C7A6-178E-FEA4-C55A-0220B9214000}"/>
              </a:ext>
            </a:extLst>
          </p:cNvPr>
          <p:cNvSpPr/>
          <p:nvPr userDrawn="1"/>
        </p:nvSpPr>
        <p:spPr>
          <a:xfrm>
            <a:off x="10261600" y="3413602"/>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56C304C9-5F27-3351-CF70-F2B7156FCD62}"/>
              </a:ext>
            </a:extLst>
          </p:cNvPr>
          <p:cNvSpPr txBox="1">
            <a:spLocks/>
          </p:cNvSpPr>
          <p:nvPr userDrawn="1"/>
        </p:nvSpPr>
        <p:spPr>
          <a:xfrm>
            <a:off x="-1847" y="533400"/>
            <a:ext cx="5538124" cy="812800"/>
          </a:xfrm>
          <a:prstGeom prst="rect">
            <a:avLst/>
          </a:prstGeom>
          <a:solidFill>
            <a:srgbClr val="47A3D9"/>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a:solidFill>
                  <a:schemeClr val="bg1"/>
                </a:solidFill>
              </a:rPr>
              <a:t>  </a:t>
            </a:r>
            <a:endParaRPr lang="en-US" sz="2200" b="1" dirty="0">
              <a:solidFill>
                <a:schemeClr val="bg1"/>
              </a:solidFill>
              <a:latin typeface="Avenir LT Std 55 Roman" panose="020B0503020203020204" pitchFamily="34" charset="0"/>
            </a:endParaRPr>
          </a:p>
        </p:txBody>
      </p:sp>
      <p:cxnSp>
        <p:nvCxnSpPr>
          <p:cNvPr id="12" name="Straight Connector 11">
            <a:extLst>
              <a:ext uri="{FF2B5EF4-FFF2-40B4-BE49-F238E27FC236}">
                <a16:creationId xmlns:a16="http://schemas.microsoft.com/office/drawing/2014/main" id="{D2F1C55D-43CF-320E-3BFC-7F271CFAF985}"/>
              </a:ext>
            </a:extLst>
          </p:cNvPr>
          <p:cNvCxnSpPr>
            <a:cxnSpLocks/>
          </p:cNvCxnSpPr>
          <p:nvPr userDrawn="1"/>
        </p:nvCxnSpPr>
        <p:spPr>
          <a:xfrm>
            <a:off x="3200400" y="4226402"/>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C92DCF-183D-19EC-65A5-3EC54F5DBB65}"/>
              </a:ext>
            </a:extLst>
          </p:cNvPr>
          <p:cNvCxnSpPr>
            <a:cxnSpLocks/>
          </p:cNvCxnSpPr>
          <p:nvPr userDrawn="1"/>
        </p:nvCxnSpPr>
        <p:spPr>
          <a:xfrm>
            <a:off x="7061200" y="4241800"/>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0B10EC-DE2E-40A9-E7F2-BC922D8A3511}"/>
              </a:ext>
            </a:extLst>
          </p:cNvPr>
          <p:cNvCxnSpPr>
            <a:cxnSpLocks/>
          </p:cNvCxnSpPr>
          <p:nvPr userDrawn="1"/>
        </p:nvCxnSpPr>
        <p:spPr>
          <a:xfrm>
            <a:off x="10668000" y="4226402"/>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70868B-ABBB-A0CF-BE03-CBF5E478D37B}"/>
              </a:ext>
            </a:extLst>
          </p:cNvPr>
          <p:cNvCxnSpPr/>
          <p:nvPr userDrawn="1"/>
        </p:nvCxnSpPr>
        <p:spPr>
          <a:xfrm>
            <a:off x="1270000" y="2506901"/>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422148-A39C-B451-C132-079792AE5AA1}"/>
              </a:ext>
            </a:extLst>
          </p:cNvPr>
          <p:cNvCxnSpPr/>
          <p:nvPr userDrawn="1"/>
        </p:nvCxnSpPr>
        <p:spPr>
          <a:xfrm>
            <a:off x="5130800" y="2491503"/>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8EE9BD-03FC-76F6-1CDF-E17AFC83413A}"/>
              </a:ext>
            </a:extLst>
          </p:cNvPr>
          <p:cNvCxnSpPr/>
          <p:nvPr userDrawn="1"/>
        </p:nvCxnSpPr>
        <p:spPr>
          <a:xfrm>
            <a:off x="8991600" y="2514600"/>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ED689897-8A9B-4C7C-E144-8680C0AA79F2}"/>
              </a:ext>
            </a:extLst>
          </p:cNvPr>
          <p:cNvSpPr>
            <a:spLocks noGrp="1"/>
          </p:cNvSpPr>
          <p:nvPr>
            <p:ph type="body" sz="quarter" idx="10" hasCustomPrompt="1"/>
          </p:nvPr>
        </p:nvSpPr>
        <p:spPr>
          <a:xfrm>
            <a:off x="863602" y="736600"/>
            <a:ext cx="4651140" cy="594202"/>
          </a:xfrm>
          <a:prstGeom prst="rect">
            <a:avLst/>
          </a:prstGeom>
        </p:spPr>
        <p:txBody>
          <a:bodyPr/>
          <a:lstStyle>
            <a:lvl1pPr marL="0" indent="0">
              <a:buNone/>
              <a:defRPr sz="2200">
                <a:solidFill>
                  <a:schemeClr val="bg1"/>
                </a:solidFill>
                <a:latin typeface="AccentGraphic" panose="02000303060000020004" pitchFamily="2" charset="0"/>
              </a:defRPr>
            </a:lvl1pPr>
          </a:lstStyle>
          <a:p>
            <a:pPr lvl="0"/>
            <a:r>
              <a:rPr lang="en-US" dirty="0"/>
              <a:t>TIMELINE SLIDE TITLE</a:t>
            </a:r>
          </a:p>
        </p:txBody>
      </p:sp>
      <p:sp>
        <p:nvSpPr>
          <p:cNvPr id="33" name="Text Placeholder 32">
            <a:extLst>
              <a:ext uri="{FF2B5EF4-FFF2-40B4-BE49-F238E27FC236}">
                <a16:creationId xmlns:a16="http://schemas.microsoft.com/office/drawing/2014/main" id="{2B5FCD18-458C-A6C7-6810-A21972DDA5C6}"/>
              </a:ext>
            </a:extLst>
          </p:cNvPr>
          <p:cNvSpPr>
            <a:spLocks noGrp="1"/>
          </p:cNvSpPr>
          <p:nvPr>
            <p:ph type="body" sz="quarter" idx="11" hasCustomPrompt="1"/>
          </p:nvPr>
        </p:nvSpPr>
        <p:spPr>
          <a:xfrm>
            <a:off x="319579"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4" name="Text Placeholder 32">
            <a:extLst>
              <a:ext uri="{FF2B5EF4-FFF2-40B4-BE49-F238E27FC236}">
                <a16:creationId xmlns:a16="http://schemas.microsoft.com/office/drawing/2014/main" id="{5FB8EAF4-1B03-B865-3BBA-8D11A792E195}"/>
              </a:ext>
            </a:extLst>
          </p:cNvPr>
          <p:cNvSpPr>
            <a:spLocks noGrp="1"/>
          </p:cNvSpPr>
          <p:nvPr>
            <p:ph type="body" sz="quarter" idx="12" hasCustomPrompt="1"/>
          </p:nvPr>
        </p:nvSpPr>
        <p:spPr>
          <a:xfrm>
            <a:off x="4180377"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5" name="Text Placeholder 32">
            <a:extLst>
              <a:ext uri="{FF2B5EF4-FFF2-40B4-BE49-F238E27FC236}">
                <a16:creationId xmlns:a16="http://schemas.microsoft.com/office/drawing/2014/main" id="{236F504A-CE58-5AE7-857B-36DCFE45EF22}"/>
              </a:ext>
            </a:extLst>
          </p:cNvPr>
          <p:cNvSpPr>
            <a:spLocks noGrp="1"/>
          </p:cNvSpPr>
          <p:nvPr>
            <p:ph type="body" sz="quarter" idx="13" hasCustomPrompt="1"/>
          </p:nvPr>
        </p:nvSpPr>
        <p:spPr>
          <a:xfrm>
            <a:off x="8041177"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6" name="Text Placeholder 32">
            <a:extLst>
              <a:ext uri="{FF2B5EF4-FFF2-40B4-BE49-F238E27FC236}">
                <a16:creationId xmlns:a16="http://schemas.microsoft.com/office/drawing/2014/main" id="{0F0B24A2-B257-4C6B-3791-2865D68984B6}"/>
              </a:ext>
            </a:extLst>
          </p:cNvPr>
          <p:cNvSpPr>
            <a:spLocks noGrp="1"/>
          </p:cNvSpPr>
          <p:nvPr>
            <p:ph type="body" sz="quarter" idx="14" hasCustomPrompt="1"/>
          </p:nvPr>
        </p:nvSpPr>
        <p:spPr>
          <a:xfrm>
            <a:off x="2229739" y="5317597"/>
            <a:ext cx="1930400" cy="549804"/>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7" name="Text Placeholder 32">
            <a:extLst>
              <a:ext uri="{FF2B5EF4-FFF2-40B4-BE49-F238E27FC236}">
                <a16:creationId xmlns:a16="http://schemas.microsoft.com/office/drawing/2014/main" id="{9E059B05-2990-59BE-2212-6A78041231B6}"/>
              </a:ext>
            </a:extLst>
          </p:cNvPr>
          <p:cNvSpPr>
            <a:spLocks noGrp="1"/>
          </p:cNvSpPr>
          <p:nvPr>
            <p:ph type="body" sz="quarter" idx="15" hasCustomPrompt="1"/>
          </p:nvPr>
        </p:nvSpPr>
        <p:spPr>
          <a:xfrm>
            <a:off x="6096000" y="5334913"/>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8" name="Text Placeholder 32">
            <a:extLst>
              <a:ext uri="{FF2B5EF4-FFF2-40B4-BE49-F238E27FC236}">
                <a16:creationId xmlns:a16="http://schemas.microsoft.com/office/drawing/2014/main" id="{F62B9C74-FE03-6A8F-C124-CC83339717B5}"/>
              </a:ext>
            </a:extLst>
          </p:cNvPr>
          <p:cNvSpPr>
            <a:spLocks noGrp="1"/>
          </p:cNvSpPr>
          <p:nvPr>
            <p:ph type="body" sz="quarter" idx="16" hasCustomPrompt="1"/>
          </p:nvPr>
        </p:nvSpPr>
        <p:spPr>
          <a:xfrm>
            <a:off x="9702784" y="5334913"/>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40" name="Text Placeholder 39">
            <a:extLst>
              <a:ext uri="{FF2B5EF4-FFF2-40B4-BE49-F238E27FC236}">
                <a16:creationId xmlns:a16="http://schemas.microsoft.com/office/drawing/2014/main" id="{8C58CA9A-5A92-E59D-EC27-E8651A1139F9}"/>
              </a:ext>
            </a:extLst>
          </p:cNvPr>
          <p:cNvSpPr>
            <a:spLocks noGrp="1"/>
          </p:cNvSpPr>
          <p:nvPr>
            <p:ph type="body" sz="quarter" idx="17" hasCustomPrompt="1"/>
          </p:nvPr>
        </p:nvSpPr>
        <p:spPr>
          <a:xfrm>
            <a:off x="837277"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1" name="Text Placeholder 39">
            <a:extLst>
              <a:ext uri="{FF2B5EF4-FFF2-40B4-BE49-F238E27FC236}">
                <a16:creationId xmlns:a16="http://schemas.microsoft.com/office/drawing/2014/main" id="{45044BEF-8E35-9A89-8DA0-7DC5F066E9CB}"/>
              </a:ext>
            </a:extLst>
          </p:cNvPr>
          <p:cNvSpPr>
            <a:spLocks noGrp="1"/>
          </p:cNvSpPr>
          <p:nvPr>
            <p:ph type="body" sz="quarter" idx="18" hasCustomPrompt="1"/>
          </p:nvPr>
        </p:nvSpPr>
        <p:spPr>
          <a:xfrm>
            <a:off x="2772292"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2" name="Text Placeholder 39">
            <a:extLst>
              <a:ext uri="{FF2B5EF4-FFF2-40B4-BE49-F238E27FC236}">
                <a16:creationId xmlns:a16="http://schemas.microsoft.com/office/drawing/2014/main" id="{D223ED25-8109-5926-D510-F8184A9B5E70}"/>
              </a:ext>
            </a:extLst>
          </p:cNvPr>
          <p:cNvSpPr>
            <a:spLocks noGrp="1"/>
          </p:cNvSpPr>
          <p:nvPr>
            <p:ph type="body" sz="quarter" idx="19" hasCustomPrompt="1"/>
          </p:nvPr>
        </p:nvSpPr>
        <p:spPr>
          <a:xfrm>
            <a:off x="4696232"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3" name="Text Placeholder 39">
            <a:extLst>
              <a:ext uri="{FF2B5EF4-FFF2-40B4-BE49-F238E27FC236}">
                <a16:creationId xmlns:a16="http://schemas.microsoft.com/office/drawing/2014/main" id="{A515250D-9A31-B01A-B158-24DB7E5133A2}"/>
              </a:ext>
            </a:extLst>
          </p:cNvPr>
          <p:cNvSpPr>
            <a:spLocks noGrp="1"/>
          </p:cNvSpPr>
          <p:nvPr>
            <p:ph type="body" sz="quarter" idx="20" hasCustomPrompt="1"/>
          </p:nvPr>
        </p:nvSpPr>
        <p:spPr>
          <a:xfrm>
            <a:off x="6632171"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4" name="Text Placeholder 39">
            <a:extLst>
              <a:ext uri="{FF2B5EF4-FFF2-40B4-BE49-F238E27FC236}">
                <a16:creationId xmlns:a16="http://schemas.microsoft.com/office/drawing/2014/main" id="{31CFBE66-DE16-99D9-88C8-07AC40BE13F4}"/>
              </a:ext>
            </a:extLst>
          </p:cNvPr>
          <p:cNvSpPr>
            <a:spLocks noGrp="1"/>
          </p:cNvSpPr>
          <p:nvPr>
            <p:ph type="body" sz="quarter" idx="21" hasCustomPrompt="1"/>
          </p:nvPr>
        </p:nvSpPr>
        <p:spPr>
          <a:xfrm>
            <a:off x="8556109"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5" name="Text Placeholder 39">
            <a:extLst>
              <a:ext uri="{FF2B5EF4-FFF2-40B4-BE49-F238E27FC236}">
                <a16:creationId xmlns:a16="http://schemas.microsoft.com/office/drawing/2014/main" id="{53143F21-CB6B-7D2F-EB4E-64E4F1996CBF}"/>
              </a:ext>
            </a:extLst>
          </p:cNvPr>
          <p:cNvSpPr>
            <a:spLocks noGrp="1"/>
          </p:cNvSpPr>
          <p:nvPr>
            <p:ph type="body" sz="quarter" idx="22" hasCustomPrompt="1"/>
          </p:nvPr>
        </p:nvSpPr>
        <p:spPr>
          <a:xfrm>
            <a:off x="10236184"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Tree>
    <p:extLst>
      <p:ext uri="{BB962C8B-B14F-4D97-AF65-F5344CB8AC3E}">
        <p14:creationId xmlns:p14="http://schemas.microsoft.com/office/powerpoint/2010/main" val="3123810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t or Paragraph Slid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D8662F-9065-6FB0-B9C9-65686EAB8C73}"/>
              </a:ext>
            </a:extLst>
          </p:cNvPr>
          <p:cNvGrpSpPr/>
          <p:nvPr userDrawn="1"/>
        </p:nvGrpSpPr>
        <p:grpSpPr>
          <a:xfrm>
            <a:off x="-13730" y="0"/>
            <a:ext cx="12192001" cy="1371600"/>
            <a:chOff x="170928" y="956945"/>
            <a:chExt cx="6186312" cy="956945"/>
          </a:xfrm>
        </p:grpSpPr>
        <p:sp>
          <p:nvSpPr>
            <p:cNvPr id="4" name="Freeform 3">
              <a:extLst>
                <a:ext uri="{FF2B5EF4-FFF2-40B4-BE49-F238E27FC236}">
                  <a16:creationId xmlns:a16="http://schemas.microsoft.com/office/drawing/2014/main" id="{6E370E8F-8368-BC93-02AE-50F7677489A5}"/>
                </a:ext>
              </a:extLst>
            </p:cNvPr>
            <p:cNvSpPr/>
            <p:nvPr/>
          </p:nvSpPr>
          <p:spPr>
            <a:xfrm>
              <a:off x="170928" y="956945"/>
              <a:ext cx="6186312" cy="956945"/>
            </a:xfrm>
            <a:custGeom>
              <a:avLst/>
              <a:gdLst/>
              <a:ahLst/>
              <a:cxnLst/>
              <a:rect l="l" t="t" r="r" b="b"/>
              <a:pathLst>
                <a:path w="6436494" h="1913890">
                  <a:moveTo>
                    <a:pt x="0" y="0"/>
                  </a:moveTo>
                  <a:lnTo>
                    <a:pt x="6436494" y="0"/>
                  </a:lnTo>
                  <a:lnTo>
                    <a:pt x="6436494" y="1913890"/>
                  </a:lnTo>
                  <a:lnTo>
                    <a:pt x="0" y="1913890"/>
                  </a:lnTo>
                  <a:close/>
                </a:path>
              </a:pathLst>
            </a:custGeom>
            <a:solidFill>
              <a:srgbClr val="1192D1"/>
            </a:solidFill>
          </p:spPr>
        </p:sp>
      </p:grpSp>
      <p:sp>
        <p:nvSpPr>
          <p:cNvPr id="10" name="Text Placeholder 9">
            <a:extLst>
              <a:ext uri="{FF2B5EF4-FFF2-40B4-BE49-F238E27FC236}">
                <a16:creationId xmlns:a16="http://schemas.microsoft.com/office/drawing/2014/main" id="{1F1C906C-6265-4338-C035-57E0BC8B05A6}"/>
              </a:ext>
            </a:extLst>
          </p:cNvPr>
          <p:cNvSpPr>
            <a:spLocks noGrp="1"/>
          </p:cNvSpPr>
          <p:nvPr>
            <p:ph type="body" sz="quarter" idx="10" hasCustomPrompt="1"/>
          </p:nvPr>
        </p:nvSpPr>
        <p:spPr>
          <a:xfrm>
            <a:off x="0" y="546638"/>
            <a:ext cx="12192000" cy="950383"/>
          </a:xfrm>
          <a:prstGeom prst="rect">
            <a:avLst/>
          </a:prstGeom>
        </p:spPr>
        <p:txBody>
          <a:bodyPr/>
          <a:lstStyle>
            <a:lvl1pPr marL="0" indent="0" algn="ctr">
              <a:buNone/>
              <a:defRPr sz="3750" spc="50" baseline="0">
                <a:solidFill>
                  <a:schemeClr val="bg1"/>
                </a:solidFill>
                <a:latin typeface="AccentGraphic" panose="02000303060000020004" pitchFamily="2" charset="0"/>
              </a:defRPr>
            </a:lvl1pPr>
          </a:lstStyle>
          <a:p>
            <a:pPr lvl="0"/>
            <a:r>
              <a:rPr lang="en-US" dirty="0"/>
              <a:t>Slide Title / Subject</a:t>
            </a:r>
          </a:p>
        </p:txBody>
      </p:sp>
      <p:sp>
        <p:nvSpPr>
          <p:cNvPr id="12" name="Text Placeholder 11">
            <a:extLst>
              <a:ext uri="{FF2B5EF4-FFF2-40B4-BE49-F238E27FC236}">
                <a16:creationId xmlns:a16="http://schemas.microsoft.com/office/drawing/2014/main" id="{31674292-2BF5-2B26-EE4E-960FEF5F14D2}"/>
              </a:ext>
            </a:extLst>
          </p:cNvPr>
          <p:cNvSpPr>
            <a:spLocks noGrp="1"/>
          </p:cNvSpPr>
          <p:nvPr>
            <p:ph type="body" sz="quarter" idx="11" hasCustomPrompt="1"/>
          </p:nvPr>
        </p:nvSpPr>
        <p:spPr>
          <a:xfrm>
            <a:off x="863600" y="2870202"/>
            <a:ext cx="5842000" cy="3037539"/>
          </a:xfrm>
          <a:prstGeom prst="rect">
            <a:avLst/>
          </a:prstGeom>
        </p:spPr>
        <p:txBody>
          <a:bodyPr/>
          <a:lstStyle>
            <a:lvl1pPr marL="228600" indent="-228600">
              <a:buFont typeface="Arial" panose="020B0604020202020204" pitchFamily="34" charset="0"/>
              <a:buChar char="•"/>
              <a:defRPr sz="1500" b="0" i="0">
                <a:solidFill>
                  <a:srgbClr val="41463F"/>
                </a:solidFill>
                <a:latin typeface="Avenir LT Std 45 Book" panose="020B0502020203020204" pitchFamily="34" charset="0"/>
              </a:defRPr>
            </a:lvl1pPr>
          </a:lstStyle>
          <a:p>
            <a:pPr lvl="0"/>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p:txBody>
      </p:sp>
      <p:sp>
        <p:nvSpPr>
          <p:cNvPr id="14" name="Text Placeholder 13">
            <a:extLst>
              <a:ext uri="{FF2B5EF4-FFF2-40B4-BE49-F238E27FC236}">
                <a16:creationId xmlns:a16="http://schemas.microsoft.com/office/drawing/2014/main" id="{AE3AC67E-4A6B-3C16-1F2E-E95D23A8E6FB}"/>
              </a:ext>
            </a:extLst>
          </p:cNvPr>
          <p:cNvSpPr>
            <a:spLocks noGrp="1"/>
          </p:cNvSpPr>
          <p:nvPr>
            <p:ph type="body" sz="quarter" idx="12" hasCustomPrompt="1"/>
          </p:nvPr>
        </p:nvSpPr>
        <p:spPr>
          <a:xfrm>
            <a:off x="0" y="2124613"/>
            <a:ext cx="12192000" cy="522477"/>
          </a:xfrm>
          <a:prstGeom prst="rect">
            <a:avLst/>
          </a:prstGeom>
        </p:spPr>
        <p:txBody>
          <a:bodyPr/>
          <a:lstStyle>
            <a:lvl1pPr marL="0" indent="0" algn="ctr">
              <a:buNone/>
              <a:defRPr sz="1100" b="1" i="0" spc="35" baseline="0">
                <a:solidFill>
                  <a:srgbClr val="F37638"/>
                </a:solidFill>
                <a:latin typeface="Avenir Heavy" panose="02000503020000020003" pitchFamily="2" charset="0"/>
              </a:defRPr>
            </a:lvl1pPr>
          </a:lstStyle>
          <a:p>
            <a:pPr lvl="0"/>
            <a:r>
              <a:rPr lang="en-US" dirty="0"/>
              <a:t>A descriptive sentence or paragraph about the list data below</a:t>
            </a:r>
          </a:p>
        </p:txBody>
      </p:sp>
    </p:spTree>
    <p:extLst>
      <p:ext uri="{BB962C8B-B14F-4D97-AF65-F5344CB8AC3E}">
        <p14:creationId xmlns:p14="http://schemas.microsoft.com/office/powerpoint/2010/main" val="3967429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 to Action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77FF773-71C7-AB3C-3BFB-035854AFCDDC}"/>
              </a:ext>
            </a:extLst>
          </p:cNvPr>
          <p:cNvSpPr/>
          <p:nvPr userDrawn="1"/>
        </p:nvSpPr>
        <p:spPr>
          <a:xfrm>
            <a:off x="-1" y="0"/>
            <a:ext cx="12192001" cy="2241562"/>
          </a:xfrm>
          <a:prstGeom prst="rect">
            <a:avLst/>
          </a:prstGeom>
          <a:solidFill>
            <a:srgbClr val="1192D1"/>
          </a:solidFill>
        </p:spPr>
      </p:sp>
      <p:sp>
        <p:nvSpPr>
          <p:cNvPr id="5" name="AutoShape 4">
            <a:extLst>
              <a:ext uri="{FF2B5EF4-FFF2-40B4-BE49-F238E27FC236}">
                <a16:creationId xmlns:a16="http://schemas.microsoft.com/office/drawing/2014/main" id="{180B6C1B-ADA3-9D01-6357-0CBA11948CCB}"/>
              </a:ext>
            </a:extLst>
          </p:cNvPr>
          <p:cNvSpPr/>
          <p:nvPr userDrawn="1"/>
        </p:nvSpPr>
        <p:spPr>
          <a:xfrm>
            <a:off x="2936307" y="1432176"/>
            <a:ext cx="6319387" cy="618173"/>
          </a:xfrm>
          <a:prstGeom prst="rect">
            <a:avLst/>
          </a:prstGeom>
          <a:solidFill>
            <a:srgbClr val="FFFFFF"/>
          </a:solidFill>
        </p:spPr>
      </p:sp>
      <p:sp>
        <p:nvSpPr>
          <p:cNvPr id="8" name="AutoShape 7">
            <a:extLst>
              <a:ext uri="{FF2B5EF4-FFF2-40B4-BE49-F238E27FC236}">
                <a16:creationId xmlns:a16="http://schemas.microsoft.com/office/drawing/2014/main" id="{0070A7C5-930D-851D-F91F-E1A91F90AFF5}"/>
              </a:ext>
            </a:extLst>
          </p:cNvPr>
          <p:cNvSpPr/>
          <p:nvPr userDrawn="1"/>
        </p:nvSpPr>
        <p:spPr>
          <a:xfrm>
            <a:off x="2936307" y="5631828"/>
            <a:ext cx="6319388" cy="618173"/>
          </a:xfrm>
          <a:prstGeom prst="rect">
            <a:avLst/>
          </a:prstGeom>
          <a:solidFill>
            <a:srgbClr val="1192D1"/>
          </a:solidFill>
        </p:spPr>
      </p:sp>
      <p:sp>
        <p:nvSpPr>
          <p:cNvPr id="11" name="Text Placeholder 10">
            <a:extLst>
              <a:ext uri="{FF2B5EF4-FFF2-40B4-BE49-F238E27FC236}">
                <a16:creationId xmlns:a16="http://schemas.microsoft.com/office/drawing/2014/main" id="{B5B048F8-E65B-3D37-6E70-D470892E7393}"/>
              </a:ext>
            </a:extLst>
          </p:cNvPr>
          <p:cNvSpPr>
            <a:spLocks noGrp="1"/>
          </p:cNvSpPr>
          <p:nvPr>
            <p:ph type="body" sz="quarter" idx="10" hasCustomPrompt="1"/>
          </p:nvPr>
        </p:nvSpPr>
        <p:spPr>
          <a:xfrm>
            <a:off x="0" y="357151"/>
            <a:ext cx="12192000" cy="957912"/>
          </a:xfrm>
          <a:prstGeom prst="rect">
            <a:avLst/>
          </a:prstGeom>
        </p:spPr>
        <p:txBody>
          <a:bodyPr/>
          <a:lstStyle>
            <a:lvl1pPr marL="0" indent="0" algn="ctr">
              <a:buNone/>
              <a:defRPr sz="4000">
                <a:solidFill>
                  <a:schemeClr val="bg1"/>
                </a:solidFill>
                <a:latin typeface="AccentGraphic" panose="02000303060000020004" pitchFamily="2" charset="0"/>
              </a:defRPr>
            </a:lvl1pPr>
          </a:lstStyle>
          <a:p>
            <a:pPr lvl="0"/>
            <a:r>
              <a:rPr lang="en-US" dirty="0"/>
              <a:t>Call to Action!</a:t>
            </a:r>
          </a:p>
        </p:txBody>
      </p:sp>
      <p:sp>
        <p:nvSpPr>
          <p:cNvPr id="13" name="Text Placeholder 12">
            <a:extLst>
              <a:ext uri="{FF2B5EF4-FFF2-40B4-BE49-F238E27FC236}">
                <a16:creationId xmlns:a16="http://schemas.microsoft.com/office/drawing/2014/main" id="{B0383F16-A326-0E2C-5B1F-F06E3D80F7BB}"/>
              </a:ext>
            </a:extLst>
          </p:cNvPr>
          <p:cNvSpPr>
            <a:spLocks noGrp="1"/>
          </p:cNvSpPr>
          <p:nvPr>
            <p:ph type="body" sz="quarter" idx="11" hasCustomPrompt="1"/>
          </p:nvPr>
        </p:nvSpPr>
        <p:spPr>
          <a:xfrm>
            <a:off x="2936307" y="1577637"/>
            <a:ext cx="6319387" cy="472711"/>
          </a:xfrm>
          <a:prstGeom prst="rect">
            <a:avLst/>
          </a:prstGeom>
        </p:spPr>
        <p:txBody>
          <a:bodyPr/>
          <a:lstStyle>
            <a:lvl1pPr marL="0" indent="0" algn="ctr">
              <a:buNone/>
              <a:defRPr sz="1750" b="1" i="0" spc="150">
                <a:solidFill>
                  <a:srgbClr val="1192D2"/>
                </a:solidFill>
                <a:latin typeface="Avenir LT Std 55 Roman" panose="020B0503020203020204" pitchFamily="34" charset="0"/>
              </a:defRPr>
            </a:lvl1pPr>
          </a:lstStyle>
          <a:p>
            <a:pPr lvl="0"/>
            <a:r>
              <a:rPr lang="en-US" dirty="0"/>
              <a:t>LIST OF UPCOMING EVENTS</a:t>
            </a:r>
          </a:p>
        </p:txBody>
      </p:sp>
      <p:sp>
        <p:nvSpPr>
          <p:cNvPr id="15" name="Text Placeholder 14">
            <a:extLst>
              <a:ext uri="{FF2B5EF4-FFF2-40B4-BE49-F238E27FC236}">
                <a16:creationId xmlns:a16="http://schemas.microsoft.com/office/drawing/2014/main" id="{13CE4D9F-114F-4AF2-8764-77DEE9B85E4A}"/>
              </a:ext>
            </a:extLst>
          </p:cNvPr>
          <p:cNvSpPr>
            <a:spLocks noGrp="1"/>
          </p:cNvSpPr>
          <p:nvPr>
            <p:ph type="body" sz="quarter" idx="12" hasCustomPrompt="1"/>
          </p:nvPr>
        </p:nvSpPr>
        <p:spPr>
          <a:xfrm>
            <a:off x="2936307" y="5787450"/>
            <a:ext cx="6335893" cy="462550"/>
          </a:xfrm>
          <a:prstGeom prst="rect">
            <a:avLst/>
          </a:prstGeom>
        </p:spPr>
        <p:txBody>
          <a:bodyPr/>
          <a:lstStyle>
            <a:lvl1pPr marL="0" indent="0" algn="ctr">
              <a:buNone/>
              <a:defRPr sz="1300" b="1" i="0" spc="75" baseline="0">
                <a:solidFill>
                  <a:schemeClr val="bg1"/>
                </a:solidFill>
                <a:latin typeface="Avenir Heavy" panose="02000503020000020003" pitchFamily="2" charset="0"/>
              </a:defRPr>
            </a:lvl1pPr>
          </a:lstStyle>
          <a:p>
            <a:pPr lvl="0"/>
            <a:r>
              <a:rPr lang="en-US" dirty="0"/>
              <a:t>REGISTER AT WWW.AEGISLIVING.COM/EVENTS</a:t>
            </a:r>
          </a:p>
        </p:txBody>
      </p:sp>
      <p:sp>
        <p:nvSpPr>
          <p:cNvPr id="17" name="Text Placeholder 16">
            <a:extLst>
              <a:ext uri="{FF2B5EF4-FFF2-40B4-BE49-F238E27FC236}">
                <a16:creationId xmlns:a16="http://schemas.microsoft.com/office/drawing/2014/main" id="{4DF49DE3-55DD-4DC1-382D-9F5C0DC263A8}"/>
              </a:ext>
            </a:extLst>
          </p:cNvPr>
          <p:cNvSpPr>
            <a:spLocks noGrp="1"/>
          </p:cNvSpPr>
          <p:nvPr>
            <p:ph type="body" sz="quarter" idx="13" hasCustomPrompt="1"/>
          </p:nvPr>
        </p:nvSpPr>
        <p:spPr>
          <a:xfrm>
            <a:off x="4368800" y="2693705"/>
            <a:ext cx="1524000" cy="2641600"/>
          </a:xfrm>
          <a:prstGeom prst="rect">
            <a:avLst/>
          </a:prstGeom>
        </p:spPr>
        <p:txBody>
          <a:bodyPr/>
          <a:lstStyle>
            <a:lvl1pPr marL="0" indent="0">
              <a:buNone/>
              <a:defRPr sz="1300" b="0" i="0">
                <a:solidFill>
                  <a:srgbClr val="F37638"/>
                </a:solidFill>
                <a:latin typeface="Avenir LT Std 45 Book" panose="020B0502020203020204" pitchFamily="34" charset="0"/>
              </a:defRPr>
            </a:lvl1pPr>
          </a:lstStyle>
          <a:p>
            <a:pPr lvl="0"/>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p:txBody>
      </p:sp>
      <p:sp>
        <p:nvSpPr>
          <p:cNvPr id="19" name="Text Placeholder 18">
            <a:extLst>
              <a:ext uri="{FF2B5EF4-FFF2-40B4-BE49-F238E27FC236}">
                <a16:creationId xmlns:a16="http://schemas.microsoft.com/office/drawing/2014/main" id="{634082C7-3BC9-0D2B-DD77-8F4846466332}"/>
              </a:ext>
            </a:extLst>
          </p:cNvPr>
          <p:cNvSpPr>
            <a:spLocks noGrp="1"/>
          </p:cNvSpPr>
          <p:nvPr>
            <p:ph type="body" sz="quarter" idx="14" hasCustomPrompt="1"/>
          </p:nvPr>
        </p:nvSpPr>
        <p:spPr>
          <a:xfrm>
            <a:off x="5689600" y="2693705"/>
            <a:ext cx="2751453" cy="2641600"/>
          </a:xfrm>
          <a:prstGeom prst="rect">
            <a:avLst/>
          </a:prstGeom>
        </p:spPr>
        <p:txBody>
          <a:bodyPr/>
          <a:lstStyle>
            <a:lvl1pPr marL="0" indent="0">
              <a:buNone/>
              <a:defRPr sz="1300" b="0" i="0">
                <a:solidFill>
                  <a:srgbClr val="41463F"/>
                </a:solidFill>
                <a:latin typeface="Avenir LT Std 45 Book" panose="020B0502020203020204" pitchFamily="34" charset="0"/>
              </a:defRPr>
            </a:lvl1pPr>
          </a:lstStyle>
          <a:p>
            <a:pPr lvl="0"/>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p:txBody>
      </p:sp>
    </p:spTree>
    <p:extLst>
      <p:ext uri="{BB962C8B-B14F-4D97-AF65-F5344CB8AC3E}">
        <p14:creationId xmlns:p14="http://schemas.microsoft.com/office/powerpoint/2010/main" val="2635787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lide 1">
    <p:bg>
      <p:bgPr>
        <a:solidFill>
          <a:srgbClr val="1192D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57703A-5456-A47C-5114-E61AF9B274E5}"/>
              </a:ext>
            </a:extLst>
          </p:cNvPr>
          <p:cNvSpPr txBox="1"/>
          <p:nvPr userDrawn="1"/>
        </p:nvSpPr>
        <p:spPr>
          <a:xfrm>
            <a:off x="1016000" y="2152145"/>
            <a:ext cx="3064525" cy="353943"/>
          </a:xfrm>
          <a:prstGeom prst="rect">
            <a:avLst/>
          </a:prstGeom>
          <a:noFill/>
        </p:spPr>
        <p:txBody>
          <a:bodyPr wrap="square" rtlCol="0">
            <a:spAutoFit/>
          </a:bodyPr>
          <a:lstStyle/>
          <a:p>
            <a:r>
              <a:rPr lang="en-US" sz="1700" b="1" dirty="0">
                <a:solidFill>
                  <a:schemeClr val="bg1"/>
                </a:solidFill>
                <a:latin typeface="AccentGraphic" panose="02000303060000020004" pitchFamily="50" charset="0"/>
              </a:rPr>
              <a:t>APPENDIX</a:t>
            </a:r>
          </a:p>
        </p:txBody>
      </p:sp>
      <p:pic>
        <p:nvPicPr>
          <p:cNvPr id="5" name="Picture 4" descr="A person waving from a car&#10;&#10;Description automatically generated with low confidence">
            <a:extLst>
              <a:ext uri="{FF2B5EF4-FFF2-40B4-BE49-F238E27FC236}">
                <a16:creationId xmlns:a16="http://schemas.microsoft.com/office/drawing/2014/main" id="{0F7C3D48-8834-6F4C-8BFF-7C5074AA1C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282" r="1088"/>
          <a:stretch/>
        </p:blipFill>
        <p:spPr>
          <a:xfrm>
            <a:off x="4521201" y="638508"/>
            <a:ext cx="7670800" cy="5580987"/>
          </a:xfrm>
          <a:prstGeom prst="rect">
            <a:avLst/>
          </a:prstGeom>
        </p:spPr>
      </p:pic>
      <p:sp>
        <p:nvSpPr>
          <p:cNvPr id="7" name="Text Placeholder 6">
            <a:extLst>
              <a:ext uri="{FF2B5EF4-FFF2-40B4-BE49-F238E27FC236}">
                <a16:creationId xmlns:a16="http://schemas.microsoft.com/office/drawing/2014/main" id="{DD8C1457-C12D-8AF3-A7C9-24E13DF754AE}"/>
              </a:ext>
            </a:extLst>
          </p:cNvPr>
          <p:cNvSpPr>
            <a:spLocks noGrp="1"/>
          </p:cNvSpPr>
          <p:nvPr>
            <p:ph type="body" sz="quarter" idx="10" hasCustomPrompt="1"/>
          </p:nvPr>
        </p:nvSpPr>
        <p:spPr>
          <a:xfrm>
            <a:off x="1016000" y="2710944"/>
            <a:ext cx="2821461" cy="3508550"/>
          </a:xfrm>
          <a:prstGeom prst="rect">
            <a:avLst/>
          </a:prstGeom>
        </p:spPr>
        <p:txBody>
          <a:bodyPr/>
          <a:lstStyle>
            <a:lvl1pPr>
              <a:lnSpc>
                <a:spcPct val="150000"/>
              </a:lnSpc>
              <a:defRPr sz="1100" b="1" i="0">
                <a:solidFill>
                  <a:srgbClr val="003F72"/>
                </a:solidFill>
                <a:latin typeface="Avenir LT Std 45 Book" panose="020B0502020203020204" pitchFamily="34" charset="0"/>
              </a:defRPr>
            </a:lvl1pPr>
          </a:lstStyle>
          <a:p>
            <a:pPr lvl="0"/>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lvl="0"/>
            <a:endParaRPr lang="en-US" dirty="0"/>
          </a:p>
        </p:txBody>
      </p:sp>
    </p:spTree>
    <p:extLst>
      <p:ext uri="{BB962C8B-B14F-4D97-AF65-F5344CB8AC3E}">
        <p14:creationId xmlns:p14="http://schemas.microsoft.com/office/powerpoint/2010/main" val="10826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 Slide 2">
    <p:spTree>
      <p:nvGrpSpPr>
        <p:cNvPr id="1" name=""/>
        <p:cNvGrpSpPr/>
        <p:nvPr/>
      </p:nvGrpSpPr>
      <p:grpSpPr>
        <a:xfrm>
          <a:off x="0" y="0"/>
          <a:ext cx="0" cy="0"/>
          <a:chOff x="0" y="0"/>
          <a:chExt cx="0" cy="0"/>
        </a:xfrm>
      </p:grpSpPr>
      <p:grpSp>
        <p:nvGrpSpPr>
          <p:cNvPr id="3" name="Group 17">
            <a:extLst>
              <a:ext uri="{FF2B5EF4-FFF2-40B4-BE49-F238E27FC236}">
                <a16:creationId xmlns:a16="http://schemas.microsoft.com/office/drawing/2014/main" id="{CC44C68A-7A67-5C15-F243-4D739229C9F2}"/>
              </a:ext>
            </a:extLst>
          </p:cNvPr>
          <p:cNvGrpSpPr>
            <a:grpSpLocks noChangeAspect="1"/>
          </p:cNvGrpSpPr>
          <p:nvPr userDrawn="1"/>
        </p:nvGrpSpPr>
        <p:grpSpPr>
          <a:xfrm>
            <a:off x="0" y="20053"/>
            <a:ext cx="6671109" cy="6858000"/>
            <a:chOff x="0" y="0"/>
            <a:chExt cx="16010661" cy="16459200"/>
          </a:xfrm>
        </p:grpSpPr>
        <p:sp>
          <p:nvSpPr>
            <p:cNvPr id="4" name="Freeform 18">
              <a:extLst>
                <a:ext uri="{FF2B5EF4-FFF2-40B4-BE49-F238E27FC236}">
                  <a16:creationId xmlns:a16="http://schemas.microsoft.com/office/drawing/2014/main" id="{9BBAD40C-D28E-989A-31A9-998276ACDD45}"/>
                </a:ext>
              </a:extLst>
            </p:cNvPr>
            <p:cNvSpPr/>
            <p:nvPr/>
          </p:nvSpPr>
          <p:spPr>
            <a:xfrm>
              <a:off x="-127" y="0"/>
              <a:ext cx="16010384" cy="16459071"/>
            </a:xfrm>
            <a:custGeom>
              <a:avLst/>
              <a:gdLst/>
              <a:ahLst/>
              <a:cxnLst/>
              <a:rect l="l" t="t" r="r" b="b"/>
              <a:pathLst>
                <a:path w="16010384" h="16459071">
                  <a:moveTo>
                    <a:pt x="9704705" y="0"/>
                  </a:moveTo>
                  <a:cubicBezTo>
                    <a:pt x="9629775" y="56769"/>
                    <a:pt x="9560052" y="129413"/>
                    <a:pt x="9498838" y="216535"/>
                  </a:cubicBezTo>
                  <a:cubicBezTo>
                    <a:pt x="9497949" y="217805"/>
                    <a:pt x="9497060" y="219202"/>
                    <a:pt x="9496044" y="220472"/>
                  </a:cubicBezTo>
                  <a:lnTo>
                    <a:pt x="9496044" y="220472"/>
                  </a:lnTo>
                  <a:cubicBezTo>
                    <a:pt x="9325864" y="461391"/>
                    <a:pt x="9150731" y="823849"/>
                    <a:pt x="9009634" y="1115695"/>
                  </a:cubicBezTo>
                  <a:cubicBezTo>
                    <a:pt x="8971789" y="1193927"/>
                    <a:pt x="8936482" y="1267079"/>
                    <a:pt x="8904352" y="1331468"/>
                  </a:cubicBezTo>
                  <a:lnTo>
                    <a:pt x="8904352" y="1331468"/>
                  </a:lnTo>
                  <a:lnTo>
                    <a:pt x="8904352" y="1331468"/>
                  </a:lnTo>
                  <a:lnTo>
                    <a:pt x="8018907" y="3145790"/>
                  </a:lnTo>
                  <a:lnTo>
                    <a:pt x="8014463" y="3154934"/>
                  </a:lnTo>
                  <a:lnTo>
                    <a:pt x="8467091" y="3154934"/>
                  </a:lnTo>
                  <a:lnTo>
                    <a:pt x="8468996" y="3153029"/>
                  </a:lnTo>
                  <a:lnTo>
                    <a:pt x="9687942" y="1885442"/>
                  </a:lnTo>
                  <a:lnTo>
                    <a:pt x="9687942" y="1885442"/>
                  </a:lnTo>
                  <a:lnTo>
                    <a:pt x="9687942" y="1885442"/>
                  </a:lnTo>
                  <a:cubicBezTo>
                    <a:pt x="9733154" y="1837817"/>
                    <a:pt x="9783827" y="1785366"/>
                    <a:pt x="9837675" y="1729740"/>
                  </a:cubicBezTo>
                  <a:cubicBezTo>
                    <a:pt x="9898762" y="1666494"/>
                    <a:pt x="9964040" y="1599057"/>
                    <a:pt x="10030206" y="1529334"/>
                  </a:cubicBezTo>
                  <a:cubicBezTo>
                    <a:pt x="10213467" y="1336167"/>
                    <a:pt x="10403587" y="1125982"/>
                    <a:pt x="10530967" y="942848"/>
                  </a:cubicBezTo>
                  <a:lnTo>
                    <a:pt x="10530967" y="942848"/>
                  </a:lnTo>
                  <a:cubicBezTo>
                    <a:pt x="10767695" y="604901"/>
                    <a:pt x="10755884" y="222885"/>
                    <a:pt x="10494645" y="0"/>
                  </a:cubicBezTo>
                  <a:lnTo>
                    <a:pt x="10474833" y="0"/>
                  </a:lnTo>
                  <a:cubicBezTo>
                    <a:pt x="10740899" y="216027"/>
                    <a:pt x="10758297" y="596265"/>
                    <a:pt x="10520553" y="935482"/>
                  </a:cubicBezTo>
                  <a:lnTo>
                    <a:pt x="10520553" y="935482"/>
                  </a:lnTo>
                  <a:lnTo>
                    <a:pt x="10520553" y="935482"/>
                  </a:lnTo>
                  <a:cubicBezTo>
                    <a:pt x="10393807" y="1117727"/>
                    <a:pt x="10204323" y="1327404"/>
                    <a:pt x="10021062" y="1520571"/>
                  </a:cubicBezTo>
                  <a:cubicBezTo>
                    <a:pt x="9955022" y="1590167"/>
                    <a:pt x="9889744" y="1657731"/>
                    <a:pt x="9828657" y="1720977"/>
                  </a:cubicBezTo>
                  <a:cubicBezTo>
                    <a:pt x="9774809" y="1776730"/>
                    <a:pt x="9724136" y="1829054"/>
                    <a:pt x="9678797" y="1876806"/>
                  </a:cubicBezTo>
                  <a:lnTo>
                    <a:pt x="9678797" y="1876806"/>
                  </a:lnTo>
                  <a:lnTo>
                    <a:pt x="8461755" y="3142488"/>
                  </a:lnTo>
                  <a:lnTo>
                    <a:pt x="8034655" y="3142488"/>
                  </a:lnTo>
                  <a:lnTo>
                    <a:pt x="8915654" y="1337437"/>
                  </a:lnTo>
                  <a:lnTo>
                    <a:pt x="8915654" y="1337437"/>
                  </a:lnTo>
                  <a:cubicBezTo>
                    <a:pt x="8947912" y="1272921"/>
                    <a:pt x="8983218" y="1199642"/>
                    <a:pt x="9021064" y="1121537"/>
                  </a:cubicBezTo>
                  <a:cubicBezTo>
                    <a:pt x="9162288" y="829310"/>
                    <a:pt x="9336913" y="467995"/>
                    <a:pt x="9506458" y="228092"/>
                  </a:cubicBezTo>
                  <a:lnTo>
                    <a:pt x="9506458" y="228092"/>
                  </a:lnTo>
                  <a:lnTo>
                    <a:pt x="9506458" y="228092"/>
                  </a:lnTo>
                  <a:cubicBezTo>
                    <a:pt x="9507347" y="226822"/>
                    <a:pt x="9508237" y="225552"/>
                    <a:pt x="9509126" y="224155"/>
                  </a:cubicBezTo>
                  <a:cubicBezTo>
                    <a:pt x="9573514" y="132334"/>
                    <a:pt x="9647047" y="57277"/>
                    <a:pt x="9725914" y="0"/>
                  </a:cubicBezTo>
                  <a:close/>
                  <a:moveTo>
                    <a:pt x="7125081" y="6381877"/>
                  </a:moveTo>
                  <a:lnTo>
                    <a:pt x="9605899" y="11476482"/>
                  </a:lnTo>
                  <a:lnTo>
                    <a:pt x="4618609" y="11473688"/>
                  </a:lnTo>
                  <a:lnTo>
                    <a:pt x="7125081" y="6381877"/>
                  </a:lnTo>
                  <a:close/>
                  <a:moveTo>
                    <a:pt x="7125081" y="6353048"/>
                  </a:moveTo>
                  <a:lnTo>
                    <a:pt x="7119366" y="6364732"/>
                  </a:lnTo>
                  <a:lnTo>
                    <a:pt x="4602734" y="11477117"/>
                  </a:lnTo>
                  <a:lnTo>
                    <a:pt x="4598289" y="11486261"/>
                  </a:lnTo>
                  <a:lnTo>
                    <a:pt x="4608449" y="11486261"/>
                  </a:lnTo>
                  <a:lnTo>
                    <a:pt x="9616059" y="11489055"/>
                  </a:lnTo>
                  <a:lnTo>
                    <a:pt x="9626219" y="11489055"/>
                  </a:lnTo>
                  <a:lnTo>
                    <a:pt x="9621774" y="11479911"/>
                  </a:lnTo>
                  <a:lnTo>
                    <a:pt x="7130796" y="6364605"/>
                  </a:lnTo>
                  <a:lnTo>
                    <a:pt x="7125080" y="6352921"/>
                  </a:lnTo>
                  <a:close/>
                  <a:moveTo>
                    <a:pt x="4850511" y="16439642"/>
                  </a:moveTo>
                  <a:cubicBezTo>
                    <a:pt x="4850511" y="16439642"/>
                    <a:pt x="4850511" y="16439642"/>
                    <a:pt x="4850511" y="16439642"/>
                  </a:cubicBezTo>
                  <a:lnTo>
                    <a:pt x="4850511" y="16439642"/>
                  </a:lnTo>
                  <a:lnTo>
                    <a:pt x="4850511" y="16439642"/>
                  </a:lnTo>
                  <a:close/>
                  <a:moveTo>
                    <a:pt x="9507093" y="16443071"/>
                  </a:moveTo>
                  <a:lnTo>
                    <a:pt x="9507093" y="16443071"/>
                  </a:lnTo>
                  <a:lnTo>
                    <a:pt x="9507093" y="16443071"/>
                  </a:lnTo>
                  <a:cubicBezTo>
                    <a:pt x="9507093" y="16443071"/>
                    <a:pt x="9507093" y="16443071"/>
                    <a:pt x="9507093" y="16443071"/>
                  </a:cubicBezTo>
                  <a:close/>
                  <a:moveTo>
                    <a:pt x="8301101" y="4164330"/>
                  </a:moveTo>
                  <a:lnTo>
                    <a:pt x="12874498" y="13373861"/>
                  </a:lnTo>
                  <a:lnTo>
                    <a:pt x="12874625" y="13373988"/>
                  </a:lnTo>
                  <a:lnTo>
                    <a:pt x="12874752" y="13374115"/>
                  </a:lnTo>
                  <a:cubicBezTo>
                    <a:pt x="12950952" y="13505814"/>
                    <a:pt x="13044805" y="13687425"/>
                    <a:pt x="13149580" y="13890117"/>
                  </a:cubicBezTo>
                  <a:cubicBezTo>
                    <a:pt x="13418058" y="14409420"/>
                    <a:pt x="13758038" y="15067153"/>
                    <a:pt x="14051153" y="15368270"/>
                  </a:cubicBezTo>
                  <a:lnTo>
                    <a:pt x="14051153" y="15368270"/>
                  </a:lnTo>
                  <a:cubicBezTo>
                    <a:pt x="14550898" y="15894811"/>
                    <a:pt x="15230983" y="15970123"/>
                    <a:pt x="15998189" y="16039973"/>
                  </a:cubicBezTo>
                  <a:lnTo>
                    <a:pt x="15998189" y="16039973"/>
                  </a:lnTo>
                  <a:lnTo>
                    <a:pt x="15998189" y="16446246"/>
                  </a:lnTo>
                  <a:lnTo>
                    <a:pt x="15998189" y="16446246"/>
                  </a:lnTo>
                  <a:cubicBezTo>
                    <a:pt x="15424530" y="16435324"/>
                    <a:pt x="13922882" y="16429482"/>
                    <a:pt x="12481686" y="16429482"/>
                  </a:cubicBezTo>
                  <a:cubicBezTo>
                    <a:pt x="11226799" y="16429482"/>
                    <a:pt x="10017886" y="16433800"/>
                    <a:pt x="9507092" y="16442818"/>
                  </a:cubicBezTo>
                  <a:lnTo>
                    <a:pt x="9507092" y="16442818"/>
                  </a:lnTo>
                  <a:lnTo>
                    <a:pt x="9507092" y="16036418"/>
                  </a:lnTo>
                  <a:lnTo>
                    <a:pt x="9507092" y="16036418"/>
                  </a:lnTo>
                  <a:cubicBezTo>
                    <a:pt x="9552686" y="16035275"/>
                    <a:pt x="9600691" y="16034386"/>
                    <a:pt x="9650602" y="16033497"/>
                  </a:cubicBezTo>
                  <a:cubicBezTo>
                    <a:pt x="10291317" y="16021813"/>
                    <a:pt x="11253342" y="16005811"/>
                    <a:pt x="11253342" y="15343760"/>
                  </a:cubicBezTo>
                  <a:cubicBezTo>
                    <a:pt x="11253342" y="14888338"/>
                    <a:pt x="11003534" y="14342619"/>
                    <a:pt x="10798936" y="13927710"/>
                  </a:cubicBezTo>
                  <a:lnTo>
                    <a:pt x="10798936" y="13927710"/>
                  </a:lnTo>
                  <a:lnTo>
                    <a:pt x="9918319" y="12059158"/>
                  </a:lnTo>
                  <a:lnTo>
                    <a:pt x="9916541" y="12055475"/>
                  </a:lnTo>
                  <a:lnTo>
                    <a:pt x="9912477" y="12055475"/>
                  </a:lnTo>
                  <a:lnTo>
                    <a:pt x="4313555" y="12053824"/>
                  </a:lnTo>
                  <a:lnTo>
                    <a:pt x="4309491" y="12053824"/>
                  </a:lnTo>
                  <a:lnTo>
                    <a:pt x="4307840" y="12057507"/>
                  </a:lnTo>
                  <a:lnTo>
                    <a:pt x="4102608" y="12510008"/>
                  </a:lnTo>
                  <a:lnTo>
                    <a:pt x="4102608" y="12510008"/>
                  </a:lnTo>
                  <a:cubicBezTo>
                    <a:pt x="4051173" y="12614401"/>
                    <a:pt x="3990340" y="12733909"/>
                    <a:pt x="3924046" y="12863957"/>
                  </a:cubicBezTo>
                  <a:cubicBezTo>
                    <a:pt x="3554095" y="13589888"/>
                    <a:pt x="3014853" y="14647799"/>
                    <a:pt x="3014853" y="15251430"/>
                  </a:cubicBezTo>
                  <a:cubicBezTo>
                    <a:pt x="3014853" y="15823819"/>
                    <a:pt x="3635375" y="15948661"/>
                    <a:pt x="4229481" y="15995523"/>
                  </a:cubicBezTo>
                  <a:cubicBezTo>
                    <a:pt x="4345813" y="16004667"/>
                    <a:pt x="4461383" y="16010889"/>
                    <a:pt x="4571619" y="16016860"/>
                  </a:cubicBezTo>
                  <a:cubicBezTo>
                    <a:pt x="4670044" y="16022194"/>
                    <a:pt x="4764024" y="16027147"/>
                    <a:pt x="4850638" y="16033877"/>
                  </a:cubicBezTo>
                  <a:lnTo>
                    <a:pt x="4850638" y="16033877"/>
                  </a:lnTo>
                  <a:lnTo>
                    <a:pt x="4850638" y="16439514"/>
                  </a:lnTo>
                  <a:cubicBezTo>
                    <a:pt x="4420616" y="16429354"/>
                    <a:pt x="3388868" y="16424275"/>
                    <a:pt x="2371852" y="16424275"/>
                  </a:cubicBezTo>
                  <a:cubicBezTo>
                    <a:pt x="1383030" y="16424275"/>
                    <a:pt x="408051" y="16429101"/>
                    <a:pt x="12954" y="16438880"/>
                  </a:cubicBezTo>
                  <a:lnTo>
                    <a:pt x="12827" y="16438880"/>
                  </a:lnTo>
                  <a:lnTo>
                    <a:pt x="12827" y="16438880"/>
                  </a:lnTo>
                  <a:lnTo>
                    <a:pt x="12827" y="16438880"/>
                  </a:lnTo>
                  <a:cubicBezTo>
                    <a:pt x="12827" y="16438880"/>
                    <a:pt x="12827" y="16438880"/>
                    <a:pt x="12827" y="16438880"/>
                  </a:cubicBezTo>
                  <a:lnTo>
                    <a:pt x="12827" y="16438880"/>
                  </a:lnTo>
                  <a:lnTo>
                    <a:pt x="12827" y="16033243"/>
                  </a:lnTo>
                  <a:cubicBezTo>
                    <a:pt x="1233805" y="15923642"/>
                    <a:pt x="1734820" y="15632430"/>
                    <a:pt x="2189734" y="14745208"/>
                  </a:cubicBezTo>
                  <a:lnTo>
                    <a:pt x="2189734" y="14745208"/>
                  </a:lnTo>
                  <a:cubicBezTo>
                    <a:pt x="2478659" y="14215492"/>
                    <a:pt x="2763266" y="13689585"/>
                    <a:pt x="3047746" y="13164058"/>
                  </a:cubicBezTo>
                  <a:cubicBezTo>
                    <a:pt x="3386455" y="12538329"/>
                    <a:pt x="3725037" y="11912981"/>
                    <a:pt x="4070096" y="11282045"/>
                  </a:cubicBezTo>
                  <a:lnTo>
                    <a:pt x="4070223" y="11281918"/>
                  </a:lnTo>
                  <a:lnTo>
                    <a:pt x="4070350" y="11281791"/>
                  </a:lnTo>
                  <a:lnTo>
                    <a:pt x="7539101" y="4164330"/>
                  </a:lnTo>
                  <a:close/>
                  <a:moveTo>
                    <a:pt x="15998062" y="16446246"/>
                  </a:moveTo>
                  <a:cubicBezTo>
                    <a:pt x="15998062" y="16446246"/>
                    <a:pt x="15998062" y="16446246"/>
                    <a:pt x="15998062" y="16446246"/>
                  </a:cubicBezTo>
                  <a:lnTo>
                    <a:pt x="15998062" y="16446246"/>
                  </a:lnTo>
                  <a:lnTo>
                    <a:pt x="15998062" y="16446246"/>
                  </a:lnTo>
                  <a:close/>
                  <a:moveTo>
                    <a:pt x="7531227" y="4151630"/>
                  </a:moveTo>
                  <a:lnTo>
                    <a:pt x="7529449" y="4155186"/>
                  </a:lnTo>
                  <a:lnTo>
                    <a:pt x="4058920" y="11276203"/>
                  </a:lnTo>
                  <a:lnTo>
                    <a:pt x="4058920" y="11276203"/>
                  </a:lnTo>
                  <a:cubicBezTo>
                    <a:pt x="3713734" y="11907139"/>
                    <a:pt x="3375279" y="12532487"/>
                    <a:pt x="3036570" y="13158090"/>
                  </a:cubicBezTo>
                  <a:cubicBezTo>
                    <a:pt x="2752090" y="13683743"/>
                    <a:pt x="2467356" y="14209523"/>
                    <a:pt x="2178431" y="14739240"/>
                  </a:cubicBezTo>
                  <a:lnTo>
                    <a:pt x="2178431" y="14739367"/>
                  </a:lnTo>
                  <a:lnTo>
                    <a:pt x="2178431" y="14739494"/>
                  </a:lnTo>
                  <a:cubicBezTo>
                    <a:pt x="1725295" y="15623287"/>
                    <a:pt x="1227963" y="15912212"/>
                    <a:pt x="5842" y="16021179"/>
                  </a:cubicBezTo>
                  <a:lnTo>
                    <a:pt x="0" y="16021687"/>
                  </a:lnTo>
                  <a:lnTo>
                    <a:pt x="0" y="16027529"/>
                  </a:lnTo>
                  <a:lnTo>
                    <a:pt x="0" y="16445486"/>
                  </a:lnTo>
                  <a:lnTo>
                    <a:pt x="0" y="16451963"/>
                  </a:lnTo>
                  <a:lnTo>
                    <a:pt x="6477" y="16451836"/>
                  </a:lnTo>
                  <a:cubicBezTo>
                    <a:pt x="397002" y="16441930"/>
                    <a:pt x="1377315" y="16436977"/>
                    <a:pt x="2371471" y="16436977"/>
                  </a:cubicBezTo>
                  <a:cubicBezTo>
                    <a:pt x="3393567" y="16436977"/>
                    <a:pt x="4430522" y="16442184"/>
                    <a:pt x="4856480" y="16452343"/>
                  </a:cubicBezTo>
                  <a:lnTo>
                    <a:pt x="4862957" y="16452470"/>
                  </a:lnTo>
                  <a:lnTo>
                    <a:pt x="4862957" y="16445993"/>
                  </a:lnTo>
                  <a:lnTo>
                    <a:pt x="4862957" y="16028036"/>
                  </a:lnTo>
                  <a:lnTo>
                    <a:pt x="4862957" y="16022194"/>
                  </a:lnTo>
                  <a:lnTo>
                    <a:pt x="4857115" y="16021686"/>
                  </a:lnTo>
                  <a:cubicBezTo>
                    <a:pt x="4768850" y="16014700"/>
                    <a:pt x="4672584" y="16009621"/>
                    <a:pt x="4572000" y="16004160"/>
                  </a:cubicBezTo>
                  <a:cubicBezTo>
                    <a:pt x="4461764" y="15998191"/>
                    <a:pt x="4346194" y="15992095"/>
                    <a:pt x="4230116" y="15982950"/>
                  </a:cubicBezTo>
                  <a:cubicBezTo>
                    <a:pt x="3632200" y="15935833"/>
                    <a:pt x="3027172" y="15810485"/>
                    <a:pt x="3027172" y="15251430"/>
                  </a:cubicBezTo>
                  <a:cubicBezTo>
                    <a:pt x="3027172" y="14651610"/>
                    <a:pt x="3564255" y="13597255"/>
                    <a:pt x="3934968" y="12869673"/>
                  </a:cubicBezTo>
                  <a:cubicBezTo>
                    <a:pt x="4001262" y="12739625"/>
                    <a:pt x="4062222" y="12619991"/>
                    <a:pt x="4113657" y="12515469"/>
                  </a:cubicBezTo>
                  <a:lnTo>
                    <a:pt x="4113657" y="12515342"/>
                  </a:lnTo>
                  <a:lnTo>
                    <a:pt x="4113657" y="12515215"/>
                  </a:lnTo>
                  <a:lnTo>
                    <a:pt x="4317238" y="12066397"/>
                  </a:lnTo>
                  <a:lnTo>
                    <a:pt x="9908032" y="12068048"/>
                  </a:lnTo>
                  <a:lnTo>
                    <a:pt x="10787000" y="13933170"/>
                  </a:lnTo>
                  <a:lnTo>
                    <a:pt x="10787000" y="13933170"/>
                  </a:lnTo>
                  <a:lnTo>
                    <a:pt x="10787000" y="13933170"/>
                  </a:lnTo>
                  <a:cubicBezTo>
                    <a:pt x="10991851" y="14348586"/>
                    <a:pt x="11240135" y="14891638"/>
                    <a:pt x="11240135" y="15343631"/>
                  </a:cubicBezTo>
                  <a:cubicBezTo>
                    <a:pt x="11240135" y="15990188"/>
                    <a:pt x="10298939" y="16008857"/>
                    <a:pt x="9649968" y="16020669"/>
                  </a:cubicBezTo>
                  <a:cubicBezTo>
                    <a:pt x="9597771" y="16021557"/>
                    <a:pt x="9547606" y="16022574"/>
                    <a:pt x="9500108" y="16023717"/>
                  </a:cubicBezTo>
                  <a:lnTo>
                    <a:pt x="9493885" y="16023844"/>
                  </a:lnTo>
                  <a:lnTo>
                    <a:pt x="9493885" y="16030067"/>
                  </a:lnTo>
                  <a:lnTo>
                    <a:pt x="9493885" y="16449167"/>
                  </a:lnTo>
                  <a:lnTo>
                    <a:pt x="9493885" y="16455644"/>
                  </a:lnTo>
                  <a:lnTo>
                    <a:pt x="9500363" y="16455517"/>
                  </a:lnTo>
                  <a:cubicBezTo>
                    <a:pt x="10007219" y="16446373"/>
                    <a:pt x="11221085" y="16442054"/>
                    <a:pt x="12481180" y="16442054"/>
                  </a:cubicBezTo>
                  <a:cubicBezTo>
                    <a:pt x="13927709" y="16442054"/>
                    <a:pt x="15435200" y="16447895"/>
                    <a:pt x="16003907" y="16458944"/>
                  </a:cubicBezTo>
                  <a:lnTo>
                    <a:pt x="16010257" y="16459071"/>
                  </a:lnTo>
                  <a:lnTo>
                    <a:pt x="16010384" y="16459071"/>
                  </a:lnTo>
                  <a:lnTo>
                    <a:pt x="16010384" y="16452594"/>
                  </a:lnTo>
                  <a:lnTo>
                    <a:pt x="16010384" y="16034130"/>
                  </a:lnTo>
                  <a:lnTo>
                    <a:pt x="16010384" y="16028288"/>
                  </a:lnTo>
                  <a:lnTo>
                    <a:pt x="16004669" y="16027780"/>
                  </a:lnTo>
                  <a:cubicBezTo>
                    <a:pt x="15234414" y="15957803"/>
                    <a:pt x="14557124" y="15883381"/>
                    <a:pt x="14059918" y="15359506"/>
                  </a:cubicBezTo>
                  <a:lnTo>
                    <a:pt x="14059918" y="15359506"/>
                  </a:lnTo>
                  <a:lnTo>
                    <a:pt x="14059918" y="15359506"/>
                  </a:lnTo>
                  <a:cubicBezTo>
                    <a:pt x="13768454" y="15060040"/>
                    <a:pt x="13429490" y="14404594"/>
                    <a:pt x="13160505" y="13884273"/>
                  </a:cubicBezTo>
                  <a:cubicBezTo>
                    <a:pt x="13055857" y="13681836"/>
                    <a:pt x="12961750" y="13499844"/>
                    <a:pt x="12885423" y="13367891"/>
                  </a:cubicBezTo>
                  <a:lnTo>
                    <a:pt x="12885423" y="13367891"/>
                  </a:lnTo>
                  <a:lnTo>
                    <a:pt x="8310753" y="4155059"/>
                  </a:lnTo>
                  <a:lnTo>
                    <a:pt x="8308975" y="4151503"/>
                  </a:lnTo>
                  <a:close/>
                </a:path>
              </a:pathLst>
            </a:custGeom>
            <a:solidFill>
              <a:srgbClr val="1192D1"/>
            </a:solidFill>
          </p:spPr>
        </p:sp>
      </p:grpSp>
      <p:sp>
        <p:nvSpPr>
          <p:cNvPr id="5" name="Rectangle 4">
            <a:extLst>
              <a:ext uri="{FF2B5EF4-FFF2-40B4-BE49-F238E27FC236}">
                <a16:creationId xmlns:a16="http://schemas.microsoft.com/office/drawing/2014/main" id="{B08F278E-D80F-8BC4-4E37-7406D6CB8A9D}"/>
              </a:ext>
            </a:extLst>
          </p:cNvPr>
          <p:cNvSpPr/>
          <p:nvPr userDrawn="1"/>
        </p:nvSpPr>
        <p:spPr>
          <a:xfrm>
            <a:off x="1464325" y="3987801"/>
            <a:ext cx="5206616" cy="560785"/>
          </a:xfrm>
          <a:prstGeom prst="rect">
            <a:avLst/>
          </a:prstGeom>
          <a:solidFill>
            <a:srgbClr val="11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8DE1F5F-0F98-27D0-AA72-03D65690F9C1}"/>
              </a:ext>
            </a:extLst>
          </p:cNvPr>
          <p:cNvSpPr txBox="1"/>
          <p:nvPr userDrawn="1"/>
        </p:nvSpPr>
        <p:spPr>
          <a:xfrm>
            <a:off x="1803182" y="4085433"/>
            <a:ext cx="3064525" cy="353943"/>
          </a:xfrm>
          <a:prstGeom prst="rect">
            <a:avLst/>
          </a:prstGeom>
          <a:noFill/>
        </p:spPr>
        <p:txBody>
          <a:bodyPr wrap="square" rtlCol="0">
            <a:spAutoFit/>
          </a:bodyPr>
          <a:lstStyle/>
          <a:p>
            <a:r>
              <a:rPr lang="en-US" sz="1700" b="1" dirty="0">
                <a:solidFill>
                  <a:schemeClr val="bg1"/>
                </a:solidFill>
                <a:latin typeface="AccentGraphic" panose="02000303060000020004" pitchFamily="50" charset="0"/>
              </a:rPr>
              <a:t>APPENDIX</a:t>
            </a:r>
          </a:p>
        </p:txBody>
      </p:sp>
    </p:spTree>
    <p:extLst>
      <p:ext uri="{BB962C8B-B14F-4D97-AF65-F5344CB8AC3E}">
        <p14:creationId xmlns:p14="http://schemas.microsoft.com/office/powerpoint/2010/main" val="236562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E1BE3EDD-2999-2C52-7637-071013F2A97F}"/>
              </a:ext>
            </a:extLst>
          </p:cNvPr>
          <p:cNvSpPr/>
          <p:nvPr userDrawn="1"/>
        </p:nvSpPr>
        <p:spPr>
          <a:xfrm>
            <a:off x="-5977" y="1392372"/>
            <a:ext cx="6096000" cy="4073259"/>
          </a:xfrm>
          <a:prstGeom prst="rect">
            <a:avLst/>
          </a:prstGeom>
          <a:solidFill>
            <a:srgbClr val="1192D1"/>
          </a:solidFill>
        </p:spPr>
        <p:txBody>
          <a:bodyPr/>
          <a:lstStyle/>
          <a:p>
            <a:endParaRPr lang="en-US" dirty="0"/>
          </a:p>
        </p:txBody>
      </p:sp>
      <p:pic>
        <p:nvPicPr>
          <p:cNvPr id="4" name="Picture 3" descr="A person sitting on a couch&#10;&#10;Description automatically generated with medium confidence">
            <a:extLst>
              <a:ext uri="{FF2B5EF4-FFF2-40B4-BE49-F238E27FC236}">
                <a16:creationId xmlns:a16="http://schemas.microsoft.com/office/drawing/2014/main" id="{44A66677-D384-CE58-7338-2A7F4047D0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5" t="11975" r="7364"/>
          <a:stretch/>
        </p:blipFill>
        <p:spPr>
          <a:xfrm>
            <a:off x="6197600" y="1392372"/>
            <a:ext cx="5994400" cy="4073259"/>
          </a:xfrm>
          <a:prstGeom prst="rect">
            <a:avLst/>
          </a:prstGeom>
        </p:spPr>
      </p:pic>
      <p:sp>
        <p:nvSpPr>
          <p:cNvPr id="5" name="TextBox 5">
            <a:extLst>
              <a:ext uri="{FF2B5EF4-FFF2-40B4-BE49-F238E27FC236}">
                <a16:creationId xmlns:a16="http://schemas.microsoft.com/office/drawing/2014/main" id="{8D15A96E-2E84-C317-4BA8-64898A15AB3A}"/>
              </a:ext>
            </a:extLst>
          </p:cNvPr>
          <p:cNvSpPr txBox="1"/>
          <p:nvPr userDrawn="1"/>
        </p:nvSpPr>
        <p:spPr>
          <a:xfrm>
            <a:off x="152401" y="3232366"/>
            <a:ext cx="5769143" cy="294953"/>
          </a:xfrm>
          <a:prstGeom prst="rect">
            <a:avLst/>
          </a:prstGeom>
        </p:spPr>
        <p:txBody>
          <a:bodyPr lIns="0" tIns="0" rIns="0" bIns="0" rtlCol="0" anchor="t">
            <a:spAutoFit/>
          </a:bodyPr>
          <a:lstStyle/>
          <a:p>
            <a:pPr algn="ctr">
              <a:lnSpc>
                <a:spcPts val="2310"/>
              </a:lnSpc>
            </a:pPr>
            <a:r>
              <a:rPr lang="en-US" sz="1750" spc="105" dirty="0">
                <a:solidFill>
                  <a:schemeClr val="bg1"/>
                </a:solidFill>
                <a:latin typeface="Avenir Heavy" panose="020B0703020203020204" pitchFamily="34" charset="-78"/>
                <a:cs typeface="Avenir Heavy" panose="020B0703020203020204" pitchFamily="34" charset="-78"/>
              </a:rPr>
              <a:t>THANK YOU!</a:t>
            </a:r>
          </a:p>
        </p:txBody>
      </p:sp>
    </p:spTree>
    <p:extLst>
      <p:ext uri="{BB962C8B-B14F-4D97-AF65-F5344CB8AC3E}">
        <p14:creationId xmlns:p14="http://schemas.microsoft.com/office/powerpoint/2010/main" val="1547704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Conclusion Slide">
    <p:bg>
      <p:bgPr>
        <a:solidFill>
          <a:srgbClr val="1192D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5D9169A-CFB9-10AD-0668-CCD449EB7D45}"/>
              </a:ext>
            </a:extLst>
          </p:cNvPr>
          <p:cNvCxnSpPr>
            <a:cxnSpLocks/>
          </p:cNvCxnSpPr>
          <p:nvPr userDrawn="1"/>
        </p:nvCxnSpPr>
        <p:spPr>
          <a:xfrm>
            <a:off x="1117600" y="4495800"/>
            <a:ext cx="3759200" cy="0"/>
          </a:xfrm>
          <a:prstGeom prst="line">
            <a:avLst/>
          </a:prstGeom>
          <a:ln w="19050">
            <a:solidFill>
              <a:srgbClr val="003F7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9E74AC1-B697-C7F0-AC9B-6C8E48119864}"/>
              </a:ext>
            </a:extLst>
          </p:cNvPr>
          <p:cNvSpPr>
            <a:spLocks noGrp="1"/>
          </p:cNvSpPr>
          <p:nvPr>
            <p:ph type="body" sz="quarter" idx="10" hasCustomPrompt="1"/>
          </p:nvPr>
        </p:nvSpPr>
        <p:spPr>
          <a:xfrm>
            <a:off x="1066800" y="3726047"/>
            <a:ext cx="7670800" cy="769735"/>
          </a:xfrm>
          <a:prstGeom prst="rect">
            <a:avLst/>
          </a:prstGeom>
        </p:spPr>
        <p:txBody>
          <a:bodyPr/>
          <a:lstStyle>
            <a:lvl1pPr marL="0" indent="0">
              <a:buNone/>
              <a:defRPr sz="2750">
                <a:solidFill>
                  <a:schemeClr val="bg1"/>
                </a:solidFill>
                <a:latin typeface="AccentGraphic" panose="02000303060000020004" pitchFamily="2" charset="0"/>
              </a:defRPr>
            </a:lvl1pPr>
          </a:lstStyle>
          <a:p>
            <a:pPr lvl="0"/>
            <a:r>
              <a:rPr lang="en-US" dirty="0"/>
              <a:t>Closing Slide</a:t>
            </a:r>
          </a:p>
        </p:txBody>
      </p:sp>
      <p:sp>
        <p:nvSpPr>
          <p:cNvPr id="9" name="Text Placeholder 8">
            <a:extLst>
              <a:ext uri="{FF2B5EF4-FFF2-40B4-BE49-F238E27FC236}">
                <a16:creationId xmlns:a16="http://schemas.microsoft.com/office/drawing/2014/main" id="{FD4A3E90-4613-3636-638B-07D4A40E4EA1}"/>
              </a:ext>
            </a:extLst>
          </p:cNvPr>
          <p:cNvSpPr>
            <a:spLocks noGrp="1"/>
          </p:cNvSpPr>
          <p:nvPr>
            <p:ph type="body" sz="quarter" idx="11" hasCustomPrompt="1"/>
          </p:nvPr>
        </p:nvSpPr>
        <p:spPr>
          <a:xfrm>
            <a:off x="1066800" y="4831614"/>
            <a:ext cx="5029200" cy="762000"/>
          </a:xfrm>
          <a:prstGeom prst="rect">
            <a:avLst/>
          </a:prstGeom>
        </p:spPr>
        <p:txBody>
          <a:bodyPr/>
          <a:lstStyle>
            <a:lvl1pPr marL="0" indent="0">
              <a:buNone/>
              <a:defRPr sz="1100" b="0" i="0">
                <a:solidFill>
                  <a:schemeClr val="bg1"/>
                </a:solidFill>
                <a:latin typeface="Avenir LT Std 45 Book" panose="020B0502020203020204" pitchFamily="34" charset="0"/>
              </a:defRPr>
            </a:lvl1pPr>
          </a:lstStyle>
          <a:p>
            <a:pPr lvl="0"/>
            <a:r>
              <a:rPr lang="en-US" dirty="0"/>
              <a:t>Final slide information here. Contact info, follow up, next steps, next sessions, etc.</a:t>
            </a:r>
          </a:p>
        </p:txBody>
      </p:sp>
    </p:spTree>
    <p:extLst>
      <p:ext uri="{BB962C8B-B14F-4D97-AF65-F5344CB8AC3E}">
        <p14:creationId xmlns:p14="http://schemas.microsoft.com/office/powerpoint/2010/main" val="2235298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 Questions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F78A9-CCC4-BEBF-485F-5672840A0EDA}"/>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t="7843" b="7843"/>
          <a:stretch/>
        </p:blipFill>
        <p:spPr>
          <a:xfrm>
            <a:off x="0" y="0"/>
            <a:ext cx="12192000" cy="6858000"/>
          </a:xfrm>
          <a:prstGeom prst="rect">
            <a:avLst/>
          </a:prstGeom>
        </p:spPr>
      </p:pic>
      <p:sp>
        <p:nvSpPr>
          <p:cNvPr id="4" name="AutoShape 3">
            <a:extLst>
              <a:ext uri="{FF2B5EF4-FFF2-40B4-BE49-F238E27FC236}">
                <a16:creationId xmlns:a16="http://schemas.microsoft.com/office/drawing/2014/main" id="{D7500F9C-7D8D-5AE8-0787-BA37A981A527}"/>
              </a:ext>
            </a:extLst>
          </p:cNvPr>
          <p:cNvSpPr/>
          <p:nvPr userDrawn="1"/>
        </p:nvSpPr>
        <p:spPr>
          <a:xfrm>
            <a:off x="-1" y="2303711"/>
            <a:ext cx="12192001" cy="2646601"/>
          </a:xfrm>
          <a:prstGeom prst="rect">
            <a:avLst/>
          </a:prstGeom>
          <a:solidFill>
            <a:srgbClr val="1192D1"/>
          </a:solidFill>
        </p:spPr>
        <p:txBody>
          <a:bodyPr/>
          <a:lstStyle/>
          <a:p>
            <a:endParaRPr lang="en-US" dirty="0"/>
          </a:p>
        </p:txBody>
      </p:sp>
      <p:sp>
        <p:nvSpPr>
          <p:cNvPr id="5" name="AutoShape 4">
            <a:extLst>
              <a:ext uri="{FF2B5EF4-FFF2-40B4-BE49-F238E27FC236}">
                <a16:creationId xmlns:a16="http://schemas.microsoft.com/office/drawing/2014/main" id="{EBD2B606-22E0-E1A5-5570-34B8119104B8}"/>
              </a:ext>
            </a:extLst>
          </p:cNvPr>
          <p:cNvSpPr/>
          <p:nvPr userDrawn="1"/>
        </p:nvSpPr>
        <p:spPr>
          <a:xfrm>
            <a:off x="2986329" y="1907690"/>
            <a:ext cx="6219345" cy="792038"/>
          </a:xfrm>
          <a:prstGeom prst="rect">
            <a:avLst/>
          </a:prstGeom>
          <a:solidFill>
            <a:srgbClr val="FFFFFF"/>
          </a:solidFill>
        </p:spPr>
      </p:sp>
      <p:sp>
        <p:nvSpPr>
          <p:cNvPr id="6" name="TextBox 5">
            <a:extLst>
              <a:ext uri="{FF2B5EF4-FFF2-40B4-BE49-F238E27FC236}">
                <a16:creationId xmlns:a16="http://schemas.microsoft.com/office/drawing/2014/main" id="{5C4761F9-11E0-1F72-717D-78C7B488D09E}"/>
              </a:ext>
            </a:extLst>
          </p:cNvPr>
          <p:cNvSpPr txBox="1"/>
          <p:nvPr userDrawn="1"/>
        </p:nvSpPr>
        <p:spPr>
          <a:xfrm>
            <a:off x="3211430" y="2144442"/>
            <a:ext cx="5769143" cy="294953"/>
          </a:xfrm>
          <a:prstGeom prst="rect">
            <a:avLst/>
          </a:prstGeom>
        </p:spPr>
        <p:txBody>
          <a:bodyPr lIns="0" tIns="0" rIns="0" bIns="0" rtlCol="0" anchor="t">
            <a:spAutoFit/>
          </a:bodyPr>
          <a:lstStyle/>
          <a:p>
            <a:pPr algn="ctr">
              <a:lnSpc>
                <a:spcPts val="2310"/>
              </a:lnSpc>
            </a:pPr>
            <a:r>
              <a:rPr lang="en-US" sz="1750" spc="105" dirty="0">
                <a:solidFill>
                  <a:srgbClr val="1192D1"/>
                </a:solidFill>
                <a:latin typeface="Avenir Heavy" panose="020B0703020203020204" pitchFamily="34" charset="-78"/>
                <a:cs typeface="Avenir Heavy" panose="020B0703020203020204" pitchFamily="34" charset="-78"/>
              </a:rPr>
              <a:t>THANK YOU!</a:t>
            </a:r>
          </a:p>
        </p:txBody>
      </p:sp>
      <p:sp>
        <p:nvSpPr>
          <p:cNvPr id="7" name="TextBox 6">
            <a:extLst>
              <a:ext uri="{FF2B5EF4-FFF2-40B4-BE49-F238E27FC236}">
                <a16:creationId xmlns:a16="http://schemas.microsoft.com/office/drawing/2014/main" id="{8A79672E-E1ED-75B8-5545-D918BED79C48}"/>
              </a:ext>
            </a:extLst>
          </p:cNvPr>
          <p:cNvSpPr txBox="1"/>
          <p:nvPr userDrawn="1"/>
        </p:nvSpPr>
        <p:spPr>
          <a:xfrm>
            <a:off x="1143000" y="3125900"/>
            <a:ext cx="9980544" cy="782265"/>
          </a:xfrm>
          <a:prstGeom prst="rect">
            <a:avLst/>
          </a:prstGeom>
        </p:spPr>
        <p:txBody>
          <a:bodyPr lIns="0" tIns="0" rIns="0" bIns="0" rtlCol="0" anchor="t">
            <a:spAutoFit/>
          </a:bodyPr>
          <a:lstStyle/>
          <a:p>
            <a:pPr algn="ctr">
              <a:lnSpc>
                <a:spcPts val="6105"/>
              </a:lnSpc>
            </a:pPr>
            <a:r>
              <a:rPr lang="en-US" sz="5500" dirty="0">
                <a:solidFill>
                  <a:srgbClr val="FFFFFF"/>
                </a:solidFill>
                <a:latin typeface="AccentGraphic" panose="02000303060000020004" pitchFamily="50" charset="0"/>
              </a:rPr>
              <a:t>Questions?</a:t>
            </a:r>
          </a:p>
        </p:txBody>
      </p:sp>
      <p:sp>
        <p:nvSpPr>
          <p:cNvPr id="9" name="Text Placeholder 8">
            <a:extLst>
              <a:ext uri="{FF2B5EF4-FFF2-40B4-BE49-F238E27FC236}">
                <a16:creationId xmlns:a16="http://schemas.microsoft.com/office/drawing/2014/main" id="{1F842618-0C68-F378-3FF3-FD720ADEA784}"/>
              </a:ext>
            </a:extLst>
          </p:cNvPr>
          <p:cNvSpPr>
            <a:spLocks noGrp="1"/>
          </p:cNvSpPr>
          <p:nvPr>
            <p:ph type="body" sz="quarter" idx="10" hasCustomPrompt="1"/>
          </p:nvPr>
        </p:nvSpPr>
        <p:spPr>
          <a:xfrm>
            <a:off x="0" y="3987800"/>
            <a:ext cx="12192000" cy="609600"/>
          </a:xfrm>
          <a:prstGeom prst="rect">
            <a:avLst/>
          </a:prstGeom>
        </p:spPr>
        <p:txBody>
          <a:bodyPr/>
          <a:lstStyle>
            <a:lvl1pPr marL="0" indent="0" algn="ctr">
              <a:buNone/>
              <a:defRPr sz="2500" b="0" i="0">
                <a:solidFill>
                  <a:schemeClr val="bg1"/>
                </a:solidFill>
                <a:latin typeface="Avenir LT Std 45 Book" panose="020B0502020203020204" pitchFamily="34" charset="0"/>
              </a:defRPr>
            </a:lvl1pPr>
          </a:lstStyle>
          <a:p>
            <a:pPr lvl="0"/>
            <a:r>
              <a:rPr lang="en-US" dirty="0"/>
              <a:t>Add your email </a:t>
            </a:r>
            <a:r>
              <a:rPr lang="en-US" dirty="0" err="1"/>
              <a:t>here@aegisliving.com</a:t>
            </a:r>
            <a:endParaRPr lang="en-US" dirty="0"/>
          </a:p>
        </p:txBody>
      </p:sp>
    </p:spTree>
    <p:extLst>
      <p:ext uri="{BB962C8B-B14F-4D97-AF65-F5344CB8AC3E}">
        <p14:creationId xmlns:p14="http://schemas.microsoft.com/office/powerpoint/2010/main" val="1676641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7A483B6-68F6-4C70-BD90-04F2D470DF07}" type="slidenum">
              <a:rPr lang="en-US"/>
              <a:pPr>
                <a:defRPr/>
              </a:pPr>
              <a:t>‹#›</a:t>
            </a:fld>
            <a:endParaRPr lang="en-US" dirty="0"/>
          </a:p>
        </p:txBody>
      </p:sp>
    </p:spTree>
    <p:extLst>
      <p:ext uri="{BB962C8B-B14F-4D97-AF65-F5344CB8AC3E}">
        <p14:creationId xmlns:p14="http://schemas.microsoft.com/office/powerpoint/2010/main" val="2879674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7549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pSp>
        <p:nvGrpSpPr>
          <p:cNvPr id="7" name="Group 17">
            <a:extLst>
              <a:ext uri="{FF2B5EF4-FFF2-40B4-BE49-F238E27FC236}">
                <a16:creationId xmlns:a16="http://schemas.microsoft.com/office/drawing/2014/main" id="{81F366FC-2577-505C-7D0B-2427A156F0BB}"/>
              </a:ext>
            </a:extLst>
          </p:cNvPr>
          <p:cNvGrpSpPr>
            <a:grpSpLocks noChangeAspect="1"/>
          </p:cNvGrpSpPr>
          <p:nvPr userDrawn="1"/>
        </p:nvGrpSpPr>
        <p:grpSpPr>
          <a:xfrm>
            <a:off x="5127772" y="0"/>
            <a:ext cx="6695817" cy="6883400"/>
            <a:chOff x="0" y="0"/>
            <a:chExt cx="16010661" cy="16459200"/>
          </a:xfrm>
        </p:grpSpPr>
        <p:sp>
          <p:nvSpPr>
            <p:cNvPr id="8" name="Freeform 18">
              <a:extLst>
                <a:ext uri="{FF2B5EF4-FFF2-40B4-BE49-F238E27FC236}">
                  <a16:creationId xmlns:a16="http://schemas.microsoft.com/office/drawing/2014/main" id="{219EE2F1-7E98-62E9-2F23-B0D353EEB8F3}"/>
                </a:ext>
              </a:extLst>
            </p:cNvPr>
            <p:cNvSpPr/>
            <p:nvPr/>
          </p:nvSpPr>
          <p:spPr>
            <a:xfrm>
              <a:off x="-127" y="0"/>
              <a:ext cx="16010384" cy="16459071"/>
            </a:xfrm>
            <a:custGeom>
              <a:avLst/>
              <a:gdLst/>
              <a:ahLst/>
              <a:cxnLst/>
              <a:rect l="l" t="t" r="r" b="b"/>
              <a:pathLst>
                <a:path w="16010384" h="16459071">
                  <a:moveTo>
                    <a:pt x="9704705" y="0"/>
                  </a:moveTo>
                  <a:cubicBezTo>
                    <a:pt x="9629775" y="56769"/>
                    <a:pt x="9560052" y="129413"/>
                    <a:pt x="9498838" y="216535"/>
                  </a:cubicBezTo>
                  <a:cubicBezTo>
                    <a:pt x="9497949" y="217805"/>
                    <a:pt x="9497060" y="219202"/>
                    <a:pt x="9496044" y="220472"/>
                  </a:cubicBezTo>
                  <a:lnTo>
                    <a:pt x="9496044" y="220472"/>
                  </a:lnTo>
                  <a:cubicBezTo>
                    <a:pt x="9325864" y="461391"/>
                    <a:pt x="9150731" y="823849"/>
                    <a:pt x="9009634" y="1115695"/>
                  </a:cubicBezTo>
                  <a:cubicBezTo>
                    <a:pt x="8971789" y="1193927"/>
                    <a:pt x="8936482" y="1267079"/>
                    <a:pt x="8904352" y="1331468"/>
                  </a:cubicBezTo>
                  <a:lnTo>
                    <a:pt x="8904352" y="1331468"/>
                  </a:lnTo>
                  <a:lnTo>
                    <a:pt x="8904352" y="1331468"/>
                  </a:lnTo>
                  <a:lnTo>
                    <a:pt x="8018907" y="3145790"/>
                  </a:lnTo>
                  <a:lnTo>
                    <a:pt x="8014463" y="3154934"/>
                  </a:lnTo>
                  <a:lnTo>
                    <a:pt x="8467091" y="3154934"/>
                  </a:lnTo>
                  <a:lnTo>
                    <a:pt x="8468996" y="3153029"/>
                  </a:lnTo>
                  <a:lnTo>
                    <a:pt x="9687942" y="1885442"/>
                  </a:lnTo>
                  <a:lnTo>
                    <a:pt x="9687942" y="1885442"/>
                  </a:lnTo>
                  <a:lnTo>
                    <a:pt x="9687942" y="1885442"/>
                  </a:lnTo>
                  <a:cubicBezTo>
                    <a:pt x="9733154" y="1837817"/>
                    <a:pt x="9783827" y="1785366"/>
                    <a:pt x="9837675" y="1729740"/>
                  </a:cubicBezTo>
                  <a:cubicBezTo>
                    <a:pt x="9898762" y="1666494"/>
                    <a:pt x="9964040" y="1599057"/>
                    <a:pt x="10030206" y="1529334"/>
                  </a:cubicBezTo>
                  <a:cubicBezTo>
                    <a:pt x="10213467" y="1336167"/>
                    <a:pt x="10403587" y="1125982"/>
                    <a:pt x="10530967" y="942848"/>
                  </a:cubicBezTo>
                  <a:lnTo>
                    <a:pt x="10530967" y="942848"/>
                  </a:lnTo>
                  <a:cubicBezTo>
                    <a:pt x="10767695" y="604901"/>
                    <a:pt x="10755884" y="222885"/>
                    <a:pt x="10494645" y="0"/>
                  </a:cubicBezTo>
                  <a:lnTo>
                    <a:pt x="10474833" y="0"/>
                  </a:lnTo>
                  <a:cubicBezTo>
                    <a:pt x="10740899" y="216027"/>
                    <a:pt x="10758297" y="596265"/>
                    <a:pt x="10520553" y="935482"/>
                  </a:cubicBezTo>
                  <a:lnTo>
                    <a:pt x="10520553" y="935482"/>
                  </a:lnTo>
                  <a:lnTo>
                    <a:pt x="10520553" y="935482"/>
                  </a:lnTo>
                  <a:cubicBezTo>
                    <a:pt x="10393807" y="1117727"/>
                    <a:pt x="10204323" y="1327404"/>
                    <a:pt x="10021062" y="1520571"/>
                  </a:cubicBezTo>
                  <a:cubicBezTo>
                    <a:pt x="9955022" y="1590167"/>
                    <a:pt x="9889744" y="1657731"/>
                    <a:pt x="9828657" y="1720977"/>
                  </a:cubicBezTo>
                  <a:cubicBezTo>
                    <a:pt x="9774809" y="1776730"/>
                    <a:pt x="9724136" y="1829054"/>
                    <a:pt x="9678797" y="1876806"/>
                  </a:cubicBezTo>
                  <a:lnTo>
                    <a:pt x="9678797" y="1876806"/>
                  </a:lnTo>
                  <a:lnTo>
                    <a:pt x="8461755" y="3142488"/>
                  </a:lnTo>
                  <a:lnTo>
                    <a:pt x="8034655" y="3142488"/>
                  </a:lnTo>
                  <a:lnTo>
                    <a:pt x="8915654" y="1337437"/>
                  </a:lnTo>
                  <a:lnTo>
                    <a:pt x="8915654" y="1337437"/>
                  </a:lnTo>
                  <a:cubicBezTo>
                    <a:pt x="8947912" y="1272921"/>
                    <a:pt x="8983218" y="1199642"/>
                    <a:pt x="9021064" y="1121537"/>
                  </a:cubicBezTo>
                  <a:cubicBezTo>
                    <a:pt x="9162288" y="829310"/>
                    <a:pt x="9336913" y="467995"/>
                    <a:pt x="9506458" y="228092"/>
                  </a:cubicBezTo>
                  <a:lnTo>
                    <a:pt x="9506458" y="228092"/>
                  </a:lnTo>
                  <a:lnTo>
                    <a:pt x="9506458" y="228092"/>
                  </a:lnTo>
                  <a:cubicBezTo>
                    <a:pt x="9507347" y="226822"/>
                    <a:pt x="9508237" y="225552"/>
                    <a:pt x="9509126" y="224155"/>
                  </a:cubicBezTo>
                  <a:cubicBezTo>
                    <a:pt x="9573514" y="132334"/>
                    <a:pt x="9647047" y="57277"/>
                    <a:pt x="9725914" y="0"/>
                  </a:cubicBezTo>
                  <a:close/>
                  <a:moveTo>
                    <a:pt x="7125081" y="6381877"/>
                  </a:moveTo>
                  <a:lnTo>
                    <a:pt x="9605899" y="11476482"/>
                  </a:lnTo>
                  <a:lnTo>
                    <a:pt x="4618609" y="11473688"/>
                  </a:lnTo>
                  <a:lnTo>
                    <a:pt x="7125081" y="6381877"/>
                  </a:lnTo>
                  <a:close/>
                  <a:moveTo>
                    <a:pt x="7125081" y="6353048"/>
                  </a:moveTo>
                  <a:lnTo>
                    <a:pt x="7119366" y="6364732"/>
                  </a:lnTo>
                  <a:lnTo>
                    <a:pt x="4602734" y="11477117"/>
                  </a:lnTo>
                  <a:lnTo>
                    <a:pt x="4598289" y="11486261"/>
                  </a:lnTo>
                  <a:lnTo>
                    <a:pt x="4608449" y="11486261"/>
                  </a:lnTo>
                  <a:lnTo>
                    <a:pt x="9616059" y="11489055"/>
                  </a:lnTo>
                  <a:lnTo>
                    <a:pt x="9626219" y="11489055"/>
                  </a:lnTo>
                  <a:lnTo>
                    <a:pt x="9621774" y="11479911"/>
                  </a:lnTo>
                  <a:lnTo>
                    <a:pt x="7130796" y="6364605"/>
                  </a:lnTo>
                  <a:lnTo>
                    <a:pt x="7125080" y="6352921"/>
                  </a:lnTo>
                  <a:close/>
                  <a:moveTo>
                    <a:pt x="4850511" y="16439642"/>
                  </a:moveTo>
                  <a:cubicBezTo>
                    <a:pt x="4850511" y="16439642"/>
                    <a:pt x="4850511" y="16439642"/>
                    <a:pt x="4850511" y="16439642"/>
                  </a:cubicBezTo>
                  <a:lnTo>
                    <a:pt x="4850511" y="16439642"/>
                  </a:lnTo>
                  <a:lnTo>
                    <a:pt x="4850511" y="16439642"/>
                  </a:lnTo>
                  <a:close/>
                  <a:moveTo>
                    <a:pt x="9507093" y="16443071"/>
                  </a:moveTo>
                  <a:lnTo>
                    <a:pt x="9507093" y="16443071"/>
                  </a:lnTo>
                  <a:lnTo>
                    <a:pt x="9507093" y="16443071"/>
                  </a:lnTo>
                  <a:cubicBezTo>
                    <a:pt x="9507093" y="16443071"/>
                    <a:pt x="9507093" y="16443071"/>
                    <a:pt x="9507093" y="16443071"/>
                  </a:cubicBezTo>
                  <a:close/>
                  <a:moveTo>
                    <a:pt x="8301101" y="4164330"/>
                  </a:moveTo>
                  <a:lnTo>
                    <a:pt x="12874498" y="13373861"/>
                  </a:lnTo>
                  <a:lnTo>
                    <a:pt x="12874625" y="13373988"/>
                  </a:lnTo>
                  <a:lnTo>
                    <a:pt x="12874752" y="13374115"/>
                  </a:lnTo>
                  <a:cubicBezTo>
                    <a:pt x="12950952" y="13505814"/>
                    <a:pt x="13044805" y="13687425"/>
                    <a:pt x="13149580" y="13890117"/>
                  </a:cubicBezTo>
                  <a:cubicBezTo>
                    <a:pt x="13418058" y="14409420"/>
                    <a:pt x="13758038" y="15067153"/>
                    <a:pt x="14051153" y="15368270"/>
                  </a:cubicBezTo>
                  <a:lnTo>
                    <a:pt x="14051153" y="15368270"/>
                  </a:lnTo>
                  <a:cubicBezTo>
                    <a:pt x="14550898" y="15894811"/>
                    <a:pt x="15230983" y="15970123"/>
                    <a:pt x="15998189" y="16039973"/>
                  </a:cubicBezTo>
                  <a:lnTo>
                    <a:pt x="15998189" y="16039973"/>
                  </a:lnTo>
                  <a:lnTo>
                    <a:pt x="15998189" y="16446246"/>
                  </a:lnTo>
                  <a:lnTo>
                    <a:pt x="15998189" y="16446246"/>
                  </a:lnTo>
                  <a:cubicBezTo>
                    <a:pt x="15424530" y="16435324"/>
                    <a:pt x="13922882" y="16429482"/>
                    <a:pt x="12481686" y="16429482"/>
                  </a:cubicBezTo>
                  <a:cubicBezTo>
                    <a:pt x="11226799" y="16429482"/>
                    <a:pt x="10017886" y="16433800"/>
                    <a:pt x="9507092" y="16442818"/>
                  </a:cubicBezTo>
                  <a:lnTo>
                    <a:pt x="9507092" y="16442818"/>
                  </a:lnTo>
                  <a:lnTo>
                    <a:pt x="9507092" y="16036418"/>
                  </a:lnTo>
                  <a:lnTo>
                    <a:pt x="9507092" y="16036418"/>
                  </a:lnTo>
                  <a:cubicBezTo>
                    <a:pt x="9552686" y="16035275"/>
                    <a:pt x="9600691" y="16034386"/>
                    <a:pt x="9650602" y="16033497"/>
                  </a:cubicBezTo>
                  <a:cubicBezTo>
                    <a:pt x="10291317" y="16021813"/>
                    <a:pt x="11253342" y="16005811"/>
                    <a:pt x="11253342" y="15343760"/>
                  </a:cubicBezTo>
                  <a:cubicBezTo>
                    <a:pt x="11253342" y="14888338"/>
                    <a:pt x="11003534" y="14342619"/>
                    <a:pt x="10798936" y="13927710"/>
                  </a:cubicBezTo>
                  <a:lnTo>
                    <a:pt x="10798936" y="13927710"/>
                  </a:lnTo>
                  <a:lnTo>
                    <a:pt x="9918319" y="12059158"/>
                  </a:lnTo>
                  <a:lnTo>
                    <a:pt x="9916541" y="12055475"/>
                  </a:lnTo>
                  <a:lnTo>
                    <a:pt x="9912477" y="12055475"/>
                  </a:lnTo>
                  <a:lnTo>
                    <a:pt x="4313555" y="12053824"/>
                  </a:lnTo>
                  <a:lnTo>
                    <a:pt x="4309491" y="12053824"/>
                  </a:lnTo>
                  <a:lnTo>
                    <a:pt x="4307840" y="12057507"/>
                  </a:lnTo>
                  <a:lnTo>
                    <a:pt x="4102608" y="12510008"/>
                  </a:lnTo>
                  <a:lnTo>
                    <a:pt x="4102608" y="12510008"/>
                  </a:lnTo>
                  <a:cubicBezTo>
                    <a:pt x="4051173" y="12614401"/>
                    <a:pt x="3990340" y="12733909"/>
                    <a:pt x="3924046" y="12863957"/>
                  </a:cubicBezTo>
                  <a:cubicBezTo>
                    <a:pt x="3554095" y="13589888"/>
                    <a:pt x="3014853" y="14647799"/>
                    <a:pt x="3014853" y="15251430"/>
                  </a:cubicBezTo>
                  <a:cubicBezTo>
                    <a:pt x="3014853" y="15823819"/>
                    <a:pt x="3635375" y="15948661"/>
                    <a:pt x="4229481" y="15995523"/>
                  </a:cubicBezTo>
                  <a:cubicBezTo>
                    <a:pt x="4345813" y="16004667"/>
                    <a:pt x="4461383" y="16010889"/>
                    <a:pt x="4571619" y="16016860"/>
                  </a:cubicBezTo>
                  <a:cubicBezTo>
                    <a:pt x="4670044" y="16022194"/>
                    <a:pt x="4764024" y="16027147"/>
                    <a:pt x="4850638" y="16033877"/>
                  </a:cubicBezTo>
                  <a:lnTo>
                    <a:pt x="4850638" y="16033877"/>
                  </a:lnTo>
                  <a:lnTo>
                    <a:pt x="4850638" y="16439514"/>
                  </a:lnTo>
                  <a:cubicBezTo>
                    <a:pt x="4420616" y="16429354"/>
                    <a:pt x="3388868" y="16424275"/>
                    <a:pt x="2371852" y="16424275"/>
                  </a:cubicBezTo>
                  <a:cubicBezTo>
                    <a:pt x="1383030" y="16424275"/>
                    <a:pt x="408051" y="16429101"/>
                    <a:pt x="12954" y="16438880"/>
                  </a:cubicBezTo>
                  <a:lnTo>
                    <a:pt x="12827" y="16438880"/>
                  </a:lnTo>
                  <a:lnTo>
                    <a:pt x="12827" y="16438880"/>
                  </a:lnTo>
                  <a:lnTo>
                    <a:pt x="12827" y="16438880"/>
                  </a:lnTo>
                  <a:cubicBezTo>
                    <a:pt x="12827" y="16438880"/>
                    <a:pt x="12827" y="16438880"/>
                    <a:pt x="12827" y="16438880"/>
                  </a:cubicBezTo>
                  <a:lnTo>
                    <a:pt x="12827" y="16438880"/>
                  </a:lnTo>
                  <a:lnTo>
                    <a:pt x="12827" y="16033243"/>
                  </a:lnTo>
                  <a:cubicBezTo>
                    <a:pt x="1233805" y="15923642"/>
                    <a:pt x="1734820" y="15632430"/>
                    <a:pt x="2189734" y="14745208"/>
                  </a:cubicBezTo>
                  <a:lnTo>
                    <a:pt x="2189734" y="14745208"/>
                  </a:lnTo>
                  <a:cubicBezTo>
                    <a:pt x="2478659" y="14215492"/>
                    <a:pt x="2763266" y="13689585"/>
                    <a:pt x="3047746" y="13164058"/>
                  </a:cubicBezTo>
                  <a:cubicBezTo>
                    <a:pt x="3386455" y="12538329"/>
                    <a:pt x="3725037" y="11912981"/>
                    <a:pt x="4070096" y="11282045"/>
                  </a:cubicBezTo>
                  <a:lnTo>
                    <a:pt x="4070223" y="11281918"/>
                  </a:lnTo>
                  <a:lnTo>
                    <a:pt x="4070350" y="11281791"/>
                  </a:lnTo>
                  <a:lnTo>
                    <a:pt x="7539101" y="4164330"/>
                  </a:lnTo>
                  <a:close/>
                  <a:moveTo>
                    <a:pt x="15998062" y="16446246"/>
                  </a:moveTo>
                  <a:cubicBezTo>
                    <a:pt x="15998062" y="16446246"/>
                    <a:pt x="15998062" y="16446246"/>
                    <a:pt x="15998062" y="16446246"/>
                  </a:cubicBezTo>
                  <a:lnTo>
                    <a:pt x="15998062" y="16446246"/>
                  </a:lnTo>
                  <a:lnTo>
                    <a:pt x="15998062" y="16446246"/>
                  </a:lnTo>
                  <a:close/>
                  <a:moveTo>
                    <a:pt x="7531227" y="4151630"/>
                  </a:moveTo>
                  <a:lnTo>
                    <a:pt x="7529449" y="4155186"/>
                  </a:lnTo>
                  <a:lnTo>
                    <a:pt x="4058920" y="11276203"/>
                  </a:lnTo>
                  <a:lnTo>
                    <a:pt x="4058920" y="11276203"/>
                  </a:lnTo>
                  <a:cubicBezTo>
                    <a:pt x="3713734" y="11907139"/>
                    <a:pt x="3375279" y="12532487"/>
                    <a:pt x="3036570" y="13158090"/>
                  </a:cubicBezTo>
                  <a:cubicBezTo>
                    <a:pt x="2752090" y="13683743"/>
                    <a:pt x="2467356" y="14209523"/>
                    <a:pt x="2178431" y="14739240"/>
                  </a:cubicBezTo>
                  <a:lnTo>
                    <a:pt x="2178431" y="14739367"/>
                  </a:lnTo>
                  <a:lnTo>
                    <a:pt x="2178431" y="14739494"/>
                  </a:lnTo>
                  <a:cubicBezTo>
                    <a:pt x="1725295" y="15623287"/>
                    <a:pt x="1227963" y="15912212"/>
                    <a:pt x="5842" y="16021179"/>
                  </a:cubicBezTo>
                  <a:lnTo>
                    <a:pt x="0" y="16021687"/>
                  </a:lnTo>
                  <a:lnTo>
                    <a:pt x="0" y="16027529"/>
                  </a:lnTo>
                  <a:lnTo>
                    <a:pt x="0" y="16445486"/>
                  </a:lnTo>
                  <a:lnTo>
                    <a:pt x="0" y="16451963"/>
                  </a:lnTo>
                  <a:lnTo>
                    <a:pt x="6477" y="16451836"/>
                  </a:lnTo>
                  <a:cubicBezTo>
                    <a:pt x="397002" y="16441930"/>
                    <a:pt x="1377315" y="16436977"/>
                    <a:pt x="2371471" y="16436977"/>
                  </a:cubicBezTo>
                  <a:cubicBezTo>
                    <a:pt x="3393567" y="16436977"/>
                    <a:pt x="4430522" y="16442184"/>
                    <a:pt x="4856480" y="16452343"/>
                  </a:cubicBezTo>
                  <a:lnTo>
                    <a:pt x="4862957" y="16452470"/>
                  </a:lnTo>
                  <a:lnTo>
                    <a:pt x="4862957" y="16445993"/>
                  </a:lnTo>
                  <a:lnTo>
                    <a:pt x="4862957" y="16028036"/>
                  </a:lnTo>
                  <a:lnTo>
                    <a:pt x="4862957" y="16022194"/>
                  </a:lnTo>
                  <a:lnTo>
                    <a:pt x="4857115" y="16021686"/>
                  </a:lnTo>
                  <a:cubicBezTo>
                    <a:pt x="4768850" y="16014700"/>
                    <a:pt x="4672584" y="16009621"/>
                    <a:pt x="4572000" y="16004160"/>
                  </a:cubicBezTo>
                  <a:cubicBezTo>
                    <a:pt x="4461764" y="15998191"/>
                    <a:pt x="4346194" y="15992095"/>
                    <a:pt x="4230116" y="15982950"/>
                  </a:cubicBezTo>
                  <a:cubicBezTo>
                    <a:pt x="3632200" y="15935833"/>
                    <a:pt x="3027172" y="15810485"/>
                    <a:pt x="3027172" y="15251430"/>
                  </a:cubicBezTo>
                  <a:cubicBezTo>
                    <a:pt x="3027172" y="14651610"/>
                    <a:pt x="3564255" y="13597255"/>
                    <a:pt x="3934968" y="12869673"/>
                  </a:cubicBezTo>
                  <a:cubicBezTo>
                    <a:pt x="4001262" y="12739625"/>
                    <a:pt x="4062222" y="12619991"/>
                    <a:pt x="4113657" y="12515469"/>
                  </a:cubicBezTo>
                  <a:lnTo>
                    <a:pt x="4113657" y="12515342"/>
                  </a:lnTo>
                  <a:lnTo>
                    <a:pt x="4113657" y="12515215"/>
                  </a:lnTo>
                  <a:lnTo>
                    <a:pt x="4317238" y="12066397"/>
                  </a:lnTo>
                  <a:lnTo>
                    <a:pt x="9908032" y="12068048"/>
                  </a:lnTo>
                  <a:lnTo>
                    <a:pt x="10787000" y="13933170"/>
                  </a:lnTo>
                  <a:lnTo>
                    <a:pt x="10787000" y="13933170"/>
                  </a:lnTo>
                  <a:lnTo>
                    <a:pt x="10787000" y="13933170"/>
                  </a:lnTo>
                  <a:cubicBezTo>
                    <a:pt x="10991851" y="14348586"/>
                    <a:pt x="11240135" y="14891638"/>
                    <a:pt x="11240135" y="15343631"/>
                  </a:cubicBezTo>
                  <a:cubicBezTo>
                    <a:pt x="11240135" y="15990188"/>
                    <a:pt x="10298939" y="16008857"/>
                    <a:pt x="9649968" y="16020669"/>
                  </a:cubicBezTo>
                  <a:cubicBezTo>
                    <a:pt x="9597771" y="16021557"/>
                    <a:pt x="9547606" y="16022574"/>
                    <a:pt x="9500108" y="16023717"/>
                  </a:cubicBezTo>
                  <a:lnTo>
                    <a:pt x="9493885" y="16023844"/>
                  </a:lnTo>
                  <a:lnTo>
                    <a:pt x="9493885" y="16030067"/>
                  </a:lnTo>
                  <a:lnTo>
                    <a:pt x="9493885" y="16449167"/>
                  </a:lnTo>
                  <a:lnTo>
                    <a:pt x="9493885" y="16455644"/>
                  </a:lnTo>
                  <a:lnTo>
                    <a:pt x="9500363" y="16455517"/>
                  </a:lnTo>
                  <a:cubicBezTo>
                    <a:pt x="10007219" y="16446373"/>
                    <a:pt x="11221085" y="16442054"/>
                    <a:pt x="12481180" y="16442054"/>
                  </a:cubicBezTo>
                  <a:cubicBezTo>
                    <a:pt x="13927709" y="16442054"/>
                    <a:pt x="15435200" y="16447895"/>
                    <a:pt x="16003907" y="16458944"/>
                  </a:cubicBezTo>
                  <a:lnTo>
                    <a:pt x="16010257" y="16459071"/>
                  </a:lnTo>
                  <a:lnTo>
                    <a:pt x="16010384" y="16459071"/>
                  </a:lnTo>
                  <a:lnTo>
                    <a:pt x="16010384" y="16452594"/>
                  </a:lnTo>
                  <a:lnTo>
                    <a:pt x="16010384" y="16034130"/>
                  </a:lnTo>
                  <a:lnTo>
                    <a:pt x="16010384" y="16028288"/>
                  </a:lnTo>
                  <a:lnTo>
                    <a:pt x="16004669" y="16027780"/>
                  </a:lnTo>
                  <a:cubicBezTo>
                    <a:pt x="15234414" y="15957803"/>
                    <a:pt x="14557124" y="15883381"/>
                    <a:pt x="14059918" y="15359506"/>
                  </a:cubicBezTo>
                  <a:lnTo>
                    <a:pt x="14059918" y="15359506"/>
                  </a:lnTo>
                  <a:lnTo>
                    <a:pt x="14059918" y="15359506"/>
                  </a:lnTo>
                  <a:cubicBezTo>
                    <a:pt x="13768454" y="15060040"/>
                    <a:pt x="13429490" y="14404594"/>
                    <a:pt x="13160505" y="13884273"/>
                  </a:cubicBezTo>
                  <a:cubicBezTo>
                    <a:pt x="13055857" y="13681836"/>
                    <a:pt x="12961750" y="13499844"/>
                    <a:pt x="12885423" y="13367891"/>
                  </a:cubicBezTo>
                  <a:lnTo>
                    <a:pt x="12885423" y="13367891"/>
                  </a:lnTo>
                  <a:lnTo>
                    <a:pt x="8310753" y="4155059"/>
                  </a:lnTo>
                  <a:lnTo>
                    <a:pt x="8308975" y="4151503"/>
                  </a:lnTo>
                  <a:close/>
                </a:path>
              </a:pathLst>
            </a:custGeom>
            <a:solidFill>
              <a:srgbClr val="1192D1"/>
            </a:solidFill>
          </p:spPr>
        </p:sp>
      </p:grpSp>
      <p:sp>
        <p:nvSpPr>
          <p:cNvPr id="11" name="Text Placeholder 15">
            <a:extLst>
              <a:ext uri="{FF2B5EF4-FFF2-40B4-BE49-F238E27FC236}">
                <a16:creationId xmlns:a16="http://schemas.microsoft.com/office/drawing/2014/main" id="{1B306106-AC06-62D4-1FF7-71A309A70C4B}"/>
              </a:ext>
            </a:extLst>
          </p:cNvPr>
          <p:cNvSpPr>
            <a:spLocks noGrp="1"/>
          </p:cNvSpPr>
          <p:nvPr>
            <p:ph type="body" sz="quarter" idx="10" hasCustomPrompt="1"/>
          </p:nvPr>
        </p:nvSpPr>
        <p:spPr>
          <a:xfrm>
            <a:off x="558800" y="1640009"/>
            <a:ext cx="5943600" cy="304800"/>
          </a:xfrm>
          <a:prstGeom prst="rect">
            <a:avLst/>
          </a:prstGeom>
        </p:spPr>
        <p:txBody>
          <a:bodyPr/>
          <a:lstStyle>
            <a:lvl1pPr marL="0" indent="0">
              <a:buNone/>
              <a:defRPr sz="1250" b="0" i="0" spc="150">
                <a:solidFill>
                  <a:srgbClr val="003F72"/>
                </a:solidFill>
                <a:latin typeface="Avenir Heavy" panose="02000503020000020003" pitchFamily="2" charset="0"/>
              </a:defRPr>
            </a:lvl1pPr>
          </a:lstStyle>
          <a:p>
            <a:pPr lvl="0"/>
            <a:r>
              <a:rPr lang="en-US" dirty="0"/>
              <a:t>PRESENTATION TITLE HERE</a:t>
            </a:r>
          </a:p>
        </p:txBody>
      </p:sp>
      <p:sp>
        <p:nvSpPr>
          <p:cNvPr id="12" name="Text Placeholder 19">
            <a:extLst>
              <a:ext uri="{FF2B5EF4-FFF2-40B4-BE49-F238E27FC236}">
                <a16:creationId xmlns:a16="http://schemas.microsoft.com/office/drawing/2014/main" id="{BB8CC634-D91C-04E5-6EED-B752BDABFE0B}"/>
              </a:ext>
            </a:extLst>
          </p:cNvPr>
          <p:cNvSpPr>
            <a:spLocks noGrp="1"/>
          </p:cNvSpPr>
          <p:nvPr>
            <p:ph type="body" sz="quarter" idx="11" hasCustomPrompt="1"/>
          </p:nvPr>
        </p:nvSpPr>
        <p:spPr>
          <a:xfrm>
            <a:off x="558800" y="2108202"/>
            <a:ext cx="5943600" cy="2247899"/>
          </a:xfrm>
          <a:prstGeom prst="rect">
            <a:avLst/>
          </a:prstGeom>
        </p:spPr>
        <p:txBody>
          <a:bodyPr/>
          <a:lstStyle>
            <a:lvl1pPr marL="0" indent="0">
              <a:buNone/>
              <a:defRPr sz="4400">
                <a:solidFill>
                  <a:srgbClr val="1192D2"/>
                </a:solidFill>
                <a:latin typeface="AccentGraphic" panose="02000303060000020004" pitchFamily="2" charset="0"/>
              </a:defRPr>
            </a:lvl1pPr>
          </a:lstStyle>
          <a:p>
            <a:pPr lvl="0"/>
            <a:r>
              <a:rPr lang="en-US" dirty="0"/>
              <a:t>Section Title: Subhead</a:t>
            </a:r>
          </a:p>
        </p:txBody>
      </p:sp>
    </p:spTree>
    <p:extLst>
      <p:ext uri="{BB962C8B-B14F-4D97-AF65-F5344CB8AC3E}">
        <p14:creationId xmlns:p14="http://schemas.microsoft.com/office/powerpoint/2010/main" val="2882623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87219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68070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71103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12116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3742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9813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20838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3849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16555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371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1">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91C08F9-88EC-DAE3-29A5-A54ACB649B0A}"/>
              </a:ext>
            </a:extLst>
          </p:cNvPr>
          <p:cNvPicPr>
            <a:picLocks noChangeAspect="1"/>
          </p:cNvPicPr>
          <p:nvPr userDrawn="1"/>
        </p:nvPicPr>
        <p:blipFill>
          <a:blip r:embed="rId2" cstate="email">
            <a:extLst>
              <a:ext uri="{28A0092B-C50C-407E-A947-70E740481C1C}">
                <a14:useLocalDpi xmlns:a14="http://schemas.microsoft.com/office/drawing/2010/main"/>
              </a:ext>
            </a:extLst>
          </a:blip>
          <a:srcRect t="12433" b="12433"/>
          <a:stretch>
            <a:fillRect/>
          </a:stretch>
        </p:blipFill>
        <p:spPr>
          <a:xfrm>
            <a:off x="2387600" y="533401"/>
            <a:ext cx="9804400" cy="5405523"/>
          </a:xfrm>
          <a:prstGeom prst="rect">
            <a:avLst/>
          </a:prstGeom>
        </p:spPr>
      </p:pic>
      <p:sp>
        <p:nvSpPr>
          <p:cNvPr id="9" name="AutoShape 4">
            <a:extLst>
              <a:ext uri="{FF2B5EF4-FFF2-40B4-BE49-F238E27FC236}">
                <a16:creationId xmlns:a16="http://schemas.microsoft.com/office/drawing/2014/main" id="{31294CBC-91FF-0AA9-8960-BF32C1CC6D77}"/>
              </a:ext>
            </a:extLst>
          </p:cNvPr>
          <p:cNvSpPr/>
          <p:nvPr userDrawn="1"/>
        </p:nvSpPr>
        <p:spPr>
          <a:xfrm>
            <a:off x="1" y="533401"/>
            <a:ext cx="2235200" cy="5405523"/>
          </a:xfrm>
          <a:prstGeom prst="rect">
            <a:avLst/>
          </a:prstGeom>
          <a:solidFill>
            <a:srgbClr val="1192D2">
              <a:alpha val="84706"/>
            </a:srgbClr>
          </a:solidFill>
        </p:spPr>
        <p:txBody>
          <a:bodyPr/>
          <a:lstStyle/>
          <a:p>
            <a:endParaRPr lang="en-US" dirty="0"/>
          </a:p>
        </p:txBody>
      </p:sp>
      <p:sp>
        <p:nvSpPr>
          <p:cNvPr id="12" name="Text Placeholder 11">
            <a:extLst>
              <a:ext uri="{FF2B5EF4-FFF2-40B4-BE49-F238E27FC236}">
                <a16:creationId xmlns:a16="http://schemas.microsoft.com/office/drawing/2014/main" id="{64FC50FA-7A7F-8F9A-EF2A-4BBF8163F872}"/>
              </a:ext>
            </a:extLst>
          </p:cNvPr>
          <p:cNvSpPr>
            <a:spLocks noGrp="1"/>
          </p:cNvSpPr>
          <p:nvPr>
            <p:ph type="body" sz="quarter" idx="10" hasCustomPrompt="1"/>
          </p:nvPr>
        </p:nvSpPr>
        <p:spPr>
          <a:xfrm>
            <a:off x="2336800" y="6080739"/>
            <a:ext cx="9093200" cy="677333"/>
          </a:xfrm>
          <a:prstGeom prst="rect">
            <a:avLst/>
          </a:prstGeom>
        </p:spPr>
        <p:txBody>
          <a:bodyPr/>
          <a:lstStyle>
            <a:lvl1pPr marL="0" indent="0">
              <a:buNone/>
              <a:defRPr sz="1550" b="0" i="0" spc="150">
                <a:solidFill>
                  <a:srgbClr val="1192D2"/>
                </a:solidFill>
                <a:latin typeface="Avenir Heavy" panose="02000503020000020003" pitchFamily="2" charset="0"/>
              </a:defRPr>
            </a:lvl1pPr>
          </a:lstStyle>
          <a:p>
            <a:pPr lvl="0"/>
            <a:r>
              <a:rPr lang="en-US" dirty="0"/>
              <a:t>ADD SECTION TITLE HERE</a:t>
            </a:r>
          </a:p>
        </p:txBody>
      </p:sp>
    </p:spTree>
    <p:extLst>
      <p:ext uri="{BB962C8B-B14F-4D97-AF65-F5344CB8AC3E}">
        <p14:creationId xmlns:p14="http://schemas.microsoft.com/office/powerpoint/2010/main" val="152903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Pic Left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155ECD-1DFB-4029-8402-1E03C9E3C86D}"/>
              </a:ext>
            </a:extLst>
          </p:cNvPr>
          <p:cNvSpPr>
            <a:spLocks noGrp="1"/>
          </p:cNvSpPr>
          <p:nvPr>
            <p:ph type="title" hasCustomPrompt="1"/>
          </p:nvPr>
        </p:nvSpPr>
        <p:spPr>
          <a:xfrm>
            <a:off x="7885176" y="841248"/>
            <a:ext cx="4306824" cy="704088"/>
          </a:xfrm>
          <a:solidFill>
            <a:schemeClr val="tx1"/>
          </a:solidFill>
        </p:spPr>
        <p:txBody>
          <a:bodyPr lIns="274320">
            <a:noAutofit/>
          </a:bodyPr>
          <a:lstStyle>
            <a:lvl1pPr algn="l">
              <a:defRPr sz="2100" cap="all" baseline="0">
                <a:solidFill>
                  <a:schemeClr val="bg1"/>
                </a:solidFill>
              </a:defRPr>
            </a:lvl1pPr>
          </a:lstStyle>
          <a:p>
            <a:r>
              <a:rPr lang="en-US" dirty="0"/>
              <a:t>Add Month</a:t>
            </a:r>
          </a:p>
        </p:txBody>
      </p:sp>
      <p:sp>
        <p:nvSpPr>
          <p:cNvPr id="8" name="Picture Placeholder 7">
            <a:extLst>
              <a:ext uri="{FF2B5EF4-FFF2-40B4-BE49-F238E27FC236}">
                <a16:creationId xmlns:a16="http://schemas.microsoft.com/office/drawing/2014/main" id="{DB7FD287-6069-44EC-8F85-115663C113F9}"/>
              </a:ext>
            </a:extLst>
          </p:cNvPr>
          <p:cNvSpPr>
            <a:spLocks noGrp="1"/>
          </p:cNvSpPr>
          <p:nvPr>
            <p:ph type="pic" sz="quarter" idx="15" hasCustomPrompt="1"/>
          </p:nvPr>
        </p:nvSpPr>
        <p:spPr>
          <a:xfrm>
            <a:off x="0" y="0"/>
            <a:ext cx="6096000" cy="6858000"/>
          </a:xfrm>
        </p:spPr>
        <p:txBody>
          <a:bodyPr anchor="ctr"/>
          <a:lstStyle>
            <a:lvl1pPr marL="0" indent="0" algn="ctr">
              <a:buNone/>
              <a:defRPr/>
            </a:lvl1pPr>
          </a:lstStyle>
          <a:p>
            <a:r>
              <a:rPr lang="en-US" dirty="0"/>
              <a:t>Add picture here</a:t>
            </a:r>
          </a:p>
        </p:txBody>
      </p:sp>
      <p:sp>
        <p:nvSpPr>
          <p:cNvPr id="5" name="Content Placeholder 10">
            <a:extLst>
              <a:ext uri="{FF2B5EF4-FFF2-40B4-BE49-F238E27FC236}">
                <a16:creationId xmlns:a16="http://schemas.microsoft.com/office/drawing/2014/main" id="{C733D0E0-198D-4DE6-A115-9E69917B8B21}"/>
              </a:ext>
            </a:extLst>
          </p:cNvPr>
          <p:cNvSpPr>
            <a:spLocks noGrp="1"/>
          </p:cNvSpPr>
          <p:nvPr>
            <p:ph sz="quarter" idx="14" hasCustomPrompt="1"/>
          </p:nvPr>
        </p:nvSpPr>
        <p:spPr>
          <a:xfrm>
            <a:off x="6346827" y="2103118"/>
            <a:ext cx="5540375" cy="4076700"/>
          </a:xfrm>
          <a:noFill/>
        </p:spPr>
        <p:txBody>
          <a:bodyPr>
            <a:normAutofit/>
          </a:bodyPr>
          <a:lstStyle>
            <a:lvl1pPr marL="0" indent="0">
              <a:buNone/>
              <a:defRPr sz="1050">
                <a:solidFill>
                  <a:schemeClr val="tx1"/>
                </a:solidFill>
              </a:defRPr>
            </a:lvl1pPr>
            <a:lvl2pPr>
              <a:defRPr sz="900">
                <a:solidFill>
                  <a:schemeClr val="tx1"/>
                </a:solidFill>
              </a:defRPr>
            </a:lvl2pPr>
            <a:lvl3pPr>
              <a:defRPr sz="825">
                <a:solidFill>
                  <a:schemeClr val="tx1"/>
                </a:solidFill>
              </a:defRPr>
            </a:lvl3pPr>
            <a:lvl4pPr>
              <a:defRPr sz="788">
                <a:solidFill>
                  <a:schemeClr val="tx1"/>
                </a:solidFill>
              </a:defRPr>
            </a:lvl4pPr>
            <a:lvl5pPr>
              <a:defRPr sz="788">
                <a:solidFill>
                  <a:schemeClr val="tx1"/>
                </a:solidFill>
              </a:defRPr>
            </a:lvl5pPr>
          </a:lstStyle>
          <a:p>
            <a:pPr lvl="0"/>
            <a:r>
              <a:rPr lang="en-US" dirty="0"/>
              <a:t>Click to add Table</a:t>
            </a:r>
          </a:p>
        </p:txBody>
      </p:sp>
    </p:spTree>
    <p:extLst>
      <p:ext uri="{BB962C8B-B14F-4D97-AF65-F5344CB8AC3E}">
        <p14:creationId xmlns:p14="http://schemas.microsoft.com/office/powerpoint/2010/main" val="3320206297"/>
      </p:ext>
    </p:extLst>
  </p:cSld>
  <p:clrMapOvr>
    <a:masterClrMapping/>
  </p:clrMapOvr>
  <p:extLst>
    <p:ext uri="{DCECCB84-F9BA-43D5-87BE-67443E8EF086}">
      <p15:sldGuideLst xmlns:p15="http://schemas.microsoft.com/office/powerpoint/2012/main">
        <p15:guide id="1"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Slide 2">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200A4D9-68C6-037E-A6D5-C3F1B4FE0F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885" t="10875" r="-10885" b="10875"/>
          <a:stretch/>
        </p:blipFill>
        <p:spPr>
          <a:xfrm>
            <a:off x="2345622" y="0"/>
            <a:ext cx="13148791" cy="6858000"/>
          </a:xfrm>
          <a:prstGeom prst="rect">
            <a:avLst/>
          </a:prstGeom>
        </p:spPr>
      </p:pic>
      <p:sp>
        <p:nvSpPr>
          <p:cNvPr id="12" name="AutoShape 4">
            <a:extLst>
              <a:ext uri="{FF2B5EF4-FFF2-40B4-BE49-F238E27FC236}">
                <a16:creationId xmlns:a16="http://schemas.microsoft.com/office/drawing/2014/main" id="{54B78A92-66BA-DA5C-71FB-226C9DA5C97A}"/>
              </a:ext>
            </a:extLst>
          </p:cNvPr>
          <p:cNvSpPr/>
          <p:nvPr/>
        </p:nvSpPr>
        <p:spPr>
          <a:xfrm>
            <a:off x="508001" y="726240"/>
            <a:ext cx="4622800" cy="5405523"/>
          </a:xfrm>
          <a:prstGeom prst="rect">
            <a:avLst/>
          </a:prstGeom>
          <a:solidFill>
            <a:srgbClr val="1192D1"/>
          </a:solidFill>
        </p:spPr>
      </p:sp>
      <p:sp>
        <p:nvSpPr>
          <p:cNvPr id="16" name="Text Placeholder 15">
            <a:extLst>
              <a:ext uri="{FF2B5EF4-FFF2-40B4-BE49-F238E27FC236}">
                <a16:creationId xmlns:a16="http://schemas.microsoft.com/office/drawing/2014/main" id="{6777B47C-765C-8F10-E44D-76567FF1F565}"/>
              </a:ext>
            </a:extLst>
          </p:cNvPr>
          <p:cNvSpPr>
            <a:spLocks noGrp="1"/>
          </p:cNvSpPr>
          <p:nvPr userDrawn="1">
            <p:ph type="body" sz="quarter" idx="10" hasCustomPrompt="1"/>
          </p:nvPr>
        </p:nvSpPr>
        <p:spPr>
          <a:xfrm>
            <a:off x="508000" y="1397000"/>
            <a:ext cx="4622800" cy="1000873"/>
          </a:xfrm>
          <a:prstGeom prst="rect">
            <a:avLst/>
          </a:prstGeom>
        </p:spPr>
        <p:txBody>
          <a:bodyPr/>
          <a:lstStyle>
            <a:lvl1pPr marL="0" indent="0" algn="ctr">
              <a:buNone/>
              <a:defRPr sz="4400">
                <a:solidFill>
                  <a:schemeClr val="bg1"/>
                </a:solidFill>
                <a:latin typeface="AccentGraphic" panose="02000303060000020004" pitchFamily="2" charset="0"/>
              </a:defRPr>
            </a:lvl1pPr>
          </a:lstStyle>
          <a:p>
            <a:pPr lvl="0"/>
            <a:r>
              <a:rPr lang="en-US" dirty="0"/>
              <a:t>Title</a:t>
            </a:r>
          </a:p>
        </p:txBody>
      </p:sp>
      <p:sp>
        <p:nvSpPr>
          <p:cNvPr id="18" name="Text Placeholder 17">
            <a:extLst>
              <a:ext uri="{FF2B5EF4-FFF2-40B4-BE49-F238E27FC236}">
                <a16:creationId xmlns:a16="http://schemas.microsoft.com/office/drawing/2014/main" id="{910EB64F-0C48-7711-0B2D-58825FECCEB0}"/>
              </a:ext>
            </a:extLst>
          </p:cNvPr>
          <p:cNvSpPr>
            <a:spLocks noGrp="1"/>
          </p:cNvSpPr>
          <p:nvPr>
            <p:ph type="body" sz="quarter" idx="11" hasCustomPrompt="1"/>
          </p:nvPr>
        </p:nvSpPr>
        <p:spPr>
          <a:xfrm>
            <a:off x="508000" y="2413000"/>
            <a:ext cx="4622800" cy="2489200"/>
          </a:xfrm>
          <a:prstGeom prst="rect">
            <a:avLst/>
          </a:prstGeom>
        </p:spPr>
        <p:txBody>
          <a:bodyPr/>
          <a:lstStyle>
            <a:lvl1pPr marL="0" indent="0" algn="ctr">
              <a:buNone/>
              <a:defRPr sz="1550" b="0" i="0" spc="150">
                <a:solidFill>
                  <a:schemeClr val="bg1"/>
                </a:solidFill>
                <a:latin typeface="Avenir Heavy" panose="02000503020000020003" pitchFamily="2" charset="0"/>
              </a:defRPr>
            </a:lvl1pPr>
          </a:lstStyle>
          <a:p>
            <a:pPr lvl="0"/>
            <a:r>
              <a:rPr lang="en-US" dirty="0"/>
              <a:t>SUBTITLE</a:t>
            </a:r>
          </a:p>
        </p:txBody>
      </p:sp>
    </p:spTree>
    <p:extLst>
      <p:ext uri="{BB962C8B-B14F-4D97-AF65-F5344CB8AC3E}">
        <p14:creationId xmlns:p14="http://schemas.microsoft.com/office/powerpoint/2010/main" val="243633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Slide 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6BA46BA-EE1F-E33B-C066-97F12193974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838" b="7838"/>
          <a:stretch>
            <a:fillRect/>
          </a:stretch>
        </p:blipFill>
        <p:spPr>
          <a:xfrm>
            <a:off x="0" y="0"/>
            <a:ext cx="12192000" cy="6858000"/>
          </a:xfrm>
          <a:prstGeom prst="rect">
            <a:avLst/>
          </a:prstGeom>
        </p:spPr>
      </p:pic>
      <p:sp>
        <p:nvSpPr>
          <p:cNvPr id="8" name="AutoShape 4">
            <a:extLst>
              <a:ext uri="{FF2B5EF4-FFF2-40B4-BE49-F238E27FC236}">
                <a16:creationId xmlns:a16="http://schemas.microsoft.com/office/drawing/2014/main" id="{0446C289-493A-7649-983C-997CB2FF882B}"/>
              </a:ext>
            </a:extLst>
          </p:cNvPr>
          <p:cNvSpPr/>
          <p:nvPr/>
        </p:nvSpPr>
        <p:spPr>
          <a:xfrm>
            <a:off x="698500" y="2273014"/>
            <a:ext cx="10795000" cy="2311975"/>
          </a:xfrm>
          <a:prstGeom prst="rect">
            <a:avLst/>
          </a:prstGeom>
          <a:solidFill>
            <a:srgbClr val="1192D1">
              <a:alpha val="84706"/>
            </a:srgbClr>
          </a:solidFill>
        </p:spPr>
      </p:sp>
      <p:sp>
        <p:nvSpPr>
          <p:cNvPr id="12" name="Text Placeholder 11">
            <a:extLst>
              <a:ext uri="{FF2B5EF4-FFF2-40B4-BE49-F238E27FC236}">
                <a16:creationId xmlns:a16="http://schemas.microsoft.com/office/drawing/2014/main" id="{03EADA9E-7638-1339-210C-4A9C28D01F97}"/>
              </a:ext>
            </a:extLst>
          </p:cNvPr>
          <p:cNvSpPr>
            <a:spLocks noGrp="1"/>
          </p:cNvSpPr>
          <p:nvPr>
            <p:ph type="body" sz="quarter" idx="10" hasCustomPrompt="1"/>
          </p:nvPr>
        </p:nvSpPr>
        <p:spPr>
          <a:xfrm>
            <a:off x="685800" y="2521434"/>
            <a:ext cx="10820400" cy="1270000"/>
          </a:xfrm>
          <a:prstGeom prst="rect">
            <a:avLst/>
          </a:prstGeom>
        </p:spPr>
        <p:txBody>
          <a:bodyPr/>
          <a:lstStyle>
            <a:lvl1pPr marL="0" indent="0" algn="ctr">
              <a:buNone/>
              <a:defRPr sz="5750">
                <a:solidFill>
                  <a:schemeClr val="bg1"/>
                </a:solidFill>
                <a:latin typeface="AccentGraphic" panose="02000303060000020004" pitchFamily="2" charset="0"/>
              </a:defRPr>
            </a:lvl1pPr>
          </a:lstStyle>
          <a:p>
            <a:pPr lvl="0"/>
            <a:r>
              <a:rPr lang="en-US" dirty="0"/>
              <a:t>Section Header</a:t>
            </a:r>
          </a:p>
        </p:txBody>
      </p:sp>
      <p:sp>
        <p:nvSpPr>
          <p:cNvPr id="14" name="Text Placeholder 13">
            <a:extLst>
              <a:ext uri="{FF2B5EF4-FFF2-40B4-BE49-F238E27FC236}">
                <a16:creationId xmlns:a16="http://schemas.microsoft.com/office/drawing/2014/main" id="{28EF3EE7-893D-6597-C690-0167B6C61271}"/>
              </a:ext>
            </a:extLst>
          </p:cNvPr>
          <p:cNvSpPr>
            <a:spLocks noGrp="1"/>
          </p:cNvSpPr>
          <p:nvPr>
            <p:ph type="body" sz="quarter" idx="11" hasCustomPrompt="1"/>
          </p:nvPr>
        </p:nvSpPr>
        <p:spPr>
          <a:xfrm>
            <a:off x="685800" y="3926455"/>
            <a:ext cx="10820400" cy="658532"/>
          </a:xfrm>
          <a:prstGeom prst="rect">
            <a:avLst/>
          </a:prstGeom>
        </p:spPr>
        <p:txBody>
          <a:bodyPr/>
          <a:lstStyle>
            <a:lvl1pPr marL="0" indent="0" algn="ctr">
              <a:buNone/>
              <a:defRPr sz="1550" b="0" i="0" spc="150">
                <a:solidFill>
                  <a:schemeClr val="bg1"/>
                </a:solidFill>
                <a:latin typeface="Avenir LT Std 45 Book" panose="020B0502020203020204" pitchFamily="34" charset="0"/>
              </a:defRPr>
            </a:lvl1pPr>
          </a:lstStyle>
          <a:p>
            <a:pPr lvl="0"/>
            <a:r>
              <a:rPr lang="en-US" dirty="0"/>
              <a:t>SUBHEAD SECTION DESCRIPTION</a:t>
            </a:r>
          </a:p>
        </p:txBody>
      </p:sp>
    </p:spTree>
    <p:extLst>
      <p:ext uri="{BB962C8B-B14F-4D97-AF65-F5344CB8AC3E}">
        <p14:creationId xmlns:p14="http://schemas.microsoft.com/office/powerpoint/2010/main" val="359248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2C25B20-6660-AA6B-90AB-2136D286284E}"/>
              </a:ext>
            </a:extLst>
          </p:cNvPr>
          <p:cNvPicPr>
            <a:picLocks noChangeAspect="1"/>
          </p:cNvPicPr>
          <p:nvPr userDrawn="1"/>
        </p:nvPicPr>
        <p:blipFill>
          <a:blip r:embed="rId2"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6" name="AutoShape 3">
            <a:extLst>
              <a:ext uri="{FF2B5EF4-FFF2-40B4-BE49-F238E27FC236}">
                <a16:creationId xmlns:a16="http://schemas.microsoft.com/office/drawing/2014/main" id="{E249DFBE-F0FF-FB7B-BCE1-64CFEF7328C5}"/>
              </a:ext>
            </a:extLst>
          </p:cNvPr>
          <p:cNvSpPr/>
          <p:nvPr userDrawn="1"/>
        </p:nvSpPr>
        <p:spPr>
          <a:xfrm>
            <a:off x="1202318" y="1060953"/>
            <a:ext cx="9805691" cy="1430381"/>
          </a:xfrm>
          <a:prstGeom prst="rect">
            <a:avLst/>
          </a:prstGeom>
          <a:solidFill>
            <a:srgbClr val="1192D1"/>
          </a:solidFill>
        </p:spPr>
      </p:sp>
      <p:sp>
        <p:nvSpPr>
          <p:cNvPr id="8" name="TextBox 5">
            <a:extLst>
              <a:ext uri="{FF2B5EF4-FFF2-40B4-BE49-F238E27FC236}">
                <a16:creationId xmlns:a16="http://schemas.microsoft.com/office/drawing/2014/main" id="{E4361B6C-259C-08DB-9245-C92DC79CC61F}"/>
              </a:ext>
            </a:extLst>
          </p:cNvPr>
          <p:cNvSpPr txBox="1"/>
          <p:nvPr userDrawn="1"/>
        </p:nvSpPr>
        <p:spPr>
          <a:xfrm>
            <a:off x="1512168" y="2710296"/>
            <a:ext cx="9185992" cy="294953"/>
          </a:xfrm>
          <a:prstGeom prst="rect">
            <a:avLst/>
          </a:prstGeom>
        </p:spPr>
        <p:txBody>
          <a:bodyPr lIns="0" tIns="0" rIns="0" bIns="0" rtlCol="0" anchor="t">
            <a:spAutoFit/>
          </a:bodyPr>
          <a:lstStyle/>
          <a:p>
            <a:pPr algn="ctr">
              <a:lnSpc>
                <a:spcPts val="2310"/>
              </a:lnSpc>
            </a:pPr>
            <a:r>
              <a:rPr lang="en-US" sz="1750" spc="105" dirty="0">
                <a:solidFill>
                  <a:srgbClr val="1192D1"/>
                </a:solidFill>
                <a:latin typeface="Avenir Heavy" panose="020B0703020203020204" pitchFamily="34" charset="-78"/>
                <a:cs typeface="Avenir Heavy" panose="020B0703020203020204" pitchFamily="34" charset="-78"/>
              </a:rPr>
              <a:t>TABLE OF CONTENTS</a:t>
            </a:r>
          </a:p>
        </p:txBody>
      </p:sp>
      <p:sp>
        <p:nvSpPr>
          <p:cNvPr id="11" name="Text Placeholder 10">
            <a:extLst>
              <a:ext uri="{FF2B5EF4-FFF2-40B4-BE49-F238E27FC236}">
                <a16:creationId xmlns:a16="http://schemas.microsoft.com/office/drawing/2014/main" id="{127DF936-5A5B-D051-694D-B583FFAC396F}"/>
              </a:ext>
            </a:extLst>
          </p:cNvPr>
          <p:cNvSpPr>
            <a:spLocks noGrp="1"/>
          </p:cNvSpPr>
          <p:nvPr>
            <p:ph type="body" sz="quarter" idx="10" hasCustomPrompt="1"/>
          </p:nvPr>
        </p:nvSpPr>
        <p:spPr>
          <a:xfrm>
            <a:off x="1202318" y="1405572"/>
            <a:ext cx="9805691" cy="1085763"/>
          </a:xfrm>
          <a:prstGeom prst="rect">
            <a:avLst/>
          </a:prstGeom>
        </p:spPr>
        <p:txBody>
          <a:bodyPr/>
          <a:lstStyle>
            <a:lvl1pPr marL="0" indent="0" algn="ctr">
              <a:buNone/>
              <a:defRPr sz="3750">
                <a:solidFill>
                  <a:schemeClr val="bg1"/>
                </a:solidFill>
                <a:latin typeface="AccentGraphic" panose="02000303060000020004" pitchFamily="2" charset="0"/>
              </a:defRPr>
            </a:lvl1pPr>
          </a:lstStyle>
          <a:p>
            <a:pPr lvl="0"/>
            <a:r>
              <a:rPr lang="en-US" dirty="0"/>
              <a:t>Presentation Title</a:t>
            </a:r>
          </a:p>
        </p:txBody>
      </p:sp>
      <p:sp>
        <p:nvSpPr>
          <p:cNvPr id="13" name="Text Placeholder 12">
            <a:extLst>
              <a:ext uri="{FF2B5EF4-FFF2-40B4-BE49-F238E27FC236}">
                <a16:creationId xmlns:a16="http://schemas.microsoft.com/office/drawing/2014/main" id="{D769F226-6A82-CA1C-5BC6-E3C46FC6BC09}"/>
              </a:ext>
            </a:extLst>
          </p:cNvPr>
          <p:cNvSpPr>
            <a:spLocks noGrp="1"/>
          </p:cNvSpPr>
          <p:nvPr>
            <p:ph type="body" sz="quarter" idx="11" hasCustomPrompt="1"/>
          </p:nvPr>
        </p:nvSpPr>
        <p:spPr>
          <a:xfrm>
            <a:off x="1422400" y="3581402"/>
            <a:ext cx="9185992" cy="2793999"/>
          </a:xfrm>
          <a:prstGeom prst="rect">
            <a:avLst/>
          </a:prstGeom>
        </p:spPr>
        <p:txBody>
          <a:bodyPr/>
          <a:lstStyle>
            <a:lvl1pPr marL="0" indent="0">
              <a:lnSpc>
                <a:spcPct val="100000"/>
              </a:lnSpc>
              <a:buNone/>
              <a:defRPr b="0" i="0">
                <a:solidFill>
                  <a:srgbClr val="41463F"/>
                </a:solidFill>
                <a:latin typeface="Avenir LT Std 45 Book" panose="020B0502020203020204" pitchFamily="34" charset="0"/>
              </a:defRPr>
            </a:lvl1pPr>
          </a:lstStyle>
          <a:p>
            <a:pPr lvl="0"/>
            <a:r>
              <a:rPr lang="en-US" dirty="0"/>
              <a:t>Session 1: Section Title Here</a:t>
            </a:r>
          </a:p>
          <a:p>
            <a:pPr lvl="0"/>
            <a:r>
              <a:rPr lang="en-US" dirty="0"/>
              <a:t>Session 2: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3: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4: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5: Section Title Here</a:t>
            </a:r>
          </a:p>
        </p:txBody>
      </p:sp>
    </p:spTree>
    <p:extLst>
      <p:ext uri="{BB962C8B-B14F-4D97-AF65-F5344CB8AC3E}">
        <p14:creationId xmlns:p14="http://schemas.microsoft.com/office/powerpoint/2010/main" val="241140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1">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CC244C52-8CB3-5ED2-2D9C-3536F55D9028}"/>
              </a:ext>
            </a:extLst>
          </p:cNvPr>
          <p:cNvGrpSpPr/>
          <p:nvPr userDrawn="1"/>
        </p:nvGrpSpPr>
        <p:grpSpPr>
          <a:xfrm>
            <a:off x="510475" y="503931"/>
            <a:ext cx="11171051" cy="3206829"/>
            <a:chOff x="0" y="0"/>
            <a:chExt cx="22342101" cy="6413659"/>
          </a:xfrm>
        </p:grpSpPr>
        <p:pic>
          <p:nvPicPr>
            <p:cNvPr id="9" name="Picture 3">
              <a:extLst>
                <a:ext uri="{FF2B5EF4-FFF2-40B4-BE49-F238E27FC236}">
                  <a16:creationId xmlns:a16="http://schemas.microsoft.com/office/drawing/2014/main" id="{398962B3-5F04-969D-B5FE-8848050D248C}"/>
                </a:ext>
              </a:extLst>
            </p:cNvPr>
            <p:cNvPicPr>
              <a:picLocks noChangeAspect="1"/>
            </p:cNvPicPr>
            <p:nvPr/>
          </p:nvPicPr>
          <p:blipFill>
            <a:blip r:embed="rId2" cstate="email">
              <a:extLst>
                <a:ext uri="{28A0092B-C50C-407E-A947-70E740481C1C}">
                  <a14:useLocalDpi xmlns:a14="http://schemas.microsoft.com/office/drawing/2010/main"/>
                </a:ext>
              </a:extLst>
            </a:blip>
            <a:srcRect r="22540"/>
            <a:stretch>
              <a:fillRect/>
            </a:stretch>
          </p:blipFill>
          <p:spPr>
            <a:xfrm>
              <a:off x="0" y="0"/>
              <a:ext cx="7447367" cy="6413659"/>
            </a:xfrm>
            <a:prstGeom prst="rect">
              <a:avLst/>
            </a:prstGeom>
          </p:spPr>
        </p:pic>
        <p:pic>
          <p:nvPicPr>
            <p:cNvPr id="10" name="Picture 4">
              <a:extLst>
                <a:ext uri="{FF2B5EF4-FFF2-40B4-BE49-F238E27FC236}">
                  <a16:creationId xmlns:a16="http://schemas.microsoft.com/office/drawing/2014/main" id="{48B642CD-F4B2-B57A-9918-976433CFAF34}"/>
                </a:ext>
              </a:extLst>
            </p:cNvPr>
            <p:cNvPicPr>
              <a:picLocks noChangeAspect="1"/>
            </p:cNvPicPr>
            <p:nvPr/>
          </p:nvPicPr>
          <p:blipFill>
            <a:blip r:embed="rId3" cstate="email">
              <a:extLst>
                <a:ext uri="{28A0092B-C50C-407E-A947-70E740481C1C}">
                  <a14:useLocalDpi xmlns:a14="http://schemas.microsoft.com/office/drawing/2010/main"/>
                </a:ext>
              </a:extLst>
            </a:blip>
            <a:srcRect l="11294" r="11294"/>
            <a:stretch>
              <a:fillRect/>
            </a:stretch>
          </p:blipFill>
          <p:spPr>
            <a:xfrm>
              <a:off x="7447367" y="0"/>
              <a:ext cx="7447367" cy="6413659"/>
            </a:xfrm>
            <a:prstGeom prst="rect">
              <a:avLst/>
            </a:prstGeom>
          </p:spPr>
        </p:pic>
        <p:pic>
          <p:nvPicPr>
            <p:cNvPr id="11" name="Picture 5">
              <a:extLst>
                <a:ext uri="{FF2B5EF4-FFF2-40B4-BE49-F238E27FC236}">
                  <a16:creationId xmlns:a16="http://schemas.microsoft.com/office/drawing/2014/main" id="{C6343A10-6768-EC0E-50A1-B5A8941FA149}"/>
                </a:ext>
              </a:extLst>
            </p:cNvPr>
            <p:cNvPicPr>
              <a:picLocks noChangeAspect="1"/>
            </p:cNvPicPr>
            <p:nvPr/>
          </p:nvPicPr>
          <p:blipFill>
            <a:blip r:embed="rId4" cstate="email">
              <a:extLst>
                <a:ext uri="{28A0092B-C50C-407E-A947-70E740481C1C}">
                  <a14:useLocalDpi xmlns:a14="http://schemas.microsoft.com/office/drawing/2010/main"/>
                </a:ext>
              </a:extLst>
            </a:blip>
            <a:srcRect l="11270" r="11270"/>
            <a:stretch>
              <a:fillRect/>
            </a:stretch>
          </p:blipFill>
          <p:spPr>
            <a:xfrm>
              <a:off x="14894734" y="0"/>
              <a:ext cx="7447367" cy="6413659"/>
            </a:xfrm>
            <a:prstGeom prst="rect">
              <a:avLst/>
            </a:prstGeom>
          </p:spPr>
        </p:pic>
      </p:grpSp>
      <p:sp>
        <p:nvSpPr>
          <p:cNvPr id="12" name="AutoShape 6">
            <a:extLst>
              <a:ext uri="{FF2B5EF4-FFF2-40B4-BE49-F238E27FC236}">
                <a16:creationId xmlns:a16="http://schemas.microsoft.com/office/drawing/2014/main" id="{8F2A711E-081C-0E6C-934D-BC1CBA170D72}"/>
              </a:ext>
            </a:extLst>
          </p:cNvPr>
          <p:cNvSpPr/>
          <p:nvPr userDrawn="1"/>
        </p:nvSpPr>
        <p:spPr>
          <a:xfrm>
            <a:off x="1434470" y="4119675"/>
            <a:ext cx="9323063" cy="618173"/>
          </a:xfrm>
          <a:prstGeom prst="rect">
            <a:avLst/>
          </a:prstGeom>
          <a:solidFill>
            <a:srgbClr val="1192D1"/>
          </a:solidFill>
        </p:spPr>
      </p:sp>
      <p:pic>
        <p:nvPicPr>
          <p:cNvPr id="15" name="Picture 14" descr="A person sitting on a couch with a dog&#10;&#10;Description automatically generated with medium confidence">
            <a:extLst>
              <a:ext uri="{FF2B5EF4-FFF2-40B4-BE49-F238E27FC236}">
                <a16:creationId xmlns:a16="http://schemas.microsoft.com/office/drawing/2014/main" id="{F88E1C7E-8A3C-FCE3-BF34-F5F529406ED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038" t="14446" r="11786"/>
          <a:stretch/>
        </p:blipFill>
        <p:spPr>
          <a:xfrm>
            <a:off x="7957842" y="503931"/>
            <a:ext cx="3723684" cy="3206829"/>
          </a:xfrm>
          <a:prstGeom prst="rect">
            <a:avLst/>
          </a:prstGeom>
        </p:spPr>
      </p:pic>
      <p:pic>
        <p:nvPicPr>
          <p:cNvPr id="16" name="Picture 15" descr="A person and person sitting on a bench in front of a bus&#10;&#10;Description automatically generated with medium confidence">
            <a:extLst>
              <a:ext uri="{FF2B5EF4-FFF2-40B4-BE49-F238E27FC236}">
                <a16:creationId xmlns:a16="http://schemas.microsoft.com/office/drawing/2014/main" id="{CA3D13FB-6BCF-31B5-28D5-FF1E17323C9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54" t="7888" r="25524" b="237"/>
          <a:stretch/>
        </p:blipFill>
        <p:spPr>
          <a:xfrm>
            <a:off x="510475" y="503931"/>
            <a:ext cx="3723684" cy="3206829"/>
          </a:xfrm>
          <a:prstGeom prst="rect">
            <a:avLst/>
          </a:prstGeom>
        </p:spPr>
      </p:pic>
      <p:sp>
        <p:nvSpPr>
          <p:cNvPr id="18" name="Text Placeholder 17">
            <a:extLst>
              <a:ext uri="{FF2B5EF4-FFF2-40B4-BE49-F238E27FC236}">
                <a16:creationId xmlns:a16="http://schemas.microsoft.com/office/drawing/2014/main" id="{5123E2EE-656F-5AEF-5E9F-582D76A5602F}"/>
              </a:ext>
            </a:extLst>
          </p:cNvPr>
          <p:cNvSpPr>
            <a:spLocks noGrp="1"/>
          </p:cNvSpPr>
          <p:nvPr>
            <p:ph type="body" sz="quarter" idx="10" hasCustomPrompt="1"/>
          </p:nvPr>
        </p:nvSpPr>
        <p:spPr>
          <a:xfrm>
            <a:off x="1434470" y="4241800"/>
            <a:ext cx="9323061" cy="496046"/>
          </a:xfrm>
          <a:prstGeom prst="rect">
            <a:avLst/>
          </a:prstGeom>
        </p:spPr>
        <p:txBody>
          <a:bodyPr/>
          <a:lstStyle>
            <a:lvl1pPr marL="0" indent="0" algn="ctr">
              <a:buNone/>
              <a:defRPr sz="1750" b="1" i="0">
                <a:solidFill>
                  <a:schemeClr val="bg1"/>
                </a:solidFill>
                <a:latin typeface="Avenir Heavy" panose="02000503020000020003" pitchFamily="2" charset="0"/>
              </a:defRPr>
            </a:lvl1pPr>
          </a:lstStyle>
          <a:p>
            <a:pPr lvl="0"/>
            <a:r>
              <a:rPr lang="en-US" dirty="0"/>
              <a:t>ADD YOUR QUESTION/STATEMENT/PROCESS HERE</a:t>
            </a:r>
          </a:p>
        </p:txBody>
      </p:sp>
      <p:sp>
        <p:nvSpPr>
          <p:cNvPr id="20" name="Text Placeholder 19">
            <a:extLst>
              <a:ext uri="{FF2B5EF4-FFF2-40B4-BE49-F238E27FC236}">
                <a16:creationId xmlns:a16="http://schemas.microsoft.com/office/drawing/2014/main" id="{6684E596-7A04-7FA8-C215-8E4AE250EF56}"/>
              </a:ext>
            </a:extLst>
          </p:cNvPr>
          <p:cNvSpPr>
            <a:spLocks noGrp="1"/>
          </p:cNvSpPr>
          <p:nvPr>
            <p:ph type="body" sz="quarter" idx="11" hasCustomPrompt="1"/>
          </p:nvPr>
        </p:nvSpPr>
        <p:spPr>
          <a:xfrm>
            <a:off x="1778000" y="5003801"/>
            <a:ext cx="8636000" cy="1456267"/>
          </a:xfrm>
          <a:prstGeom prst="rect">
            <a:avLst/>
          </a:prstGeom>
        </p:spPr>
        <p:txBody>
          <a:bodyPr/>
          <a:lstStyle>
            <a:lvl1pPr marL="228600" indent="-228600">
              <a:buFont typeface="Arial" panose="020B0604020202020204" pitchFamily="34" charset="0"/>
              <a:buChar char="•"/>
              <a:defRPr sz="1500" b="0" i="0">
                <a:solidFill>
                  <a:srgbClr val="41463F"/>
                </a:solidFill>
                <a:latin typeface="Avenir LT Std 45 Book" panose="020B0502020203020204" pitchFamily="34" charset="0"/>
              </a:defRPr>
            </a:lvl1pPr>
          </a:lstStyle>
          <a:p>
            <a:pPr lvl="0"/>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p:txBody>
      </p:sp>
    </p:spTree>
    <p:extLst>
      <p:ext uri="{BB962C8B-B14F-4D97-AF65-F5344CB8AC3E}">
        <p14:creationId xmlns:p14="http://schemas.microsoft.com/office/powerpoint/2010/main" val="90837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or Paragraph Slide 1">
    <p:bg>
      <p:bgPr>
        <a:solidFill>
          <a:srgbClr val="1192D2"/>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F7729BC-93F6-08CE-CBAA-B9D8FFD70F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354" t="2804" r="34683" b="2804"/>
          <a:stretch/>
        </p:blipFill>
        <p:spPr>
          <a:xfrm>
            <a:off x="-212476" y="0"/>
            <a:ext cx="5986053" cy="6858000"/>
          </a:xfrm>
          <a:prstGeom prst="rect">
            <a:avLst/>
          </a:prstGeom>
        </p:spPr>
      </p:pic>
      <p:sp>
        <p:nvSpPr>
          <p:cNvPr id="11" name="AutoShape 5">
            <a:extLst>
              <a:ext uri="{FF2B5EF4-FFF2-40B4-BE49-F238E27FC236}">
                <a16:creationId xmlns:a16="http://schemas.microsoft.com/office/drawing/2014/main" id="{1A789DB6-A444-B3FA-CFA4-B9F45C740229}"/>
              </a:ext>
            </a:extLst>
          </p:cNvPr>
          <p:cNvSpPr/>
          <p:nvPr userDrawn="1"/>
        </p:nvSpPr>
        <p:spPr>
          <a:xfrm>
            <a:off x="6490476" y="1622062"/>
            <a:ext cx="5005573" cy="6350"/>
          </a:xfrm>
          <a:prstGeom prst="rect">
            <a:avLst/>
          </a:prstGeom>
          <a:solidFill>
            <a:srgbClr val="FFFFFF"/>
          </a:solidFill>
        </p:spPr>
      </p:sp>
      <p:sp>
        <p:nvSpPr>
          <p:cNvPr id="13" name="Text Placeholder 12">
            <a:extLst>
              <a:ext uri="{FF2B5EF4-FFF2-40B4-BE49-F238E27FC236}">
                <a16:creationId xmlns:a16="http://schemas.microsoft.com/office/drawing/2014/main" id="{6A59BC8A-0015-113B-4FDF-8A764356FAD5}"/>
              </a:ext>
            </a:extLst>
          </p:cNvPr>
          <p:cNvSpPr>
            <a:spLocks noGrp="1"/>
          </p:cNvSpPr>
          <p:nvPr>
            <p:ph type="body" sz="quarter" idx="10" hasCustomPrompt="1"/>
          </p:nvPr>
        </p:nvSpPr>
        <p:spPr>
          <a:xfrm>
            <a:off x="6428585" y="642004"/>
            <a:ext cx="5109497" cy="827617"/>
          </a:xfrm>
          <a:prstGeom prst="rect">
            <a:avLst/>
          </a:prstGeom>
        </p:spPr>
        <p:txBody>
          <a:bodyPr/>
          <a:lstStyle>
            <a:lvl1pPr marL="0" indent="0">
              <a:buNone/>
              <a:defRPr sz="3250">
                <a:solidFill>
                  <a:schemeClr val="bg1"/>
                </a:solidFill>
                <a:latin typeface="AccentGraphic" panose="02000303060000020004" pitchFamily="2" charset="0"/>
              </a:defRPr>
            </a:lvl1pPr>
          </a:lstStyle>
          <a:p>
            <a:pPr lvl="0"/>
            <a:r>
              <a:rPr lang="en-US" dirty="0"/>
              <a:t>Add Header Here</a:t>
            </a:r>
          </a:p>
        </p:txBody>
      </p:sp>
      <p:sp>
        <p:nvSpPr>
          <p:cNvPr id="15" name="Text Placeholder 14">
            <a:extLst>
              <a:ext uri="{FF2B5EF4-FFF2-40B4-BE49-F238E27FC236}">
                <a16:creationId xmlns:a16="http://schemas.microsoft.com/office/drawing/2014/main" id="{3F8EB492-F582-98BD-9993-7D2F640336BA}"/>
              </a:ext>
            </a:extLst>
          </p:cNvPr>
          <p:cNvSpPr>
            <a:spLocks noGrp="1"/>
          </p:cNvSpPr>
          <p:nvPr>
            <p:ph type="body" sz="quarter" idx="11" hasCustomPrompt="1"/>
          </p:nvPr>
        </p:nvSpPr>
        <p:spPr>
          <a:xfrm>
            <a:off x="6418425" y="1905001"/>
            <a:ext cx="5119657" cy="4457699"/>
          </a:xfrm>
          <a:prstGeom prst="rect">
            <a:avLst/>
          </a:prstGeom>
        </p:spPr>
        <p:txBody>
          <a:bodyPr/>
          <a:lstStyle>
            <a:lvl1pPr marL="228600" indent="-228600">
              <a:lnSpc>
                <a:spcPct val="100000"/>
              </a:lnSpc>
              <a:buFont typeface="Arial" panose="020B0604020202020204" pitchFamily="34" charset="0"/>
              <a:buChar char="•"/>
              <a:defRPr sz="1550" b="0" i="0">
                <a:solidFill>
                  <a:schemeClr val="bg1"/>
                </a:solidFill>
                <a:latin typeface="Avenir LT Std 45 Book" panose="020B0502020203020204" pitchFamily="34" charset="0"/>
              </a:defRPr>
            </a:lvl1pPr>
          </a:lstStyle>
          <a:p>
            <a:pPr lvl="0"/>
            <a:r>
              <a:rPr lang="en-US" dirty="0"/>
              <a:t>Add your bulleted list item here</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p:txBody>
      </p:sp>
    </p:spTree>
    <p:extLst>
      <p:ext uri="{BB962C8B-B14F-4D97-AF65-F5344CB8AC3E}">
        <p14:creationId xmlns:p14="http://schemas.microsoft.com/office/powerpoint/2010/main" val="171891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501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6/11/2025</a:t>
            </a:fld>
            <a:endParaRPr lang="en-US" dirty="0"/>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2174146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hyperlink" Target="https://link.movespring.com/join?orgCode=AegisWellnes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hyperlink" Target="http://www.aspcapetinsurance.com/AegisLiving"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3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mywellcents.com/AegisFinancialWellnes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4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44.png"/><Relationship Id="rId12" Type="http://schemas.openxmlformats.org/officeDocument/2006/relationships/image" Target="../media/image4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notesSlide" Target="../notesSlides/notesSlide16.xml"/><Relationship Id="rId9" Type="http://schemas.openxmlformats.org/officeDocument/2006/relationships/image" Target="../media/image46.gif"/></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5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deltadentalwa.com/mysmile" TargetMode="External"/><Relationship Id="rId5" Type="http://schemas.openxmlformats.org/officeDocument/2006/relationships/image" Target="../media/image49.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5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vsp.com/" TargetMode="External"/><Relationship Id="rId5" Type="http://schemas.openxmlformats.org/officeDocument/2006/relationships/image" Target="../media/image51.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3.jpeg"/><Relationship Id="rId5" Type="http://schemas.openxmlformats.org/officeDocument/2006/relationships/image" Target="../media/image5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5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8.xml"/><Relationship Id="rId7" Type="http://schemas.openxmlformats.org/officeDocument/2006/relationships/image" Target="../media/image56.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bac.aegisliving@ajg.com" TargetMode="External"/><Relationship Id="rId5" Type="http://schemas.openxmlformats.org/officeDocument/2006/relationships/image" Target="../media/image6.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hyperlink" Target="https://c2mb.ajg.com/aegisliving/home/"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nam02.safelinks.protection.outlook.com/?url=https%3A%2F%2Furldefense.proofpoint.com%2Fv2%2Furl%3Fu%3Dhttps-3A__c2mb.ajg.com_aegisliving_open-2Denrollment_2025-2D26-2Dopen-2Denrollment_%26d%3DDwMGaQ%26c%3DeuGZstcaTDllvimEN8b7jXrwqOf-v5A_CdpgnVfiiMM%26r%3DGuQoDGy4w3U2R0CHiN4BD6oa4z5AEtuh3-c-VLMZEW2RrVl5Wdwx0STIU1jNmtJC%26m%3DrDgG2ivjntEhYm4YGIcmxDIGNWJCqBLDH8bAe18_OZZN91G9iMm_FodqyNFg-Uin%26s%3DtyVD0Bzi-Ec6Gf7V2uvKST5q_n3Zg6LQ-5BAddJ-Psk%26e%3D&amp;data=05%7C02%7CMelinda_Hansen%40AJG.com%7C093a661c28b64ca8b32f08dd4b0151e2%7C6cacd170f8974b19ac5846a23307b80a%7C1%7C0%7C638749191234919871%7CUnknown%7CTWFpbGZsb3d8eyJFbXB0eU1hcGkiOnRydWUsIlYiOiIwLjAuMDAwMCIsIlAiOiJXaW4zMiIsIkFOIjoiTWFpbCIsIldUIjoyfQ%3D%3D%7C0%7C%7C%7C&amp;sdata=3WGWH%2B4UROaNXcuq29wo%2Blt0g26KivvxMiDCh1LIf%2Bg%3D&amp;reserved=0" TargetMode="External"/><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notesSlide" Target="../notesSlides/notesSlide25.xml"/><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8.png"/><Relationship Id="rId5" Type="http://schemas.openxmlformats.org/officeDocument/2006/relationships/hyperlink" Target="mailto:benefits@aegisliving.com"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eg"/><Relationship Id="rId5" Type="http://schemas.openxmlformats.org/officeDocument/2006/relationships/hyperlink" Target="https://c2mb.ajg.com/aegisliving/home/"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1.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hyperlink" Target="https://edu.perksatwork.com/" TargetMode="External"/><Relationship Id="rId4" Type="http://schemas.openxmlformats.org/officeDocument/2006/relationships/notesSlide" Target="../notesSlides/notesSlide9.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idx="4294967295"/>
          </p:nvPr>
        </p:nvSpPr>
        <p:spPr>
          <a:xfrm>
            <a:off x="1066800" y="2514600"/>
            <a:ext cx="8915400" cy="1447800"/>
          </a:xfrm>
          <a:prstGeom prst="rect">
            <a:avLst/>
          </a:prstGeom>
          <a:noFill/>
        </p:spPr>
        <p:txBody>
          <a:bodyPr/>
          <a:lstStyle/>
          <a:p>
            <a:pPr algn="l"/>
            <a:r>
              <a:rPr lang="en-US" sz="4000" dirty="0">
                <a:solidFill>
                  <a:schemeClr val="bg1"/>
                </a:solidFill>
                <a:latin typeface="AccentGraphic" panose="02000303060000020004"/>
              </a:rPr>
              <a:t>Newly Eligible Enrollment and Benefits</a:t>
            </a:r>
            <a:br>
              <a:rPr lang="en-US" sz="4000" dirty="0">
                <a:solidFill>
                  <a:schemeClr val="bg1"/>
                </a:solidFill>
                <a:latin typeface="AccentGraphic" panose="02000303060000020004"/>
              </a:rPr>
            </a:br>
            <a:r>
              <a:rPr lang="en-US" sz="4000" dirty="0">
                <a:solidFill>
                  <a:schemeClr val="bg1"/>
                </a:solidFill>
                <a:latin typeface="AccentGraphic" panose="02000303060000020004"/>
              </a:rPr>
              <a:t>Employee Benefits 2025-2026</a:t>
            </a:r>
            <a:br>
              <a:rPr lang="en-US" sz="4000" dirty="0">
                <a:solidFill>
                  <a:schemeClr val="bg1"/>
                </a:solidFill>
                <a:latin typeface="AccentGraphic" panose="02000303060000020004"/>
              </a:rPr>
            </a:br>
            <a:br>
              <a:rPr lang="en-US" sz="4000" dirty="0"/>
            </a:br>
            <a:br>
              <a:rPr lang="en-US" sz="4000" dirty="0"/>
            </a:br>
            <a:br>
              <a:rPr lang="en-US" sz="4000" dirty="0"/>
            </a:br>
            <a:endParaRPr lang="en-US" sz="4000" dirty="0"/>
          </a:p>
        </p:txBody>
      </p:sp>
      <p:pic>
        <p:nvPicPr>
          <p:cNvPr id="2" name="Recorded Sound">
            <a:hlinkClick r:id="" action="ppaction://media"/>
            <a:extLst>
              <a:ext uri="{FF2B5EF4-FFF2-40B4-BE49-F238E27FC236}">
                <a16:creationId xmlns:a16="http://schemas.microsoft.com/office/drawing/2014/main" id="{C7EAFF80-24CF-FB1A-3058-7916EE303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1400" y="5867400"/>
            <a:ext cx="609600" cy="609600"/>
          </a:xfrm>
          <a:prstGeom prst="rect">
            <a:avLst/>
          </a:prstGeom>
        </p:spPr>
      </p:pic>
    </p:spTree>
    <p:extLst>
      <p:ext uri="{BB962C8B-B14F-4D97-AF65-F5344CB8AC3E}">
        <p14:creationId xmlns:p14="http://schemas.microsoft.com/office/powerpoint/2010/main" val="2529084999"/>
      </p:ext>
    </p:extLst>
  </p:cSld>
  <p:clrMapOvr>
    <a:masterClrMapping/>
  </p:clrMapOvr>
  <mc:AlternateContent xmlns:mc="http://schemas.openxmlformats.org/markup-compatibility/2006" xmlns:p14="http://schemas.microsoft.com/office/powerpoint/2010/main">
    <mc:Choice Requires="p14">
      <p:transition spd="slow" p14:dur="2000" advTm="8053"/>
    </mc:Choice>
    <mc:Fallback xmlns="">
      <p:transition spd="slow" advTm="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72154"/>
            <a:ext cx="12192000" cy="950383"/>
          </a:xfrm>
        </p:spPr>
        <p:txBody>
          <a:bodyPr/>
          <a:lstStyle/>
          <a:p>
            <a:r>
              <a:rPr lang="en-US" dirty="0"/>
              <a:t>Wellness Program </a:t>
            </a:r>
          </a:p>
        </p:txBody>
      </p:sp>
      <p:sp>
        <p:nvSpPr>
          <p:cNvPr id="3" name="Text Placeholder 2"/>
          <p:cNvSpPr>
            <a:spLocks noGrp="1"/>
          </p:cNvSpPr>
          <p:nvPr>
            <p:ph type="body" sz="quarter" idx="11"/>
          </p:nvPr>
        </p:nvSpPr>
        <p:spPr>
          <a:xfrm>
            <a:off x="492744" y="1898435"/>
            <a:ext cx="6172200" cy="4036161"/>
          </a:xfrm>
        </p:spPr>
        <p:txBody>
          <a:bodyPr/>
          <a:lstStyle/>
          <a:p>
            <a:pPr marL="0" indent="0" algn="l">
              <a:buNone/>
            </a:pPr>
            <a:r>
              <a:rPr lang="en-US" sz="1200" b="0" i="0" u="none" strike="noStrike" baseline="0" dirty="0">
                <a:solidFill>
                  <a:srgbClr val="41463F"/>
                </a:solidFill>
                <a:latin typeface="Avenir Next LT Pro Light" panose="020B0304020202020204" pitchFamily="34" charset="0"/>
              </a:rPr>
              <a:t>The MoveSpring App allows you to connect your wearable device or smartphone to automatically track your activity. Compete in fun challenges against others and set new goals for yourself.</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How to sign up</a:t>
            </a:r>
          </a:p>
          <a:p>
            <a:pPr marL="0" indent="0" algn="l">
              <a:buNone/>
            </a:pPr>
            <a:r>
              <a:rPr lang="en-US" sz="1200" b="0" i="0" u="none" strike="noStrike" baseline="0" dirty="0">
                <a:solidFill>
                  <a:srgbClr val="41463F"/>
                </a:solidFill>
                <a:latin typeface="Avenir Next LT Pro Light" panose="020B0304020202020204" pitchFamily="34" charset="0"/>
              </a:rPr>
              <a:t>You can access the MoveSpring app by creating an account on movespring.com or by downloading the iOS or Android app.</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Click this join link: </a:t>
            </a:r>
            <a:r>
              <a:rPr lang="en-US" sz="1200" b="0" i="0" u="none" strike="noStrike" baseline="0" dirty="0">
                <a:solidFill>
                  <a:srgbClr val="215E9F"/>
                </a:solidFill>
                <a:latin typeface="Avenir Next LT Pro Light" panose="020B0304020202020204" pitchFamily="34" charset="0"/>
                <a:hlinkClick r:id="rId4"/>
              </a:rPr>
              <a:t>https://link.movespring.com/join?orgCode=AegisWellness</a:t>
            </a:r>
            <a:endParaRPr lang="en-US" sz="1200" b="0" i="0" u="none" strike="noStrike" baseline="0" dirty="0">
              <a:solidFill>
                <a:srgbClr val="215E9F"/>
              </a:solidFill>
              <a:latin typeface="Avenir Next LT Pro Light" panose="020B0304020202020204" pitchFamily="34" charset="0"/>
            </a:endParaRPr>
          </a:p>
          <a:p>
            <a:pPr marL="0" indent="0" algn="l">
              <a:buNone/>
            </a:pPr>
            <a:endParaRPr lang="en-US" sz="1200" b="0" i="0" u="none" strike="noStrike" baseline="0" dirty="0">
              <a:solidFill>
                <a:srgbClr val="215E9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You’ll be navigated to the MoveSpring website, or to download the mobile app.</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Follow the steps to create your MoveSpring account and connect a device.</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Our organization code is AegisWellness and you will need your 5 digit Employee Identification Number (EID).</a:t>
            </a:r>
            <a:endParaRPr lang="en-US" sz="1200" dirty="0">
              <a:solidFill>
                <a:srgbClr val="41463F"/>
              </a:solidFill>
              <a:latin typeface="Avenir Next LT Pro Light" panose="020B03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332" y="1898435"/>
            <a:ext cx="1562100" cy="62272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p:blipFill>
        <p:spPr>
          <a:xfrm>
            <a:off x="6693519" y="2922578"/>
            <a:ext cx="5305727" cy="1981199"/>
          </a:xfrm>
          <a:prstGeom prst="rect">
            <a:avLst/>
          </a:prstGeom>
        </p:spPr>
      </p:pic>
      <p:pic>
        <p:nvPicPr>
          <p:cNvPr id="4" name="Recorded Sound">
            <a:hlinkClick r:id="" action="ppaction://media"/>
            <a:extLst>
              <a:ext uri="{FF2B5EF4-FFF2-40B4-BE49-F238E27FC236}">
                <a16:creationId xmlns:a16="http://schemas.microsoft.com/office/drawing/2014/main" id="{80D969A3-74A6-9B98-A369-B1041D4491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9656" y="5791200"/>
            <a:ext cx="609600" cy="609600"/>
          </a:xfrm>
          <a:prstGeom prst="rect">
            <a:avLst/>
          </a:prstGeom>
        </p:spPr>
      </p:pic>
    </p:spTree>
    <p:extLst>
      <p:ext uri="{BB962C8B-B14F-4D97-AF65-F5344CB8AC3E}">
        <p14:creationId xmlns:p14="http://schemas.microsoft.com/office/powerpoint/2010/main" val="1707127625"/>
      </p:ext>
    </p:extLst>
  </p:cSld>
  <p:clrMapOvr>
    <a:masterClrMapping/>
  </p:clrMapOvr>
  <mc:AlternateContent xmlns:mc="http://schemas.openxmlformats.org/markup-compatibility/2006" xmlns:p14="http://schemas.microsoft.com/office/powerpoint/2010/main">
    <mc:Choice Requires="p14">
      <p:transition spd="slow" p14:dur="2000" advTm="27363"/>
    </mc:Choice>
    <mc:Fallback xmlns="">
      <p:transition spd="slow" advTm="2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D9AF6-C6F7-8757-2F31-44F8BE51FB05}"/>
              </a:ext>
            </a:extLst>
          </p:cNvPr>
          <p:cNvSpPr>
            <a:spLocks noGrp="1"/>
          </p:cNvSpPr>
          <p:nvPr>
            <p:ph type="body" sz="quarter" idx="10"/>
          </p:nvPr>
        </p:nvSpPr>
        <p:spPr>
          <a:xfrm>
            <a:off x="76200" y="107148"/>
            <a:ext cx="12192000" cy="950383"/>
          </a:xfrm>
        </p:spPr>
        <p:txBody>
          <a:bodyPr/>
          <a:lstStyle/>
          <a:p>
            <a:r>
              <a:rPr lang="en-US" dirty="0"/>
              <a:t>Employee Assistance Program</a:t>
            </a:r>
          </a:p>
          <a:p>
            <a:r>
              <a:rPr lang="en-US" sz="1800" b="0" i="0" u="none" strike="noStrike" baseline="0" dirty="0">
                <a:solidFill>
                  <a:srgbClr val="004270"/>
                </a:solidFill>
                <a:latin typeface="AccentGraphic-Light" panose="02000303060000020004" pitchFamily="50" charset="0"/>
              </a:rPr>
              <a:t>Administered by ComPsych® GuidanceResources®</a:t>
            </a:r>
          </a:p>
          <a:p>
            <a:endParaRPr lang="en-US" dirty="0"/>
          </a:p>
        </p:txBody>
      </p:sp>
      <p:sp>
        <p:nvSpPr>
          <p:cNvPr id="3" name="Text Placeholder 2">
            <a:extLst>
              <a:ext uri="{FF2B5EF4-FFF2-40B4-BE49-F238E27FC236}">
                <a16:creationId xmlns:a16="http://schemas.microsoft.com/office/drawing/2014/main" id="{BD0B18D9-DB7E-0986-AC11-4EA466C796D8}"/>
              </a:ext>
            </a:extLst>
          </p:cNvPr>
          <p:cNvSpPr>
            <a:spLocks noGrp="1"/>
          </p:cNvSpPr>
          <p:nvPr>
            <p:ph type="body" sz="quarter" idx="11"/>
          </p:nvPr>
        </p:nvSpPr>
        <p:spPr>
          <a:xfrm>
            <a:off x="457200" y="1371599"/>
            <a:ext cx="5029200" cy="5228493"/>
          </a:xfrm>
        </p:spPr>
        <p:txBody>
          <a:bodyPr/>
          <a:lstStyle/>
          <a:p>
            <a:pPr marL="0" indent="0" algn="l">
              <a:lnSpc>
                <a:spcPct val="150000"/>
              </a:lnSpc>
              <a:spcBef>
                <a:spcPts val="0"/>
              </a:spcBef>
              <a:buNone/>
            </a:pPr>
            <a:r>
              <a:rPr lang="en-US" sz="1200" b="1" i="0" u="none" strike="noStrike" baseline="0" dirty="0">
                <a:solidFill>
                  <a:srgbClr val="004270"/>
                </a:solidFill>
                <a:latin typeface="Avenir Next LT Pro Light" panose="020B0304020202020204" pitchFamily="34" charset="0"/>
              </a:rPr>
              <a:t>Your Life. Your Work. Your Best.</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Sometimes life can feel overwhelming. It doesn’t have to. Your ComPsych® GuidanceResources® program provides confidential counseling, expert guidance and valuable resources to help you handle any of life’s challenges, big or small.</a:t>
            </a:r>
            <a:endParaRPr lang="en-US" sz="1200" dirty="0">
              <a:solidFill>
                <a:srgbClr val="004270"/>
              </a:solidFill>
              <a:latin typeface="Avenir Next LT Pro Light" panose="020B0304020202020204" pitchFamily="34" charset="0"/>
            </a:endParaRPr>
          </a:p>
          <a:p>
            <a:pPr marL="0" indent="0" algn="l">
              <a:lnSpc>
                <a:spcPct val="150000"/>
              </a:lnSpc>
              <a:spcBef>
                <a:spcPts val="0"/>
              </a:spcBef>
              <a:buNone/>
            </a:pPr>
            <a:endParaRPr lang="en-US" sz="1200" b="0" i="0" u="none" strike="noStrike" baseline="0" dirty="0">
              <a:solidFill>
                <a:srgbClr val="004270"/>
              </a:solidFill>
              <a:latin typeface="Avenir Next LT Pro Light" panose="020B0304020202020204" pitchFamily="34" charset="0"/>
            </a:endParaRPr>
          </a:p>
          <a:p>
            <a:pPr marL="0" indent="0" algn="l">
              <a:lnSpc>
                <a:spcPct val="150000"/>
              </a:lnSpc>
              <a:spcBef>
                <a:spcPts val="0"/>
              </a:spcBef>
              <a:buNone/>
            </a:pPr>
            <a:r>
              <a:rPr lang="en-US" sz="1200" b="0" i="0" u="none" strike="noStrike" baseline="0" dirty="0">
                <a:solidFill>
                  <a:srgbClr val="004270"/>
                </a:solidFill>
                <a:latin typeface="Avenir Next LT Pro Light" panose="020B0304020202020204" pitchFamily="34" charset="0"/>
              </a:rPr>
              <a:t>Services include:</a:t>
            </a:r>
          </a:p>
          <a:p>
            <a:pPr>
              <a:lnSpc>
                <a:spcPct val="150000"/>
              </a:lnSpc>
              <a:spcBef>
                <a:spcPts val="0"/>
              </a:spcBef>
            </a:pPr>
            <a:r>
              <a:rPr lang="en-US" sz="1200" dirty="0">
                <a:solidFill>
                  <a:schemeClr val="tx1"/>
                </a:solidFill>
                <a:latin typeface="Avenir Next LT Pro Light" panose="020B0304020202020204" pitchFamily="34" charset="0"/>
              </a:rPr>
              <a:t>Counseling Services</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Legal Guidance</a:t>
            </a:r>
          </a:p>
          <a:p>
            <a:pPr>
              <a:lnSpc>
                <a:spcPct val="150000"/>
              </a:lnSpc>
              <a:spcBef>
                <a:spcPts val="0"/>
              </a:spcBef>
            </a:pPr>
            <a:r>
              <a:rPr lang="en-US" sz="1200" dirty="0">
                <a:solidFill>
                  <a:schemeClr val="tx1"/>
                </a:solidFill>
                <a:latin typeface="Avenir Next LT Pro Light" panose="020B0304020202020204" pitchFamily="34" charset="0"/>
              </a:rPr>
              <a:t>Financial Resources</a:t>
            </a:r>
          </a:p>
          <a:p>
            <a:pPr>
              <a:lnSpc>
                <a:spcPct val="150000"/>
              </a:lnSpc>
              <a:spcBef>
                <a:spcPts val="0"/>
              </a:spcBef>
            </a:pPr>
            <a:r>
              <a:rPr lang="en-US" sz="1200" dirty="0">
                <a:solidFill>
                  <a:schemeClr val="tx1"/>
                </a:solidFill>
                <a:latin typeface="Avenir Next LT Pro Light" panose="020B0304020202020204" pitchFamily="34" charset="0"/>
              </a:rPr>
              <a:t>Digital Support</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Help for New Parents</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Estate Preparation</a:t>
            </a:r>
          </a:p>
          <a:p>
            <a:pPr>
              <a:lnSpc>
                <a:spcPct val="150000"/>
              </a:lnSpc>
              <a:spcBef>
                <a:spcPts val="0"/>
              </a:spcBef>
            </a:pPr>
            <a:r>
              <a:rPr lang="en-US" sz="1200" dirty="0">
                <a:solidFill>
                  <a:schemeClr val="tx1"/>
                </a:solidFill>
                <a:latin typeface="Avenir Next LT Pro Light" panose="020B0304020202020204" pitchFamily="34" charset="0"/>
              </a:rPr>
              <a:t>And more….</a:t>
            </a:r>
            <a:endParaRPr lang="en-US" sz="1200" b="0" i="0" u="none" strike="noStrike" baseline="0" dirty="0">
              <a:solidFill>
                <a:schemeClr val="tx1"/>
              </a:solidFill>
              <a:latin typeface="Avenir Next LT Pro Light" panose="020B0304020202020204" pitchFamily="34" charset="0"/>
            </a:endParaRPr>
          </a:p>
          <a:p>
            <a:pPr marL="0" indent="0" algn="l">
              <a:lnSpc>
                <a:spcPct val="150000"/>
              </a:lnSpc>
              <a:spcBef>
                <a:spcPts val="0"/>
              </a:spcBef>
              <a:buNone/>
            </a:pPr>
            <a:endParaRPr lang="en-US" sz="1200" b="0" i="0" u="none" strike="noStrike" baseline="0" dirty="0">
              <a:solidFill>
                <a:srgbClr val="41463F"/>
              </a:solidFill>
              <a:latin typeface="Avenir Next LT Pro Light" panose="020B0304020202020204" pitchFamily="34" charset="0"/>
            </a:endParaRP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Call: 877.595.5281 TRS: Dial 711</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Online: </a:t>
            </a:r>
            <a:r>
              <a:rPr lang="en-US" sz="1200" b="0" i="0" u="none" strike="noStrike" baseline="0" dirty="0">
                <a:solidFill>
                  <a:srgbClr val="215E9F"/>
                </a:solidFill>
                <a:latin typeface="Avenir Next LT Pro Light" panose="020B0304020202020204" pitchFamily="34" charset="0"/>
              </a:rPr>
              <a:t>guidanceresources.com</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App: GuidanceNowSM</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Web ID: EAPBusiness</a:t>
            </a:r>
            <a:endParaRPr lang="en-US" sz="1200" dirty="0">
              <a:latin typeface="Avenir Next LT Pro Light" panose="020B0304020202020204" pitchFamily="34" charset="0"/>
            </a:endParaRPr>
          </a:p>
        </p:txBody>
      </p:sp>
      <p:sp>
        <p:nvSpPr>
          <p:cNvPr id="5" name="TextBox 2">
            <a:extLst>
              <a:ext uri="{FF2B5EF4-FFF2-40B4-BE49-F238E27FC236}">
                <a16:creationId xmlns:a16="http://schemas.microsoft.com/office/drawing/2014/main" id="{66B6FDE6-2D21-C644-9CA7-043D5C0365C1}"/>
              </a:ext>
            </a:extLst>
          </p:cNvPr>
          <p:cNvSpPr txBox="1">
            <a:spLocks noChangeAspect="1"/>
          </p:cNvSpPr>
          <p:nvPr/>
        </p:nvSpPr>
        <p:spPr>
          <a:xfrm>
            <a:off x="6244275" y="1428007"/>
            <a:ext cx="5171134" cy="3879524"/>
          </a:xfrm>
          <a:prstGeom prst="rect">
            <a:avLst/>
          </a:prstGeom>
        </p:spPr>
        <p:txBody>
          <a:bodyPr wrap="square" lIns="0" tIns="0" rIns="0" bIns="0" numCol="1" rtlCol="0" anchor="t">
            <a:spAutoFit/>
          </a:bodyPr>
          <a:lstStyle/>
          <a:p>
            <a:pPr defTabSz="457200">
              <a:lnSpc>
                <a:spcPct val="150000"/>
              </a:lnSpc>
              <a:spcBef>
                <a:spcPts val="0"/>
              </a:spcBef>
            </a:pPr>
            <a:r>
              <a:rPr lang="en-US" sz="1200" b="1" dirty="0">
                <a:solidFill>
                  <a:srgbClr val="004270"/>
                </a:solidFill>
                <a:latin typeface="Avenir Next LT Pro Light" panose="020B0304020202020204" pitchFamily="34" charset="0"/>
              </a:rPr>
              <a:t>Self Care from AbleTo</a:t>
            </a:r>
          </a:p>
          <a:p>
            <a:pPr>
              <a:lnSpc>
                <a:spcPct val="150000"/>
              </a:lnSpc>
              <a:spcBef>
                <a:spcPts val="0"/>
              </a:spcBef>
            </a:pPr>
            <a:r>
              <a:rPr lang="en-US" sz="1200" spc="-11" dirty="0">
                <a:solidFill>
                  <a:srgbClr val="595959"/>
                </a:solidFill>
                <a:latin typeface="Avenir Next LT Pro Light" panose="020B0304020202020204" pitchFamily="34" charset="0"/>
              </a:rPr>
              <a:t>With your Sun Life insurance coverage, you and your family (ages 13+) have access to Self Care, which offers 24/7 access to self-care tools to help build resilience and improve mental health. </a:t>
            </a:r>
          </a:p>
          <a:p>
            <a:pPr>
              <a:lnSpc>
                <a:spcPct val="150000"/>
              </a:lnSpc>
              <a:spcBef>
                <a:spcPts val="0"/>
              </a:spcBef>
            </a:pPr>
            <a:endParaRPr lang="en-US" sz="1200" spc="-11" dirty="0">
              <a:solidFill>
                <a:srgbClr val="595959"/>
              </a:solidFill>
              <a:latin typeface="Avenir Next LT Pro Light" panose="020B0304020202020204" pitchFamily="34" charset="0"/>
            </a:endParaRP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Self-care tools, like mood and habit trackers, guided journals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Curated blog posts, meditations, videos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Guides to help you navigate life challenges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Content suggestions based on your unique needs</a:t>
            </a: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ts val="2520"/>
              </a:lnSpc>
              <a:spcBef>
                <a:spcPts val="0"/>
              </a:spcBef>
            </a:pPr>
            <a:endParaRPr lang="en-US" sz="1200" spc="-11" dirty="0">
              <a:solidFill>
                <a:srgbClr val="595959"/>
              </a:solidFill>
              <a:latin typeface="Avenir Next LT Pro Light" panose="020B0304020202020204" pitchFamily="34" charset="0"/>
            </a:endParaRPr>
          </a:p>
        </p:txBody>
      </p:sp>
      <p:cxnSp>
        <p:nvCxnSpPr>
          <p:cNvPr id="6" name="Straight Connector 5">
            <a:extLst>
              <a:ext uri="{FF2B5EF4-FFF2-40B4-BE49-F238E27FC236}">
                <a16:creationId xmlns:a16="http://schemas.microsoft.com/office/drawing/2014/main" id="{B6A4C075-F66F-C847-A95B-AF368BED3E00}"/>
              </a:ext>
            </a:extLst>
          </p:cNvPr>
          <p:cNvCxnSpPr>
            <a:cxnSpLocks/>
          </p:cNvCxnSpPr>
          <p:nvPr/>
        </p:nvCxnSpPr>
        <p:spPr>
          <a:xfrm>
            <a:off x="6705602" y="4563190"/>
            <a:ext cx="2530086" cy="0"/>
          </a:xfrm>
          <a:prstGeom prst="line">
            <a:avLst/>
          </a:prstGeom>
          <a:ln w="12700">
            <a:solidFill>
              <a:srgbClr val="1192D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2B7604-B08A-77E0-0BAF-EBA495D8AAB0}"/>
              </a:ext>
            </a:extLst>
          </p:cNvPr>
          <p:cNvSpPr txBox="1"/>
          <p:nvPr/>
        </p:nvSpPr>
        <p:spPr>
          <a:xfrm>
            <a:off x="6375400" y="5149563"/>
            <a:ext cx="4145280" cy="892167"/>
          </a:xfrm>
          <a:prstGeom prst="rect">
            <a:avLst/>
          </a:prstGeom>
          <a:noFill/>
        </p:spPr>
        <p:txBody>
          <a:bodyPr wrap="square">
            <a:spAutoFit/>
          </a:bodyPr>
          <a:lstStyle/>
          <a:p>
            <a:pPr>
              <a:lnSpc>
                <a:spcPct val="150000"/>
              </a:lnSpc>
            </a:pPr>
            <a:r>
              <a:rPr lang="en-US" sz="1200" dirty="0">
                <a:solidFill>
                  <a:srgbClr val="595959"/>
                </a:solidFill>
                <a:latin typeface="Avenir Next LT Pro Light" panose="020B0304020202020204" pitchFamily="34" charset="0"/>
              </a:rPr>
              <a:t>Your road to feeling better starts here: AbleTo.com/selfcare-sunlife </a:t>
            </a:r>
          </a:p>
          <a:p>
            <a:pPr>
              <a:lnSpc>
                <a:spcPct val="150000"/>
              </a:lnSpc>
            </a:pPr>
            <a:r>
              <a:rPr lang="en-US" sz="1200" dirty="0">
                <a:solidFill>
                  <a:srgbClr val="595959"/>
                </a:solidFill>
                <a:latin typeface="Avenir Next LT Pro Light" panose="020B0304020202020204" pitchFamily="34" charset="0"/>
              </a:rPr>
              <a:t>Access code: SUNLIFE</a:t>
            </a:r>
          </a:p>
        </p:txBody>
      </p:sp>
      <p:pic>
        <p:nvPicPr>
          <p:cNvPr id="10" name="Picture 9">
            <a:extLst>
              <a:ext uri="{FF2B5EF4-FFF2-40B4-BE49-F238E27FC236}">
                <a16:creationId xmlns:a16="http://schemas.microsoft.com/office/drawing/2014/main" id="{0E24EB0E-A654-70CC-9AA9-8A5A54981FF7}"/>
              </a:ext>
            </a:extLst>
          </p:cNvPr>
          <p:cNvPicPr>
            <a:picLocks noChangeAspect="1"/>
          </p:cNvPicPr>
          <p:nvPr/>
        </p:nvPicPr>
        <p:blipFill>
          <a:blip r:embed="rId5"/>
          <a:srcRect l="2170" t="4393" r="5048" b="5090"/>
          <a:stretch/>
        </p:blipFill>
        <p:spPr>
          <a:xfrm>
            <a:off x="3057525" y="5913588"/>
            <a:ext cx="840453" cy="837264"/>
          </a:xfrm>
          <a:prstGeom prst="rect">
            <a:avLst/>
          </a:prstGeom>
        </p:spPr>
      </p:pic>
      <p:pic>
        <p:nvPicPr>
          <p:cNvPr id="20" name="Picture 19">
            <a:extLst>
              <a:ext uri="{FF2B5EF4-FFF2-40B4-BE49-F238E27FC236}">
                <a16:creationId xmlns:a16="http://schemas.microsoft.com/office/drawing/2014/main" id="{75591AE9-97AB-B26A-6A3A-27A83EEFEBBF}"/>
              </a:ext>
            </a:extLst>
          </p:cNvPr>
          <p:cNvPicPr>
            <a:picLocks noChangeAspect="1"/>
          </p:cNvPicPr>
          <p:nvPr/>
        </p:nvPicPr>
        <p:blipFill>
          <a:blip r:embed="rId6"/>
          <a:stretch>
            <a:fillRect/>
          </a:stretch>
        </p:blipFill>
        <p:spPr>
          <a:xfrm>
            <a:off x="6375400" y="4805782"/>
            <a:ext cx="3007359" cy="357731"/>
          </a:xfrm>
          <a:prstGeom prst="rect">
            <a:avLst/>
          </a:prstGeom>
        </p:spPr>
      </p:pic>
      <p:pic>
        <p:nvPicPr>
          <p:cNvPr id="22" name="Picture 21">
            <a:extLst>
              <a:ext uri="{FF2B5EF4-FFF2-40B4-BE49-F238E27FC236}">
                <a16:creationId xmlns:a16="http://schemas.microsoft.com/office/drawing/2014/main" id="{788DE52F-9B59-3AE7-F77A-2A1E22578A72}"/>
              </a:ext>
            </a:extLst>
          </p:cNvPr>
          <p:cNvPicPr>
            <a:picLocks noChangeAspect="1"/>
          </p:cNvPicPr>
          <p:nvPr/>
        </p:nvPicPr>
        <p:blipFill>
          <a:blip r:embed="rId7"/>
          <a:stretch>
            <a:fillRect/>
          </a:stretch>
        </p:blipFill>
        <p:spPr>
          <a:xfrm>
            <a:off x="9614358" y="4750686"/>
            <a:ext cx="1052552" cy="1358613"/>
          </a:xfrm>
          <a:prstGeom prst="rect">
            <a:avLst/>
          </a:prstGeom>
        </p:spPr>
      </p:pic>
      <p:pic>
        <p:nvPicPr>
          <p:cNvPr id="4" name="Recorded Sound">
            <a:hlinkClick r:id="" action="ppaction://media"/>
            <a:extLst>
              <a:ext uri="{FF2B5EF4-FFF2-40B4-BE49-F238E27FC236}">
                <a16:creationId xmlns:a16="http://schemas.microsoft.com/office/drawing/2014/main" id="{3A67FBAA-74F2-5275-B63C-D548652321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7566" y="6037905"/>
            <a:ext cx="609600" cy="609600"/>
          </a:xfrm>
          <a:prstGeom prst="rect">
            <a:avLst/>
          </a:prstGeom>
        </p:spPr>
      </p:pic>
    </p:spTree>
    <p:extLst>
      <p:ext uri="{BB962C8B-B14F-4D97-AF65-F5344CB8AC3E}">
        <p14:creationId xmlns:p14="http://schemas.microsoft.com/office/powerpoint/2010/main" val="295654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BA8F-2C35-1506-5D4C-4949E02633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4AE534-3770-7221-0CB7-6C7CC8059630}"/>
              </a:ext>
            </a:extLst>
          </p:cNvPr>
          <p:cNvSpPr>
            <a:spLocks noGrp="1"/>
          </p:cNvSpPr>
          <p:nvPr>
            <p:ph type="body" sz="quarter" idx="10"/>
          </p:nvPr>
        </p:nvSpPr>
        <p:spPr>
          <a:xfrm>
            <a:off x="76200" y="107148"/>
            <a:ext cx="12192000" cy="950383"/>
          </a:xfrm>
        </p:spPr>
        <p:txBody>
          <a:bodyPr/>
          <a:lstStyle/>
          <a:p>
            <a:r>
              <a:rPr lang="en-US" dirty="0"/>
              <a:t>Pet Insurance</a:t>
            </a:r>
          </a:p>
          <a:p>
            <a:r>
              <a:rPr lang="en-US" sz="1800" b="0" i="0" u="none" strike="noStrike" baseline="0" dirty="0">
                <a:solidFill>
                  <a:srgbClr val="004270"/>
                </a:solidFill>
                <a:latin typeface="AccentGraphic-Light" panose="02000303060000020004" pitchFamily="50" charset="0"/>
              </a:rPr>
              <a:t>Administered by ASPCA®</a:t>
            </a:r>
          </a:p>
          <a:p>
            <a:endParaRPr lang="en-US" dirty="0"/>
          </a:p>
        </p:txBody>
      </p:sp>
      <p:pic>
        <p:nvPicPr>
          <p:cNvPr id="12" name="Picture 11">
            <a:extLst>
              <a:ext uri="{FF2B5EF4-FFF2-40B4-BE49-F238E27FC236}">
                <a16:creationId xmlns:a16="http://schemas.microsoft.com/office/drawing/2014/main" id="{4929FA7F-8853-E20A-C188-1D399CC76C4C}"/>
              </a:ext>
            </a:extLst>
          </p:cNvPr>
          <p:cNvPicPr>
            <a:picLocks noChangeAspect="1"/>
          </p:cNvPicPr>
          <p:nvPr/>
        </p:nvPicPr>
        <p:blipFill>
          <a:blip r:embed="rId5"/>
          <a:stretch>
            <a:fillRect/>
          </a:stretch>
        </p:blipFill>
        <p:spPr>
          <a:xfrm>
            <a:off x="8229600" y="1514208"/>
            <a:ext cx="3848637" cy="3829584"/>
          </a:xfrm>
          <a:prstGeom prst="rect">
            <a:avLst/>
          </a:prstGeom>
        </p:spPr>
      </p:pic>
      <p:pic>
        <p:nvPicPr>
          <p:cNvPr id="14" name="Picture 13">
            <a:extLst>
              <a:ext uri="{FF2B5EF4-FFF2-40B4-BE49-F238E27FC236}">
                <a16:creationId xmlns:a16="http://schemas.microsoft.com/office/drawing/2014/main" id="{4BCC66DD-BC3B-7082-B691-98053C3C3A14}"/>
              </a:ext>
            </a:extLst>
          </p:cNvPr>
          <p:cNvPicPr>
            <a:picLocks noChangeAspect="1"/>
          </p:cNvPicPr>
          <p:nvPr/>
        </p:nvPicPr>
        <p:blipFill>
          <a:blip r:embed="rId6"/>
          <a:srcRect r="48600" b="46007"/>
          <a:stretch/>
        </p:blipFill>
        <p:spPr>
          <a:xfrm>
            <a:off x="8162404" y="5653098"/>
            <a:ext cx="3848638" cy="771525"/>
          </a:xfrm>
          <a:prstGeom prst="rect">
            <a:avLst/>
          </a:prstGeom>
        </p:spPr>
      </p:pic>
      <p:sp>
        <p:nvSpPr>
          <p:cNvPr id="16" name="TextBox 15">
            <a:extLst>
              <a:ext uri="{FF2B5EF4-FFF2-40B4-BE49-F238E27FC236}">
                <a16:creationId xmlns:a16="http://schemas.microsoft.com/office/drawing/2014/main" id="{20877886-E135-3B5D-5DF3-4C9FED75C341}"/>
              </a:ext>
            </a:extLst>
          </p:cNvPr>
          <p:cNvSpPr txBox="1"/>
          <p:nvPr/>
        </p:nvSpPr>
        <p:spPr>
          <a:xfrm>
            <a:off x="781050" y="1609725"/>
            <a:ext cx="6877050" cy="5047536"/>
          </a:xfrm>
          <a:prstGeom prst="rect">
            <a:avLst/>
          </a:prstGeom>
          <a:noFill/>
        </p:spPr>
        <p:txBody>
          <a:bodyPr wrap="square">
            <a:spAutoFit/>
          </a:bodyPr>
          <a:lstStyle/>
          <a:p>
            <a:r>
              <a:rPr lang="en-US" b="1" spc="100" dirty="0">
                <a:solidFill>
                  <a:srgbClr val="1192D1"/>
                </a:solidFill>
                <a:latin typeface="Avenir Next LT Pro Light" panose="020B0304020202020204" pitchFamily="34" charset="0"/>
              </a:rPr>
              <a:t>The coverage they need the way you want</a:t>
            </a:r>
          </a:p>
          <a:p>
            <a:endParaRPr lang="en-US" sz="1600" spc="100" dirty="0">
              <a:solidFill>
                <a:schemeClr val="tx1">
                  <a:lumMod val="65000"/>
                  <a:lumOff val="35000"/>
                </a:schemeClr>
              </a:solidFill>
              <a:latin typeface="Avenir Next LT Pro Light" panose="020B0304020202020204" pitchFamily="34" charset="0"/>
            </a:endParaRPr>
          </a:p>
          <a:p>
            <a:r>
              <a:rPr lang="en-US" sz="1600" spc="100" dirty="0">
                <a:solidFill>
                  <a:schemeClr val="tx1">
                    <a:lumMod val="65000"/>
                    <a:lumOff val="35000"/>
                  </a:schemeClr>
                </a:solidFill>
                <a:latin typeface="Avenir Next LT Pro Light" panose="020B0304020202020204" pitchFamily="34" charset="0"/>
              </a:rPr>
              <a:t>With an accident &amp; illness plan provided by the ASPCA® Pet Health Insurance program, you have help choosing the care you want when your pet is hurt or sick. You can take comfort in knowing they have coverage. </a:t>
            </a:r>
          </a:p>
          <a:p>
            <a:endParaRPr lang="en-US" sz="1600" spc="100" dirty="0">
              <a:solidFill>
                <a:schemeClr val="tx1">
                  <a:lumMod val="65000"/>
                  <a:lumOff val="35000"/>
                </a:schemeClr>
              </a:solidFill>
              <a:latin typeface="Avenir Next LT Pro Light" panose="020B0304020202020204" pitchFamily="34" charset="0"/>
            </a:endParaRPr>
          </a:p>
          <a:p>
            <a:r>
              <a:rPr lang="en-US" sz="1600" spc="100" dirty="0">
                <a:solidFill>
                  <a:schemeClr val="tx1">
                    <a:lumMod val="65000"/>
                    <a:lumOff val="35000"/>
                  </a:schemeClr>
                </a:solidFill>
                <a:latin typeface="Avenir Next LT Pro Light" panose="020B0304020202020204" pitchFamily="34" charset="0"/>
              </a:rPr>
              <a:t>Our best plan ever Complete Coverage:</a:t>
            </a:r>
          </a:p>
          <a:p>
            <a:endParaRPr lang="en-US" sz="1600" spc="100" dirty="0">
              <a:solidFill>
                <a:schemeClr val="tx1">
                  <a:lumMod val="65000"/>
                  <a:lumOff val="35000"/>
                </a:schemeClr>
              </a:solidFill>
              <a:latin typeface="Avenir Next LT Pro Light" panose="020B0304020202020204" pitchFamily="34" charset="0"/>
            </a:endParaRP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Simple to Use</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Customizable</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Preventive Care</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Accident Care</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Cover Exams</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Fees</a:t>
            </a:r>
          </a:p>
          <a:p>
            <a:pPr marL="285750" indent="-285750">
              <a:buFont typeface="Arial" panose="020B0604020202020204" pitchFamily="34" charset="0"/>
              <a:buChar char="•"/>
            </a:pPr>
            <a:r>
              <a:rPr lang="en-US" sz="1600" spc="100" dirty="0">
                <a:solidFill>
                  <a:schemeClr val="tx1">
                    <a:lumMod val="65000"/>
                    <a:lumOff val="35000"/>
                  </a:schemeClr>
                </a:solidFill>
                <a:latin typeface="Avenir Next LT Pro Light" panose="020B0304020202020204" pitchFamily="34" charset="0"/>
              </a:rPr>
              <a:t>Diagnostic and Treatments for a variety of conditions</a:t>
            </a:r>
          </a:p>
          <a:p>
            <a:endParaRPr lang="en-US" sz="1600" spc="100" dirty="0">
              <a:solidFill>
                <a:schemeClr val="tx1">
                  <a:lumMod val="65000"/>
                  <a:lumOff val="35000"/>
                </a:schemeClr>
              </a:solidFill>
              <a:latin typeface="Avenir Next LT Pro Light" panose="020B0304020202020204" pitchFamily="34" charset="0"/>
            </a:endParaRPr>
          </a:p>
          <a:p>
            <a:r>
              <a:rPr lang="en-US" sz="1600" spc="100" dirty="0">
                <a:solidFill>
                  <a:schemeClr val="tx1">
                    <a:lumMod val="65000"/>
                    <a:lumOff val="35000"/>
                  </a:schemeClr>
                </a:solidFill>
                <a:latin typeface="Avenir Next LT Pro Light" panose="020B0304020202020204" pitchFamily="34" charset="0"/>
                <a:hlinkClick r:id="rId7"/>
              </a:rPr>
              <a:t>www.aspcapetinsurance.com/AegisLiving</a:t>
            </a:r>
            <a:r>
              <a:rPr lang="en-US" sz="1600" spc="100" dirty="0">
                <a:solidFill>
                  <a:schemeClr val="tx1">
                    <a:lumMod val="65000"/>
                    <a:lumOff val="35000"/>
                  </a:schemeClr>
                </a:solidFill>
                <a:latin typeface="Avenir Next LT Pro Light" panose="020B0304020202020204" pitchFamily="34" charset="0"/>
              </a:rPr>
              <a:t> </a:t>
            </a:r>
          </a:p>
          <a:p>
            <a:r>
              <a:rPr lang="en-US" sz="1600" spc="100" dirty="0">
                <a:solidFill>
                  <a:schemeClr val="tx1">
                    <a:lumMod val="65000"/>
                    <a:lumOff val="35000"/>
                  </a:schemeClr>
                </a:solidFill>
                <a:latin typeface="Avenir Next LT Pro Light" panose="020B0304020202020204" pitchFamily="34" charset="0"/>
              </a:rPr>
              <a:t>Priority Code: EB24AegisLiving </a:t>
            </a:r>
          </a:p>
          <a:p>
            <a:r>
              <a:rPr lang="en-US" sz="1600" spc="100" dirty="0">
                <a:solidFill>
                  <a:schemeClr val="tx1">
                    <a:lumMod val="65000"/>
                    <a:lumOff val="35000"/>
                  </a:schemeClr>
                </a:solidFill>
                <a:latin typeface="Avenir Next LT Pro Light" panose="020B0304020202020204" pitchFamily="34" charset="0"/>
              </a:rPr>
              <a:t>1-844-343-5314</a:t>
            </a:r>
          </a:p>
        </p:txBody>
      </p:sp>
      <p:pic>
        <p:nvPicPr>
          <p:cNvPr id="3" name="Recorded Sound">
            <a:hlinkClick r:id="" action="ppaction://media"/>
            <a:extLst>
              <a:ext uri="{FF2B5EF4-FFF2-40B4-BE49-F238E27FC236}">
                <a16:creationId xmlns:a16="http://schemas.microsoft.com/office/drawing/2014/main" id="{C6526059-7546-51B6-7DC1-8C86920E99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94593" y="6276654"/>
            <a:ext cx="609600" cy="609600"/>
          </a:xfrm>
          <a:prstGeom prst="rect">
            <a:avLst/>
          </a:prstGeom>
        </p:spPr>
      </p:pic>
    </p:spTree>
    <p:extLst>
      <p:ext uri="{BB962C8B-B14F-4D97-AF65-F5344CB8AC3E}">
        <p14:creationId xmlns:p14="http://schemas.microsoft.com/office/powerpoint/2010/main" val="34597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62100" y="210948"/>
            <a:ext cx="9144000" cy="950383"/>
          </a:xfrm>
        </p:spPr>
        <p:txBody>
          <a:bodyPr/>
          <a:lstStyle/>
          <a:p>
            <a:r>
              <a:rPr lang="en-US" dirty="0"/>
              <a:t>Education Reimbursement Program</a:t>
            </a:r>
          </a:p>
        </p:txBody>
      </p:sp>
      <p:sp>
        <p:nvSpPr>
          <p:cNvPr id="4" name="Text Placeholder 3"/>
          <p:cNvSpPr>
            <a:spLocks noGrp="1"/>
          </p:cNvSpPr>
          <p:nvPr>
            <p:ph type="body" sz="quarter" idx="11"/>
          </p:nvPr>
        </p:nvSpPr>
        <p:spPr>
          <a:xfrm>
            <a:off x="533400" y="1646274"/>
            <a:ext cx="11201400" cy="5013621"/>
          </a:xfrm>
        </p:spPr>
        <p:txBody>
          <a:bodyPr/>
          <a:lstStyle/>
          <a:p>
            <a:pPr marL="0" indent="0">
              <a:buNone/>
            </a:pPr>
            <a:r>
              <a:rPr lang="en-US" sz="1400" dirty="0">
                <a:solidFill>
                  <a:schemeClr val="tx1">
                    <a:lumMod val="65000"/>
                    <a:lumOff val="35000"/>
                  </a:schemeClr>
                </a:solidFill>
                <a:latin typeface="Avenir Next LT Pro Light" panose="020B0304020202020204" pitchFamily="34" charset="0"/>
              </a:rPr>
              <a:t>Áegis Living recognizes that our staff members are the source of our immense success. We want to provide you with career opportunities that will challenge and reward you, both personally and professionally by offering education reimbursement of $1,500 in a 12-month period.</a:t>
            </a:r>
          </a:p>
          <a:p>
            <a:pPr marL="0" indent="0">
              <a:buNone/>
            </a:pPr>
            <a:endParaRPr lang="en-US" sz="1400" dirty="0">
              <a:solidFill>
                <a:schemeClr val="tx1">
                  <a:lumMod val="65000"/>
                  <a:lumOff val="35000"/>
                </a:schemeClr>
              </a:solidFill>
              <a:latin typeface="Avenir Next LT Pro Light" panose="020B0304020202020204" pitchFamily="34" charset="0"/>
            </a:endParaRPr>
          </a:p>
          <a:p>
            <a:pPr marL="0" indent="0">
              <a:buNone/>
            </a:pPr>
            <a:r>
              <a:rPr lang="en-US" sz="1400" dirty="0">
                <a:solidFill>
                  <a:schemeClr val="tx1">
                    <a:lumMod val="65000"/>
                    <a:lumOff val="35000"/>
                  </a:schemeClr>
                </a:solidFill>
                <a:latin typeface="Avenir Next LT Pro Light" panose="020B0304020202020204" pitchFamily="34" charset="0"/>
              </a:rPr>
              <a:t>To become eligible for the Áegis Education Reimbursement Program, you must:</a:t>
            </a:r>
          </a:p>
          <a:p>
            <a:r>
              <a:rPr lang="en-US" sz="1400" dirty="0">
                <a:solidFill>
                  <a:schemeClr val="tx1">
                    <a:lumMod val="65000"/>
                    <a:lumOff val="35000"/>
                  </a:schemeClr>
                </a:solidFill>
                <a:latin typeface="Avenir Next LT Pro Light" panose="020B0304020202020204" pitchFamily="34" charset="0"/>
              </a:rPr>
              <a:t>Be a full-time or part-time staff member</a:t>
            </a:r>
          </a:p>
          <a:p>
            <a:r>
              <a:rPr lang="en-US" sz="1400" dirty="0">
                <a:solidFill>
                  <a:schemeClr val="tx1">
                    <a:lumMod val="65000"/>
                    <a:lumOff val="35000"/>
                  </a:schemeClr>
                </a:solidFill>
                <a:latin typeface="Avenir Next LT Pro Light" panose="020B0304020202020204" pitchFamily="34" charset="0"/>
              </a:rPr>
              <a:t>Complete one (1) year or more of continuous Áegis service</a:t>
            </a:r>
          </a:p>
          <a:p>
            <a:pPr lvl="1"/>
            <a:r>
              <a:rPr lang="en-US" i="1" dirty="0">
                <a:solidFill>
                  <a:schemeClr val="tx1">
                    <a:lumMod val="65000"/>
                    <a:lumOff val="35000"/>
                  </a:schemeClr>
                </a:solidFill>
                <a:latin typeface="Avenir Next LT Pro Light" panose="020B0304020202020204" pitchFamily="34" charset="0"/>
              </a:rPr>
              <a:t>Exception: 6 months of continuous service for CNA/HCA reimbursement</a:t>
            </a:r>
          </a:p>
          <a:p>
            <a:r>
              <a:rPr lang="en-US" sz="1400" dirty="0">
                <a:solidFill>
                  <a:schemeClr val="tx1">
                    <a:lumMod val="65000"/>
                    <a:lumOff val="35000"/>
                  </a:schemeClr>
                </a:solidFill>
                <a:latin typeface="Avenir Next LT Pro Light" panose="020B0304020202020204" pitchFamily="34" charset="0"/>
              </a:rPr>
              <a:t>Demonstrate “Very Good” or better performance</a:t>
            </a:r>
          </a:p>
          <a:p>
            <a:pPr marL="0" indent="0">
              <a:buNone/>
            </a:pPr>
            <a:endParaRPr lang="en-US" sz="1400" dirty="0">
              <a:solidFill>
                <a:schemeClr val="tx1">
                  <a:lumMod val="65000"/>
                  <a:lumOff val="35000"/>
                </a:schemeClr>
              </a:solidFill>
              <a:latin typeface="Avenir Next LT Pro Light" panose="020B0304020202020204" pitchFamily="34" charset="0"/>
            </a:endParaRPr>
          </a:p>
          <a:p>
            <a:pPr marL="0" indent="0">
              <a:buNone/>
            </a:pPr>
            <a:r>
              <a:rPr lang="en-US" sz="1400" dirty="0">
                <a:solidFill>
                  <a:schemeClr val="tx1">
                    <a:lumMod val="65000"/>
                    <a:lumOff val="35000"/>
                  </a:schemeClr>
                </a:solidFill>
                <a:latin typeface="Avenir Next LT Pro Light" panose="020B0304020202020204" pitchFamily="34" charset="0"/>
              </a:rPr>
              <a:t>What are qualified expenses?</a:t>
            </a:r>
          </a:p>
          <a:p>
            <a:r>
              <a:rPr lang="en-US" sz="1400" dirty="0">
                <a:solidFill>
                  <a:schemeClr val="tx1">
                    <a:lumMod val="65000"/>
                    <a:lumOff val="35000"/>
                  </a:schemeClr>
                </a:solidFill>
                <a:latin typeface="Avenir Next LT Pro Light" panose="020B0304020202020204" pitchFamily="34" charset="0"/>
              </a:rPr>
              <a:t>Tuition and fees</a:t>
            </a:r>
          </a:p>
          <a:p>
            <a:r>
              <a:rPr lang="en-US" sz="1400" dirty="0">
                <a:solidFill>
                  <a:schemeClr val="tx1">
                    <a:lumMod val="65000"/>
                    <a:lumOff val="35000"/>
                  </a:schemeClr>
                </a:solidFill>
                <a:latin typeface="Avenir Next LT Pro Light" panose="020B0304020202020204" pitchFamily="34" charset="0"/>
              </a:rPr>
              <a:t>Student activity fees </a:t>
            </a:r>
          </a:p>
          <a:p>
            <a:r>
              <a:rPr lang="en-US" sz="1400" dirty="0">
                <a:solidFill>
                  <a:schemeClr val="tx1">
                    <a:lumMod val="65000"/>
                    <a:lumOff val="35000"/>
                  </a:schemeClr>
                </a:solidFill>
                <a:latin typeface="Avenir Next LT Pro Light" panose="020B0304020202020204" pitchFamily="34" charset="0"/>
              </a:rPr>
              <a:t>Expenses for books, supplies and equipment</a:t>
            </a:r>
          </a:p>
          <a:p>
            <a:pPr marL="0" indent="0">
              <a:buNone/>
            </a:pPr>
            <a:endParaRPr lang="en-US" sz="1200" dirty="0">
              <a:solidFill>
                <a:schemeClr val="tx1">
                  <a:lumMod val="65000"/>
                  <a:lumOff val="35000"/>
                </a:schemeClr>
              </a:solidFill>
              <a:latin typeface="Avenir Next LT Pro Light" panose="020B0304020202020204" pitchFamily="34" charset="0"/>
            </a:endParaRPr>
          </a:p>
        </p:txBody>
      </p:sp>
      <p:pic>
        <p:nvPicPr>
          <p:cNvPr id="12" name="Picture 11" descr="Adults writing and consulting textbooks">
            <a:extLst>
              <a:ext uri="{FF2B5EF4-FFF2-40B4-BE49-F238E27FC236}">
                <a16:creationId xmlns:a16="http://schemas.microsoft.com/office/drawing/2014/main" id="{EF059FE8-2823-F6BE-6564-69350205D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502" y="3505200"/>
            <a:ext cx="4152900" cy="2768600"/>
          </a:xfrm>
          <a:prstGeom prst="rect">
            <a:avLst/>
          </a:prstGeom>
        </p:spPr>
      </p:pic>
      <p:pic>
        <p:nvPicPr>
          <p:cNvPr id="3" name="Recorded Sound">
            <a:hlinkClick r:id="" action="ppaction://media"/>
            <a:extLst>
              <a:ext uri="{FF2B5EF4-FFF2-40B4-BE49-F238E27FC236}">
                <a16:creationId xmlns:a16="http://schemas.microsoft.com/office/drawing/2014/main" id="{991E5D24-4B0E-4141-F344-79310D6F1F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699" y="6194705"/>
            <a:ext cx="609600" cy="609600"/>
          </a:xfrm>
          <a:prstGeom prst="rect">
            <a:avLst/>
          </a:prstGeom>
        </p:spPr>
      </p:pic>
    </p:spTree>
    <p:extLst>
      <p:ext uri="{BB962C8B-B14F-4D97-AF65-F5344CB8AC3E}">
        <p14:creationId xmlns:p14="http://schemas.microsoft.com/office/powerpoint/2010/main" val="992344187"/>
      </p:ext>
    </p:extLst>
  </p:cSld>
  <p:clrMapOvr>
    <a:masterClrMapping/>
  </p:clrMapOvr>
  <mc:AlternateContent xmlns:mc="http://schemas.openxmlformats.org/markup-compatibility/2006" xmlns:p14="http://schemas.microsoft.com/office/powerpoint/2010/main">
    <mc:Choice Requires="p14">
      <p:transition spd="slow" p14:dur="2000" advTm="43129"/>
    </mc:Choice>
    <mc:Fallback xmlns="">
      <p:transition spd="slow"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77672"/>
            <a:ext cx="12192000" cy="950383"/>
          </a:xfrm>
        </p:spPr>
        <p:txBody>
          <a:bodyPr/>
          <a:lstStyle/>
          <a:p>
            <a:r>
              <a:rPr lang="en-US" dirty="0"/>
              <a:t>Financial Wellness Program</a:t>
            </a:r>
          </a:p>
        </p:txBody>
      </p:sp>
      <p:sp>
        <p:nvSpPr>
          <p:cNvPr id="6" name="Rectangle 5"/>
          <p:cNvSpPr/>
          <p:nvPr/>
        </p:nvSpPr>
        <p:spPr>
          <a:xfrm>
            <a:off x="581026" y="2439760"/>
            <a:ext cx="6610350" cy="3170099"/>
          </a:xfrm>
          <a:prstGeom prst="rect">
            <a:avLst/>
          </a:prstGeom>
        </p:spPr>
        <p:txBody>
          <a:bodyPr wrap="square">
            <a:spAutoFit/>
          </a:bodyPr>
          <a:lstStyle/>
          <a:p>
            <a:pPr marL="0" marR="0"/>
            <a:r>
              <a:rPr lang="en-US" sz="1600" b="1" dirty="0">
                <a:solidFill>
                  <a:srgbClr val="41463F"/>
                </a:solidFill>
                <a:latin typeface="Avenir Next LT Pro Light" panose="020B0304020202020204" pitchFamily="34" charset="0"/>
                <a:ea typeface="Times New Roman" panose="02020603050405020304" pitchFamily="18" charset="0"/>
              </a:rPr>
              <a:t>WellCents</a:t>
            </a:r>
            <a:r>
              <a:rPr lang="en-US" sz="1600" dirty="0">
                <a:solidFill>
                  <a:srgbClr val="41463F"/>
                </a:solidFill>
                <a:latin typeface="Avenir Next LT Pro Light" panose="020B0304020202020204" pitchFamily="34" charset="0"/>
                <a:ea typeface="Times New Roman" panose="02020603050405020304" pitchFamily="18" charset="0"/>
              </a:rPr>
              <a:t> is</a:t>
            </a:r>
            <a:r>
              <a:rPr lang="en-US" sz="1600" b="1" dirty="0">
                <a:solidFill>
                  <a:srgbClr val="41463F"/>
                </a:solidFill>
                <a:latin typeface="Avenir Next LT Pro Light" panose="020B0304020202020204" pitchFamily="34" charset="0"/>
                <a:ea typeface="Times New Roman" panose="02020603050405020304" pitchFamily="18" charset="0"/>
              </a:rPr>
              <a:t> </a:t>
            </a:r>
            <a:r>
              <a:rPr lang="en-US" sz="1600" dirty="0">
                <a:solidFill>
                  <a:srgbClr val="41463F"/>
                </a:solidFill>
                <a:latin typeface="Avenir Next LT Pro Light" panose="020B0304020202020204" pitchFamily="34" charset="0"/>
                <a:ea typeface="Times New Roman" panose="02020603050405020304" pitchFamily="18" charset="0"/>
              </a:rPr>
              <a:t>a comprehensive, holistic financial wellness solution designed to help you create confidence in your financial life and help you secure a financially sound retirement.</a:t>
            </a:r>
          </a:p>
          <a:p>
            <a:pPr marL="0" marR="0"/>
            <a:endParaRPr lang="en-US" sz="1600" dirty="0">
              <a:solidFill>
                <a:srgbClr val="41463F"/>
              </a:solidFill>
              <a:latin typeface="Avenir Next LT Pro Light" panose="020B0304020202020204" pitchFamily="34" charset="0"/>
              <a:ea typeface="Times New Roman" panose="02020603050405020304" pitchFamily="18" charset="0"/>
            </a:endParaRPr>
          </a:p>
          <a:p>
            <a:pPr marL="742950" lvl="1" indent="-285750">
              <a:buFont typeface="Arial" panose="020B0604020202020204" pitchFamily="34" charset="0"/>
              <a:buChar char="•"/>
            </a:pPr>
            <a:r>
              <a:rPr lang="en-US" sz="1600" dirty="0">
                <a:solidFill>
                  <a:srgbClr val="41463F"/>
                </a:solidFill>
                <a:latin typeface="Avenir Next LT Pro Light" panose="020B0304020202020204" pitchFamily="34" charset="0"/>
                <a:ea typeface="Times New Roman" panose="02020603050405020304" pitchFamily="18" charset="0"/>
              </a:rPr>
              <a:t>One on One meetings with a financial advisor</a:t>
            </a:r>
          </a:p>
          <a:p>
            <a:pPr marL="742950" lvl="1" indent="-285750">
              <a:buFont typeface="Arial" panose="020B0604020202020204" pitchFamily="34" charset="0"/>
              <a:buChar char="•"/>
            </a:pPr>
            <a:r>
              <a:rPr lang="en-US" sz="1600" dirty="0">
                <a:solidFill>
                  <a:srgbClr val="41463F"/>
                </a:solidFill>
                <a:latin typeface="Avenir Next LT Pro Light" panose="020B0304020202020204" pitchFamily="34" charset="0"/>
                <a:ea typeface="Times New Roman" panose="02020603050405020304" pitchFamily="18" charset="0"/>
              </a:rPr>
              <a:t>Retirement Workshops</a:t>
            </a:r>
          </a:p>
          <a:p>
            <a:pPr marL="742950" lvl="1" indent="-285750">
              <a:buFont typeface="Arial" panose="020B0604020202020204" pitchFamily="34" charset="0"/>
              <a:buChar char="•"/>
            </a:pPr>
            <a:r>
              <a:rPr lang="en-US" sz="1600" dirty="0">
                <a:solidFill>
                  <a:srgbClr val="41463F"/>
                </a:solidFill>
                <a:latin typeface="Avenir Next LT Pro Light" panose="020B0304020202020204" pitchFamily="34" charset="0"/>
                <a:ea typeface="Times New Roman" panose="02020603050405020304" pitchFamily="18" charset="0"/>
              </a:rPr>
              <a:t>And more…</a:t>
            </a:r>
          </a:p>
          <a:p>
            <a:endParaRPr lang="en-US" sz="1600" dirty="0">
              <a:solidFill>
                <a:srgbClr val="41463F"/>
              </a:solidFill>
              <a:latin typeface="Avenir Next LT Pro Light" panose="020B0304020202020204" pitchFamily="34" charset="0"/>
              <a:ea typeface="Times New Roman" panose="02020603050405020304" pitchFamily="18" charset="0"/>
            </a:endParaRPr>
          </a:p>
          <a:p>
            <a:r>
              <a:rPr lang="en-US" sz="1600" dirty="0">
                <a:solidFill>
                  <a:srgbClr val="41463F"/>
                </a:solidFill>
                <a:latin typeface="Avenir Next LT Pro Light" panose="020B0304020202020204" pitchFamily="34" charset="0"/>
                <a:ea typeface="Times New Roman" panose="02020603050405020304" pitchFamily="18" charset="0"/>
              </a:rPr>
              <a:t>Go to </a:t>
            </a:r>
            <a:r>
              <a:rPr lang="en-US" sz="1600" dirty="0">
                <a:solidFill>
                  <a:srgbClr val="41463F"/>
                </a:solidFill>
                <a:latin typeface="Avenir Next LT Pro Light" panose="020B0304020202020204" pitchFamily="34" charset="0"/>
                <a:ea typeface="Times New Roman" panose="02020603050405020304" pitchFamily="18" charset="0"/>
                <a:hlinkClick r:id="rId4"/>
              </a:rPr>
              <a:t>https://mywellcents.com/AegisFinancialWellness</a:t>
            </a:r>
            <a:r>
              <a:rPr lang="en-US" sz="1600" dirty="0">
                <a:solidFill>
                  <a:srgbClr val="41463F"/>
                </a:solidFill>
                <a:latin typeface="Avenir Next LT Pro Light" panose="020B0304020202020204" pitchFamily="34" charset="0"/>
                <a:ea typeface="Times New Roman" panose="02020603050405020304" pitchFamily="18" charset="0"/>
              </a:rPr>
              <a:t> to get started or download the app from the Apple App Store or Google Play. </a:t>
            </a:r>
            <a:r>
              <a:rPr lang="en-US" sz="1600" b="1" dirty="0">
                <a:solidFill>
                  <a:srgbClr val="41463F"/>
                </a:solidFill>
                <a:latin typeface="Avenir Next LT Pro Light" panose="020B0304020202020204" pitchFamily="34" charset="0"/>
                <a:ea typeface="Times New Roman" panose="02020603050405020304" pitchFamily="18" charset="0"/>
              </a:rPr>
              <a:t>Use the business code: AegisFinancialWellness</a:t>
            </a:r>
          </a:p>
          <a:p>
            <a:endParaRPr lang="en-US" sz="1200" dirty="0">
              <a:solidFill>
                <a:srgbClr val="41463F"/>
              </a:solidFill>
              <a:latin typeface="Avenir Next LT Pro Light" panose="020B0304020202020204" pitchFamily="34" charset="0"/>
              <a:ea typeface="Times New Roman" panose="02020603050405020304" pitchFamily="18" charset="0"/>
            </a:endParaRPr>
          </a:p>
          <a:p>
            <a:pPr marL="0" marR="0"/>
            <a:endParaRPr lang="en-US" sz="1200" dirty="0">
              <a:solidFill>
                <a:srgbClr val="41463F"/>
              </a:solidFill>
              <a:latin typeface="Avenir Next LT Pro Light" panose="020B03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8F29557A-F87B-05A6-8064-D2B1AD7651F1}"/>
              </a:ext>
            </a:extLst>
          </p:cNvPr>
          <p:cNvPicPr>
            <a:picLocks noChangeAspect="1"/>
          </p:cNvPicPr>
          <p:nvPr/>
        </p:nvPicPr>
        <p:blipFill>
          <a:blip r:embed="rId5"/>
          <a:stretch>
            <a:fillRect/>
          </a:stretch>
        </p:blipFill>
        <p:spPr>
          <a:xfrm>
            <a:off x="5257800" y="1555295"/>
            <a:ext cx="1066800" cy="657225"/>
          </a:xfrm>
          <a:prstGeom prst="rect">
            <a:avLst/>
          </a:prstGeom>
        </p:spPr>
      </p:pic>
      <p:pic>
        <p:nvPicPr>
          <p:cNvPr id="9" name="Picture 8" descr="Qr code&#10;&#10;Description automatically generated">
            <a:extLst>
              <a:ext uri="{FF2B5EF4-FFF2-40B4-BE49-F238E27FC236}">
                <a16:creationId xmlns:a16="http://schemas.microsoft.com/office/drawing/2014/main" id="{7C00D679-2ED0-3883-3016-8CE4017675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3124200"/>
            <a:ext cx="1524000" cy="1524000"/>
          </a:xfrm>
          <a:prstGeom prst="rect">
            <a:avLst/>
          </a:prstGeom>
        </p:spPr>
      </p:pic>
      <p:pic>
        <p:nvPicPr>
          <p:cNvPr id="3" name="Recorded Sound">
            <a:hlinkClick r:id="" action="ppaction://media"/>
            <a:extLst>
              <a:ext uri="{FF2B5EF4-FFF2-40B4-BE49-F238E27FC236}">
                <a16:creationId xmlns:a16="http://schemas.microsoft.com/office/drawing/2014/main" id="{C2B3D942-2459-C9C4-5BA4-FE1D4EC749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5870728"/>
            <a:ext cx="609600" cy="609600"/>
          </a:xfrm>
          <a:prstGeom prst="rect">
            <a:avLst/>
          </a:prstGeom>
        </p:spPr>
      </p:pic>
    </p:spTree>
    <p:extLst>
      <p:ext uri="{BB962C8B-B14F-4D97-AF65-F5344CB8AC3E}">
        <p14:creationId xmlns:p14="http://schemas.microsoft.com/office/powerpoint/2010/main" val="1788287654"/>
      </p:ext>
    </p:extLst>
  </p:cSld>
  <p:clrMapOvr>
    <a:masterClrMapping/>
  </p:clrMapOvr>
  <mc:AlternateContent xmlns:mc="http://schemas.openxmlformats.org/markup-compatibility/2006" xmlns:p14="http://schemas.microsoft.com/office/powerpoint/2010/main">
    <mc:Choice Requires="p14">
      <p:transition spd="slow" p14:dur="2000" advTm="27695"/>
    </mc:Choice>
    <mc:Fallback xmlns="">
      <p:transition spd="slow" advTm="2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0" y="316106"/>
            <a:ext cx="9144000" cy="950383"/>
          </a:xfrm>
        </p:spPr>
        <p:txBody>
          <a:bodyPr/>
          <a:lstStyle/>
          <a:p>
            <a:r>
              <a:rPr lang="en-US" dirty="0"/>
              <a:t>401(k)Retirement Savings Plan</a:t>
            </a:r>
          </a:p>
        </p:txBody>
      </p:sp>
      <p:pic>
        <p:nvPicPr>
          <p:cNvPr id="2050" name="Picture 2" descr="Image result for the standard 401k">
            <a:extLst>
              <a:ext uri="{FF2B5EF4-FFF2-40B4-BE49-F238E27FC236}">
                <a16:creationId xmlns:a16="http://schemas.microsoft.com/office/drawing/2014/main" id="{D131D462-F822-4F90-9D93-A4B6FE1B4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2846" y="172694"/>
            <a:ext cx="1635582" cy="1093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06" y="1553312"/>
            <a:ext cx="2515020" cy="1677022"/>
          </a:xfrm>
          <a:prstGeom prst="rect">
            <a:avLst/>
          </a:prstGeom>
        </p:spPr>
      </p:pic>
      <p:sp>
        <p:nvSpPr>
          <p:cNvPr id="2" name="TextBox 14">
            <a:extLst>
              <a:ext uri="{FF2B5EF4-FFF2-40B4-BE49-F238E27FC236}">
                <a16:creationId xmlns:a16="http://schemas.microsoft.com/office/drawing/2014/main" id="{8B9C8F1D-2F51-A966-EA1C-CBA0FC4C664E}"/>
              </a:ext>
            </a:extLst>
          </p:cNvPr>
          <p:cNvSpPr txBox="1"/>
          <p:nvPr/>
        </p:nvSpPr>
        <p:spPr>
          <a:xfrm>
            <a:off x="304800" y="1524001"/>
            <a:ext cx="8458200" cy="5155257"/>
          </a:xfrm>
          <a:prstGeom prst="rect">
            <a:avLst/>
          </a:prstGeom>
        </p:spPr>
        <p:txBody>
          <a:bodyPr wrap="square" lIns="0" tIns="0" rIns="0" bIns="0" rtlCol="0" anchor="t">
            <a:spAutoFit/>
          </a:bodyPr>
          <a:lstStyle/>
          <a:p>
            <a:r>
              <a:rPr lang="en-US" sz="1400" dirty="0">
                <a:solidFill>
                  <a:schemeClr val="tx1">
                    <a:lumMod val="65000"/>
                    <a:lumOff val="35000"/>
                  </a:schemeClr>
                </a:solidFill>
                <a:latin typeface="Avenir Next LT Pro Light" panose="020B0304020202020204" pitchFamily="34" charset="0"/>
              </a:rPr>
              <a:t>You are eligible for the 401(k)-retirement savings plan if you are an employee who is at least 18 years of age.  </a:t>
            </a:r>
          </a:p>
          <a:p>
            <a:endParaRPr lang="en-US" sz="1400" dirty="0">
              <a:solidFill>
                <a:schemeClr val="tx1">
                  <a:lumMod val="65000"/>
                  <a:lumOff val="35000"/>
                </a:schemeClr>
              </a:solidFill>
              <a:latin typeface="Avenir Next LT Pro Light" panose="020B0304020202020204" pitchFamily="34" charset="0"/>
            </a:endParaRPr>
          </a:p>
          <a:p>
            <a:r>
              <a:rPr lang="en-US" sz="1400" dirty="0">
                <a:solidFill>
                  <a:schemeClr val="tx1">
                    <a:lumMod val="65000"/>
                    <a:lumOff val="35000"/>
                  </a:schemeClr>
                </a:solidFill>
                <a:latin typeface="Avenir Next LT Pro Light" panose="020B0304020202020204" pitchFamily="34" charset="0"/>
              </a:rPr>
              <a:t>You may begin participation in the plan as soon as the first day of the month following your date of hire. </a:t>
            </a:r>
          </a:p>
          <a:p>
            <a:endParaRPr lang="en-US" sz="1400" dirty="0">
              <a:solidFill>
                <a:schemeClr val="tx1">
                  <a:lumMod val="65000"/>
                  <a:lumOff val="35000"/>
                </a:schemeClr>
              </a:solidFill>
              <a:latin typeface="Avenir Next LT Pro Light" panose="020B0304020202020204" pitchFamily="34" charset="0"/>
            </a:endParaRPr>
          </a:p>
          <a:p>
            <a:r>
              <a:rPr lang="en-US" sz="1400" dirty="0">
                <a:solidFill>
                  <a:schemeClr val="tx1">
                    <a:lumMod val="65000"/>
                    <a:lumOff val="35000"/>
                  </a:schemeClr>
                </a:solidFill>
                <a:latin typeface="Avenir Next LT Pro Light" panose="020B0304020202020204" pitchFamily="34" charset="0"/>
              </a:rPr>
              <a:t>You may enroll at any time after you are eligible, and you may change your payroll deduction as often as every paycheck.</a:t>
            </a:r>
          </a:p>
          <a:p>
            <a:endParaRPr lang="en-US" sz="1400" dirty="0">
              <a:solidFill>
                <a:schemeClr val="tx1">
                  <a:lumMod val="65000"/>
                  <a:lumOff val="35000"/>
                </a:schemeClr>
              </a:solidFill>
              <a:latin typeface="Avenir Next LT Pro Light" panose="020B0304020202020204" pitchFamily="34" charset="0"/>
            </a:endParaRPr>
          </a:p>
          <a:p>
            <a:r>
              <a:rPr lang="en-US" sz="1400" dirty="0">
                <a:solidFill>
                  <a:schemeClr val="tx1">
                    <a:lumMod val="65000"/>
                    <a:lumOff val="35000"/>
                  </a:schemeClr>
                </a:solidFill>
                <a:latin typeface="Avenir Next LT Pro Light" panose="020B0304020202020204" pitchFamily="34" charset="0"/>
              </a:rPr>
              <a:t>Once eligible, you decide how much of your salary you want to contribute from your paycheck (full percentage only)</a:t>
            </a:r>
          </a:p>
          <a:p>
            <a:endParaRPr lang="en-US" sz="1400" dirty="0">
              <a:solidFill>
                <a:schemeClr val="tx1">
                  <a:lumMod val="65000"/>
                  <a:lumOff val="35000"/>
                </a:schemeClr>
              </a:solidFill>
              <a:latin typeface="Avenir Next LT Pro Light" panose="020B0304020202020204" pitchFamily="34" charset="0"/>
            </a:endParaRPr>
          </a:p>
          <a:p>
            <a:r>
              <a:rPr lang="en-US" sz="1400" dirty="0">
                <a:solidFill>
                  <a:schemeClr val="tx1">
                    <a:lumMod val="65000"/>
                    <a:lumOff val="35000"/>
                  </a:schemeClr>
                </a:solidFill>
                <a:latin typeface="Avenir Next LT Pro Light" panose="020B0304020202020204" pitchFamily="34" charset="0"/>
              </a:rPr>
              <a:t>You may contribute to Pre-tax Traditional, Post-tax Roth or both.</a:t>
            </a:r>
          </a:p>
          <a:p>
            <a:endParaRPr lang="en-US" sz="1400" dirty="0">
              <a:solidFill>
                <a:schemeClr val="tx1">
                  <a:lumMod val="65000"/>
                  <a:lumOff val="35000"/>
                </a:schemeClr>
              </a:solidFill>
              <a:latin typeface="Avenir Next LT Pro Light" panose="020B0304020202020204" pitchFamily="34" charset="0"/>
            </a:endParaRPr>
          </a:p>
          <a:p>
            <a:pPr marL="0" indent="0" fontAlgn="base">
              <a:spcBef>
                <a:spcPts val="300"/>
              </a:spcBef>
              <a:spcAft>
                <a:spcPct val="0"/>
              </a:spcAft>
              <a:buNone/>
            </a:pPr>
            <a:r>
              <a:rPr lang="en-US" sz="1400" dirty="0">
                <a:solidFill>
                  <a:schemeClr val="tx1">
                    <a:lumMod val="65000"/>
                    <a:lumOff val="35000"/>
                  </a:schemeClr>
                </a:solidFill>
                <a:latin typeface="Avenir Next LT Pro Light" panose="020B0304020202020204" pitchFamily="34" charset="0"/>
              </a:rPr>
              <a:t>Aegis Living may make a matching contribution to your 401(k):</a:t>
            </a:r>
          </a:p>
          <a:p>
            <a:pPr marL="171450" indent="-171450" fontAlgn="base">
              <a:spcBef>
                <a:spcPts val="300"/>
              </a:spcBef>
              <a:spcAft>
                <a:spcPct val="0"/>
              </a:spcAft>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Matching contribution is equal to $0.50 cents for each $1 you contribute, up to 4% of pay you contribute to the plan. For example, if you contribute 4% or more, the match will be 50% of that, or 2%.</a:t>
            </a:r>
          </a:p>
          <a:p>
            <a:pPr marL="171450" indent="-171450" fontAlgn="base">
              <a:spcBef>
                <a:spcPts val="300"/>
              </a:spcBef>
              <a:spcAft>
                <a:spcPct val="0"/>
              </a:spcAft>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You must be employed for at least one year to be eligible</a:t>
            </a:r>
          </a:p>
          <a:p>
            <a:pPr marL="171450" indent="-171450" fontAlgn="base">
              <a:spcBef>
                <a:spcPts val="300"/>
              </a:spcBef>
              <a:spcAft>
                <a:spcPct val="0"/>
              </a:spcAft>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You must be employed on the last day of the calendar year to be eligible for the match.</a:t>
            </a:r>
          </a:p>
          <a:p>
            <a:pPr marL="171450" indent="-171450" fontAlgn="base">
              <a:spcBef>
                <a:spcPts val="300"/>
              </a:spcBef>
              <a:spcAft>
                <a:spcPct val="0"/>
              </a:spcAft>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Matching contributions are funded during the first quarter of each year for the following year</a:t>
            </a:r>
          </a:p>
          <a:p>
            <a:pPr marL="171450" indent="-171450" fontAlgn="base">
              <a:spcBef>
                <a:spcPts val="300"/>
              </a:spcBef>
              <a:spcAft>
                <a:spcPct val="0"/>
              </a:spcAft>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You vest at the rate of 20% for each calendar year you work 1,000 hours for Aegis Living. You will be fully vested after years of service with 1000 hours.</a:t>
            </a:r>
          </a:p>
          <a:p>
            <a:endParaRPr lang="en-US" sz="1400" dirty="0">
              <a:solidFill>
                <a:schemeClr val="tx1">
                  <a:lumMod val="65000"/>
                  <a:lumOff val="35000"/>
                </a:schemeClr>
              </a:solidFill>
              <a:latin typeface="Avenir Next LT Pro Light" panose="020B0304020202020204" pitchFamily="34" charset="0"/>
            </a:endParaRPr>
          </a:p>
          <a:p>
            <a:endParaRPr lang="en-US" sz="1200" dirty="0">
              <a:solidFill>
                <a:schemeClr val="tx1">
                  <a:lumMod val="65000"/>
                  <a:lumOff val="35000"/>
                </a:schemeClr>
              </a:solidFill>
              <a:latin typeface="Avenir Next LT Pro Light" panose="020B0304020202020204" pitchFamily="34" charset="0"/>
            </a:endParaRPr>
          </a:p>
        </p:txBody>
      </p:sp>
      <p:graphicFrame>
        <p:nvGraphicFramePr>
          <p:cNvPr id="6" name="Table 2">
            <a:extLst>
              <a:ext uri="{FF2B5EF4-FFF2-40B4-BE49-F238E27FC236}">
                <a16:creationId xmlns:a16="http://schemas.microsoft.com/office/drawing/2014/main" id="{5BD7526D-9DCD-424C-6873-5E3CFBD2FA91}"/>
              </a:ext>
            </a:extLst>
          </p:cNvPr>
          <p:cNvGraphicFramePr>
            <a:graphicFrameLocks noGrp="1"/>
          </p:cNvGraphicFramePr>
          <p:nvPr>
            <p:extLst>
              <p:ext uri="{D42A27DB-BD31-4B8C-83A1-F6EECF244321}">
                <p14:modId xmlns:p14="http://schemas.microsoft.com/office/powerpoint/2010/main" val="61722927"/>
              </p:ext>
            </p:extLst>
          </p:nvPr>
        </p:nvGraphicFramePr>
        <p:xfrm>
          <a:off x="8898406" y="3886200"/>
          <a:ext cx="3108768" cy="2042160"/>
        </p:xfrm>
        <a:graphic>
          <a:graphicData uri="http://schemas.openxmlformats.org/drawingml/2006/table">
            <a:tbl>
              <a:tblPr firstRow="1" bandRow="1">
                <a:tableStyleId>{D27102A9-8310-4765-A935-A1911B00CA55}</a:tableStyleId>
              </a:tblPr>
              <a:tblGrid>
                <a:gridCol w="1554384">
                  <a:extLst>
                    <a:ext uri="{9D8B030D-6E8A-4147-A177-3AD203B41FA5}">
                      <a16:colId xmlns:a16="http://schemas.microsoft.com/office/drawing/2014/main" val="301518094"/>
                    </a:ext>
                  </a:extLst>
                </a:gridCol>
                <a:gridCol w="1554384">
                  <a:extLst>
                    <a:ext uri="{9D8B030D-6E8A-4147-A177-3AD203B41FA5}">
                      <a16:colId xmlns:a16="http://schemas.microsoft.com/office/drawing/2014/main" val="3027954796"/>
                    </a:ext>
                  </a:extLst>
                </a:gridCol>
              </a:tblGrid>
              <a:tr h="442192">
                <a:tc>
                  <a:txBody>
                    <a:bodyPr/>
                    <a:lstStyle/>
                    <a:p>
                      <a:pPr algn="ctr"/>
                      <a:r>
                        <a:rPr lang="en-US" sz="1400" dirty="0"/>
                        <a:t>Your Contribution</a:t>
                      </a:r>
                    </a:p>
                  </a:txBody>
                  <a:tcPr/>
                </a:tc>
                <a:tc>
                  <a:txBody>
                    <a:bodyPr/>
                    <a:lstStyle/>
                    <a:p>
                      <a:pPr algn="ctr"/>
                      <a:r>
                        <a:rPr lang="en-US" sz="1400" dirty="0"/>
                        <a:t>Matching Contribution</a:t>
                      </a:r>
                    </a:p>
                  </a:txBody>
                  <a:tcPr/>
                </a:tc>
                <a:extLst>
                  <a:ext uri="{0D108BD9-81ED-4DB2-BD59-A6C34878D82A}">
                    <a16:rowId xmlns:a16="http://schemas.microsoft.com/office/drawing/2014/main" val="1726673972"/>
                  </a:ext>
                </a:extLst>
              </a:tr>
              <a:tr h="261295">
                <a:tc>
                  <a:txBody>
                    <a:bodyPr/>
                    <a:lstStyle/>
                    <a:p>
                      <a:pPr algn="ctr"/>
                      <a:r>
                        <a:rPr lang="en-US" sz="1400" dirty="0"/>
                        <a:t>1%</a:t>
                      </a:r>
                    </a:p>
                  </a:txBody>
                  <a:tcPr/>
                </a:tc>
                <a:tc>
                  <a:txBody>
                    <a:bodyPr/>
                    <a:lstStyle/>
                    <a:p>
                      <a:pPr lvl="1" algn="ctr"/>
                      <a:r>
                        <a:rPr lang="en-US" sz="1400" dirty="0"/>
                        <a:t>.50%</a:t>
                      </a:r>
                    </a:p>
                  </a:txBody>
                  <a:tcPr/>
                </a:tc>
                <a:extLst>
                  <a:ext uri="{0D108BD9-81ED-4DB2-BD59-A6C34878D82A}">
                    <a16:rowId xmlns:a16="http://schemas.microsoft.com/office/drawing/2014/main" val="2753952260"/>
                  </a:ext>
                </a:extLst>
              </a:tr>
              <a:tr h="261295">
                <a:tc>
                  <a:txBody>
                    <a:bodyPr/>
                    <a:lstStyle/>
                    <a:p>
                      <a:pPr algn="ctr"/>
                      <a:r>
                        <a:rPr lang="en-US" sz="1400" dirty="0"/>
                        <a:t>2%</a:t>
                      </a:r>
                    </a:p>
                  </a:txBody>
                  <a:tcPr/>
                </a:tc>
                <a:tc>
                  <a:txBody>
                    <a:bodyPr/>
                    <a:lstStyle/>
                    <a:p>
                      <a:pPr lvl="1" algn="ctr"/>
                      <a:r>
                        <a:rPr lang="en-US" sz="1400" dirty="0"/>
                        <a:t>1%</a:t>
                      </a:r>
                    </a:p>
                  </a:txBody>
                  <a:tcPr/>
                </a:tc>
                <a:extLst>
                  <a:ext uri="{0D108BD9-81ED-4DB2-BD59-A6C34878D82A}">
                    <a16:rowId xmlns:a16="http://schemas.microsoft.com/office/drawing/2014/main" val="1923461151"/>
                  </a:ext>
                </a:extLst>
              </a:tr>
              <a:tr h="261295">
                <a:tc>
                  <a:txBody>
                    <a:bodyPr/>
                    <a:lstStyle/>
                    <a:p>
                      <a:pPr algn="ctr"/>
                      <a:r>
                        <a:rPr lang="en-US" sz="1400" dirty="0"/>
                        <a:t>3%</a:t>
                      </a:r>
                    </a:p>
                  </a:txBody>
                  <a:tcPr/>
                </a:tc>
                <a:tc>
                  <a:txBody>
                    <a:bodyPr/>
                    <a:lstStyle/>
                    <a:p>
                      <a:pPr lvl="1" algn="ctr"/>
                      <a:r>
                        <a:rPr lang="en-US" sz="1400" dirty="0"/>
                        <a:t>1.5%</a:t>
                      </a:r>
                    </a:p>
                  </a:txBody>
                  <a:tcPr/>
                </a:tc>
                <a:extLst>
                  <a:ext uri="{0D108BD9-81ED-4DB2-BD59-A6C34878D82A}">
                    <a16:rowId xmlns:a16="http://schemas.microsoft.com/office/drawing/2014/main" val="644895299"/>
                  </a:ext>
                </a:extLst>
              </a:tr>
              <a:tr h="261295">
                <a:tc>
                  <a:txBody>
                    <a:bodyPr/>
                    <a:lstStyle/>
                    <a:p>
                      <a:pPr algn="ctr"/>
                      <a:r>
                        <a:rPr lang="en-US" sz="1400" dirty="0"/>
                        <a:t>4%</a:t>
                      </a:r>
                    </a:p>
                  </a:txBody>
                  <a:tcPr/>
                </a:tc>
                <a:tc>
                  <a:txBody>
                    <a:bodyPr/>
                    <a:lstStyle/>
                    <a:p>
                      <a:pPr lvl="1" algn="ctr"/>
                      <a:r>
                        <a:rPr lang="en-US" sz="1400" dirty="0"/>
                        <a:t>2%</a:t>
                      </a:r>
                    </a:p>
                  </a:txBody>
                  <a:tcPr/>
                </a:tc>
                <a:extLst>
                  <a:ext uri="{0D108BD9-81ED-4DB2-BD59-A6C34878D82A}">
                    <a16:rowId xmlns:a16="http://schemas.microsoft.com/office/drawing/2014/main" val="1759950134"/>
                  </a:ext>
                </a:extLst>
              </a:tr>
              <a:tr h="261295">
                <a:tc>
                  <a:txBody>
                    <a:bodyPr/>
                    <a:lstStyle/>
                    <a:p>
                      <a:pPr algn="ctr"/>
                      <a:r>
                        <a:rPr lang="en-US" sz="1400" dirty="0"/>
                        <a:t>5% and above</a:t>
                      </a:r>
                    </a:p>
                  </a:txBody>
                  <a:tcPr/>
                </a:tc>
                <a:tc>
                  <a:txBody>
                    <a:bodyPr/>
                    <a:lstStyle/>
                    <a:p>
                      <a:pPr lvl="1" algn="ctr"/>
                      <a:r>
                        <a:rPr lang="en-US" sz="1400" dirty="0"/>
                        <a:t>2%</a:t>
                      </a:r>
                    </a:p>
                  </a:txBody>
                  <a:tcPr/>
                </a:tc>
                <a:extLst>
                  <a:ext uri="{0D108BD9-81ED-4DB2-BD59-A6C34878D82A}">
                    <a16:rowId xmlns:a16="http://schemas.microsoft.com/office/drawing/2014/main" val="4015398566"/>
                  </a:ext>
                </a:extLst>
              </a:tr>
            </a:tbl>
          </a:graphicData>
        </a:graphic>
      </p:graphicFrame>
      <p:pic>
        <p:nvPicPr>
          <p:cNvPr id="3" name="Recorded Sound">
            <a:hlinkClick r:id="" action="ppaction://media"/>
            <a:extLst>
              <a:ext uri="{FF2B5EF4-FFF2-40B4-BE49-F238E27FC236}">
                <a16:creationId xmlns:a16="http://schemas.microsoft.com/office/drawing/2014/main" id="{F68FF59C-AD68-C96E-09C7-E673ED6D87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5323" y="6039940"/>
            <a:ext cx="609600" cy="609600"/>
          </a:xfrm>
          <a:prstGeom prst="rect">
            <a:avLst/>
          </a:prstGeom>
        </p:spPr>
      </p:pic>
    </p:spTree>
    <p:extLst>
      <p:ext uri="{BB962C8B-B14F-4D97-AF65-F5344CB8AC3E}">
        <p14:creationId xmlns:p14="http://schemas.microsoft.com/office/powerpoint/2010/main" val="1070206462"/>
      </p:ext>
    </p:extLst>
  </p:cSld>
  <p:clrMapOvr>
    <a:masterClrMapping/>
  </p:clrMapOvr>
  <mc:AlternateContent xmlns:mc="http://schemas.openxmlformats.org/markup-compatibility/2006" xmlns:p14="http://schemas.microsoft.com/office/powerpoint/2010/main">
    <mc:Choice Requires="p14">
      <p:transition spd="slow" p14:dur="2000" advTm="44657"/>
    </mc:Choice>
    <mc:Fallback xmlns="">
      <p:transition spd="slow" advTm="4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2514600"/>
            <a:ext cx="10820400" cy="1270000"/>
          </a:xfrm>
        </p:spPr>
        <p:txBody>
          <a:bodyPr/>
          <a:lstStyle/>
          <a:p>
            <a:r>
              <a:rPr lang="en-US" sz="5400" dirty="0"/>
              <a:t>Benefit Plans</a:t>
            </a:r>
          </a:p>
          <a:p>
            <a:r>
              <a:rPr lang="en-US" sz="5400" dirty="0"/>
              <a:t>Full Time Employees</a:t>
            </a:r>
          </a:p>
          <a:p>
            <a:endParaRPr lang="en-US" sz="7200" dirty="0"/>
          </a:p>
        </p:txBody>
      </p:sp>
      <p:pic>
        <p:nvPicPr>
          <p:cNvPr id="3" name="Recorded Sound">
            <a:hlinkClick r:id="" action="ppaction://media"/>
            <a:extLst>
              <a:ext uri="{FF2B5EF4-FFF2-40B4-BE49-F238E27FC236}">
                <a16:creationId xmlns:a16="http://schemas.microsoft.com/office/drawing/2014/main" id="{61C1A27E-D6C7-EADF-3855-7F0D31E74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8114" y="5867400"/>
            <a:ext cx="609600" cy="609600"/>
          </a:xfrm>
          <a:prstGeom prst="rect">
            <a:avLst/>
          </a:prstGeom>
        </p:spPr>
      </p:pic>
    </p:spTree>
    <p:extLst>
      <p:ext uri="{BB962C8B-B14F-4D97-AF65-F5344CB8AC3E}">
        <p14:creationId xmlns:p14="http://schemas.microsoft.com/office/powerpoint/2010/main" val="3430014613"/>
      </p:ext>
    </p:extLst>
  </p:cSld>
  <p:clrMapOvr>
    <a:masterClrMapping/>
  </p:clrMapOvr>
  <mc:AlternateContent xmlns:mc="http://schemas.openxmlformats.org/markup-compatibility/2006" xmlns:p14="http://schemas.microsoft.com/office/powerpoint/2010/main">
    <mc:Choice Requires="p14">
      <p:transition spd="slow" p14:dur="2000" advTm="5610"/>
    </mc:Choice>
    <mc:Fallback xmlns="">
      <p:transition spd="slow" advTm="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47800" y="418464"/>
            <a:ext cx="9144000" cy="950383"/>
          </a:xfrm>
        </p:spPr>
        <p:txBody>
          <a:bodyPr/>
          <a:lstStyle/>
          <a:p>
            <a:r>
              <a:rPr lang="en-US" dirty="0"/>
              <a:t>Medical Plans</a:t>
            </a:r>
          </a:p>
        </p:txBody>
      </p:sp>
      <p:sp>
        <p:nvSpPr>
          <p:cNvPr id="5" name="Text Placeholder 4"/>
          <p:cNvSpPr>
            <a:spLocks noGrp="1"/>
          </p:cNvSpPr>
          <p:nvPr>
            <p:ph type="body" sz="quarter" idx="11"/>
          </p:nvPr>
        </p:nvSpPr>
        <p:spPr>
          <a:xfrm>
            <a:off x="178340" y="1355877"/>
            <a:ext cx="7898860" cy="4991100"/>
          </a:xfrm>
        </p:spPr>
        <p:txBody>
          <a:bodyPr/>
          <a:lstStyle/>
          <a:p>
            <a:pPr marL="0" indent="0">
              <a:lnSpc>
                <a:spcPct val="150000"/>
              </a:lnSpc>
              <a:spcBef>
                <a:spcPts val="0"/>
              </a:spcBef>
              <a:buNone/>
            </a:pPr>
            <a:r>
              <a:rPr lang="en-US" sz="1200" dirty="0">
                <a:solidFill>
                  <a:srgbClr val="004270"/>
                </a:solidFill>
                <a:latin typeface="Avenir Next LT Pro Light" panose="020B0304020202020204" pitchFamily="34" charset="0"/>
              </a:rPr>
              <a:t>Administered by Premera Blue Cross</a:t>
            </a:r>
          </a:p>
          <a:p>
            <a:pPr marL="0" indent="0">
              <a:buNone/>
            </a:pPr>
            <a:r>
              <a:rPr lang="en-US" sz="1200" dirty="0">
                <a:solidFill>
                  <a:schemeClr val="tx1">
                    <a:lumMod val="65000"/>
                    <a:lumOff val="35000"/>
                  </a:schemeClr>
                </a:solidFill>
                <a:latin typeface="Avenir Next LT Pro Light" panose="020B0304020202020204" pitchFamily="34" charset="0"/>
              </a:rPr>
              <a:t>These Premera medical plans provide excellent coverage of preventive services, such as routine physical exams and immunizations that are important to you and your family’s health. Prescription drug benefits are also included with the medical plan.</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515938" lvl="2" indent="-285750"/>
            <a:r>
              <a:rPr lang="en-US" dirty="0">
                <a:solidFill>
                  <a:schemeClr val="tx1">
                    <a:lumMod val="65000"/>
                    <a:lumOff val="35000"/>
                  </a:schemeClr>
                </a:solidFill>
                <a:latin typeface="Avenir Next LT Pro Light" panose="020B0304020202020204" pitchFamily="34" charset="0"/>
              </a:rPr>
              <a:t>Low-Cost Plan – Prime Network Only (Employee Only)</a:t>
            </a:r>
          </a:p>
          <a:p>
            <a:pPr marL="514350" lvl="2" indent="-285750"/>
            <a:r>
              <a:rPr lang="en-US" dirty="0">
                <a:solidFill>
                  <a:schemeClr val="tx1">
                    <a:lumMod val="65000"/>
                    <a:lumOff val="35000"/>
                  </a:schemeClr>
                </a:solidFill>
                <a:latin typeface="Avenir Next LT Pro Light" panose="020B0304020202020204" pitchFamily="34" charset="0"/>
              </a:rPr>
              <a:t>Core PPO Plan</a:t>
            </a:r>
          </a:p>
          <a:p>
            <a:pPr marL="514350" lvl="2" indent="-285750"/>
            <a:r>
              <a:rPr lang="en-US" dirty="0">
                <a:solidFill>
                  <a:schemeClr val="tx1">
                    <a:lumMod val="65000"/>
                    <a:lumOff val="35000"/>
                  </a:schemeClr>
                </a:solidFill>
                <a:latin typeface="Avenir Next LT Pro Light" panose="020B0304020202020204" pitchFamily="34" charset="0"/>
              </a:rPr>
              <a:t>Buy Up PPO Plan</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*What is the difference between the plans?</a:t>
            </a:r>
          </a:p>
          <a:p>
            <a:pPr marL="542925" lvl="1" indent="-285750">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How much you pay in premiums (per paycheck amount).</a:t>
            </a:r>
          </a:p>
          <a:p>
            <a:pPr marL="542925" lvl="1" indent="-285750">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How much you pay when you access care (copay, deductible and out-of-pocket maximums)</a:t>
            </a:r>
          </a:p>
          <a:p>
            <a:pPr marL="257175" lvl="1" indent="0">
              <a:buNone/>
            </a:pPr>
            <a:endParaRPr lang="en-US" sz="1200" dirty="0">
              <a:solidFill>
                <a:schemeClr val="tx1">
                  <a:lumMod val="65000"/>
                  <a:lumOff val="35000"/>
                </a:schemeClr>
              </a:solidFill>
              <a:latin typeface="Avenir Next LT Pro Light" panose="020B0304020202020204" pitchFamily="34" charset="0"/>
            </a:endParaRPr>
          </a:p>
          <a:p>
            <a:pPr marL="0" lvl="1" indent="0">
              <a:buNone/>
            </a:pPr>
            <a:r>
              <a:rPr lang="en-US" sz="1200" b="1" dirty="0">
                <a:solidFill>
                  <a:srgbClr val="0E406A"/>
                </a:solidFill>
                <a:latin typeface="Avenir Next LT Pro Light" panose="020B0304020202020204" pitchFamily="34" charset="0"/>
              </a:rPr>
              <a:t>Networks</a:t>
            </a:r>
          </a:p>
          <a:p>
            <a:pPr marL="0" lvl="1" indent="0">
              <a:buNone/>
            </a:pPr>
            <a:r>
              <a:rPr lang="en-US" sz="1200" dirty="0">
                <a:solidFill>
                  <a:schemeClr val="tx1">
                    <a:lumMod val="65000"/>
                    <a:lumOff val="35000"/>
                  </a:schemeClr>
                </a:solidFill>
                <a:latin typeface="Avenir Next LT Pro Light" panose="020B0304020202020204" pitchFamily="34" charset="0"/>
              </a:rPr>
              <a:t>California and Nevada– Blue Card Network</a:t>
            </a:r>
          </a:p>
          <a:p>
            <a:pPr marL="0" lvl="1" indent="0">
              <a:buNone/>
            </a:pPr>
            <a:r>
              <a:rPr lang="en-US" sz="1200" dirty="0">
                <a:solidFill>
                  <a:srgbClr val="FF0000"/>
                </a:solidFill>
                <a:latin typeface="Avenir Next LT Pro Light" panose="020B0304020202020204" pitchFamily="34" charset="0"/>
              </a:rPr>
              <a:t>In Washington state only</a:t>
            </a:r>
            <a:r>
              <a:rPr lang="en-US" sz="1200" dirty="0">
                <a:solidFill>
                  <a:schemeClr val="tx1">
                    <a:lumMod val="65000"/>
                    <a:lumOff val="35000"/>
                  </a:schemeClr>
                </a:solidFill>
                <a:latin typeface="Avenir Next LT Pro Light" panose="020B0304020202020204" pitchFamily="34" charset="0"/>
              </a:rPr>
              <a:t> - Network selection</a:t>
            </a:r>
          </a:p>
          <a:p>
            <a:pPr marL="515938" indent="-285750"/>
            <a:r>
              <a:rPr lang="en-US" sz="1200" dirty="0">
                <a:solidFill>
                  <a:schemeClr val="tx1">
                    <a:lumMod val="65000"/>
                    <a:lumOff val="35000"/>
                  </a:schemeClr>
                </a:solidFill>
                <a:latin typeface="Avenir Next LT Pro Light" panose="020B0304020202020204" pitchFamily="34" charset="0"/>
              </a:rPr>
              <a:t>Heritage Prime network – limited network</a:t>
            </a:r>
          </a:p>
          <a:p>
            <a:pPr marL="515938" indent="-285750"/>
            <a:r>
              <a:rPr lang="en-US" sz="1200" dirty="0">
                <a:solidFill>
                  <a:schemeClr val="tx1">
                    <a:lumMod val="65000"/>
                    <a:lumOff val="35000"/>
                  </a:schemeClr>
                </a:solidFill>
                <a:latin typeface="Avenir Next LT Pro Light" panose="020B0304020202020204" pitchFamily="34" charset="0"/>
              </a:rPr>
              <a:t>Heritage network – broader network</a:t>
            </a:r>
          </a:p>
          <a:p>
            <a:pPr marL="230188" indent="0">
              <a:buNone/>
            </a:pPr>
            <a:endParaRPr lang="en-US" sz="1200" dirty="0">
              <a:solidFill>
                <a:schemeClr val="tx1">
                  <a:lumMod val="65000"/>
                  <a:lumOff val="35000"/>
                </a:schemeClr>
              </a:solidFill>
              <a:latin typeface="Avenir Next LT Pro Light" panose="020B0304020202020204" pitchFamily="34" charset="0"/>
            </a:endParaRPr>
          </a:p>
          <a:p>
            <a:pPr marL="515938" indent="-285750"/>
            <a:endParaRPr lang="en-US" sz="1200" dirty="0">
              <a:solidFill>
                <a:schemeClr val="tx1">
                  <a:lumMod val="65000"/>
                  <a:lumOff val="35000"/>
                </a:schemeClr>
              </a:solidFill>
              <a:latin typeface="Avenir Next LT Pro Light" panose="020B0304020202020204" pitchFamily="34" charset="0"/>
            </a:endParaRPr>
          </a:p>
          <a:p>
            <a:pPr marL="230188" indent="0">
              <a:buNone/>
            </a:pPr>
            <a:r>
              <a:rPr lang="en-US" sz="1200" dirty="0">
                <a:solidFill>
                  <a:schemeClr val="tx1">
                    <a:lumMod val="65000"/>
                    <a:lumOff val="35000"/>
                  </a:schemeClr>
                </a:solidFill>
                <a:latin typeface="Avenir Next LT Pro Light" panose="020B0304020202020204" pitchFamily="34" charset="0"/>
              </a:rPr>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1598" y="1413027"/>
            <a:ext cx="3657600" cy="2438400"/>
          </a:xfrm>
          <a:prstGeom prst="rect">
            <a:avLst/>
          </a:prstGeom>
        </p:spPr>
      </p:pic>
      <p:pic>
        <p:nvPicPr>
          <p:cNvPr id="1030" name="Picture 6" descr="Premera Blue Cross Logo Vector - (.SVG + .PNG) - Tukuz.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800" b="21600"/>
          <a:stretch/>
        </p:blipFill>
        <p:spPr bwMode="auto">
          <a:xfrm>
            <a:off x="9106828" y="197410"/>
            <a:ext cx="2969944" cy="95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61A41E-1898-D016-E121-3330F540420D}"/>
              </a:ext>
            </a:extLst>
          </p:cNvPr>
          <p:cNvPicPr>
            <a:picLocks noChangeAspect="1"/>
          </p:cNvPicPr>
          <p:nvPr/>
        </p:nvPicPr>
        <p:blipFill>
          <a:blip r:embed="rId7"/>
          <a:stretch>
            <a:fillRect/>
          </a:stretch>
        </p:blipFill>
        <p:spPr>
          <a:xfrm>
            <a:off x="3918877" y="4379383"/>
            <a:ext cx="8199048" cy="2097617"/>
          </a:xfrm>
          <a:prstGeom prst="rect">
            <a:avLst/>
          </a:prstGeom>
        </p:spPr>
      </p:pic>
      <p:sp>
        <p:nvSpPr>
          <p:cNvPr id="2" name="TextBox 1">
            <a:extLst>
              <a:ext uri="{FF2B5EF4-FFF2-40B4-BE49-F238E27FC236}">
                <a16:creationId xmlns:a16="http://schemas.microsoft.com/office/drawing/2014/main" id="{36EEA817-F9ED-06FF-0184-1DA0B9610415}"/>
              </a:ext>
            </a:extLst>
          </p:cNvPr>
          <p:cNvSpPr txBox="1"/>
          <p:nvPr/>
        </p:nvSpPr>
        <p:spPr>
          <a:xfrm>
            <a:off x="83600" y="6477000"/>
            <a:ext cx="4241260" cy="276999"/>
          </a:xfrm>
          <a:prstGeom prst="rect">
            <a:avLst/>
          </a:prstGeom>
          <a:noFill/>
        </p:spPr>
        <p:txBody>
          <a:bodyPr wrap="square" rtlCol="0">
            <a:spAutoFit/>
          </a:bodyPr>
          <a:lstStyle/>
          <a:p>
            <a:r>
              <a:rPr lang="en-US" sz="1200" dirty="0">
                <a:solidFill>
                  <a:schemeClr val="tx1">
                    <a:lumMod val="65000"/>
                    <a:lumOff val="35000"/>
                  </a:schemeClr>
                </a:solidFill>
                <a:latin typeface="Avenir Next LT Pro Light" panose="020B0304020202020204" pitchFamily="34" charset="0"/>
              </a:rPr>
              <a:t>*Please see your benefit guide for additional information</a:t>
            </a:r>
          </a:p>
        </p:txBody>
      </p:sp>
      <p:pic>
        <p:nvPicPr>
          <p:cNvPr id="7" name="Recorded Sound">
            <a:hlinkClick r:id="" action="ppaction://media"/>
            <a:extLst>
              <a:ext uri="{FF2B5EF4-FFF2-40B4-BE49-F238E27FC236}">
                <a16:creationId xmlns:a16="http://schemas.microsoft.com/office/drawing/2014/main" id="{DDDF2F82-E9D8-DE03-DF77-B4CD416AC1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7269" y="5715000"/>
            <a:ext cx="512526" cy="512526"/>
          </a:xfrm>
          <a:prstGeom prst="rect">
            <a:avLst/>
          </a:prstGeom>
        </p:spPr>
      </p:pic>
    </p:spTree>
    <p:extLst>
      <p:ext uri="{BB962C8B-B14F-4D97-AF65-F5344CB8AC3E}">
        <p14:creationId xmlns:p14="http://schemas.microsoft.com/office/powerpoint/2010/main" val="3110593877"/>
      </p:ext>
    </p:extLst>
  </p:cSld>
  <p:clrMapOvr>
    <a:masterClrMapping/>
  </p:clrMapOvr>
  <mc:AlternateContent xmlns:mc="http://schemas.openxmlformats.org/markup-compatibility/2006" xmlns:p14="http://schemas.microsoft.com/office/powerpoint/2010/main">
    <mc:Choice Requires="p14">
      <p:transition spd="slow" p14:dur="2000" advTm="25076"/>
    </mc:Choice>
    <mc:Fallback xmlns="">
      <p:transition spd="slow" advTm="2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000" dirty="0">
                <a:latin typeface="AccentGraphic" panose="02000303060000020004" pitchFamily="50" charset="0"/>
              </a:rPr>
              <a:t>Premera Virtual Care </a:t>
            </a:r>
          </a:p>
          <a:p>
            <a:endParaRPr lang="en-US" sz="4000" dirty="0">
              <a:latin typeface="AccentGraphic" panose="02000303060000020004" pitchFamily="50" charset="0"/>
            </a:endParaRPr>
          </a:p>
        </p:txBody>
      </p:sp>
      <p:graphicFrame>
        <p:nvGraphicFramePr>
          <p:cNvPr id="5" name="Content Placeholder 9"/>
          <p:cNvGraphicFramePr>
            <a:graphicFrameLocks/>
          </p:cNvGraphicFramePr>
          <p:nvPr/>
        </p:nvGraphicFramePr>
        <p:xfrm>
          <a:off x="6299823" y="1946159"/>
          <a:ext cx="5410200" cy="4148982"/>
        </p:xfrm>
        <a:graphic>
          <a:graphicData uri="http://schemas.openxmlformats.org/drawingml/2006/table">
            <a:tbl>
              <a:tblPr bandRow="1">
                <a:tableStyleId>{C083E6E3-FA7D-4D7B-A595-EF9225AFEA82}</a:tableStyleId>
              </a:tblPr>
              <a:tblGrid>
                <a:gridCol w="2115892">
                  <a:extLst>
                    <a:ext uri="{9D8B030D-6E8A-4147-A177-3AD203B41FA5}">
                      <a16:colId xmlns:a16="http://schemas.microsoft.com/office/drawing/2014/main" val="3747529612"/>
                    </a:ext>
                  </a:extLst>
                </a:gridCol>
                <a:gridCol w="3294308">
                  <a:extLst>
                    <a:ext uri="{9D8B030D-6E8A-4147-A177-3AD203B41FA5}">
                      <a16:colId xmlns:a16="http://schemas.microsoft.com/office/drawing/2014/main" val="1161531837"/>
                    </a:ext>
                  </a:extLst>
                </a:gridCol>
              </a:tblGrid>
              <a:tr h="1110896">
                <a:tc>
                  <a:txBody>
                    <a:bodyPr/>
                    <a:lstStyle/>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DoctorOnDemand</a:t>
                      </a:r>
                    </a:p>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Primary and Behavioral Healthcare</a:t>
                      </a:r>
                      <a:endParaRPr kumimoji="0" lang="en-US" altLang="en-US" sz="1200" b="1" i="0" u="none" strike="noStrike" cap="none" normalizeH="0" baseline="0" dirty="0">
                        <a:ln>
                          <a:noFill/>
                        </a:ln>
                        <a:solidFill>
                          <a:srgbClr val="595959"/>
                        </a:solidFill>
                        <a:effectLst/>
                        <a:latin typeface="Avenir Next LT Pro Light" panose="020B0304020202020204" pitchFamily="34" charset="0"/>
                      </a:endParaRPr>
                    </a:p>
                  </a:txBody>
                  <a:tcPr anchor="ctr">
                    <a:solidFill>
                      <a:srgbClr val="79C141">
                        <a:alpha val="20000"/>
                      </a:srgbClr>
                    </a:solidFill>
                  </a:tcPr>
                </a:tc>
                <a:tc>
                  <a:txBody>
                    <a:bodyPr/>
                    <a:lstStyle/>
                    <a:p>
                      <a:r>
                        <a:rPr kumimoji="0" lang="en-US" altLang="en-US" sz="1200" u="sng" strike="noStrike" cap="none" normalizeH="0" baseline="0" dirty="0">
                          <a:ln>
                            <a:noFill/>
                          </a:ln>
                          <a:solidFill>
                            <a:srgbClr val="595959"/>
                          </a:solidFill>
                          <a:effectLst/>
                          <a:latin typeface="Avenir Next LT Pro Light" panose="020B0304020202020204" pitchFamily="34" charset="0"/>
                        </a:rPr>
                        <a:t>doctorondemand.com/premera</a:t>
                      </a:r>
                      <a:br>
                        <a:rPr kumimoji="0" lang="en-US" altLang="en-US" sz="1200" u="sng" strike="noStrike" cap="none" normalizeH="0" baseline="0" dirty="0">
                          <a:ln>
                            <a:noFill/>
                          </a:ln>
                          <a:solidFill>
                            <a:srgbClr val="595959"/>
                          </a:solidFill>
                          <a:effectLst/>
                          <a:latin typeface="Avenir Next LT Pro Light" panose="020B0304020202020204" pitchFamily="34" charset="0"/>
                        </a:rPr>
                      </a:br>
                      <a:r>
                        <a:rPr kumimoji="0" lang="en-US" altLang="en-US" sz="1200" b="1" u="none" strike="noStrike" cap="none" normalizeH="0" baseline="0" dirty="0">
                          <a:ln>
                            <a:noFill/>
                          </a:ln>
                          <a:solidFill>
                            <a:srgbClr val="595959"/>
                          </a:solidFill>
                          <a:effectLst/>
                          <a:latin typeface="Avenir Next LT Pro Light" panose="020B0304020202020204" pitchFamily="34" charset="0"/>
                        </a:rPr>
                        <a:t>(no longer available after 1/1/2026)</a:t>
                      </a:r>
                      <a:r>
                        <a:rPr kumimoji="0" lang="en-US" altLang="en-US" sz="1200" u="none" strike="noStrike" cap="none" normalizeH="0" baseline="0" dirty="0">
                          <a:ln>
                            <a:noFill/>
                          </a:ln>
                          <a:solidFill>
                            <a:srgbClr val="595959"/>
                          </a:solidFill>
                          <a:effectLst/>
                          <a:latin typeface="Avenir Next LT Pro Light" panose="020B0304020202020204" pitchFamily="34" charset="0"/>
                        </a:rPr>
                        <a:t> </a:t>
                      </a:r>
                      <a:endParaRPr lang="en-US" sz="1200" dirty="0">
                        <a:solidFill>
                          <a:srgbClr val="595959"/>
                        </a:solidFill>
                        <a:latin typeface="Avenir Next LT Pro Light" panose="020B0304020202020204" pitchFamily="34" charset="0"/>
                      </a:endParaRPr>
                    </a:p>
                  </a:txBody>
                  <a:tcPr anchor="ctr">
                    <a:solidFill>
                      <a:srgbClr val="79C141">
                        <a:alpha val="20000"/>
                      </a:srgbClr>
                    </a:solidFill>
                  </a:tcPr>
                </a:tc>
                <a:extLst>
                  <a:ext uri="{0D108BD9-81ED-4DB2-BD59-A6C34878D82A}">
                    <a16:rowId xmlns:a16="http://schemas.microsoft.com/office/drawing/2014/main" val="333230817"/>
                  </a:ext>
                </a:extLst>
              </a:tr>
              <a:tr h="883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98point6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sng" strike="noStrike" cap="none" normalizeH="0" baseline="0" dirty="0">
                          <a:ln>
                            <a:noFill/>
                          </a:ln>
                          <a:solidFill>
                            <a:srgbClr val="595959"/>
                          </a:solidFill>
                          <a:effectLst/>
                          <a:latin typeface="Avenir Next LT Pro Light" panose="020B0304020202020204" pitchFamily="34" charset="0"/>
                        </a:rPr>
                        <a:t>Primary Care/Text-Based</a:t>
                      </a:r>
                      <a:endParaRPr lang="en-US" sz="1200" u="sng" dirty="0">
                        <a:solidFill>
                          <a:srgbClr val="595959"/>
                        </a:solidFill>
                        <a:latin typeface="Avenir Next LT Pro Light" panose="020B03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u="sng" strike="noStrike" cap="none" normalizeH="0" baseline="0" dirty="0">
                        <a:ln>
                          <a:noFill/>
                        </a:ln>
                        <a:solidFill>
                          <a:srgbClr val="595959"/>
                        </a:solidFill>
                        <a:effectLst/>
                        <a:latin typeface="Avenir Next LT Pro Light" panose="020B03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u="sng" strike="noStrike" cap="none" normalizeH="0" baseline="0" dirty="0">
                          <a:ln>
                            <a:noFill/>
                          </a:ln>
                          <a:solidFill>
                            <a:srgbClr val="595959"/>
                          </a:solidFill>
                          <a:effectLst/>
                          <a:latin typeface="Avenir Next LT Pro Light" panose="020B0304020202020204" pitchFamily="34" charset="0"/>
                        </a:rPr>
                        <a:t>98point6.com/premera</a:t>
                      </a:r>
                      <a:br>
                        <a:rPr kumimoji="0" lang="en-US" altLang="en-US" sz="1200" u="sng" strike="noStrike" cap="none" normalizeH="0" baseline="0" dirty="0">
                          <a:ln>
                            <a:noFill/>
                          </a:ln>
                          <a:solidFill>
                            <a:srgbClr val="595959"/>
                          </a:solidFill>
                          <a:effectLst/>
                          <a:latin typeface="Avenir Next LT Pro Light" panose="020B0304020202020204" pitchFamily="34" charset="0"/>
                        </a:rPr>
                      </a:br>
                      <a:r>
                        <a:rPr kumimoji="0" lang="en-US" sz="1200" b="1" u="none" strike="noStrike" cap="none" normalizeH="0" baseline="0" dirty="0">
                          <a:ln>
                            <a:noFill/>
                          </a:ln>
                          <a:solidFill>
                            <a:srgbClr val="595959"/>
                          </a:solidFill>
                          <a:effectLst/>
                          <a:latin typeface="Avenir Next LT Pro Light" panose="020B0304020202020204" pitchFamily="34" charset="0"/>
                        </a:rPr>
                        <a:t>(video platform will be available 1/1/2026)</a:t>
                      </a:r>
                      <a:endParaRPr lang="en-US" sz="1200" b="1" dirty="0">
                        <a:solidFill>
                          <a:srgbClr val="595959"/>
                        </a:solidFill>
                        <a:latin typeface="Avenir Next LT Pro Light" panose="020B0304020202020204" pitchFamily="34" charset="0"/>
                      </a:endParaRPr>
                    </a:p>
                    <a:p>
                      <a:endParaRPr lang="en-US" sz="1200" dirty="0">
                        <a:solidFill>
                          <a:srgbClr val="595959"/>
                        </a:solidFill>
                        <a:latin typeface="Avenir Next LT Pro Light" panose="020B0304020202020204" pitchFamily="34" charset="0"/>
                      </a:endParaRPr>
                    </a:p>
                  </a:txBody>
                  <a:tcPr anchor="ctr"/>
                </a:tc>
                <a:extLst>
                  <a:ext uri="{0D108BD9-81ED-4DB2-BD59-A6C34878D82A}">
                    <a16:rowId xmlns:a16="http://schemas.microsoft.com/office/drawing/2014/main" val="1085338926"/>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Talkspace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Behavioral Health </a:t>
                      </a:r>
                      <a:endParaRPr kumimoji="0" lang="en-US" altLang="en-US" sz="1200" b="1" i="0" u="none" strike="noStrike" cap="none" normalizeH="0" baseline="0" dirty="0">
                        <a:ln>
                          <a:noFill/>
                        </a:ln>
                        <a:solidFill>
                          <a:srgbClr val="595959"/>
                        </a:solidFill>
                        <a:effectLst/>
                        <a:latin typeface="Avenir Next LT Pro Light" panose="020B0304020202020204" pitchFamily="34" charset="0"/>
                      </a:endParaRPr>
                    </a:p>
                  </a:txBody>
                  <a:tcPr anchor="ctr">
                    <a:solidFill>
                      <a:schemeClr val="accent2">
                        <a:alpha val="20000"/>
                      </a:schemeClr>
                    </a:solidFill>
                  </a:tcPr>
                </a:tc>
                <a:tc>
                  <a:txBody>
                    <a:bodyPr/>
                    <a:lstStyle/>
                    <a:p>
                      <a:r>
                        <a:rPr kumimoji="0" lang="en-US" altLang="en-US" sz="1200" u="sng" strike="noStrike" cap="none" normalizeH="0" baseline="0" dirty="0">
                          <a:ln>
                            <a:noFill/>
                          </a:ln>
                          <a:solidFill>
                            <a:srgbClr val="595959"/>
                          </a:solidFill>
                          <a:effectLst/>
                          <a:latin typeface="Avenir Next LT Pro Light" panose="020B0304020202020204" pitchFamily="34" charset="0"/>
                        </a:rPr>
                        <a:t>talkspace.com/premera</a:t>
                      </a:r>
                      <a:endParaRPr lang="en-US" sz="1200" dirty="0">
                        <a:solidFill>
                          <a:srgbClr val="595959"/>
                        </a:solidFill>
                        <a:latin typeface="Avenir Next LT Pro Light" panose="020B0304020202020204" pitchFamily="34" charset="0"/>
                      </a:endParaRPr>
                    </a:p>
                  </a:txBody>
                  <a:tcPr anchor="ctr">
                    <a:solidFill>
                      <a:schemeClr val="accent2">
                        <a:alpha val="20000"/>
                      </a:schemeClr>
                    </a:solidFill>
                  </a:tcPr>
                </a:tc>
                <a:extLst>
                  <a:ext uri="{0D108BD9-81ED-4DB2-BD59-A6C34878D82A}">
                    <a16:rowId xmlns:a16="http://schemas.microsoft.com/office/drawing/2014/main" val="2317208586"/>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Avenir Next LT Pro Light" panose="020B0304020202020204" pitchFamily="34" charset="0"/>
                        </a:rPr>
                        <a:t>Boulder</a:t>
                      </a:r>
                      <a:r>
                        <a:rPr lang="en-US" sz="1200" baseline="0" dirty="0">
                          <a:solidFill>
                            <a:srgbClr val="595959"/>
                          </a:solidFill>
                          <a:latin typeface="Avenir Next LT Pro Light" panose="020B0304020202020204" pitchFamily="34" charset="0"/>
                        </a:rPr>
                        <a:t>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solidFill>
                            <a:srgbClr val="595959"/>
                          </a:solidFill>
                          <a:effectLst/>
                          <a:latin typeface="Avenir Next LT Pro Light" panose="020B0304020202020204" pitchFamily="34" charset="0"/>
                        </a:rPr>
                        <a:t>Substance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solidFill>
                            <a:srgbClr val="595959"/>
                          </a:solidFill>
                          <a:effectLst/>
                          <a:latin typeface="Avenir Next LT Pro Light" panose="020B0304020202020204" pitchFamily="34" charset="0"/>
                        </a:rPr>
                        <a:t>Counseling</a:t>
                      </a:r>
                      <a:endParaRPr lang="en-US" sz="1200" dirty="0">
                        <a:solidFill>
                          <a:srgbClr val="595959"/>
                        </a:solidFill>
                        <a:latin typeface="Avenir Next LT Pro Light" panose="020B03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sng" strike="noStrike" kern="1200" cap="none" normalizeH="0" baseline="0" dirty="0">
                          <a:ln>
                            <a:noFill/>
                          </a:ln>
                          <a:solidFill>
                            <a:srgbClr val="595959"/>
                          </a:solidFill>
                          <a:effectLst/>
                          <a:latin typeface="Avenir Next LT Pro Light" panose="020B0304020202020204" pitchFamily="34" charset="0"/>
                          <a:ea typeface="+mn-ea"/>
                          <a:cs typeface="+mn-cs"/>
                        </a:rPr>
                        <a:t>www.boulder.care/getstarted</a:t>
                      </a:r>
                      <a:endParaRPr kumimoji="0" lang="en-US" altLang="en-US" sz="1200" u="sng" strike="noStrike" kern="1200" cap="none" normalizeH="0" baseline="0" dirty="0">
                        <a:ln>
                          <a:noFill/>
                        </a:ln>
                        <a:solidFill>
                          <a:srgbClr val="595959"/>
                        </a:solidFill>
                        <a:effectLst/>
                        <a:latin typeface="Avenir Next LT Pro Light" panose="020B0304020202020204" pitchFamily="34" charset="0"/>
                        <a:ea typeface="+mn-ea"/>
                        <a:cs typeface="+mn-cs"/>
                      </a:endParaRPr>
                    </a:p>
                  </a:txBody>
                  <a:tcPr anchor="ctr"/>
                </a:tc>
                <a:extLst>
                  <a:ext uri="{0D108BD9-81ED-4DB2-BD59-A6C34878D82A}">
                    <a16:rowId xmlns:a16="http://schemas.microsoft.com/office/drawing/2014/main" val="1671032882"/>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Omada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Physical Therapy </a:t>
                      </a:r>
                      <a:endParaRPr lang="en-US" sz="1200" dirty="0">
                        <a:solidFill>
                          <a:srgbClr val="595959"/>
                        </a:solidFill>
                        <a:latin typeface="Avenir Next LT Pro Light" panose="020B03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u="sng" strike="noStrike" cap="none" normalizeH="0" baseline="0" dirty="0">
                          <a:ln>
                            <a:noFill/>
                          </a:ln>
                          <a:solidFill>
                            <a:srgbClr val="595959"/>
                          </a:solidFill>
                          <a:effectLst/>
                          <a:latin typeface="Avenir Next LT Pro Light" panose="020B0304020202020204" pitchFamily="34" charset="0"/>
                        </a:rPr>
                        <a:t>go.omadahealth.com/premera</a:t>
                      </a:r>
                    </a:p>
                  </a:txBody>
                  <a:tcPr anchor="ctr"/>
                </a:tc>
                <a:extLst>
                  <a:ext uri="{0D108BD9-81ED-4DB2-BD59-A6C34878D82A}">
                    <a16:rowId xmlns:a16="http://schemas.microsoft.com/office/drawing/2014/main" val="645972060"/>
                  </a:ext>
                </a:extLst>
              </a:tr>
            </a:tbl>
          </a:graphicData>
        </a:graphic>
      </p:graphicFrame>
      <p:pic>
        <p:nvPicPr>
          <p:cNvPr id="6" name="Picture 5"/>
          <p:cNvPicPr>
            <a:picLocks noChangeAspect="1"/>
          </p:cNvPicPr>
          <p:nvPr/>
        </p:nvPicPr>
        <p:blipFill>
          <a:blip r:embed="rId5"/>
          <a:stretch>
            <a:fillRect/>
          </a:stretch>
        </p:blipFill>
        <p:spPr>
          <a:xfrm>
            <a:off x="5899775" y="5491124"/>
            <a:ext cx="492422" cy="492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pic>
        <p:nvPicPr>
          <p:cNvPr id="7"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954" y="4027363"/>
            <a:ext cx="675788" cy="675788"/>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8"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100" y="3239390"/>
            <a:ext cx="662952" cy="662952"/>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9"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3100" y="2256657"/>
            <a:ext cx="700833" cy="700832"/>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6651" y="4703151"/>
            <a:ext cx="618451" cy="643524"/>
          </a:xfrm>
          <a:prstGeom prst="rect">
            <a:avLst/>
          </a:prstGeom>
        </p:spPr>
      </p:pic>
      <p:sp>
        <p:nvSpPr>
          <p:cNvPr id="11" name="Rectangle 10"/>
          <p:cNvSpPr/>
          <p:nvPr/>
        </p:nvSpPr>
        <p:spPr>
          <a:xfrm>
            <a:off x="181069" y="1497021"/>
            <a:ext cx="5191031" cy="1246495"/>
          </a:xfrm>
          <a:prstGeom prst="rect">
            <a:avLst/>
          </a:prstGeom>
        </p:spPr>
        <p:txBody>
          <a:bodyPr wrap="square">
            <a:spAutoFit/>
          </a:bodyPr>
          <a:lstStyle/>
          <a:p>
            <a:r>
              <a:rPr lang="en-US" sz="1500" dirty="0">
                <a:solidFill>
                  <a:srgbClr val="595959"/>
                </a:solidFill>
                <a:latin typeface="Avenir Next LT Pro Light" panose="020B0304020202020204" pitchFamily="34" charset="0"/>
              </a:rPr>
              <a:t>These services are only available if you are enrolled in a Premera Medical Plan</a:t>
            </a:r>
          </a:p>
          <a:p>
            <a:endParaRPr lang="en-US" sz="1500" dirty="0">
              <a:solidFill>
                <a:srgbClr val="595959"/>
              </a:solidFill>
              <a:latin typeface="Avenir Next LT Pro Light" panose="020B0304020202020204" pitchFamily="34" charset="0"/>
            </a:endParaRPr>
          </a:p>
          <a:p>
            <a:r>
              <a:rPr lang="en-US" sz="1500" dirty="0">
                <a:solidFill>
                  <a:srgbClr val="595959"/>
                </a:solidFill>
                <a:latin typeface="Avenir Next LT Pro Light" panose="020B0304020202020204" pitchFamily="34" charset="0"/>
              </a:rPr>
              <a:t>Use the Premera Mobile App or Premera.com to access the virtual healthcare plans!</a:t>
            </a:r>
          </a:p>
        </p:txBody>
      </p:sp>
      <p:pic>
        <p:nvPicPr>
          <p:cNvPr id="12"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91907" y="2756758"/>
            <a:ext cx="3841943" cy="2418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B1BB06-5E03-F4DB-E989-E3253119C213}"/>
              </a:ext>
            </a:extLst>
          </p:cNvPr>
          <p:cNvPicPr>
            <a:picLocks noChangeAspect="1"/>
          </p:cNvPicPr>
          <p:nvPr/>
        </p:nvPicPr>
        <p:blipFill>
          <a:blip r:embed="rId11"/>
          <a:stretch>
            <a:fillRect/>
          </a:stretch>
        </p:blipFill>
        <p:spPr>
          <a:xfrm>
            <a:off x="264835" y="5326359"/>
            <a:ext cx="1352550" cy="1362075"/>
          </a:xfrm>
          <a:prstGeom prst="rect">
            <a:avLst/>
          </a:prstGeom>
        </p:spPr>
      </p:pic>
      <p:pic>
        <p:nvPicPr>
          <p:cNvPr id="13" name="Picture 6" descr="Premera Blue Cross Logo Vector - (.SVG + .PNG) - Tukuz.Com">
            <a:extLst>
              <a:ext uri="{FF2B5EF4-FFF2-40B4-BE49-F238E27FC236}">
                <a16:creationId xmlns:a16="http://schemas.microsoft.com/office/drawing/2014/main" id="{CA6157B2-40F8-2D01-79D1-9E37D7E7CF7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0800" b="21600"/>
          <a:stretch/>
        </p:blipFill>
        <p:spPr bwMode="auto">
          <a:xfrm>
            <a:off x="1963178" y="5685905"/>
            <a:ext cx="2009319" cy="64298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5AEC83BD-EA33-3DF5-5B41-EA0F1F03427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05223" y="6095141"/>
            <a:ext cx="609600" cy="609600"/>
          </a:xfrm>
          <a:prstGeom prst="rect">
            <a:avLst/>
          </a:prstGeom>
        </p:spPr>
      </p:pic>
    </p:spTree>
    <p:extLst>
      <p:ext uri="{BB962C8B-B14F-4D97-AF65-F5344CB8AC3E}">
        <p14:creationId xmlns:p14="http://schemas.microsoft.com/office/powerpoint/2010/main" val="190652568"/>
      </p:ext>
    </p:extLst>
  </p:cSld>
  <p:clrMapOvr>
    <a:masterClrMapping/>
  </p:clrMapOvr>
  <mc:AlternateContent xmlns:mc="http://schemas.openxmlformats.org/markup-compatibility/2006">
    <mc:Choice xmlns:p14="http://schemas.microsoft.com/office/powerpoint/2010/main" Requires="p14">
      <p:transition spd="slow" p14:dur="2000" advTm="45576"/>
    </mc:Choice>
    <mc:Fallback>
      <p:transition spd="slow" advTm="4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489113" y="234829"/>
            <a:ext cx="9144000" cy="950383"/>
          </a:xfrm>
        </p:spPr>
        <p:txBody>
          <a:bodyPr/>
          <a:lstStyle/>
          <a:p>
            <a:r>
              <a:rPr lang="en-US" dirty="0"/>
              <a:t>Dental Plan</a:t>
            </a:r>
          </a:p>
        </p:txBody>
      </p:sp>
      <p:pic>
        <p:nvPicPr>
          <p:cNvPr id="5" name="Picture 6" descr="Image result for delta dental wa">
            <a:extLst>
              <a:ext uri="{FF2B5EF4-FFF2-40B4-BE49-F238E27FC236}">
                <a16:creationId xmlns:a16="http://schemas.microsoft.com/office/drawing/2014/main" id="{86E4E32B-6F16-4730-95FB-E1E29FC65D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1828800"/>
            <a:ext cx="2661301" cy="3343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5BA2A-87C3-727C-E5BA-18C7FDF192CA}"/>
              </a:ext>
            </a:extLst>
          </p:cNvPr>
          <p:cNvSpPr txBox="1"/>
          <p:nvPr/>
        </p:nvSpPr>
        <p:spPr>
          <a:xfrm>
            <a:off x="152400" y="1682726"/>
            <a:ext cx="4575873" cy="2445157"/>
          </a:xfrm>
          <a:prstGeom prst="rect">
            <a:avLst/>
          </a:prstGeom>
          <a:noFill/>
        </p:spPr>
        <p:txBody>
          <a:bodyPr wrap="square">
            <a:spAutoFit/>
          </a:bodyPr>
          <a:lstStyle/>
          <a:p>
            <a:pPr marR="0" defTabSz="457200">
              <a:lnSpc>
                <a:spcPct val="107000"/>
              </a:lnSpc>
              <a:spcBef>
                <a:spcPct val="20000"/>
              </a:spcBef>
              <a:spcAft>
                <a:spcPts val="800"/>
              </a:spcAft>
            </a:pPr>
            <a:r>
              <a:rPr lang="en-US" sz="1400" spc="50" dirty="0">
                <a:solidFill>
                  <a:schemeClr val="tx1">
                    <a:lumMod val="65000"/>
                    <a:lumOff val="35000"/>
                  </a:schemeClr>
                </a:solidFill>
                <a:latin typeface="Avenir Next LT Pro Light" panose="020B0304020202020204" pitchFamily="34" charset="0"/>
              </a:rPr>
              <a:t>Aegis Living offers a comprehensive dental plan through Delta Dental of Washington to help you, and your eligible family members cover the cost of routine exams, fillings, X-rays, and orthodontia.</a:t>
            </a:r>
          </a:p>
          <a:p>
            <a:pPr marR="0" defTabSz="457200">
              <a:lnSpc>
                <a:spcPct val="107000"/>
              </a:lnSpc>
              <a:spcBef>
                <a:spcPct val="20000"/>
              </a:spcBef>
              <a:spcAft>
                <a:spcPts val="800"/>
              </a:spcAft>
            </a:pPr>
            <a:r>
              <a:rPr lang="en-US" sz="1400" spc="50" dirty="0">
                <a:solidFill>
                  <a:schemeClr val="tx1">
                    <a:lumMod val="65000"/>
                    <a:lumOff val="35000"/>
                  </a:schemeClr>
                </a:solidFill>
                <a:latin typeface="Avenir Next LT Pro Light" panose="020B0304020202020204" pitchFamily="34" charset="0"/>
              </a:rPr>
              <a:t>Your deductible, annual maximum, and visit limits reset each year on January 1.</a:t>
            </a:r>
          </a:p>
          <a:p>
            <a:pPr marR="0" defTabSz="457200">
              <a:lnSpc>
                <a:spcPct val="107000"/>
              </a:lnSpc>
              <a:spcBef>
                <a:spcPct val="20000"/>
              </a:spcBef>
              <a:spcAft>
                <a:spcPts val="800"/>
              </a:spcAft>
            </a:pPr>
            <a:r>
              <a:rPr lang="en-US" sz="1400" spc="50" dirty="0">
                <a:solidFill>
                  <a:schemeClr val="tx1">
                    <a:lumMod val="65000"/>
                    <a:lumOff val="35000"/>
                  </a:schemeClr>
                </a:solidFill>
                <a:latin typeface="Avenir Next LT Pro Light" panose="020B0304020202020204" pitchFamily="34" charset="0"/>
              </a:rPr>
              <a:t>Manage your dental health with a MySmile account. </a:t>
            </a:r>
            <a:r>
              <a:rPr lang="en-US" sz="1400" spc="50" dirty="0">
                <a:solidFill>
                  <a:schemeClr val="tx1">
                    <a:lumMod val="65000"/>
                    <a:lumOff val="35000"/>
                  </a:schemeClr>
                </a:solidFill>
                <a:latin typeface="Avenir Next LT Pro Light" panose="020B0304020202020204" pitchFamily="34" charset="0"/>
                <a:hlinkClick r:id="rId6"/>
              </a:rPr>
              <a:t>https://www.deltadentalwa.com/mysmile</a:t>
            </a:r>
            <a:r>
              <a:rPr lang="en-US" sz="1400" spc="50" dirty="0">
                <a:solidFill>
                  <a:schemeClr val="tx1">
                    <a:lumMod val="65000"/>
                    <a:lumOff val="35000"/>
                  </a:schemeClr>
                </a:solidFill>
                <a:latin typeface="Avenir Next LT Pro Light" panose="020B0304020202020204" pitchFamily="34" charset="0"/>
              </a:rPr>
              <a:t> or text JOIN to 56675</a:t>
            </a:r>
          </a:p>
        </p:txBody>
      </p:sp>
      <p:pic>
        <p:nvPicPr>
          <p:cNvPr id="9" name="Picture 8">
            <a:extLst>
              <a:ext uri="{FF2B5EF4-FFF2-40B4-BE49-F238E27FC236}">
                <a16:creationId xmlns:a16="http://schemas.microsoft.com/office/drawing/2014/main" id="{AB9EF66D-D3BB-DD56-7D87-541AC4CA73F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6768" y="2319409"/>
            <a:ext cx="7255232" cy="3616947"/>
          </a:xfrm>
          <a:prstGeom prst="rect">
            <a:avLst/>
          </a:prstGeom>
        </p:spPr>
      </p:pic>
      <p:pic>
        <p:nvPicPr>
          <p:cNvPr id="2" name="Recorded Sound">
            <a:hlinkClick r:id="" action="ppaction://media"/>
            <a:extLst>
              <a:ext uri="{FF2B5EF4-FFF2-40B4-BE49-F238E27FC236}">
                <a16:creationId xmlns:a16="http://schemas.microsoft.com/office/drawing/2014/main" id="{CC3601E6-22BD-78A0-9741-0AC5DC2BD0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4316" y="6016256"/>
            <a:ext cx="609600" cy="609600"/>
          </a:xfrm>
          <a:prstGeom prst="rect">
            <a:avLst/>
          </a:prstGeom>
        </p:spPr>
      </p:pic>
    </p:spTree>
    <p:extLst>
      <p:ext uri="{BB962C8B-B14F-4D97-AF65-F5344CB8AC3E}">
        <p14:creationId xmlns:p14="http://schemas.microsoft.com/office/powerpoint/2010/main" val="3437563096"/>
      </p:ext>
    </p:extLst>
  </p:cSld>
  <p:clrMapOvr>
    <a:masterClrMapping/>
  </p:clrMapOvr>
  <mc:AlternateContent xmlns:mc="http://schemas.openxmlformats.org/markup-compatibility/2006" xmlns:p14="http://schemas.microsoft.com/office/powerpoint/2010/main">
    <mc:Choice Requires="p14">
      <p:transition spd="slow" p14:dur="2000" advTm="89242"/>
    </mc:Choice>
    <mc:Fallback xmlns="">
      <p:transition spd="slow" advTm="8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4000" dirty="0"/>
              <a:t>Agenda</a:t>
            </a:r>
          </a:p>
        </p:txBody>
      </p:sp>
      <p:sp>
        <p:nvSpPr>
          <p:cNvPr id="4099" name="Content Placeholder 2"/>
          <p:cNvSpPr>
            <a:spLocks noGrp="1"/>
          </p:cNvSpPr>
          <p:nvPr>
            <p:ph idx="4294967295"/>
          </p:nvPr>
        </p:nvSpPr>
        <p:spPr>
          <a:xfrm>
            <a:off x="685800" y="1712382"/>
            <a:ext cx="4572000" cy="4598980"/>
          </a:xfrm>
          <a:prstGeom prst="rect">
            <a:avLst/>
          </a:prstGeom>
        </p:spPr>
        <p:txBody>
          <a:bodyPr/>
          <a:lstStyle/>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Eligibility</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Benefit Plans</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How to Enroll</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Ongoing Resources</a:t>
            </a:r>
          </a:p>
          <a:p>
            <a:pPr>
              <a:lnSpc>
                <a:spcPct val="150000"/>
              </a:lnSpc>
              <a:spcBef>
                <a:spcPts val="0"/>
              </a:spcBef>
              <a:buFont typeface="Wingdings" panose="05000000000000000000" pitchFamily="2" charset="2"/>
              <a:buChar char="ü"/>
            </a:pPr>
            <a:endParaRPr lang="en-US" sz="3200" dirty="0">
              <a:solidFill>
                <a:schemeClr val="tx1">
                  <a:lumMod val="65000"/>
                  <a:lumOff val="35000"/>
                </a:schemeClr>
              </a:solidFill>
              <a:latin typeface="Avenir Next LT Pro Light" panose="020B0304020202020204" pitchFamily="34" charset="0"/>
            </a:endParaRPr>
          </a:p>
        </p:txBody>
      </p:sp>
      <p:sp>
        <p:nvSpPr>
          <p:cNvPr id="2" name="AutoShape 2" descr="Image result for agenda icon">
            <a:extLst>
              <a:ext uri="{FF2B5EF4-FFF2-40B4-BE49-F238E27FC236}">
                <a16:creationId xmlns:a16="http://schemas.microsoft.com/office/drawing/2014/main" id="{AED96DBF-8A71-4258-A5F1-CC4391033B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a:extLst>
              <a:ext uri="{FF2B5EF4-FFF2-40B4-BE49-F238E27FC236}">
                <a16:creationId xmlns:a16="http://schemas.microsoft.com/office/drawing/2014/main" id="{AFE671E0-BEB3-A3C6-4224-26195A1274A2}"/>
              </a:ext>
            </a:extLst>
          </p:cNvPr>
          <p:cNvPicPr>
            <a:picLocks noChangeAspect="1"/>
          </p:cNvPicPr>
          <p:nvPr/>
        </p:nvPicPr>
        <p:blipFill>
          <a:blip r:embed="rId5" cstate="print">
            <a:extLst>
              <a:ext uri="{28A0092B-C50C-407E-A947-70E740481C1C}">
                <a14:useLocalDpi xmlns:a14="http://schemas.microsoft.com/office/drawing/2010/main" val="0"/>
              </a:ext>
            </a:extLst>
          </a:blip>
          <a:srcRect l="4160" r="4160"/>
          <a:stretch/>
        </p:blipFill>
        <p:spPr>
          <a:xfrm>
            <a:off x="5772411" y="1497021"/>
            <a:ext cx="6419589" cy="5056179"/>
          </a:xfrm>
          <a:prstGeom prst="rect">
            <a:avLst/>
          </a:prstGeom>
        </p:spPr>
      </p:pic>
      <p:pic>
        <p:nvPicPr>
          <p:cNvPr id="4" name="Recorded Sound">
            <a:hlinkClick r:id="" action="ppaction://media"/>
            <a:extLst>
              <a:ext uri="{FF2B5EF4-FFF2-40B4-BE49-F238E27FC236}">
                <a16:creationId xmlns:a16="http://schemas.microsoft.com/office/drawing/2014/main" id="{E9B3F4BD-A35F-6E70-AC65-512A2E91C0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8440" y="5690876"/>
            <a:ext cx="609600" cy="609600"/>
          </a:xfrm>
          <a:prstGeom prst="rect">
            <a:avLst/>
          </a:prstGeom>
        </p:spPr>
      </p:pic>
    </p:spTree>
    <p:extLst>
      <p:ext uri="{BB962C8B-B14F-4D97-AF65-F5344CB8AC3E}">
        <p14:creationId xmlns:p14="http://schemas.microsoft.com/office/powerpoint/2010/main" val="1770410681"/>
      </p:ext>
    </p:extLst>
  </p:cSld>
  <p:clrMapOvr>
    <a:masterClrMapping/>
  </p:clrMapOvr>
  <mc:AlternateContent xmlns:mc="http://schemas.openxmlformats.org/markup-compatibility/2006" xmlns:p14="http://schemas.microsoft.com/office/powerpoint/2010/main">
    <mc:Choice Requires="p14">
      <p:transition spd="slow" p14:dur="2000" advTm="13613"/>
    </mc:Choice>
    <mc:Fallback xmlns="">
      <p:transition spd="slow" advTm="1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200" y="310137"/>
            <a:ext cx="9144000" cy="950383"/>
          </a:xfrm>
        </p:spPr>
        <p:txBody>
          <a:bodyPr/>
          <a:lstStyle/>
          <a:p>
            <a:r>
              <a:rPr lang="en-US" dirty="0"/>
              <a:t>Vision Plan</a:t>
            </a:r>
          </a:p>
        </p:txBody>
      </p:sp>
      <p:pic>
        <p:nvPicPr>
          <p:cNvPr id="6" name="Picture 8" descr="Image result for vsp">
            <a:extLst>
              <a:ext uri="{FF2B5EF4-FFF2-40B4-BE49-F238E27FC236}">
                <a16:creationId xmlns:a16="http://schemas.microsoft.com/office/drawing/2014/main" id="{DDDE432A-8156-4B92-BFA0-81765DE347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14" y="1524000"/>
            <a:ext cx="977235" cy="7412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0DCBF9-AA4D-C3FA-D4F9-9D41DAC94A94}"/>
              </a:ext>
            </a:extLst>
          </p:cNvPr>
          <p:cNvSpPr txBox="1"/>
          <p:nvPr/>
        </p:nvSpPr>
        <p:spPr>
          <a:xfrm>
            <a:off x="253314" y="2212458"/>
            <a:ext cx="4394886" cy="4080091"/>
          </a:xfrm>
          <a:prstGeom prst="rect">
            <a:avLst/>
          </a:prstGeom>
          <a:noFill/>
        </p:spPr>
        <p:txBody>
          <a:bodyPr wrap="square">
            <a:spAutoFit/>
          </a:bodyPr>
          <a:lstStyle/>
          <a:p>
            <a:pPr defTabSz="457200">
              <a:lnSpc>
                <a:spcPct val="107000"/>
              </a:lnSpc>
              <a:spcBef>
                <a:spcPct val="20000"/>
              </a:spcBef>
              <a:spcAft>
                <a:spcPts val="800"/>
              </a:spcAft>
            </a:pPr>
            <a:r>
              <a:rPr lang="en-US" sz="1200" spc="50" dirty="0">
                <a:solidFill>
                  <a:schemeClr val="tx1">
                    <a:lumMod val="65000"/>
                    <a:lumOff val="35000"/>
                  </a:schemeClr>
                </a:solidFill>
                <a:latin typeface="Avenir Next LT Pro Light" panose="020B0304020202020204" pitchFamily="34" charset="0"/>
              </a:rPr>
              <a:t>Aegis Living offers a comprehensive vision plan in collaboration with Vision Service Plan (VSP), aimed at providing vision care including eye exams and corrective eyewear.</a:t>
            </a:r>
          </a:p>
          <a:p>
            <a:pPr marL="285750" indent="-285750" defTabSz="457200">
              <a:lnSpc>
                <a:spcPct val="107000"/>
              </a:lnSpc>
              <a:spcBef>
                <a:spcPct val="20000"/>
              </a:spcBef>
              <a:spcAft>
                <a:spcPts val="800"/>
              </a:spcAft>
              <a:buFont typeface="Arial" panose="020B0604020202020204" pitchFamily="34" charset="0"/>
              <a:buChar char="•"/>
            </a:pPr>
            <a:r>
              <a:rPr lang="en-US" sz="1200" b="1" spc="50" dirty="0">
                <a:solidFill>
                  <a:schemeClr val="tx1">
                    <a:lumMod val="65000"/>
                    <a:lumOff val="35000"/>
                  </a:schemeClr>
                </a:solidFill>
                <a:latin typeface="Avenir Next LT Pro Light" panose="020B0304020202020204" pitchFamily="34" charset="0"/>
              </a:rPr>
              <a:t>Eye wellness exam: </a:t>
            </a:r>
            <a:r>
              <a:rPr lang="en-US" sz="1200" spc="50" dirty="0">
                <a:solidFill>
                  <a:schemeClr val="tx1">
                    <a:lumMod val="65000"/>
                    <a:lumOff val="35000"/>
                  </a:schemeClr>
                </a:solidFill>
                <a:latin typeface="Avenir Next LT Pro Light" panose="020B0304020202020204" pitchFamily="34" charset="0"/>
              </a:rPr>
              <a:t>Every 12 months with a $10 copay</a:t>
            </a:r>
          </a:p>
          <a:p>
            <a:pPr marL="285750" indent="-285750" defTabSz="457200">
              <a:lnSpc>
                <a:spcPct val="107000"/>
              </a:lnSpc>
              <a:spcBef>
                <a:spcPct val="20000"/>
              </a:spcBef>
              <a:spcAft>
                <a:spcPts val="800"/>
              </a:spcAft>
              <a:buFont typeface="Arial" panose="020B0604020202020204" pitchFamily="34" charset="0"/>
              <a:buChar char="•"/>
            </a:pPr>
            <a:r>
              <a:rPr lang="en-US" sz="1200" b="1" spc="50" dirty="0">
                <a:solidFill>
                  <a:schemeClr val="tx1">
                    <a:lumMod val="65000"/>
                    <a:lumOff val="35000"/>
                  </a:schemeClr>
                </a:solidFill>
                <a:latin typeface="Avenir Next LT Pro Light" panose="020B0304020202020204" pitchFamily="34" charset="0"/>
              </a:rPr>
              <a:t>Frames: </a:t>
            </a:r>
            <a:r>
              <a:rPr lang="en-US" sz="1200" spc="50" dirty="0">
                <a:solidFill>
                  <a:schemeClr val="tx1">
                    <a:lumMod val="65000"/>
                    <a:lumOff val="35000"/>
                  </a:schemeClr>
                </a:solidFill>
                <a:latin typeface="Avenir Next LT Pro Light" panose="020B0304020202020204" pitchFamily="34" charset="0"/>
              </a:rPr>
              <a:t>Every 24 months with a $25 copay and $120 allowance</a:t>
            </a:r>
          </a:p>
          <a:p>
            <a:pPr marL="285750" indent="-285750" defTabSz="457200">
              <a:lnSpc>
                <a:spcPct val="107000"/>
              </a:lnSpc>
              <a:spcBef>
                <a:spcPct val="20000"/>
              </a:spcBef>
              <a:spcAft>
                <a:spcPts val="800"/>
              </a:spcAft>
              <a:buFont typeface="Arial" panose="020B0604020202020204" pitchFamily="34" charset="0"/>
              <a:buChar char="•"/>
            </a:pPr>
            <a:r>
              <a:rPr lang="en-US" sz="1200" b="1" spc="50" dirty="0">
                <a:solidFill>
                  <a:schemeClr val="tx1">
                    <a:lumMod val="65000"/>
                    <a:lumOff val="35000"/>
                  </a:schemeClr>
                </a:solidFill>
                <a:latin typeface="Avenir Next LT Pro Light" panose="020B0304020202020204" pitchFamily="34" charset="0"/>
              </a:rPr>
              <a:t>Lenses: </a:t>
            </a:r>
            <a:r>
              <a:rPr lang="en-US" sz="1200" spc="50" dirty="0">
                <a:solidFill>
                  <a:schemeClr val="tx1">
                    <a:lumMod val="65000"/>
                    <a:lumOff val="35000"/>
                  </a:schemeClr>
                </a:solidFill>
                <a:latin typeface="Avenir Next LT Pro Light" panose="020B0304020202020204" pitchFamily="34" charset="0"/>
              </a:rPr>
              <a:t>Every 12 months and coverage varies by service</a:t>
            </a:r>
          </a:p>
          <a:p>
            <a:pPr marL="285750" indent="-285750" defTabSz="457200">
              <a:lnSpc>
                <a:spcPct val="107000"/>
              </a:lnSpc>
              <a:spcBef>
                <a:spcPct val="20000"/>
              </a:spcBef>
              <a:spcAft>
                <a:spcPts val="800"/>
              </a:spcAft>
              <a:buFont typeface="Arial" panose="020B0604020202020204" pitchFamily="34" charset="0"/>
              <a:buChar char="•"/>
            </a:pPr>
            <a:r>
              <a:rPr lang="en-US" sz="1200" b="1" spc="50" dirty="0">
                <a:solidFill>
                  <a:schemeClr val="tx1">
                    <a:lumMod val="65000"/>
                    <a:lumOff val="35000"/>
                  </a:schemeClr>
                </a:solidFill>
                <a:latin typeface="Avenir Next LT Pro Light" panose="020B0304020202020204" pitchFamily="34" charset="0"/>
              </a:rPr>
              <a:t>Contact Lenses: </a:t>
            </a:r>
            <a:r>
              <a:rPr lang="en-US" sz="1200" spc="50" dirty="0">
                <a:solidFill>
                  <a:schemeClr val="tx1">
                    <a:lumMod val="65000"/>
                    <a:lumOff val="35000"/>
                  </a:schemeClr>
                </a:solidFill>
                <a:latin typeface="Avenir Next LT Pro Light" panose="020B0304020202020204" pitchFamily="34" charset="0"/>
              </a:rPr>
              <a:t>Every 12 months with up to $60 copay and $120 allowance</a:t>
            </a:r>
          </a:p>
          <a:p>
            <a:pPr defTabSz="457200">
              <a:lnSpc>
                <a:spcPct val="107000"/>
              </a:lnSpc>
              <a:spcBef>
                <a:spcPct val="20000"/>
              </a:spcBef>
              <a:spcAft>
                <a:spcPts val="800"/>
              </a:spcAft>
            </a:pPr>
            <a:r>
              <a:rPr lang="en-US" sz="1200" spc="50" dirty="0">
                <a:solidFill>
                  <a:schemeClr val="tx1">
                    <a:lumMod val="65000"/>
                    <a:lumOff val="35000"/>
                  </a:schemeClr>
                </a:solidFill>
                <a:latin typeface="Avenir Next LT Pro Light" panose="020B0304020202020204" pitchFamily="34" charset="0"/>
              </a:rPr>
              <a:t>You will not receive a VSP identification card – simply let your provider know you are a VSP member when you make your appointment. </a:t>
            </a:r>
          </a:p>
          <a:p>
            <a:pPr defTabSz="457200">
              <a:lnSpc>
                <a:spcPct val="107000"/>
              </a:lnSpc>
              <a:spcBef>
                <a:spcPct val="20000"/>
              </a:spcBef>
              <a:spcAft>
                <a:spcPts val="800"/>
              </a:spcAft>
            </a:pPr>
            <a:r>
              <a:rPr lang="en-US" sz="1200" spc="50" dirty="0">
                <a:solidFill>
                  <a:schemeClr val="tx1">
                    <a:lumMod val="65000"/>
                    <a:lumOff val="35000"/>
                  </a:schemeClr>
                </a:solidFill>
                <a:latin typeface="Avenir Next LT Pro Light" panose="020B0304020202020204" pitchFamily="34" charset="0"/>
              </a:rPr>
              <a:t>Access your benefits online at </a:t>
            </a:r>
            <a:r>
              <a:rPr lang="en-US" sz="1200" spc="50" dirty="0">
                <a:solidFill>
                  <a:schemeClr val="tx1">
                    <a:lumMod val="65000"/>
                    <a:lumOff val="35000"/>
                  </a:schemeClr>
                </a:solidFill>
                <a:latin typeface="Avenir Next LT Pro Light" panose="020B0304020202020204" pitchFamily="34" charset="0"/>
                <a:hlinkClick r:id="rId6"/>
              </a:rPr>
              <a:t>www.vsp.com</a:t>
            </a:r>
            <a:endParaRPr lang="en-US" sz="1200" dirty="0">
              <a:latin typeface="Avenir Next LT Pro Light" panose="020B0304020202020204" pitchFamily="34" charset="0"/>
            </a:endParaRPr>
          </a:p>
        </p:txBody>
      </p:sp>
      <p:pic>
        <p:nvPicPr>
          <p:cNvPr id="9" name="Picture 8">
            <a:extLst>
              <a:ext uri="{FF2B5EF4-FFF2-40B4-BE49-F238E27FC236}">
                <a16:creationId xmlns:a16="http://schemas.microsoft.com/office/drawing/2014/main" id="{1A2DB6D0-F86C-100A-C755-5DAF79CE75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48200" y="1530927"/>
            <a:ext cx="7048655" cy="4754714"/>
          </a:xfrm>
          <a:prstGeom prst="rect">
            <a:avLst/>
          </a:prstGeom>
        </p:spPr>
      </p:pic>
      <p:pic>
        <p:nvPicPr>
          <p:cNvPr id="2" name="Recorded Sound">
            <a:hlinkClick r:id="" action="ppaction://media"/>
            <a:extLst>
              <a:ext uri="{FF2B5EF4-FFF2-40B4-BE49-F238E27FC236}">
                <a16:creationId xmlns:a16="http://schemas.microsoft.com/office/drawing/2014/main" id="{FE19531D-9048-E7F1-62BF-A3EACB09AC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4537" y="6015002"/>
            <a:ext cx="609600" cy="609600"/>
          </a:xfrm>
          <a:prstGeom prst="rect">
            <a:avLst/>
          </a:prstGeom>
        </p:spPr>
      </p:pic>
    </p:spTree>
    <p:extLst>
      <p:ext uri="{BB962C8B-B14F-4D97-AF65-F5344CB8AC3E}">
        <p14:creationId xmlns:p14="http://schemas.microsoft.com/office/powerpoint/2010/main" val="2757125801"/>
      </p:ext>
    </p:extLst>
  </p:cSld>
  <p:clrMapOvr>
    <a:masterClrMapping/>
  </p:clrMapOvr>
  <mc:AlternateContent xmlns:mc="http://schemas.openxmlformats.org/markup-compatibility/2006" xmlns:p14="http://schemas.microsoft.com/office/powerpoint/2010/main">
    <mc:Choice Requires="p14">
      <p:transition spd="slow" p14:dur="2000" advTm="65706"/>
    </mc:Choice>
    <mc:Fallback xmlns="">
      <p:transition spd="slow" advTm="6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5ABE6F1-A821-4040-BE35-256F3696EB6E}"/>
              </a:ext>
            </a:extLst>
          </p:cNvPr>
          <p:cNvSpPr/>
          <p:nvPr/>
        </p:nvSpPr>
        <p:spPr>
          <a:xfrm>
            <a:off x="1406139" y="2242773"/>
            <a:ext cx="1981201" cy="28464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1676400" y="381000"/>
            <a:ext cx="9144000" cy="950383"/>
          </a:xfrm>
        </p:spPr>
        <p:txBody>
          <a:bodyPr/>
          <a:lstStyle/>
          <a:p>
            <a:r>
              <a:rPr lang="en-US" dirty="0"/>
              <a:t>Flexible Spending Accounts (FSA)</a:t>
            </a:r>
          </a:p>
        </p:txBody>
      </p:sp>
      <p:graphicFrame>
        <p:nvGraphicFramePr>
          <p:cNvPr id="8" name="Table 7">
            <a:extLst>
              <a:ext uri="{FF2B5EF4-FFF2-40B4-BE49-F238E27FC236}">
                <a16:creationId xmlns:a16="http://schemas.microsoft.com/office/drawing/2014/main" id="{477B1ECF-912B-48D7-BCCC-DFDC5C6E63FD}"/>
              </a:ext>
            </a:extLst>
          </p:cNvPr>
          <p:cNvGraphicFramePr>
            <a:graphicFrameLocks noGrp="1"/>
          </p:cNvGraphicFramePr>
          <p:nvPr/>
        </p:nvGraphicFramePr>
        <p:xfrm>
          <a:off x="4034269" y="2313890"/>
          <a:ext cx="6445087" cy="3428639"/>
        </p:xfrm>
        <a:graphic>
          <a:graphicData uri="http://schemas.openxmlformats.org/drawingml/2006/table">
            <a:tbl>
              <a:tblPr firstRow="1" firstCol="1" bandRow="1"/>
              <a:tblGrid>
                <a:gridCol w="1352673">
                  <a:extLst>
                    <a:ext uri="{9D8B030D-6E8A-4147-A177-3AD203B41FA5}">
                      <a16:colId xmlns:a16="http://schemas.microsoft.com/office/drawing/2014/main" val="3835164602"/>
                    </a:ext>
                  </a:extLst>
                </a:gridCol>
                <a:gridCol w="2864484">
                  <a:extLst>
                    <a:ext uri="{9D8B030D-6E8A-4147-A177-3AD203B41FA5}">
                      <a16:colId xmlns:a16="http://schemas.microsoft.com/office/drawing/2014/main" val="4162049922"/>
                    </a:ext>
                  </a:extLst>
                </a:gridCol>
                <a:gridCol w="965002">
                  <a:extLst>
                    <a:ext uri="{9D8B030D-6E8A-4147-A177-3AD203B41FA5}">
                      <a16:colId xmlns:a16="http://schemas.microsoft.com/office/drawing/2014/main" val="2738870241"/>
                    </a:ext>
                  </a:extLst>
                </a:gridCol>
                <a:gridCol w="1262928">
                  <a:extLst>
                    <a:ext uri="{9D8B030D-6E8A-4147-A177-3AD203B41FA5}">
                      <a16:colId xmlns:a16="http://schemas.microsoft.com/office/drawing/2014/main" val="3285075121"/>
                    </a:ext>
                  </a:extLst>
                </a:gridCol>
              </a:tblGrid>
              <a:tr h="432802">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FSA</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Eligible expenses</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Minimum election</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Maximum election</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230690"/>
                  </a:ext>
                </a:extLst>
              </a:tr>
              <a:tr h="875086">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Healthcare FSA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Medical, prescription drug, dental, and vision expenses </a:t>
                      </a:r>
                      <a:r>
                        <a:rPr lang="en-US" sz="1200" b="0" i="0" u="none" strike="noStrike" kern="1200" baseline="0" dirty="0">
                          <a:solidFill>
                            <a:schemeClr val="tx1">
                              <a:lumMod val="65000"/>
                              <a:lumOff val="35000"/>
                            </a:schemeClr>
                          </a:solidFill>
                          <a:latin typeface="Avenir Next LT Pro Light" panose="020B0304020202020204" pitchFamily="34" charset="0"/>
                          <a:ea typeface="+mn-ea"/>
                          <a:cs typeface="Calibri" panose="020F0502020204030204" pitchFamily="34" charset="0"/>
                        </a:rPr>
                        <a:t>for you and your tax dependents – regardless of if they are covered on your medical plan. </a:t>
                      </a:r>
                    </a:p>
                    <a:p>
                      <a:pPr marL="0" marR="0" lvl="0" indent="0" algn="l" defTabSz="457200" rtl="0" eaLnBrk="1" fontAlgn="auto" latinLnBrk="0" hangingPunct="1">
                        <a:lnSpc>
                          <a:spcPct val="115000"/>
                        </a:lnSpc>
                        <a:spcBef>
                          <a:spcPts val="0"/>
                        </a:spcBef>
                        <a:spcAft>
                          <a:spcPts val="0"/>
                        </a:spcAft>
                        <a:buClrTx/>
                        <a:buSzTx/>
                        <a:buFontTx/>
                        <a:buNone/>
                        <a:tabLst/>
                        <a:defRPr/>
                      </a:pP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$660 Carryover 3/31/2026</a:t>
                      </a:r>
                    </a:p>
                    <a:p>
                      <a:pPr marL="0" marR="0">
                        <a:lnSpc>
                          <a:spcPct val="115000"/>
                        </a:lnSpc>
                        <a:spcBef>
                          <a:spcPts val="0"/>
                        </a:spcBef>
                        <a:spcAft>
                          <a:spcPts val="0"/>
                        </a:spcAft>
                      </a:pP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$100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$3,300</a:t>
                      </a:r>
                    </a:p>
                    <a:p>
                      <a:pPr marL="0" marR="0">
                        <a:lnSpc>
                          <a:spcPct val="115000"/>
                        </a:lnSpc>
                        <a:spcBef>
                          <a:spcPts val="0"/>
                        </a:spcBef>
                        <a:spcAft>
                          <a:spcPts val="0"/>
                        </a:spcAft>
                      </a:pP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007506"/>
                  </a:ext>
                </a:extLst>
              </a:tr>
              <a:tr h="1538512">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Dependent</a:t>
                      </a:r>
                      <a:r>
                        <a:rPr lang="en-US" sz="1200" b="1" baseline="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Care</a:t>
                      </a: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FSA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Before and after school care, day care, preschool, day camps for your dependent children 12 and under that allows you to work, look for work, or be a full-time student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$500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$5,000 if single or filing jointly ($2,500 if married,</a:t>
                      </a:r>
                      <a:r>
                        <a:rPr lang="en-US" sz="1200" baseline="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filing separately)</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87265"/>
                  </a:ext>
                </a:extLst>
              </a:tr>
            </a:tbl>
          </a:graphicData>
        </a:graphic>
      </p:graphicFrame>
      <p:pic>
        <p:nvPicPr>
          <p:cNvPr id="11" name="Picture 10" descr="Image result for navia benefit solutions">
            <a:extLst>
              <a:ext uri="{FF2B5EF4-FFF2-40B4-BE49-F238E27FC236}">
                <a16:creationId xmlns:a16="http://schemas.microsoft.com/office/drawing/2014/main" id="{472D3C42-AE2E-4ABE-A67C-784D21D8FD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9120" y="2485566"/>
            <a:ext cx="1832511" cy="601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36350C-559A-4091-AF50-0A963881F38C}"/>
              </a:ext>
            </a:extLst>
          </p:cNvPr>
          <p:cNvSpPr txBox="1"/>
          <p:nvPr/>
        </p:nvSpPr>
        <p:spPr>
          <a:xfrm>
            <a:off x="1362875" y="3284973"/>
            <a:ext cx="1981201" cy="1446550"/>
          </a:xfrm>
          <a:prstGeom prst="rect">
            <a:avLst/>
          </a:prstGeom>
          <a:noFill/>
        </p:spPr>
        <p:txBody>
          <a:bodyPr wrap="square" rtlCol="0">
            <a:spAutoFit/>
          </a:bodyPr>
          <a:lstStyle/>
          <a:p>
            <a:pPr algn="ctr"/>
            <a:r>
              <a:rPr lang="en-US" sz="1100" dirty="0">
                <a:solidFill>
                  <a:schemeClr val="bg1"/>
                </a:solidFill>
                <a:latin typeface="Avenir LT Std 45 Book" panose="020B0502020203020204"/>
                <a:cs typeface="Calibri" panose="020F0502020204030204" pitchFamily="34" charset="0"/>
              </a:rPr>
              <a:t>Use it or lose it!</a:t>
            </a:r>
          </a:p>
          <a:p>
            <a:pPr algn="ctr"/>
            <a:endParaRPr lang="en-US" sz="1100" dirty="0">
              <a:solidFill>
                <a:schemeClr val="bg1"/>
              </a:solidFill>
              <a:latin typeface="Avenir LT Std 45 Book" panose="020B0502020203020204"/>
              <a:cs typeface="Calibri" panose="020F0502020204030204" pitchFamily="34" charset="0"/>
            </a:endParaRPr>
          </a:p>
          <a:p>
            <a:pPr algn="ctr"/>
            <a:r>
              <a:rPr lang="en-US" sz="1100" dirty="0">
                <a:solidFill>
                  <a:schemeClr val="bg1"/>
                </a:solidFill>
                <a:latin typeface="Avenir LT Std 45 Book" panose="020B0502020203020204"/>
                <a:cs typeface="Calibri" panose="020F0502020204030204" pitchFamily="34" charset="0"/>
              </a:rPr>
              <a:t>Healthcare FSA Amounts over $640 and ALL Dependent Care FSA balances will be forfeited (lost) at the end of the plan year (3/31/2025)</a:t>
            </a:r>
          </a:p>
        </p:txBody>
      </p:sp>
      <p:pic>
        <p:nvPicPr>
          <p:cNvPr id="2" name="Recorded Sound">
            <a:hlinkClick r:id="" action="ppaction://media"/>
            <a:extLst>
              <a:ext uri="{FF2B5EF4-FFF2-40B4-BE49-F238E27FC236}">
                <a16:creationId xmlns:a16="http://schemas.microsoft.com/office/drawing/2014/main" id="{AF7001C4-732C-4B7A-5F2D-2A9F05F68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43600"/>
            <a:ext cx="609600" cy="609600"/>
          </a:xfrm>
          <a:prstGeom prst="rect">
            <a:avLst/>
          </a:prstGeom>
        </p:spPr>
      </p:pic>
    </p:spTree>
    <p:extLst>
      <p:ext uri="{BB962C8B-B14F-4D97-AF65-F5344CB8AC3E}">
        <p14:creationId xmlns:p14="http://schemas.microsoft.com/office/powerpoint/2010/main" val="3946016212"/>
      </p:ext>
    </p:extLst>
  </p:cSld>
  <p:clrMapOvr>
    <a:masterClrMapping/>
  </p:clrMapOvr>
  <mc:AlternateContent xmlns:mc="http://schemas.openxmlformats.org/markup-compatibility/2006" xmlns:p14="http://schemas.microsoft.com/office/powerpoint/2010/main">
    <mc:Choice Requires="p14">
      <p:transition spd="slow" p14:dur="2000" advTm="78223"/>
    </mc:Choice>
    <mc:Fallback xmlns="">
      <p:transition spd="slow" advTm="7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40525" y="238077"/>
            <a:ext cx="9144000" cy="950383"/>
          </a:xfrm>
        </p:spPr>
        <p:txBody>
          <a:bodyPr/>
          <a:lstStyle/>
          <a:p>
            <a:r>
              <a:rPr lang="en-US" dirty="0"/>
              <a:t>Basic Life and AD&amp;D Insurance</a:t>
            </a:r>
          </a:p>
        </p:txBody>
      </p:sp>
      <p:sp>
        <p:nvSpPr>
          <p:cNvPr id="3" name="Content Placeholder 2">
            <a:extLst>
              <a:ext uri="{FF2B5EF4-FFF2-40B4-BE49-F238E27FC236}">
                <a16:creationId xmlns:a16="http://schemas.microsoft.com/office/drawing/2014/main" id="{6417AFF2-99DB-469F-9D57-E067373FFBD7}"/>
              </a:ext>
            </a:extLst>
          </p:cNvPr>
          <p:cNvSpPr>
            <a:spLocks noGrp="1"/>
          </p:cNvSpPr>
          <p:nvPr>
            <p:ph idx="4294967295"/>
          </p:nvPr>
        </p:nvSpPr>
        <p:spPr>
          <a:xfrm>
            <a:off x="242215" y="1838230"/>
            <a:ext cx="6886206" cy="4348818"/>
          </a:xfrm>
          <a:prstGeom prst="rect">
            <a:avLst/>
          </a:prstGeom>
        </p:spPr>
        <p:txBody>
          <a:bodyPr/>
          <a:lstStyle/>
          <a:p>
            <a:pPr marL="0" indent="0">
              <a:buNone/>
            </a:pPr>
            <a:r>
              <a:rPr lang="en-US" sz="1500" dirty="0">
                <a:solidFill>
                  <a:schemeClr val="tx1">
                    <a:lumMod val="65000"/>
                    <a:lumOff val="35000"/>
                  </a:schemeClr>
                </a:solidFill>
                <a:latin typeface="Avenir Next LT Pro Light" panose="020B0304020202020204" pitchFamily="34" charset="0"/>
              </a:rPr>
              <a:t>Aegis Living provides basic life and accidental death and dismemberment (AD&amp;D) insurance to all eligible employees at no cost. </a:t>
            </a:r>
          </a:p>
          <a:p>
            <a:endParaRPr lang="en-US" sz="1500" b="1" dirty="0">
              <a:solidFill>
                <a:schemeClr val="tx1">
                  <a:lumMod val="65000"/>
                  <a:lumOff val="35000"/>
                </a:schemeClr>
              </a:solidFill>
              <a:latin typeface="Avenir Next LT Pro Light" panose="020B0304020202020204" pitchFamily="34" charset="0"/>
            </a:endParaRPr>
          </a:p>
          <a:p>
            <a:pPr marL="0" indent="0">
              <a:buNone/>
            </a:pPr>
            <a:r>
              <a:rPr lang="en-US" sz="1500" b="1" dirty="0">
                <a:solidFill>
                  <a:schemeClr val="tx1">
                    <a:lumMod val="65000"/>
                    <a:lumOff val="35000"/>
                  </a:schemeClr>
                </a:solidFill>
                <a:latin typeface="Avenir Next LT Pro Light" panose="020B0304020202020204" pitchFamily="34" charset="0"/>
              </a:rPr>
              <a:t>What is Basic Life and AD&amp;D Insurance? </a:t>
            </a:r>
            <a:endParaRPr lang="en-US" sz="1500" dirty="0">
              <a:solidFill>
                <a:schemeClr val="tx1">
                  <a:lumMod val="65000"/>
                  <a:lumOff val="35000"/>
                </a:schemeClr>
              </a:solidFill>
              <a:latin typeface="Avenir Next LT Pro Light" panose="020B0304020202020204" pitchFamily="34" charset="0"/>
            </a:endParaRPr>
          </a:p>
          <a:p>
            <a:pPr lvl="1">
              <a:buFont typeface="Arial" panose="020B0604020202020204" pitchFamily="34" charset="0"/>
              <a:buChar char="•"/>
            </a:pPr>
            <a:r>
              <a:rPr lang="en-US" sz="1500" dirty="0">
                <a:solidFill>
                  <a:schemeClr val="tx1">
                    <a:lumMod val="65000"/>
                    <a:lumOff val="35000"/>
                  </a:schemeClr>
                </a:solidFill>
                <a:latin typeface="Avenir Next LT Pro Light" panose="020B0304020202020204" pitchFamily="34" charset="0"/>
              </a:rPr>
              <a:t>Life insurance pays your beneficiary a benefit if you die while you are covered. AD&amp;D insurance provides benefits due to certain injuries (e.g., loss of limbs, sight, speech, or hearing, paralysis, etc.) or death from an accident. </a:t>
            </a:r>
          </a:p>
          <a:p>
            <a:endParaRPr lang="en-US" sz="1500" b="1" dirty="0">
              <a:solidFill>
                <a:schemeClr val="tx1">
                  <a:lumMod val="65000"/>
                  <a:lumOff val="35000"/>
                </a:schemeClr>
              </a:solidFill>
              <a:latin typeface="Avenir Next LT Pro Light" panose="020B0304020202020204" pitchFamily="34" charset="0"/>
            </a:endParaRPr>
          </a:p>
          <a:p>
            <a:pPr marL="0" indent="0">
              <a:buNone/>
            </a:pPr>
            <a:r>
              <a:rPr lang="en-US" sz="1500" b="1" dirty="0">
                <a:solidFill>
                  <a:schemeClr val="tx1">
                    <a:lumMod val="65000"/>
                    <a:lumOff val="35000"/>
                  </a:schemeClr>
                </a:solidFill>
                <a:latin typeface="Avenir Next LT Pro Light" panose="020B0304020202020204" pitchFamily="34" charset="0"/>
              </a:rPr>
              <a:t>What is my Benefit? </a:t>
            </a:r>
            <a:endParaRPr lang="en-US" sz="1500" dirty="0">
              <a:solidFill>
                <a:schemeClr val="tx1">
                  <a:lumMod val="65000"/>
                  <a:lumOff val="35000"/>
                </a:schemeClr>
              </a:solidFill>
              <a:latin typeface="Avenir Next LT Pro Light" panose="020B0304020202020204" pitchFamily="34" charset="0"/>
            </a:endParaRPr>
          </a:p>
          <a:p>
            <a:pPr lvl="1">
              <a:buFont typeface="Arial" panose="020B0604020202020204" pitchFamily="34" charset="0"/>
              <a:buChar char="•"/>
            </a:pPr>
            <a:r>
              <a:rPr lang="en-US" sz="1500" dirty="0">
                <a:solidFill>
                  <a:schemeClr val="tx1">
                    <a:lumMod val="65000"/>
                    <a:lumOff val="35000"/>
                  </a:schemeClr>
                </a:solidFill>
                <a:latin typeface="Avenir Next LT Pro Light" panose="020B0304020202020204" pitchFamily="34" charset="0"/>
              </a:rPr>
              <a:t>Aegis Living provides you $10,000 of basic life insurance and $10,000 of AD&amp;D insurance. </a:t>
            </a:r>
          </a:p>
        </p:txBody>
      </p:sp>
      <p:sp>
        <p:nvSpPr>
          <p:cNvPr id="6" name="Rectangle: Rounded Corners 5">
            <a:extLst>
              <a:ext uri="{FF2B5EF4-FFF2-40B4-BE49-F238E27FC236}">
                <a16:creationId xmlns:a16="http://schemas.microsoft.com/office/drawing/2014/main" id="{F340DF07-4EC7-4847-B970-CADB9A810644}"/>
              </a:ext>
            </a:extLst>
          </p:cNvPr>
          <p:cNvSpPr/>
          <p:nvPr/>
        </p:nvSpPr>
        <p:spPr>
          <a:xfrm>
            <a:off x="7696200" y="4953000"/>
            <a:ext cx="3421070" cy="8382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2C0EE50-AD49-4879-8564-F0F15F030124}"/>
              </a:ext>
            </a:extLst>
          </p:cNvPr>
          <p:cNvSpPr txBox="1"/>
          <p:nvPr/>
        </p:nvSpPr>
        <p:spPr>
          <a:xfrm>
            <a:off x="7831910" y="5079712"/>
            <a:ext cx="3087307" cy="553998"/>
          </a:xfrm>
          <a:prstGeom prst="rect">
            <a:avLst/>
          </a:prstGeom>
          <a:noFill/>
        </p:spPr>
        <p:txBody>
          <a:bodyPr wrap="square" rtlCol="0">
            <a:spAutoFit/>
          </a:bodyPr>
          <a:lstStyle/>
          <a:p>
            <a:pPr algn="ctr"/>
            <a:r>
              <a:rPr lang="en-US" sz="1500" b="1" dirty="0">
                <a:solidFill>
                  <a:schemeClr val="bg1"/>
                </a:solidFill>
                <a:latin typeface="Avenir LT Std 45 Book" panose="020B0502020203020204"/>
                <a:cs typeface="Calibri" panose="020F0502020204030204" pitchFamily="34" charset="0"/>
              </a:rPr>
              <a:t>Aegis Living pays the full cost on your behalf. </a:t>
            </a:r>
            <a:endParaRPr lang="en-US" sz="1500" dirty="0">
              <a:solidFill>
                <a:schemeClr val="bg1"/>
              </a:solidFill>
              <a:latin typeface="Avenir LT Std 45 Book" panose="020B0502020203020204"/>
              <a:cs typeface="Calibri" panose="020F0502020204030204" pitchFamily="34" charset="0"/>
            </a:endParaRPr>
          </a:p>
        </p:txBody>
      </p:sp>
      <p:pic>
        <p:nvPicPr>
          <p:cNvPr id="8" name="Picture 2" descr="shutterstock_71741692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4968" y="1752600"/>
            <a:ext cx="4331957" cy="2875693"/>
          </a:xfrm>
          <a:prstGeom prst="rect">
            <a:avLst/>
          </a:prstGeom>
          <a:noFill/>
          <a:ln>
            <a:noFill/>
          </a:ln>
          <a:effectLst/>
          <a:extLst>
            <a:ext uri="{909E8E84-426E-40DD-AFC4-6F175D3DCCD1}">
              <a14:hiddenFill xmlns:a14="http://schemas.microsoft.com/office/drawing/2010/main">
                <a:solidFill>
                  <a:srgbClr val="059BD2"/>
                </a:solidFill>
              </a14:hiddenFill>
            </a:ext>
            <a:ext uri="{91240B29-F687-4F45-9708-019B960494DF}">
              <a14:hiddenLine xmlns:a14="http://schemas.microsoft.com/office/drawing/2010/main" w="25400" algn="ctr">
                <a:solidFill>
                  <a:srgbClr val="FC661E"/>
                </a:solidFill>
                <a:miter lim="800000"/>
                <a:headEnd/>
                <a:tailEnd/>
              </a14:hiddenLine>
            </a:ext>
            <a:ext uri="{AF507438-7753-43E0-B8FC-AC1667EBCBE1}">
              <a14:hiddenEffects xmlns:a14="http://schemas.microsoft.com/office/drawing/2010/main">
                <a:effectLst>
                  <a:outerShdw dist="35921" dir="2700000" algn="ctr" rotWithShape="0">
                    <a:srgbClr val="FC661E"/>
                  </a:outerShdw>
                </a:effectLst>
              </a14:hiddenEffects>
            </a:ext>
          </a:extLst>
        </p:spPr>
      </p:pic>
      <p:pic>
        <p:nvPicPr>
          <p:cNvPr id="2" name="Picture 3" descr="image004">
            <a:extLst>
              <a:ext uri="{FF2B5EF4-FFF2-40B4-BE49-F238E27FC236}">
                <a16:creationId xmlns:a16="http://schemas.microsoft.com/office/drawing/2014/main" id="{3D52FD64-65AF-151E-476E-3500EC6C6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400" y="207698"/>
            <a:ext cx="150993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4F5B60C2-0F25-8F8C-3C2D-541B436896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9561" y="6040702"/>
            <a:ext cx="609600" cy="609600"/>
          </a:xfrm>
          <a:prstGeom prst="rect">
            <a:avLst/>
          </a:prstGeom>
        </p:spPr>
      </p:pic>
    </p:spTree>
    <p:extLst>
      <p:ext uri="{BB962C8B-B14F-4D97-AF65-F5344CB8AC3E}">
        <p14:creationId xmlns:p14="http://schemas.microsoft.com/office/powerpoint/2010/main" val="3390323020"/>
      </p:ext>
    </p:extLst>
  </p:cSld>
  <p:clrMapOvr>
    <a:masterClrMapping/>
  </p:clrMapOvr>
  <mc:AlternateContent xmlns:mc="http://schemas.openxmlformats.org/markup-compatibility/2006" xmlns:p14="http://schemas.microsoft.com/office/powerpoint/2010/main">
    <mc:Choice Requires="p14">
      <p:transition spd="slow" p14:dur="2000" advTm="38585"/>
    </mc:Choice>
    <mc:Fallback xmlns="">
      <p:transition spd="slow" advTm="3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048000"/>
            <a:ext cx="10820400" cy="1270000"/>
          </a:xfrm>
        </p:spPr>
        <p:txBody>
          <a:bodyPr/>
          <a:lstStyle/>
          <a:p>
            <a:r>
              <a:rPr lang="en-US" sz="4000" dirty="0"/>
              <a:t>How to Enroll</a:t>
            </a:r>
          </a:p>
          <a:p>
            <a:endParaRPr lang="en-US" sz="6600" dirty="0"/>
          </a:p>
        </p:txBody>
      </p:sp>
      <p:pic>
        <p:nvPicPr>
          <p:cNvPr id="3" name="Recorded Sound">
            <a:hlinkClick r:id="" action="ppaction://media"/>
            <a:extLst>
              <a:ext uri="{FF2B5EF4-FFF2-40B4-BE49-F238E27FC236}">
                <a16:creationId xmlns:a16="http://schemas.microsoft.com/office/drawing/2014/main" id="{14EBA49B-651F-1E18-8CE7-EEA792505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1400" y="6019800"/>
            <a:ext cx="609600" cy="609600"/>
          </a:xfrm>
          <a:prstGeom prst="rect">
            <a:avLst/>
          </a:prstGeom>
        </p:spPr>
      </p:pic>
    </p:spTree>
    <p:extLst>
      <p:ext uri="{BB962C8B-B14F-4D97-AF65-F5344CB8AC3E}">
        <p14:creationId xmlns:p14="http://schemas.microsoft.com/office/powerpoint/2010/main" val="2855788031"/>
      </p:ext>
    </p:extLst>
  </p:cSld>
  <p:clrMapOvr>
    <a:masterClrMapping/>
  </p:clrMapOvr>
  <mc:AlternateContent xmlns:mc="http://schemas.openxmlformats.org/markup-compatibility/2006" xmlns:p14="http://schemas.microsoft.com/office/powerpoint/2010/main">
    <mc:Choice Requires="p14">
      <p:transition spd="slow" p14:dur="2000" advTm="3573"/>
    </mc:Choice>
    <mc:Fallback xmlns="">
      <p:transition spd="slow" advTm="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00130" y="316364"/>
            <a:ext cx="9144000" cy="950383"/>
          </a:xfrm>
        </p:spPr>
        <p:txBody>
          <a:bodyPr/>
          <a:lstStyle/>
          <a:p>
            <a:r>
              <a:rPr lang="en-US" dirty="0"/>
              <a:t>How to Enroll</a:t>
            </a:r>
          </a:p>
        </p:txBody>
      </p:sp>
      <p:sp>
        <p:nvSpPr>
          <p:cNvPr id="10" name="TextBox 9">
            <a:extLst>
              <a:ext uri="{FF2B5EF4-FFF2-40B4-BE49-F238E27FC236}">
                <a16:creationId xmlns:a16="http://schemas.microsoft.com/office/drawing/2014/main" id="{92F181CF-5631-D48D-BECC-53FA892716D8}"/>
              </a:ext>
            </a:extLst>
          </p:cNvPr>
          <p:cNvSpPr txBox="1"/>
          <p:nvPr/>
        </p:nvSpPr>
        <p:spPr>
          <a:xfrm>
            <a:off x="533400" y="1752600"/>
            <a:ext cx="7239000" cy="2677656"/>
          </a:xfrm>
          <a:prstGeom prst="rect">
            <a:avLst/>
          </a:prstGeom>
          <a:noFill/>
        </p:spPr>
        <p:txBody>
          <a:bodyPr wrap="square">
            <a:spAutoFit/>
          </a:bodyPr>
          <a:lstStyle/>
          <a:p>
            <a:r>
              <a:rPr lang="en-US" sz="1400" dirty="0">
                <a:latin typeface="Avenir Next LT Pro Light" panose="020B0304020202020204" pitchFamily="34" charset="0"/>
              </a:rPr>
              <a:t>You can easily access and update your benefits through UKG Pro. </a:t>
            </a:r>
          </a:p>
          <a:p>
            <a:r>
              <a:rPr lang="en-US" sz="1400" dirty="0">
                <a:latin typeface="Avenir Next LT Pro Light" panose="020B0304020202020204" pitchFamily="34" charset="0"/>
              </a:rPr>
              <a:t>Simply go to:</a:t>
            </a:r>
          </a:p>
          <a:p>
            <a:endParaRPr lang="en-US" sz="1400" dirty="0">
              <a:latin typeface="Avenir Next LT Pro Light" panose="020B0304020202020204" pitchFamily="34" charset="0"/>
            </a:endParaRPr>
          </a:p>
          <a:p>
            <a:pPr marL="342900" indent="-342900">
              <a:buFont typeface="+mj-lt"/>
              <a:buAutoNum type="arabicPeriod"/>
            </a:pPr>
            <a:r>
              <a:rPr lang="en-US" sz="1400" dirty="0">
                <a:latin typeface="Avenir Next LT Pro Light" panose="020B0304020202020204" pitchFamily="34" charset="0"/>
              </a:rPr>
              <a:t>Myself</a:t>
            </a:r>
          </a:p>
          <a:p>
            <a:pPr marL="342900" indent="-342900">
              <a:buFont typeface="+mj-lt"/>
              <a:buAutoNum type="arabicPeriod"/>
            </a:pPr>
            <a:r>
              <a:rPr lang="en-US" sz="1400" dirty="0">
                <a:latin typeface="Avenir Next LT Pro Light" panose="020B0304020202020204" pitchFamily="34" charset="0"/>
              </a:rPr>
              <a:t>Life Events</a:t>
            </a:r>
          </a:p>
          <a:p>
            <a:pPr marL="342900" indent="-342900">
              <a:buFont typeface="+mj-lt"/>
              <a:buAutoNum type="arabicPeriod"/>
            </a:pPr>
            <a:r>
              <a:rPr lang="en-US" sz="1400" dirty="0">
                <a:latin typeface="Avenir Next LT Pro Light" panose="020B0304020202020204" pitchFamily="34" charset="0"/>
              </a:rPr>
              <a:t>I am a New Employee</a:t>
            </a:r>
          </a:p>
          <a:p>
            <a:endParaRPr lang="en-US" sz="1400" dirty="0">
              <a:latin typeface="Avenir Next LT Pro Light" panose="020B0304020202020204" pitchFamily="34" charset="0"/>
            </a:endParaRPr>
          </a:p>
          <a:p>
            <a:r>
              <a:rPr lang="en-US" sz="1400" dirty="0">
                <a:latin typeface="Avenir Next LT Pro Light" panose="020B0304020202020204" pitchFamily="34" charset="0"/>
              </a:rPr>
              <a:t>You have 30 days from your hire date to elect your coverage</a:t>
            </a:r>
          </a:p>
          <a:p>
            <a:endParaRPr lang="en-US" sz="1400" dirty="0">
              <a:latin typeface="Avenir Next LT Pro Light" panose="020B0304020202020204" pitchFamily="34" charset="0"/>
            </a:endParaRPr>
          </a:p>
          <a:p>
            <a:r>
              <a:rPr lang="en-US" sz="1400" dirty="0">
                <a:latin typeface="Avenir Next LT Pro Light" panose="020B0304020202020204" pitchFamily="34" charset="0"/>
              </a:rPr>
              <a:t>Please note that the Benefits Enrollment is not available on the Mobile App at this time. You must use a computer to access and change your benefit elections.</a:t>
            </a:r>
          </a:p>
          <a:p>
            <a:endParaRPr lang="en-US" sz="1400" dirty="0">
              <a:latin typeface="Avenir Next LT Pro Light" panose="020B0304020202020204" pitchFamily="34" charset="0"/>
            </a:endParaRPr>
          </a:p>
        </p:txBody>
      </p:sp>
      <p:pic>
        <p:nvPicPr>
          <p:cNvPr id="14" name="Picture 13">
            <a:extLst>
              <a:ext uri="{FF2B5EF4-FFF2-40B4-BE49-F238E27FC236}">
                <a16:creationId xmlns:a16="http://schemas.microsoft.com/office/drawing/2014/main" id="{45635D5D-0238-5899-ABBB-08C2AF1EBC72}"/>
              </a:ext>
            </a:extLst>
          </p:cNvPr>
          <p:cNvPicPr>
            <a:picLocks noChangeAspect="1"/>
          </p:cNvPicPr>
          <p:nvPr/>
        </p:nvPicPr>
        <p:blipFill>
          <a:blip r:embed="rId5"/>
          <a:stretch>
            <a:fillRect/>
          </a:stretch>
        </p:blipFill>
        <p:spPr>
          <a:xfrm rot="1057447">
            <a:off x="8428283" y="1274151"/>
            <a:ext cx="2171558" cy="5172531"/>
          </a:xfrm>
          <a:prstGeom prst="rect">
            <a:avLst/>
          </a:prstGeom>
          <a:ln>
            <a:noFill/>
          </a:ln>
          <a:effectLst>
            <a:outerShdw blurRad="190500" algn="tl" rotWithShape="0">
              <a:srgbClr val="000000">
                <a:alpha val="70000"/>
              </a:srgbClr>
            </a:outerShdw>
          </a:effectLst>
        </p:spPr>
      </p:pic>
      <p:pic>
        <p:nvPicPr>
          <p:cNvPr id="4" name="Recorded Sound">
            <a:hlinkClick r:id="" action="ppaction://media"/>
            <a:extLst>
              <a:ext uri="{FF2B5EF4-FFF2-40B4-BE49-F238E27FC236}">
                <a16:creationId xmlns:a16="http://schemas.microsoft.com/office/drawing/2014/main" id="{A775143C-F62F-882A-4B79-886A6E5F20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6044434"/>
            <a:ext cx="609600" cy="609600"/>
          </a:xfrm>
          <a:prstGeom prst="rect">
            <a:avLst/>
          </a:prstGeom>
        </p:spPr>
      </p:pic>
    </p:spTree>
    <p:extLst>
      <p:ext uri="{BB962C8B-B14F-4D97-AF65-F5344CB8AC3E}">
        <p14:creationId xmlns:p14="http://schemas.microsoft.com/office/powerpoint/2010/main" val="4174006836"/>
      </p:ext>
    </p:extLst>
  </p:cSld>
  <p:clrMapOvr>
    <a:masterClrMapping/>
  </p:clrMapOvr>
  <mc:AlternateContent xmlns:mc="http://schemas.openxmlformats.org/markup-compatibility/2006" xmlns:p14="http://schemas.microsoft.com/office/powerpoint/2010/main">
    <mc:Choice Requires="p14">
      <p:transition spd="slow" p14:dur="2000" advTm="56645"/>
    </mc:Choice>
    <mc:Fallback xmlns="">
      <p:transition spd="slow" advTm="5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048000"/>
            <a:ext cx="10820400" cy="1270000"/>
          </a:xfrm>
        </p:spPr>
        <p:txBody>
          <a:bodyPr/>
          <a:lstStyle/>
          <a:p>
            <a:r>
              <a:rPr lang="en-US" sz="4000" dirty="0"/>
              <a:t>Ongoing Resources</a:t>
            </a:r>
          </a:p>
          <a:p>
            <a:endParaRPr lang="en-US" sz="6600" dirty="0"/>
          </a:p>
        </p:txBody>
      </p:sp>
      <p:pic>
        <p:nvPicPr>
          <p:cNvPr id="3" name="Recorded Sound">
            <a:hlinkClick r:id="" action="ppaction://media"/>
            <a:extLst>
              <a:ext uri="{FF2B5EF4-FFF2-40B4-BE49-F238E27FC236}">
                <a16:creationId xmlns:a16="http://schemas.microsoft.com/office/drawing/2014/main" id="{3C002811-52C4-AF31-45B9-319C756B9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6096000"/>
            <a:ext cx="609600" cy="609600"/>
          </a:xfrm>
          <a:prstGeom prst="rect">
            <a:avLst/>
          </a:prstGeom>
        </p:spPr>
      </p:pic>
    </p:spTree>
    <p:extLst>
      <p:ext uri="{BB962C8B-B14F-4D97-AF65-F5344CB8AC3E}">
        <p14:creationId xmlns:p14="http://schemas.microsoft.com/office/powerpoint/2010/main" val="614729627"/>
      </p:ext>
    </p:extLst>
  </p:cSld>
  <p:clrMapOvr>
    <a:masterClrMapping/>
  </p:clrMapOvr>
  <mc:AlternateContent xmlns:mc="http://schemas.openxmlformats.org/markup-compatibility/2006" xmlns:p14="http://schemas.microsoft.com/office/powerpoint/2010/main">
    <mc:Choice Requires="p14">
      <p:transition spd="slow" p14:dur="2000" advTm="5592"/>
    </mc:Choice>
    <mc:Fallback xmlns="">
      <p:transition spd="slow" advTm="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3" name="AutoShape 3"/>
          <p:cNvSpPr/>
          <p:nvPr/>
        </p:nvSpPr>
        <p:spPr>
          <a:xfrm>
            <a:off x="1202319" y="1060952"/>
            <a:ext cx="9805691" cy="1430381"/>
          </a:xfrm>
          <a:prstGeom prst="rect">
            <a:avLst/>
          </a:prstGeom>
          <a:solidFill>
            <a:srgbClr val="1192D1"/>
          </a:solidFill>
        </p:spPr>
        <p:txBody>
          <a:bodyPr/>
          <a:lstStyle/>
          <a:p>
            <a:endParaRPr lang="en-US" dirty="0"/>
          </a:p>
        </p:txBody>
      </p:sp>
      <p:sp>
        <p:nvSpPr>
          <p:cNvPr id="4" name="TextBox 4"/>
          <p:cNvSpPr txBox="1"/>
          <p:nvPr/>
        </p:nvSpPr>
        <p:spPr>
          <a:xfrm>
            <a:off x="1512168" y="1504825"/>
            <a:ext cx="9185992" cy="718145"/>
          </a:xfrm>
          <a:prstGeom prst="rect">
            <a:avLst/>
          </a:prstGeom>
        </p:spPr>
        <p:txBody>
          <a:bodyPr lIns="0" tIns="0" rIns="0" bIns="0" rtlCol="0" anchor="t">
            <a:spAutoFit/>
          </a:bodyPr>
          <a:lstStyle/>
          <a:p>
            <a:pPr algn="ctr">
              <a:lnSpc>
                <a:spcPts val="5550"/>
              </a:lnSpc>
            </a:pPr>
            <a:r>
              <a:rPr lang="en-US" sz="5000" dirty="0">
                <a:solidFill>
                  <a:srgbClr val="FFFFFF"/>
                </a:solidFill>
                <a:latin typeface="AccentGraphic" panose="02000303060000020004" pitchFamily="50" charset="0"/>
              </a:rPr>
              <a:t>Aegis Living Advocate Center</a:t>
            </a:r>
          </a:p>
        </p:txBody>
      </p:sp>
      <p:sp>
        <p:nvSpPr>
          <p:cNvPr id="5" name="Text Placeholder 2">
            <a:extLst>
              <a:ext uri="{FF2B5EF4-FFF2-40B4-BE49-F238E27FC236}">
                <a16:creationId xmlns:a16="http://schemas.microsoft.com/office/drawing/2014/main" id="{BF740CDC-C5D2-B50C-BC97-869FC18D11B4}"/>
              </a:ext>
            </a:extLst>
          </p:cNvPr>
          <p:cNvSpPr txBox="1">
            <a:spLocks/>
          </p:cNvSpPr>
          <p:nvPr/>
        </p:nvSpPr>
        <p:spPr>
          <a:xfrm>
            <a:off x="1248863" y="2625191"/>
            <a:ext cx="5284694" cy="4016147"/>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pPr>
            <a:r>
              <a:rPr lang="en-US" sz="1400" dirty="0">
                <a:solidFill>
                  <a:schemeClr val="tx1">
                    <a:lumMod val="65000"/>
                    <a:lumOff val="35000"/>
                  </a:schemeClr>
                </a:solidFill>
                <a:latin typeface="Avenir Next LT Pro Light" panose="020B0304020202020204" pitchFamily="34" charset="0"/>
              </a:rPr>
              <a:t>For assistance with:</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Ordering cards for health plans</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Finding a provider</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Questions about benefits or provider bills</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Claim issues</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Pharmacy or prescription issues</a:t>
            </a:r>
          </a:p>
          <a:p>
            <a:pPr marL="398463" lvl="1" indent="-171450">
              <a:lnSpc>
                <a:spcPct val="150000"/>
              </a:lnSpc>
              <a:buFont typeface="Arial" panose="020B0604020202020204" pitchFamily="34" charset="0"/>
              <a:buChar char="•"/>
            </a:pPr>
            <a:r>
              <a:rPr lang="en-US" sz="1400" dirty="0">
                <a:solidFill>
                  <a:schemeClr val="tx1">
                    <a:lumMod val="65000"/>
                    <a:lumOff val="35000"/>
                  </a:schemeClr>
                </a:solidFill>
                <a:latin typeface="Avenir Next LT Pro Light" panose="020B0304020202020204" pitchFamily="34" charset="0"/>
              </a:rPr>
              <a:t>Guidance around difficult situations like denied procedures or appeals</a:t>
            </a:r>
          </a:p>
          <a:p>
            <a:pPr algn="ctr">
              <a:lnSpc>
                <a:spcPct val="150000"/>
              </a:lnSpc>
            </a:pPr>
            <a:r>
              <a:rPr lang="en-US" sz="1400" dirty="0">
                <a:solidFill>
                  <a:schemeClr val="tx1">
                    <a:lumMod val="65000"/>
                    <a:lumOff val="35000"/>
                  </a:schemeClr>
                </a:solidFill>
                <a:latin typeface="Avenir Next LT Pro Light" panose="020B0304020202020204" pitchFamily="34" charset="0"/>
              </a:rPr>
              <a:t>Benefit Advocates available at Gallagher</a:t>
            </a:r>
          </a:p>
          <a:p>
            <a:pPr algn="ctr">
              <a:lnSpc>
                <a:spcPct val="150000"/>
              </a:lnSpc>
            </a:pPr>
            <a:r>
              <a:rPr lang="en-US" sz="1400" dirty="0">
                <a:solidFill>
                  <a:schemeClr val="tx1">
                    <a:lumMod val="65000"/>
                    <a:lumOff val="35000"/>
                  </a:schemeClr>
                </a:solidFill>
                <a:latin typeface="Avenir Next LT Pro Light" panose="020B0304020202020204" pitchFamily="34" charset="0"/>
              </a:rPr>
              <a:t>1-833-262-1832</a:t>
            </a:r>
          </a:p>
          <a:p>
            <a:pPr algn="ctr">
              <a:lnSpc>
                <a:spcPct val="150000"/>
              </a:lnSpc>
            </a:pPr>
            <a:r>
              <a:rPr lang="en-US" sz="1400" dirty="0">
                <a:solidFill>
                  <a:schemeClr val="tx1">
                    <a:lumMod val="65000"/>
                    <a:lumOff val="35000"/>
                  </a:schemeClr>
                </a:solidFill>
                <a:latin typeface="Avenir Next LT Pro Light" panose="020B0304020202020204" pitchFamily="34" charset="0"/>
                <a:hlinkClick r:id="rId6">
                  <a:extLst>
                    <a:ext uri="{A12FA001-AC4F-418D-AE19-62706E023703}">
                      <ahyp:hlinkClr xmlns:ahyp="http://schemas.microsoft.com/office/drawing/2018/hyperlinkcolor" val="tx"/>
                    </a:ext>
                  </a:extLst>
                </a:hlinkClick>
              </a:rPr>
              <a:t>bac.aegisliving@ajg.com</a:t>
            </a:r>
            <a:endParaRPr lang="en-US" sz="1400" dirty="0">
              <a:solidFill>
                <a:schemeClr val="tx1">
                  <a:lumMod val="65000"/>
                  <a:lumOff val="35000"/>
                </a:schemeClr>
              </a:solidFill>
              <a:latin typeface="Avenir Next LT Pro Light" panose="020B0304020202020204" pitchFamily="34" charset="0"/>
            </a:endParaRPr>
          </a:p>
          <a:p>
            <a:pPr algn="ctr">
              <a:lnSpc>
                <a:spcPct val="150000"/>
              </a:lnSpc>
            </a:pPr>
            <a:r>
              <a:rPr lang="en-US" sz="1400" dirty="0">
                <a:solidFill>
                  <a:schemeClr val="tx1">
                    <a:lumMod val="65000"/>
                    <a:lumOff val="35000"/>
                  </a:schemeClr>
                </a:solidFill>
                <a:latin typeface="Avenir Next LT Pro Light" panose="020B0304020202020204" pitchFamily="34" charset="0"/>
              </a:rPr>
              <a:t>Mon – Fri, 8 am – 6 pm PT</a:t>
            </a:r>
          </a:p>
          <a:p>
            <a:pPr algn="ctr">
              <a:lnSpc>
                <a:spcPct val="150000"/>
              </a:lnSpc>
            </a:pPr>
            <a:r>
              <a:rPr lang="en-US" sz="1400" dirty="0">
                <a:solidFill>
                  <a:schemeClr val="tx1">
                    <a:lumMod val="65000"/>
                    <a:lumOff val="35000"/>
                  </a:schemeClr>
                </a:solidFill>
                <a:latin typeface="Avenir Next LT Pro Light" panose="020B0304020202020204" pitchFamily="34" charset="0"/>
              </a:rPr>
              <a:t>Language interpretation assistance available in 200+ languages</a:t>
            </a:r>
          </a:p>
          <a:p>
            <a:pPr>
              <a:lnSpc>
                <a:spcPct val="150000"/>
              </a:lnSpc>
            </a:pPr>
            <a:endParaRPr lang="en-US" sz="1200" dirty="0">
              <a:solidFill>
                <a:schemeClr val="tx1">
                  <a:lumMod val="65000"/>
                  <a:lumOff val="35000"/>
                </a:schemeClr>
              </a:solidFill>
              <a:latin typeface="Avenir Next LT Pro Light" panose="020B0304020202020204" pitchFamily="34" charset="0"/>
            </a:endParaRPr>
          </a:p>
        </p:txBody>
      </p:sp>
      <p:pic>
        <p:nvPicPr>
          <p:cNvPr id="9" name="Picture 8" descr="Q:\InDesign\Z Graphics\shutterstock_195701912.jpg">
            <a:extLst>
              <a:ext uri="{FF2B5EF4-FFF2-40B4-BE49-F238E27FC236}">
                <a16:creationId xmlns:a16="http://schemas.microsoft.com/office/drawing/2014/main" id="{A6A41001-D891-36ED-D060-FADA72D936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14" r="26810"/>
          <a:stretch/>
        </p:blipFill>
        <p:spPr bwMode="auto">
          <a:xfrm>
            <a:off x="7315200" y="2647227"/>
            <a:ext cx="3593232" cy="3785954"/>
          </a:xfrm>
          <a:prstGeom prst="rect">
            <a:avLst/>
          </a:prstGeom>
          <a:noFill/>
          <a:ln>
            <a:noFill/>
          </a:ln>
          <a:extLst>
            <a:ext uri="{53640926-AAD7-44D8-BBD7-CCE9431645EC}">
              <a14:shadowObscured xmlns:a14="http://schemas.microsoft.com/office/drawing/2010/main"/>
            </a:ext>
          </a:extLst>
        </p:spPr>
      </p:pic>
      <p:pic>
        <p:nvPicPr>
          <p:cNvPr id="6" name="Recorded Sound">
            <a:hlinkClick r:id="" action="ppaction://media"/>
            <a:extLst>
              <a:ext uri="{FF2B5EF4-FFF2-40B4-BE49-F238E27FC236}">
                <a16:creationId xmlns:a16="http://schemas.microsoft.com/office/drawing/2014/main" id="{6B096436-7A54-3B52-A309-CC8EAC5B2B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0126" y="6031738"/>
            <a:ext cx="609600" cy="609600"/>
          </a:xfrm>
          <a:prstGeom prst="rect">
            <a:avLst/>
          </a:prstGeom>
        </p:spPr>
      </p:pic>
    </p:spTree>
    <p:extLst>
      <p:ext uri="{BB962C8B-B14F-4D97-AF65-F5344CB8AC3E}">
        <p14:creationId xmlns:p14="http://schemas.microsoft.com/office/powerpoint/2010/main" val="25619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3" name="AutoShape 3"/>
          <p:cNvSpPr/>
          <p:nvPr/>
        </p:nvSpPr>
        <p:spPr>
          <a:xfrm>
            <a:off x="1202319" y="1060952"/>
            <a:ext cx="9805691" cy="1430381"/>
          </a:xfrm>
          <a:prstGeom prst="rect">
            <a:avLst/>
          </a:prstGeom>
          <a:solidFill>
            <a:srgbClr val="1192D1"/>
          </a:solidFill>
        </p:spPr>
        <p:txBody>
          <a:bodyPr/>
          <a:lstStyle/>
          <a:p>
            <a:endParaRPr lang="en-US" dirty="0"/>
          </a:p>
        </p:txBody>
      </p:sp>
      <p:sp>
        <p:nvSpPr>
          <p:cNvPr id="4" name="TextBox 4"/>
          <p:cNvSpPr txBox="1"/>
          <p:nvPr/>
        </p:nvSpPr>
        <p:spPr>
          <a:xfrm>
            <a:off x="1512168" y="1401772"/>
            <a:ext cx="9185992" cy="680186"/>
          </a:xfrm>
          <a:prstGeom prst="rect">
            <a:avLst/>
          </a:prstGeom>
        </p:spPr>
        <p:txBody>
          <a:bodyPr lIns="0" tIns="0" rIns="0" bIns="0" rtlCol="0" anchor="t">
            <a:spAutoFit/>
          </a:bodyPr>
          <a:lstStyle/>
          <a:p>
            <a:pPr algn="ctr">
              <a:lnSpc>
                <a:spcPts val="5550"/>
              </a:lnSpc>
            </a:pPr>
            <a:r>
              <a:rPr lang="en-US" sz="4000" dirty="0">
                <a:solidFill>
                  <a:srgbClr val="FFFFFF"/>
                </a:solidFill>
                <a:latin typeface="AccentGraphic" panose="02000303060000020004" pitchFamily="50" charset="0"/>
              </a:rPr>
              <a:t>Aegis Benefit Portal</a:t>
            </a:r>
          </a:p>
        </p:txBody>
      </p:sp>
      <p:sp>
        <p:nvSpPr>
          <p:cNvPr id="5" name="Text Placeholder 2">
            <a:extLst>
              <a:ext uri="{FF2B5EF4-FFF2-40B4-BE49-F238E27FC236}">
                <a16:creationId xmlns:a16="http://schemas.microsoft.com/office/drawing/2014/main" id="{BF740CDC-C5D2-B50C-BC97-869FC18D11B4}"/>
              </a:ext>
            </a:extLst>
          </p:cNvPr>
          <p:cNvSpPr txBox="1">
            <a:spLocks/>
          </p:cNvSpPr>
          <p:nvPr/>
        </p:nvSpPr>
        <p:spPr>
          <a:xfrm>
            <a:off x="1512168" y="2640410"/>
            <a:ext cx="6088782" cy="342900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pPr>
            <a:r>
              <a:rPr lang="en-US" sz="1600" dirty="0">
                <a:solidFill>
                  <a:schemeClr val="tx1">
                    <a:lumMod val="65000"/>
                    <a:lumOff val="35000"/>
                  </a:schemeClr>
                </a:solidFill>
                <a:latin typeface="Avenir Next LT Pro Light" panose="020B0304020202020204" pitchFamily="34" charset="0"/>
              </a:rPr>
              <a:t>To review benefit information, access videos, claim forms, benefit guides, summary plan descriptions and more:</a:t>
            </a:r>
          </a:p>
          <a:p>
            <a:pPr>
              <a:lnSpc>
                <a:spcPct val="150000"/>
              </a:lnSpc>
            </a:pPr>
            <a:endParaRPr lang="en-US" sz="1600" u="sng" dirty="0">
              <a:solidFill>
                <a:schemeClr val="tx1">
                  <a:lumMod val="65000"/>
                  <a:lumOff val="35000"/>
                </a:schemeClr>
              </a:solidFill>
              <a:effectLst/>
              <a:latin typeface="Avenir Next LT Pro Light" panose="020B0304020202020204" pitchFamily="34" charset="0"/>
              <a:ea typeface="Aptos" panose="020B0004020202020204" pitchFamily="34" charset="0"/>
              <a:cs typeface="Aptos" panose="020B0004020202020204" pitchFamily="34" charset="0"/>
              <a:hlinkClick r:id="rId6"/>
            </a:endParaRPr>
          </a:p>
          <a:p>
            <a:pPr marL="0" indent="0">
              <a:buNone/>
            </a:pPr>
            <a:r>
              <a:rPr lang="en-US" sz="1600" dirty="0">
                <a:solidFill>
                  <a:schemeClr val="tx1">
                    <a:lumMod val="65000"/>
                    <a:lumOff val="35000"/>
                  </a:schemeClr>
                </a:solidFill>
                <a:latin typeface="Avenir Next LT Pro Light" panose="020B0304020202020204" pitchFamily="34" charset="0"/>
                <a:hlinkClick r:id="rId7">
                  <a:extLst>
                    <a:ext uri="{A12FA001-AC4F-418D-AE19-62706E023703}">
                      <ahyp:hlinkClr xmlns:ahyp="http://schemas.microsoft.com/office/drawing/2018/hyperlinkcolor" val="tx"/>
                    </a:ext>
                  </a:extLst>
                </a:hlinkClick>
              </a:rPr>
              <a:t>https://c2mb.ajg.com/aegisliving/home/</a:t>
            </a:r>
            <a:endParaRPr lang="en-US" sz="1600" dirty="0">
              <a:solidFill>
                <a:schemeClr val="tx1">
                  <a:lumMod val="65000"/>
                  <a:lumOff val="35000"/>
                </a:schemeClr>
              </a:solidFill>
              <a:latin typeface="Avenir Next LT Pro Light" panose="020B0304020202020204" pitchFamily="34" charset="0"/>
            </a:endParaRPr>
          </a:p>
          <a:p>
            <a:pPr>
              <a:lnSpc>
                <a:spcPct val="150000"/>
              </a:lnSpc>
            </a:pPr>
            <a:endParaRPr lang="en-US" sz="1600" dirty="0">
              <a:solidFill>
                <a:schemeClr val="tx1">
                  <a:lumMod val="65000"/>
                  <a:lumOff val="35000"/>
                </a:schemeClr>
              </a:solidFill>
              <a:latin typeface="Avenir Next LT Pro Light" panose="020B0304020202020204" pitchFamily="34" charset="0"/>
            </a:endParaRPr>
          </a:p>
          <a:p>
            <a:pPr>
              <a:lnSpc>
                <a:spcPct val="150000"/>
              </a:lnSpc>
            </a:pPr>
            <a:endParaRPr lang="en-US" sz="1600" dirty="0">
              <a:solidFill>
                <a:schemeClr val="tx1">
                  <a:lumMod val="65000"/>
                  <a:lumOff val="35000"/>
                </a:schemeClr>
              </a:solidFill>
              <a:latin typeface="Avenir Next LT Pro Light" panose="020B0304020202020204" pitchFamily="34" charset="0"/>
            </a:endParaRPr>
          </a:p>
        </p:txBody>
      </p:sp>
      <p:pic>
        <p:nvPicPr>
          <p:cNvPr id="6" name="Picture 5" descr="Qr code&#10;&#10;Description automatically generated">
            <a:extLst>
              <a:ext uri="{FF2B5EF4-FFF2-40B4-BE49-F238E27FC236}">
                <a16:creationId xmlns:a16="http://schemas.microsoft.com/office/drawing/2014/main" id="{7C8591F7-F356-D24F-4E9A-5C5D8B47AE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559" y="4486663"/>
            <a:ext cx="1524000" cy="1524000"/>
          </a:xfrm>
          <a:prstGeom prst="rect">
            <a:avLst/>
          </a:prstGeom>
        </p:spPr>
      </p:pic>
      <p:pic>
        <p:nvPicPr>
          <p:cNvPr id="7" name="Picture 6">
            <a:extLst>
              <a:ext uri="{FF2B5EF4-FFF2-40B4-BE49-F238E27FC236}">
                <a16:creationId xmlns:a16="http://schemas.microsoft.com/office/drawing/2014/main" id="{8D977C6E-F9E8-9A4B-58BF-E90705FB9198}"/>
              </a:ext>
            </a:extLst>
          </p:cNvPr>
          <p:cNvPicPr>
            <a:picLocks noChangeAspect="1"/>
          </p:cNvPicPr>
          <p:nvPr/>
        </p:nvPicPr>
        <p:blipFill>
          <a:blip r:embed="rId9"/>
          <a:stretch>
            <a:fillRect/>
          </a:stretch>
        </p:blipFill>
        <p:spPr>
          <a:xfrm>
            <a:off x="7391400" y="2640410"/>
            <a:ext cx="4394852" cy="3943433"/>
          </a:xfrm>
          <a:prstGeom prst="rect">
            <a:avLst/>
          </a:prstGeom>
        </p:spPr>
      </p:pic>
      <p:pic>
        <p:nvPicPr>
          <p:cNvPr id="8" name="Recorded Sound">
            <a:hlinkClick r:id="" action="ppaction://media"/>
            <a:extLst>
              <a:ext uri="{FF2B5EF4-FFF2-40B4-BE49-F238E27FC236}">
                <a16:creationId xmlns:a16="http://schemas.microsoft.com/office/drawing/2014/main" id="{3D8FA99E-37FC-1630-78B1-4D9C5BABD3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58600" y="6205129"/>
            <a:ext cx="432452" cy="432452"/>
          </a:xfrm>
          <a:prstGeom prst="rect">
            <a:avLst/>
          </a:prstGeom>
        </p:spPr>
      </p:pic>
    </p:spTree>
    <p:extLst>
      <p:ext uri="{BB962C8B-B14F-4D97-AF65-F5344CB8AC3E}">
        <p14:creationId xmlns:p14="http://schemas.microsoft.com/office/powerpoint/2010/main" val="410401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DDECF-36AA-89E9-02E4-CD788EB02689}"/>
              </a:ext>
            </a:extLst>
          </p:cNvPr>
          <p:cNvSpPr txBox="1"/>
          <p:nvPr/>
        </p:nvSpPr>
        <p:spPr>
          <a:xfrm>
            <a:off x="4262806" y="3978876"/>
            <a:ext cx="3666388" cy="830997"/>
          </a:xfrm>
          <a:prstGeom prst="rect">
            <a:avLst/>
          </a:prstGeom>
          <a:noFill/>
        </p:spPr>
        <p:txBody>
          <a:bodyPr wrap="none" rtlCol="0">
            <a:spAutoFit/>
          </a:bodyPr>
          <a:lstStyle/>
          <a:p>
            <a:pPr algn="ctr"/>
            <a:r>
              <a:rPr lang="en-US" sz="2400" dirty="0">
                <a:solidFill>
                  <a:schemeClr val="bg2"/>
                </a:solidFill>
                <a:latin typeface="Avenir LT Std 45 Book" panose="020B0502020203020204" pitchFamily="34" charset="0"/>
              </a:rPr>
              <a:t>Aegis Benefits Team</a:t>
            </a:r>
          </a:p>
          <a:p>
            <a:pPr algn="ctr"/>
            <a:r>
              <a:rPr lang="en-US" sz="2400" dirty="0">
                <a:solidFill>
                  <a:schemeClr val="bg2"/>
                </a:solidFill>
                <a:latin typeface="Avenir LT Std 45 Book" panose="020B0502020203020204" pitchFamily="34" charset="0"/>
                <a:hlinkClick r:id="rId5">
                  <a:extLst>
                    <a:ext uri="{A12FA001-AC4F-418D-AE19-62706E023703}">
                      <ahyp:hlinkClr xmlns:ahyp="http://schemas.microsoft.com/office/drawing/2018/hyperlinkcolor" val="tx"/>
                    </a:ext>
                  </a:extLst>
                </a:hlinkClick>
              </a:rPr>
              <a:t>benefits@aegisliving.com</a:t>
            </a:r>
            <a:endParaRPr lang="en-US" sz="2400" dirty="0">
              <a:solidFill>
                <a:schemeClr val="bg2"/>
              </a:solidFill>
              <a:latin typeface="Avenir LT Std 45 Book" panose="020B0502020203020204" pitchFamily="34" charset="0"/>
            </a:endParaRPr>
          </a:p>
        </p:txBody>
      </p:sp>
      <p:pic>
        <p:nvPicPr>
          <p:cNvPr id="3" name="Recorded Sound">
            <a:hlinkClick r:id="" action="ppaction://media"/>
            <a:extLst>
              <a:ext uri="{FF2B5EF4-FFF2-40B4-BE49-F238E27FC236}">
                <a16:creationId xmlns:a16="http://schemas.microsoft.com/office/drawing/2014/main" id="{2B43FC60-1DB2-2D56-289A-7B6A2921B2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5791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78"/>
    </mc:Choice>
    <mc:Fallback>
      <p:transition spd="slow" advTm="1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2794000"/>
            <a:ext cx="10820400" cy="1270000"/>
          </a:xfrm>
        </p:spPr>
        <p:txBody>
          <a:bodyPr/>
          <a:lstStyle/>
          <a:p>
            <a:r>
              <a:rPr lang="en-US" sz="6000" dirty="0"/>
              <a:t>Eligibility</a:t>
            </a:r>
          </a:p>
        </p:txBody>
      </p:sp>
      <p:pic>
        <p:nvPicPr>
          <p:cNvPr id="3" name="Recorded Sound">
            <a:hlinkClick r:id="" action="ppaction://media"/>
            <a:extLst>
              <a:ext uri="{FF2B5EF4-FFF2-40B4-BE49-F238E27FC236}">
                <a16:creationId xmlns:a16="http://schemas.microsoft.com/office/drawing/2014/main" id="{2302D810-B8F2-7272-902D-13D64C470D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6019800"/>
            <a:ext cx="609600" cy="609600"/>
          </a:xfrm>
          <a:prstGeom prst="rect">
            <a:avLst/>
          </a:prstGeom>
        </p:spPr>
      </p:pic>
    </p:spTree>
    <p:extLst>
      <p:ext uri="{BB962C8B-B14F-4D97-AF65-F5344CB8AC3E}">
        <p14:creationId xmlns:p14="http://schemas.microsoft.com/office/powerpoint/2010/main" val="1475291678"/>
      </p:ext>
    </p:extLst>
  </p:cSld>
  <p:clrMapOvr>
    <a:masterClrMapping/>
  </p:clrMapOvr>
  <mc:AlternateContent xmlns:mc="http://schemas.openxmlformats.org/markup-compatibility/2006" xmlns:p14="http://schemas.microsoft.com/office/powerpoint/2010/main">
    <mc:Choice Requires="p14">
      <p:transition spd="slow" p14:dur="2000" advTm="5601"/>
    </mc:Choice>
    <mc:Fallback xmlns="">
      <p:transition spd="slow" advTm="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1" y="430742"/>
            <a:ext cx="9144000" cy="950383"/>
          </a:xfrm>
        </p:spPr>
        <p:txBody>
          <a:bodyPr/>
          <a:lstStyle/>
          <a:p>
            <a:r>
              <a:rPr lang="en-US" sz="4000" dirty="0"/>
              <a:t>Eligibility</a:t>
            </a:r>
          </a:p>
        </p:txBody>
      </p:sp>
      <p:sp>
        <p:nvSpPr>
          <p:cNvPr id="5" name="Text Placeholder 4"/>
          <p:cNvSpPr>
            <a:spLocks noGrp="1"/>
          </p:cNvSpPr>
          <p:nvPr>
            <p:ph type="body" sz="quarter" idx="11"/>
          </p:nvPr>
        </p:nvSpPr>
        <p:spPr>
          <a:xfrm>
            <a:off x="367172" y="1447800"/>
            <a:ext cx="5881228" cy="5105400"/>
          </a:xfrm>
        </p:spPr>
        <p:txBody>
          <a:bodyPr/>
          <a:lstStyle/>
          <a:p>
            <a:pPr marL="0" indent="0">
              <a:buNone/>
            </a:pPr>
            <a:r>
              <a:rPr lang="en-US" b="1" dirty="0">
                <a:solidFill>
                  <a:schemeClr val="tx1">
                    <a:lumMod val="65000"/>
                    <a:lumOff val="35000"/>
                  </a:schemeClr>
                </a:solidFill>
                <a:latin typeface="Avenir Next LT Pro Light" panose="020B0304020202020204" pitchFamily="34" charset="0"/>
              </a:rPr>
              <a:t>Full-Time Employees</a:t>
            </a:r>
          </a:p>
          <a:p>
            <a:pPr marL="0" indent="0">
              <a:buNone/>
            </a:pPr>
            <a:r>
              <a:rPr lang="en-US" dirty="0">
                <a:solidFill>
                  <a:schemeClr val="tx1">
                    <a:lumMod val="65000"/>
                    <a:lumOff val="35000"/>
                  </a:schemeClr>
                </a:solidFill>
                <a:latin typeface="Avenir Next LT Pro Light" panose="020B0304020202020204" pitchFamily="34" charset="0"/>
              </a:rPr>
              <a:t>Full-time Aegis Living employees who regularly work at least 30 hours/week are eligible for health and welfare benefits on the first day of the month following date of hire. </a:t>
            </a:r>
          </a:p>
          <a:p>
            <a:pPr marL="0" indent="0">
              <a:buNone/>
            </a:pPr>
            <a:endParaRPr lang="en-US" dirty="0">
              <a:solidFill>
                <a:schemeClr val="tx1">
                  <a:lumMod val="65000"/>
                  <a:lumOff val="35000"/>
                </a:schemeClr>
              </a:solidFill>
              <a:latin typeface="Avenir Next LT Pro Light" panose="020B0304020202020204" pitchFamily="34" charset="0"/>
            </a:endParaRPr>
          </a:p>
          <a:p>
            <a:pPr marL="0" indent="0">
              <a:buNone/>
            </a:pPr>
            <a:r>
              <a:rPr lang="en-US" dirty="0">
                <a:solidFill>
                  <a:schemeClr val="tx1">
                    <a:lumMod val="65000"/>
                    <a:lumOff val="35000"/>
                  </a:schemeClr>
                </a:solidFill>
                <a:latin typeface="Avenir Next LT Pro Light" panose="020B0304020202020204" pitchFamily="34" charset="0"/>
              </a:rPr>
              <a:t>For example, an employee hired in January would be eligible for benefits on February 1st.</a:t>
            </a:r>
          </a:p>
          <a:p>
            <a:pPr marL="0" indent="0">
              <a:buNone/>
            </a:pPr>
            <a:endParaRPr lang="en-US" dirty="0">
              <a:solidFill>
                <a:schemeClr val="tx1">
                  <a:lumMod val="65000"/>
                  <a:lumOff val="35000"/>
                </a:schemeClr>
              </a:solidFill>
              <a:latin typeface="Avenir Next LT Pro Light" panose="020B0304020202020204" pitchFamily="34" charset="0"/>
            </a:endParaRPr>
          </a:p>
          <a:p>
            <a:pPr marL="0" indent="0">
              <a:buNone/>
            </a:pPr>
            <a:r>
              <a:rPr lang="en-US" b="1" dirty="0">
                <a:solidFill>
                  <a:schemeClr val="tx1">
                    <a:lumMod val="65000"/>
                    <a:lumOff val="35000"/>
                  </a:schemeClr>
                </a:solidFill>
                <a:latin typeface="Avenir Next LT Pro Light" panose="020B0304020202020204" pitchFamily="34" charset="0"/>
              </a:rPr>
              <a:t>All</a:t>
            </a:r>
            <a:r>
              <a:rPr lang="en-US" dirty="0">
                <a:solidFill>
                  <a:schemeClr val="tx1">
                    <a:lumMod val="65000"/>
                    <a:lumOff val="35000"/>
                  </a:schemeClr>
                </a:solidFill>
                <a:latin typeface="Avenir Next LT Pro Light" panose="020B0304020202020204" pitchFamily="34" charset="0"/>
              </a:rPr>
              <a:t> of our employees are eligible for our voluntary benefits, discount programs, retirement plan and much more….</a:t>
            </a:r>
          </a:p>
        </p:txBody>
      </p:sp>
      <p:pic>
        <p:nvPicPr>
          <p:cNvPr id="2" name="Picture 1">
            <a:extLst>
              <a:ext uri="{FF2B5EF4-FFF2-40B4-BE49-F238E27FC236}">
                <a16:creationId xmlns:a16="http://schemas.microsoft.com/office/drawing/2014/main" id="{240F9841-AAF3-CDE3-C5F7-45DED7D897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585" r="12894"/>
          <a:stretch/>
        </p:blipFill>
        <p:spPr>
          <a:xfrm>
            <a:off x="6310772" y="1371600"/>
            <a:ext cx="5881228" cy="5486400"/>
          </a:xfrm>
          <a:prstGeom prst="rect">
            <a:avLst/>
          </a:prstGeom>
        </p:spPr>
      </p:pic>
      <p:pic>
        <p:nvPicPr>
          <p:cNvPr id="3" name="Recorded Sound">
            <a:hlinkClick r:id="" action="ppaction://media"/>
            <a:extLst>
              <a:ext uri="{FF2B5EF4-FFF2-40B4-BE49-F238E27FC236}">
                <a16:creationId xmlns:a16="http://schemas.microsoft.com/office/drawing/2014/main" id="{3A6C401A-3DC6-083F-355C-41C2D477B5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791200"/>
            <a:ext cx="609600" cy="609600"/>
          </a:xfrm>
          <a:prstGeom prst="rect">
            <a:avLst/>
          </a:prstGeom>
        </p:spPr>
      </p:pic>
    </p:spTree>
    <p:extLst>
      <p:ext uri="{BB962C8B-B14F-4D97-AF65-F5344CB8AC3E}">
        <p14:creationId xmlns:p14="http://schemas.microsoft.com/office/powerpoint/2010/main" val="4221157169"/>
      </p:ext>
    </p:extLst>
  </p:cSld>
  <p:clrMapOvr>
    <a:masterClrMapping/>
  </p:clrMapOvr>
  <mc:AlternateContent xmlns:mc="http://schemas.openxmlformats.org/markup-compatibility/2006" xmlns:p14="http://schemas.microsoft.com/office/powerpoint/2010/main">
    <mc:Choice Requires="p14">
      <p:transition spd="slow" p14:dur="2000" advTm="32616"/>
    </mc:Choice>
    <mc:Fallback xmlns="">
      <p:transition spd="slow" advTm="3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76B9-34A5-672A-626E-B677FC1F51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BCF3D2-C7F2-854F-7487-630CC0372025}"/>
              </a:ext>
            </a:extLst>
          </p:cNvPr>
          <p:cNvSpPr>
            <a:spLocks noGrp="1"/>
          </p:cNvSpPr>
          <p:nvPr>
            <p:ph type="body" sz="quarter" idx="10"/>
          </p:nvPr>
        </p:nvSpPr>
        <p:spPr>
          <a:xfrm>
            <a:off x="838200" y="2933700"/>
            <a:ext cx="10820400" cy="990600"/>
          </a:xfrm>
        </p:spPr>
        <p:txBody>
          <a:bodyPr/>
          <a:lstStyle/>
          <a:p>
            <a:pPr>
              <a:spcBef>
                <a:spcPts val="0"/>
              </a:spcBef>
            </a:pPr>
            <a:r>
              <a:rPr lang="en-US" sz="6000" dirty="0"/>
              <a:t>Benefit Plans</a:t>
            </a:r>
          </a:p>
        </p:txBody>
      </p:sp>
      <p:pic>
        <p:nvPicPr>
          <p:cNvPr id="3" name="Recorded Sound">
            <a:hlinkClick r:id="" action="ppaction://media"/>
            <a:extLst>
              <a:ext uri="{FF2B5EF4-FFF2-40B4-BE49-F238E27FC236}">
                <a16:creationId xmlns:a16="http://schemas.microsoft.com/office/drawing/2014/main" id="{85F28F9F-96BE-2630-FDE9-61EAFDCE9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5943600"/>
            <a:ext cx="609600" cy="609600"/>
          </a:xfrm>
          <a:prstGeom prst="rect">
            <a:avLst/>
          </a:prstGeom>
        </p:spPr>
      </p:pic>
    </p:spTree>
    <p:extLst>
      <p:ext uri="{BB962C8B-B14F-4D97-AF65-F5344CB8AC3E}">
        <p14:creationId xmlns:p14="http://schemas.microsoft.com/office/powerpoint/2010/main" val="718139187"/>
      </p:ext>
    </p:extLst>
  </p:cSld>
  <p:clrMapOvr>
    <a:masterClrMapping/>
  </p:clrMapOvr>
  <mc:AlternateContent xmlns:mc="http://schemas.openxmlformats.org/markup-compatibility/2006" xmlns:p14="http://schemas.microsoft.com/office/powerpoint/2010/main">
    <mc:Choice Requires="p14">
      <p:transition spd="slow" p14:dur="2000" advTm="5601"/>
    </mc:Choice>
    <mc:Fallback xmlns="">
      <p:transition spd="slow" advTm="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09D00-1B45-0425-F6D3-C32B70F63F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E6E59E8-8C49-543F-9AA3-890938CB38CA}"/>
              </a:ext>
            </a:extLst>
          </p:cNvPr>
          <p:cNvSpPr>
            <a:spLocks noGrp="1"/>
          </p:cNvSpPr>
          <p:nvPr>
            <p:ph type="body" sz="quarter" idx="10"/>
          </p:nvPr>
        </p:nvSpPr>
        <p:spPr>
          <a:xfrm>
            <a:off x="1524001" y="430742"/>
            <a:ext cx="9144000" cy="950383"/>
          </a:xfrm>
        </p:spPr>
        <p:txBody>
          <a:bodyPr/>
          <a:lstStyle/>
          <a:p>
            <a:r>
              <a:rPr lang="en-US" dirty="0"/>
              <a:t>Plans for All Employees</a:t>
            </a:r>
          </a:p>
        </p:txBody>
      </p:sp>
      <p:sp>
        <p:nvSpPr>
          <p:cNvPr id="5" name="Text Placeholder 4">
            <a:extLst>
              <a:ext uri="{FF2B5EF4-FFF2-40B4-BE49-F238E27FC236}">
                <a16:creationId xmlns:a16="http://schemas.microsoft.com/office/drawing/2014/main" id="{01708F0E-B220-2309-D05F-A6D45807EF42}"/>
              </a:ext>
            </a:extLst>
          </p:cNvPr>
          <p:cNvSpPr>
            <a:spLocks noGrp="1"/>
          </p:cNvSpPr>
          <p:nvPr>
            <p:ph type="body" sz="quarter" idx="11"/>
          </p:nvPr>
        </p:nvSpPr>
        <p:spPr>
          <a:xfrm>
            <a:off x="228600" y="1752600"/>
            <a:ext cx="5943600" cy="4495800"/>
          </a:xfrm>
        </p:spPr>
        <p:txBody>
          <a:bodyPr/>
          <a:lstStyle/>
          <a:p>
            <a:pPr marL="0" indent="0">
              <a:buNone/>
            </a:pPr>
            <a:r>
              <a:rPr lang="en-US" sz="1400" dirty="0">
                <a:solidFill>
                  <a:schemeClr val="tx1">
                    <a:lumMod val="65000"/>
                    <a:lumOff val="35000"/>
                  </a:schemeClr>
                </a:solidFill>
                <a:latin typeface="Avenir Next LT Pro Light" panose="020B0304020202020204" pitchFamily="34" charset="0"/>
              </a:rPr>
              <a:t>Aegis Living offers the following benefits to All employees: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Life Insurance and Accidental Death &amp; Dismemberment</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Critical Illness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Hospital Indemnity</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Accident</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Long Term Disability</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Employee Discount Programs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Employee Assistance Program</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Education Reimbursement Program</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401(k) Retirement Plan</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MoveSpring Physical Wellness Plan</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WellCents Financial Wellness Plan</a:t>
            </a:r>
          </a:p>
          <a:p>
            <a:pPr marL="228600" lvl="1" indent="0">
              <a:buNone/>
            </a:pPr>
            <a:endParaRPr lang="en-US" dirty="0">
              <a:solidFill>
                <a:schemeClr val="tx1">
                  <a:lumMod val="65000"/>
                  <a:lumOff val="35000"/>
                </a:schemeClr>
              </a:solidFill>
              <a:latin typeface="Avenir Next LT Pro Light" panose="020B0304020202020204" pitchFamily="34" charset="0"/>
            </a:endParaRPr>
          </a:p>
          <a:p>
            <a:endParaRPr lang="en-US" sz="1400" dirty="0">
              <a:solidFill>
                <a:schemeClr val="tx1">
                  <a:lumMod val="65000"/>
                  <a:lumOff val="35000"/>
                </a:schemeClr>
              </a:solidFill>
              <a:latin typeface="Avenir Next LT Pro Light" panose="020B0304020202020204" pitchFamily="34" charset="0"/>
            </a:endParaRPr>
          </a:p>
          <a:p>
            <a:pPr marL="0" indent="0">
              <a:buNone/>
            </a:pPr>
            <a:r>
              <a:rPr lang="en-US" sz="1400" dirty="0">
                <a:solidFill>
                  <a:schemeClr val="tx1">
                    <a:lumMod val="65000"/>
                    <a:lumOff val="35000"/>
                  </a:schemeClr>
                </a:solidFill>
                <a:latin typeface="Avenir Next LT Pro Light" panose="020B0304020202020204" pitchFamily="34" charset="0"/>
              </a:rPr>
              <a:t>Information about each can be found at </a:t>
            </a:r>
            <a:r>
              <a:rPr lang="en-US" sz="1400" dirty="0">
                <a:solidFill>
                  <a:schemeClr val="tx1">
                    <a:lumMod val="65000"/>
                    <a:lumOff val="35000"/>
                  </a:schemeClr>
                </a:solidFill>
                <a:latin typeface="Avenir Next LT Pro Light" panose="020B0304020202020204" pitchFamily="34" charset="0"/>
                <a:hlinkClick r:id="rId5">
                  <a:extLst>
                    <a:ext uri="{A12FA001-AC4F-418D-AE19-62706E023703}">
                      <ahyp:hlinkClr xmlns:ahyp="http://schemas.microsoft.com/office/drawing/2018/hyperlinkcolor" val="tx"/>
                    </a:ext>
                  </a:extLst>
                </a:hlinkClick>
              </a:rPr>
              <a:t>https://c2mb.ajg.com/aegisliving/home/</a:t>
            </a:r>
            <a:endParaRPr lang="en-US" sz="1400" dirty="0">
              <a:solidFill>
                <a:schemeClr val="tx1">
                  <a:lumMod val="65000"/>
                  <a:lumOff val="35000"/>
                </a:schemeClr>
              </a:solidFill>
              <a:latin typeface="Avenir Next LT Pro Light" panose="020B0304020202020204" pitchFamily="34" charset="0"/>
            </a:endParaRPr>
          </a:p>
        </p:txBody>
      </p:sp>
      <p:pic>
        <p:nvPicPr>
          <p:cNvPr id="2" name="Picture 1">
            <a:extLst>
              <a:ext uri="{FF2B5EF4-FFF2-40B4-BE49-F238E27FC236}">
                <a16:creationId xmlns:a16="http://schemas.microsoft.com/office/drawing/2014/main" id="{73E9B2FE-8BC7-8D93-0F76-05F5155B5A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85" r="12894"/>
          <a:stretch/>
        </p:blipFill>
        <p:spPr>
          <a:xfrm>
            <a:off x="6310772" y="1371600"/>
            <a:ext cx="5881228" cy="5486400"/>
          </a:xfrm>
          <a:prstGeom prst="rect">
            <a:avLst/>
          </a:prstGeom>
        </p:spPr>
      </p:pic>
      <p:pic>
        <p:nvPicPr>
          <p:cNvPr id="6" name="Picture 5" descr="Qr code&#10;&#10;Description automatically generated">
            <a:extLst>
              <a:ext uri="{FF2B5EF4-FFF2-40B4-BE49-F238E27FC236}">
                <a16:creationId xmlns:a16="http://schemas.microsoft.com/office/drawing/2014/main" id="{ADDD7005-3D71-F0DD-DFFF-46EED25FC3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0" y="4419600"/>
            <a:ext cx="1524000" cy="1524000"/>
          </a:xfrm>
          <a:prstGeom prst="rect">
            <a:avLst/>
          </a:prstGeom>
        </p:spPr>
      </p:pic>
      <p:pic>
        <p:nvPicPr>
          <p:cNvPr id="3" name="Recorded Sound">
            <a:hlinkClick r:id="" action="ppaction://media"/>
            <a:extLst>
              <a:ext uri="{FF2B5EF4-FFF2-40B4-BE49-F238E27FC236}">
                <a16:creationId xmlns:a16="http://schemas.microsoft.com/office/drawing/2014/main" id="{7EA002D7-4E81-A70A-4904-4A8F78E572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4710" y="5977890"/>
            <a:ext cx="609600" cy="609600"/>
          </a:xfrm>
          <a:prstGeom prst="rect">
            <a:avLst/>
          </a:prstGeom>
        </p:spPr>
      </p:pic>
    </p:spTree>
    <p:extLst>
      <p:ext uri="{BB962C8B-B14F-4D97-AF65-F5344CB8AC3E}">
        <p14:creationId xmlns:p14="http://schemas.microsoft.com/office/powerpoint/2010/main" val="2009461290"/>
      </p:ext>
    </p:extLst>
  </p:cSld>
  <p:clrMapOvr>
    <a:masterClrMapping/>
  </p:clrMapOvr>
  <mc:AlternateContent xmlns:mc="http://schemas.openxmlformats.org/markup-compatibility/2006" xmlns:p14="http://schemas.microsoft.com/office/powerpoint/2010/main">
    <mc:Choice Requires="p14">
      <p:transition spd="slow" p14:dur="2000" advTm="32616"/>
    </mc:Choice>
    <mc:Fallback xmlns="">
      <p:transition spd="slow" advTm="3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73" y="283406"/>
            <a:ext cx="12192000" cy="950383"/>
          </a:xfrm>
        </p:spPr>
        <p:txBody>
          <a:bodyPr/>
          <a:lstStyle/>
          <a:p>
            <a:r>
              <a:rPr lang="en-US" sz="4000" dirty="0"/>
              <a:t>Voluntary Life and AD&amp;D Insurance</a:t>
            </a:r>
          </a:p>
        </p:txBody>
      </p:sp>
      <p:sp>
        <p:nvSpPr>
          <p:cNvPr id="5" name="Text Placeholder 4"/>
          <p:cNvSpPr>
            <a:spLocks noGrp="1"/>
          </p:cNvSpPr>
          <p:nvPr>
            <p:ph type="body" sz="quarter" idx="11"/>
          </p:nvPr>
        </p:nvSpPr>
        <p:spPr>
          <a:xfrm>
            <a:off x="303690" y="1579566"/>
            <a:ext cx="6350607" cy="5129052"/>
          </a:xfrm>
        </p:spPr>
        <p:txBody>
          <a:bodyPr/>
          <a:lstStyle/>
          <a:p>
            <a:pPr marL="0" indent="0">
              <a:spcBef>
                <a:spcPts val="0"/>
              </a:spcBef>
              <a:buNone/>
            </a:pPr>
            <a:r>
              <a:rPr lang="en-US" sz="1600" spc="50" dirty="0">
                <a:latin typeface="Avenir Next LT Pro Light" panose="020B0304020202020204" pitchFamily="34" charset="0"/>
              </a:rPr>
              <a:t>All team members can elect voluntary </a:t>
            </a:r>
            <a:r>
              <a:rPr lang="en-US" sz="1600" spc="50" dirty="0">
                <a:solidFill>
                  <a:srgbClr val="41463F"/>
                </a:solidFill>
                <a:latin typeface="Avenir Next LT Pro Light" panose="020B0304020202020204" pitchFamily="34" charset="0"/>
              </a:rPr>
              <a:t>life and AD&amp;D insurance for yourself, your spouse, and dependents.  </a:t>
            </a:r>
          </a:p>
          <a:p>
            <a:pPr marL="0" indent="0">
              <a:spcBef>
                <a:spcPts val="0"/>
              </a:spcBef>
              <a:buNone/>
            </a:pPr>
            <a:endParaRPr lang="en-US" sz="1600" spc="50" dirty="0">
              <a:solidFill>
                <a:srgbClr val="41463F"/>
              </a:solidFill>
              <a:latin typeface="Avenir Next LT Pro Light" panose="020B0304020202020204" pitchFamily="34" charset="0"/>
            </a:endParaRPr>
          </a:p>
          <a:p>
            <a:pPr marL="285750" lvl="1" indent="-285750" fontAlgn="base">
              <a:lnSpc>
                <a:spcPct val="107000"/>
              </a:lnSpc>
              <a:spcAft>
                <a:spcPts val="800"/>
              </a:spcAft>
              <a:buFont typeface="Arial" panose="020B0604020202020204" pitchFamily="34" charset="0"/>
              <a:buChar char="•"/>
            </a:pPr>
            <a:r>
              <a:rPr lang="en-US" sz="1600" b="1" spc="50" dirty="0">
                <a:solidFill>
                  <a:schemeClr val="tx1">
                    <a:lumMod val="65000"/>
                    <a:lumOff val="35000"/>
                  </a:schemeClr>
                </a:solidFill>
                <a:latin typeface="Avenir Next LT Pro Light" panose="020B0304020202020204" pitchFamily="34" charset="0"/>
              </a:rPr>
              <a:t>Employee Coverage: </a:t>
            </a:r>
            <a:r>
              <a:rPr lang="en-US" sz="1600" spc="50" dirty="0">
                <a:solidFill>
                  <a:schemeClr val="tx1">
                    <a:lumMod val="65000"/>
                    <a:lumOff val="35000"/>
                  </a:schemeClr>
                </a:solidFill>
                <a:latin typeface="Avenir Next LT Pro Light" panose="020B0304020202020204" pitchFamily="34" charset="0"/>
              </a:rPr>
              <a:t>You can choose from $10,000 to $500,000—in increments of $10,000 not to exceed 5 times your Basic Annual Earnings. </a:t>
            </a:r>
          </a:p>
          <a:p>
            <a:pPr marL="285750" lvl="1" indent="-285750" fontAlgn="base">
              <a:lnSpc>
                <a:spcPct val="107000"/>
              </a:lnSpc>
              <a:spcAft>
                <a:spcPts val="800"/>
              </a:spcAft>
              <a:buFont typeface="Arial" panose="020B0604020202020204" pitchFamily="34" charset="0"/>
              <a:buChar char="•"/>
            </a:pPr>
            <a:r>
              <a:rPr lang="en-US" sz="1600" b="1" spc="50" dirty="0">
                <a:solidFill>
                  <a:schemeClr val="tx1">
                    <a:lumMod val="65000"/>
                    <a:lumOff val="35000"/>
                  </a:schemeClr>
                </a:solidFill>
                <a:latin typeface="Avenir Next LT Pro Light" panose="020B0304020202020204" pitchFamily="34" charset="0"/>
              </a:rPr>
              <a:t>Spouse Coverage: </a:t>
            </a:r>
            <a:r>
              <a:rPr lang="en-US" sz="1600" spc="50" dirty="0">
                <a:solidFill>
                  <a:schemeClr val="tx1">
                    <a:lumMod val="65000"/>
                    <a:lumOff val="35000"/>
                  </a:schemeClr>
                </a:solidFill>
                <a:latin typeface="Avenir Next LT Pro Light" panose="020B0304020202020204" pitchFamily="34" charset="0"/>
              </a:rPr>
              <a:t>If you elect coverage for yourself, you can choose from $5,000 to $250,000—in increments of $5,000. </a:t>
            </a:r>
          </a:p>
          <a:p>
            <a:pPr marL="285750" lvl="1" indent="-285750" fontAlgn="base">
              <a:lnSpc>
                <a:spcPct val="107000"/>
              </a:lnSpc>
              <a:spcAft>
                <a:spcPts val="800"/>
              </a:spcAft>
              <a:buFont typeface="Arial" panose="020B0604020202020204" pitchFamily="34" charset="0"/>
              <a:buChar char="•"/>
            </a:pPr>
            <a:r>
              <a:rPr lang="en-US" sz="1600" b="1" spc="50" dirty="0">
                <a:solidFill>
                  <a:schemeClr val="tx1">
                    <a:lumMod val="65000"/>
                    <a:lumOff val="35000"/>
                  </a:schemeClr>
                </a:solidFill>
                <a:latin typeface="Avenir Next LT Pro Light" panose="020B0304020202020204" pitchFamily="34" charset="0"/>
              </a:rPr>
              <a:t>Child Coverage: </a:t>
            </a:r>
            <a:r>
              <a:rPr lang="en-US" sz="1600" spc="50" dirty="0">
                <a:solidFill>
                  <a:schemeClr val="tx1">
                    <a:lumMod val="65000"/>
                    <a:lumOff val="35000"/>
                  </a:schemeClr>
                </a:solidFill>
                <a:latin typeface="Avenir Next LT Pro Light" panose="020B0304020202020204" pitchFamily="34" charset="0"/>
              </a:rPr>
              <a:t>If you elect coverage for yourself, you can choose $10,000. </a:t>
            </a:r>
          </a:p>
          <a:p>
            <a:pPr marL="0" indent="0">
              <a:spcBef>
                <a:spcPts val="0"/>
              </a:spcBef>
              <a:buNone/>
            </a:pPr>
            <a:r>
              <a:rPr lang="en-US" sz="1600" spc="50" dirty="0">
                <a:latin typeface="Avenir Next LT Pro Light" panose="020B0304020202020204" pitchFamily="34" charset="0"/>
              </a:rPr>
              <a:t>You pay the cost of coverage, based on the amount you elect and your age (rates are available on the Aegis Benefits Portal).</a:t>
            </a:r>
          </a:p>
          <a:p>
            <a:pPr marL="0" indent="0">
              <a:spcBef>
                <a:spcPts val="0"/>
              </a:spcBef>
              <a:buNone/>
            </a:pPr>
            <a:r>
              <a:rPr lang="en-US" sz="1600" spc="50" dirty="0">
                <a:latin typeface="Avenir Next LT Pro Light" panose="020B0304020202020204" pitchFamily="34" charset="0"/>
              </a:rPr>
              <a:t> </a:t>
            </a:r>
          </a:p>
          <a:p>
            <a:pPr marL="0" indent="0">
              <a:spcBef>
                <a:spcPts val="0"/>
              </a:spcBef>
              <a:buNone/>
            </a:pPr>
            <a:r>
              <a:rPr lang="en-US" sz="1600" spc="50" dirty="0">
                <a:latin typeface="Avenir Next LT Pro Light" panose="020B0304020202020204" pitchFamily="34" charset="0"/>
              </a:rPr>
              <a:t>You must be enrolled to purchase life insurance for your spouse and/or children. </a:t>
            </a:r>
          </a:p>
          <a:p>
            <a:pPr marL="0" indent="0">
              <a:spcBef>
                <a:spcPts val="0"/>
              </a:spcBef>
              <a:buNone/>
            </a:pPr>
            <a:endParaRPr lang="en-US" sz="1600" spc="50" dirty="0">
              <a:latin typeface="Avenir Next LT Pro Light" panose="020B0304020202020204" pitchFamily="34" charset="0"/>
            </a:endParaRPr>
          </a:p>
          <a:p>
            <a:pPr marL="0" indent="0">
              <a:lnSpc>
                <a:spcPct val="150000"/>
              </a:lnSpc>
              <a:buNone/>
            </a:pPr>
            <a:endParaRPr lang="en-US" sz="1600" spc="50" dirty="0">
              <a:latin typeface="Avenir Next LT Pro Light" panose="020B03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5105" y="2471924"/>
            <a:ext cx="4556453" cy="3048000"/>
          </a:xfrm>
          <a:prstGeom prst="rect">
            <a:avLst/>
          </a:prstGeom>
        </p:spPr>
      </p:pic>
      <p:pic>
        <p:nvPicPr>
          <p:cNvPr id="3074" name="Picture 3" descr="image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1088" y="6001799"/>
            <a:ext cx="15335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3B70A1CA-1643-1BE8-D47A-310AC1568E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6218" y="5415290"/>
            <a:ext cx="609600" cy="609600"/>
          </a:xfrm>
          <a:prstGeom prst="rect">
            <a:avLst/>
          </a:prstGeom>
        </p:spPr>
      </p:pic>
    </p:spTree>
    <p:extLst>
      <p:ext uri="{BB962C8B-B14F-4D97-AF65-F5344CB8AC3E}">
        <p14:creationId xmlns:p14="http://schemas.microsoft.com/office/powerpoint/2010/main" val="17863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F84EEE1-7A1F-1666-42C8-5A56809B79ED}"/>
              </a:ext>
            </a:extLst>
          </p:cNvPr>
          <p:cNvCxnSpPr/>
          <p:nvPr/>
        </p:nvCxnSpPr>
        <p:spPr>
          <a:xfrm>
            <a:off x="6001692" y="1674891"/>
            <a:ext cx="0" cy="4326908"/>
          </a:xfrm>
          <a:prstGeom prst="line">
            <a:avLst/>
          </a:prstGeom>
          <a:ln/>
          <a:effectLst>
            <a:outerShdw blurRad="63500" sx="102000" sy="102000" algn="c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5C4ECE14-CAF5-9C10-1596-C1A222A97F79}"/>
              </a:ext>
            </a:extLst>
          </p:cNvPr>
          <p:cNvCxnSpPr/>
          <p:nvPr/>
        </p:nvCxnSpPr>
        <p:spPr>
          <a:xfrm>
            <a:off x="3803964" y="1674891"/>
            <a:ext cx="0" cy="4326908"/>
          </a:xfrm>
          <a:prstGeom prst="line">
            <a:avLst/>
          </a:prstGeom>
          <a:ln/>
          <a:effectLst>
            <a:outerShdw blurRad="63500" sx="102000" sy="102000" algn="c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3" name="AutoShape 3"/>
          <p:cNvSpPr/>
          <p:nvPr/>
        </p:nvSpPr>
        <p:spPr>
          <a:xfrm>
            <a:off x="8294971" y="1920107"/>
            <a:ext cx="1992029" cy="3001026"/>
          </a:xfrm>
          <a:prstGeom prst="rect">
            <a:avLst/>
          </a:prstGeom>
          <a:solidFill>
            <a:srgbClr val="FFFFFF"/>
          </a:solidFill>
        </p:spPr>
        <p:txBody>
          <a:bodyPr/>
          <a:lstStyle/>
          <a:p>
            <a:endParaRPr lang="en-US" dirty="0"/>
          </a:p>
        </p:txBody>
      </p:sp>
      <p:sp>
        <p:nvSpPr>
          <p:cNvPr id="4" name="AutoShape 4"/>
          <p:cNvSpPr/>
          <p:nvPr/>
        </p:nvSpPr>
        <p:spPr>
          <a:xfrm>
            <a:off x="1712456" y="1920107"/>
            <a:ext cx="1992029" cy="3001026"/>
          </a:xfrm>
          <a:prstGeom prst="rect">
            <a:avLst/>
          </a:prstGeom>
          <a:solidFill>
            <a:srgbClr val="FFFFFF"/>
          </a:solidFill>
        </p:spPr>
        <p:txBody>
          <a:bodyPr/>
          <a:lstStyle/>
          <a:p>
            <a:endParaRPr lang="en-US" dirty="0"/>
          </a:p>
        </p:txBody>
      </p:sp>
      <p:sp>
        <p:nvSpPr>
          <p:cNvPr id="5" name="TextBox 5"/>
          <p:cNvSpPr txBox="1"/>
          <p:nvPr/>
        </p:nvSpPr>
        <p:spPr>
          <a:xfrm>
            <a:off x="1848315" y="4168350"/>
            <a:ext cx="1646322" cy="553998"/>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50" dirty="0">
                <a:solidFill>
                  <a:srgbClr val="595959"/>
                </a:solidFill>
                <a:latin typeface="Avenir Next LT Pro Light" panose="020B0304020202020204" pitchFamily="34" charset="0"/>
              </a:rPr>
              <a:t>Pays cash benefits directly to you after a mishap</a:t>
            </a:r>
          </a:p>
        </p:txBody>
      </p:sp>
      <p:sp>
        <p:nvSpPr>
          <p:cNvPr id="6" name="AutoShape 6"/>
          <p:cNvSpPr/>
          <p:nvPr/>
        </p:nvSpPr>
        <p:spPr>
          <a:xfrm>
            <a:off x="3906628" y="1920107"/>
            <a:ext cx="1992029" cy="3001026"/>
          </a:xfrm>
          <a:prstGeom prst="rect">
            <a:avLst/>
          </a:prstGeom>
          <a:solidFill>
            <a:srgbClr val="FFFFFF"/>
          </a:solidFill>
        </p:spPr>
        <p:txBody>
          <a:bodyPr/>
          <a:lstStyle/>
          <a:p>
            <a:endParaRPr lang="en-US" dirty="0"/>
          </a:p>
        </p:txBody>
      </p:sp>
      <p:sp>
        <p:nvSpPr>
          <p:cNvPr id="7" name="AutoShape 7"/>
          <p:cNvSpPr/>
          <p:nvPr/>
        </p:nvSpPr>
        <p:spPr>
          <a:xfrm>
            <a:off x="1712456"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8" name="TextBox 8"/>
          <p:cNvSpPr txBox="1"/>
          <p:nvPr/>
        </p:nvSpPr>
        <p:spPr>
          <a:xfrm>
            <a:off x="1848315" y="2058674"/>
            <a:ext cx="1720313" cy="600101"/>
          </a:xfrm>
          <a:prstGeom prst="rect">
            <a:avLst/>
          </a:prstGeom>
        </p:spPr>
        <p:txBody>
          <a:bodyPr lIns="0" tIns="0" rIns="0" bIns="0" rtlCol="0" anchor="t">
            <a:spAutoFit/>
          </a:bodyPr>
          <a:lstStyle/>
          <a:p>
            <a:pPr algn="ctr">
              <a:lnSpc>
                <a:spcPts val="2379"/>
              </a:lnSpc>
            </a:pPr>
            <a:r>
              <a:rPr lang="en-US" sz="1600" spc="150" dirty="0">
                <a:solidFill>
                  <a:srgbClr val="1192D1"/>
                </a:solidFill>
                <a:latin typeface="Avenir LT Std 45 Book" panose="020B0502020203020204" pitchFamily="34" charset="0"/>
                <a:cs typeface="Avenir Heavy" panose="020B0703020203020204" pitchFamily="34" charset="-78"/>
              </a:rPr>
              <a:t>Voluntary Accident</a:t>
            </a:r>
          </a:p>
        </p:txBody>
      </p:sp>
      <p:sp>
        <p:nvSpPr>
          <p:cNvPr id="9" name="AutoShape 9"/>
          <p:cNvSpPr/>
          <p:nvPr/>
        </p:nvSpPr>
        <p:spPr>
          <a:xfrm>
            <a:off x="3906628"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0" name="TextBox 10"/>
          <p:cNvSpPr txBox="1"/>
          <p:nvPr/>
        </p:nvSpPr>
        <p:spPr>
          <a:xfrm>
            <a:off x="3997318" y="2057400"/>
            <a:ext cx="1810649" cy="600101"/>
          </a:xfrm>
          <a:prstGeom prst="rect">
            <a:avLst/>
          </a:prstGeom>
        </p:spPr>
        <p:txBody>
          <a:bodyPr lIns="0" tIns="0" rIns="0" bIns="0" rtlCol="0" anchor="t">
            <a:spAutoFit/>
          </a:bodyPr>
          <a:lstStyle/>
          <a:p>
            <a:pPr algn="ctr">
              <a:lnSpc>
                <a:spcPts val="2379"/>
              </a:lnSpc>
            </a:pPr>
            <a:r>
              <a:rPr lang="en-US" sz="1600" spc="150" dirty="0">
                <a:solidFill>
                  <a:srgbClr val="1192D1"/>
                </a:solidFill>
                <a:latin typeface="Avenir LT Std 45 Book" panose="020B0502020203020204" pitchFamily="34" charset="0"/>
                <a:cs typeface="Avenir Heavy" panose="020B0703020203020204" pitchFamily="34" charset="-78"/>
              </a:rPr>
              <a:t>Voluntary Critical Illness</a:t>
            </a:r>
          </a:p>
        </p:txBody>
      </p:sp>
      <p:sp>
        <p:nvSpPr>
          <p:cNvPr id="11" name="AutoShape 11"/>
          <p:cNvSpPr/>
          <p:nvPr/>
        </p:nvSpPr>
        <p:spPr>
          <a:xfrm>
            <a:off x="6100799"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2" name="TextBox 12"/>
          <p:cNvSpPr txBox="1"/>
          <p:nvPr/>
        </p:nvSpPr>
        <p:spPr>
          <a:xfrm>
            <a:off x="6236658" y="2058674"/>
            <a:ext cx="1720313" cy="907877"/>
          </a:xfrm>
          <a:prstGeom prst="rect">
            <a:avLst/>
          </a:prstGeom>
        </p:spPr>
        <p:txBody>
          <a:bodyPr lIns="0" tIns="0" rIns="0" bIns="0" rtlCol="0" anchor="t">
            <a:spAutoFit/>
          </a:bodyPr>
          <a:lstStyle/>
          <a:p>
            <a:pPr algn="ctr">
              <a:lnSpc>
                <a:spcPts val="2379"/>
              </a:lnSpc>
            </a:pPr>
            <a:r>
              <a:rPr lang="en-US" sz="1600" spc="150" dirty="0">
                <a:solidFill>
                  <a:srgbClr val="1192D1"/>
                </a:solidFill>
                <a:latin typeface="Avenir LT Std 45 Book" panose="020B0502020203020204" pitchFamily="34" charset="0"/>
                <a:cs typeface="Avenir Heavy" panose="020B0703020203020204" pitchFamily="34" charset="-78"/>
              </a:rPr>
              <a:t>Voluntary Hospital Indemnity</a:t>
            </a:r>
          </a:p>
        </p:txBody>
      </p:sp>
      <p:sp>
        <p:nvSpPr>
          <p:cNvPr id="13" name="AutoShape 13"/>
          <p:cNvSpPr/>
          <p:nvPr/>
        </p:nvSpPr>
        <p:spPr>
          <a:xfrm>
            <a:off x="8294971"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4" name="TextBox 14"/>
          <p:cNvSpPr txBox="1"/>
          <p:nvPr/>
        </p:nvSpPr>
        <p:spPr>
          <a:xfrm>
            <a:off x="8430829" y="2057400"/>
            <a:ext cx="1720313" cy="600101"/>
          </a:xfrm>
          <a:prstGeom prst="rect">
            <a:avLst/>
          </a:prstGeom>
        </p:spPr>
        <p:txBody>
          <a:bodyPr lIns="0" tIns="0" rIns="0" bIns="0" rtlCol="0" anchor="t">
            <a:spAutoFit/>
          </a:bodyPr>
          <a:lstStyle/>
          <a:p>
            <a:pPr algn="ctr">
              <a:lnSpc>
                <a:spcPts val="2379"/>
              </a:lnSpc>
            </a:pPr>
            <a:r>
              <a:rPr lang="en-US" sz="1600" spc="150" dirty="0">
                <a:solidFill>
                  <a:srgbClr val="1192D1"/>
                </a:solidFill>
                <a:latin typeface="Avenir LT Std 45 Book" panose="020B0502020203020204" pitchFamily="34" charset="0"/>
                <a:cs typeface="Avenir Heavy" panose="020B0703020203020204" pitchFamily="34" charset="-78"/>
              </a:rPr>
              <a:t>Long Term Disability</a:t>
            </a:r>
          </a:p>
        </p:txBody>
      </p:sp>
      <p:sp>
        <p:nvSpPr>
          <p:cNvPr id="15" name="TextBox 15"/>
          <p:cNvSpPr txBox="1"/>
          <p:nvPr/>
        </p:nvSpPr>
        <p:spPr>
          <a:xfrm>
            <a:off x="3997317" y="4168350"/>
            <a:ext cx="1810649" cy="1107996"/>
          </a:xfrm>
          <a:prstGeom prst="rect">
            <a:avLst/>
          </a:prstGeom>
        </p:spPr>
        <p:txBody>
          <a:bodyPr wrap="square" lIns="0" tIns="0" rIns="0" bIns="0" rtlCol="0" anchor="t">
            <a:spAutoFit/>
          </a:bodyPr>
          <a:lstStyle>
            <a:defPPr>
              <a:defRPr lang="en-US"/>
            </a:defPPr>
            <a:lvl1pPr marL="119063" indent="-119063">
              <a:buFont typeface="Arial" panose="020B0604020202020204" pitchFamily="34" charset="0"/>
              <a:buChar char="•"/>
              <a:defRPr sz="1200" spc="13">
                <a:solidFill>
                  <a:srgbClr val="595959"/>
                </a:solidFill>
                <a:latin typeface="Avenir LT Std 45 Book" panose="020B0502020203020204" pitchFamily="34" charset="0"/>
              </a:defRPr>
            </a:lvl1pPr>
          </a:lstStyle>
          <a:p>
            <a:r>
              <a:rPr lang="en-US" spc="50" dirty="0">
                <a:latin typeface="Avenir Next LT Pro Light" panose="020B0304020202020204" pitchFamily="34" charset="0"/>
              </a:rPr>
              <a:t>Pays lump sum benefits directly to you upon diagnosis (Cancer, Heart Attack, Stroke, Major Organ Failure)</a:t>
            </a:r>
          </a:p>
        </p:txBody>
      </p:sp>
      <p:sp>
        <p:nvSpPr>
          <p:cNvPr id="16" name="TextBox 16"/>
          <p:cNvSpPr txBox="1"/>
          <p:nvPr/>
        </p:nvSpPr>
        <p:spPr>
          <a:xfrm>
            <a:off x="6209473" y="4168350"/>
            <a:ext cx="1747498" cy="1107996"/>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50" dirty="0">
                <a:solidFill>
                  <a:srgbClr val="595959"/>
                </a:solidFill>
                <a:latin typeface="Avenir Next LT Pro Light" panose="020B0304020202020204" pitchFamily="34" charset="0"/>
              </a:rPr>
              <a:t>Pays lump sum benefits directly to you for a hospital admission (Hospital admission, ICU confinement etc.)</a:t>
            </a:r>
          </a:p>
        </p:txBody>
      </p:sp>
      <p:sp>
        <p:nvSpPr>
          <p:cNvPr id="17" name="TextBox 17"/>
          <p:cNvSpPr txBox="1"/>
          <p:nvPr/>
        </p:nvSpPr>
        <p:spPr>
          <a:xfrm>
            <a:off x="8430829" y="3315340"/>
            <a:ext cx="1747497" cy="2400657"/>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50" dirty="0">
                <a:solidFill>
                  <a:srgbClr val="595959"/>
                </a:solidFill>
                <a:latin typeface="Avenir Next LT Pro Light" panose="020B0304020202020204" pitchFamily="34" charset="0"/>
              </a:rPr>
              <a:t>LTD benefits can replace up to 60% of your salary, to a maximum benefit of $10,000 per month</a:t>
            </a:r>
          </a:p>
          <a:p>
            <a:pPr marL="119063" indent="-119063">
              <a:buFont typeface="Arial" panose="020B0604020202020204" pitchFamily="34" charset="0"/>
              <a:buChar char="•"/>
            </a:pPr>
            <a:endParaRPr lang="en-US" sz="1200" spc="50" dirty="0">
              <a:solidFill>
                <a:srgbClr val="595959"/>
              </a:solidFill>
              <a:latin typeface="Avenir Next LT Pro Light" panose="020B0304020202020204" pitchFamily="34" charset="0"/>
            </a:endParaRPr>
          </a:p>
          <a:p>
            <a:pPr marL="119063" indent="-119063">
              <a:buFont typeface="Arial" panose="020B0604020202020204" pitchFamily="34" charset="0"/>
              <a:buChar char="•"/>
            </a:pPr>
            <a:r>
              <a:rPr lang="en-US" sz="1200" spc="50" dirty="0">
                <a:solidFill>
                  <a:srgbClr val="595959"/>
                </a:solidFill>
                <a:latin typeface="Avenir Next LT Pro Light" panose="020B0304020202020204" pitchFamily="34" charset="0"/>
              </a:rPr>
              <a:t>Elimination Period 180 days</a:t>
            </a:r>
          </a:p>
          <a:p>
            <a:pPr marL="119063" indent="-119063">
              <a:buFont typeface="Arial" panose="020B0604020202020204" pitchFamily="34" charset="0"/>
              <a:buChar char="•"/>
            </a:pPr>
            <a:endParaRPr lang="en-US" sz="1200" spc="50" dirty="0">
              <a:solidFill>
                <a:srgbClr val="595959"/>
              </a:solidFill>
              <a:latin typeface="Avenir Next LT Pro Light" panose="020B0304020202020204" pitchFamily="34" charset="0"/>
            </a:endParaRPr>
          </a:p>
          <a:p>
            <a:pPr marL="119063" indent="-119063">
              <a:buFont typeface="Arial" panose="020B0604020202020204" pitchFamily="34" charset="0"/>
              <a:buChar char="•"/>
            </a:pPr>
            <a:r>
              <a:rPr lang="en-US" sz="1200" spc="50" dirty="0">
                <a:solidFill>
                  <a:srgbClr val="595959"/>
                </a:solidFill>
                <a:latin typeface="Avenir Next LT Pro Light" panose="020B0304020202020204" pitchFamily="34" charset="0"/>
              </a:rPr>
              <a:t>Duration of coverage is up to the Social Security Normal Retirement Age</a:t>
            </a:r>
          </a:p>
        </p:txBody>
      </p:sp>
      <p:sp>
        <p:nvSpPr>
          <p:cNvPr id="18" name="TextBox 18"/>
          <p:cNvSpPr txBox="1"/>
          <p:nvPr/>
        </p:nvSpPr>
        <p:spPr>
          <a:xfrm>
            <a:off x="941521" y="133372"/>
            <a:ext cx="10308958" cy="834074"/>
          </a:xfrm>
          <a:prstGeom prst="rect">
            <a:avLst/>
          </a:prstGeom>
        </p:spPr>
        <p:txBody>
          <a:bodyPr lIns="0" tIns="0" rIns="0" bIns="0" rtlCol="0" anchor="t">
            <a:spAutoFit/>
          </a:bodyPr>
          <a:lstStyle/>
          <a:p>
            <a:pPr algn="ctr">
              <a:lnSpc>
                <a:spcPct val="150000"/>
              </a:lnSpc>
            </a:pPr>
            <a:r>
              <a:rPr lang="en-US" sz="4000" spc="40" dirty="0">
                <a:solidFill>
                  <a:schemeClr val="bg1"/>
                </a:solidFill>
                <a:latin typeface="AccentGraphic" panose="02000303060000020004" pitchFamily="50" charset="0"/>
              </a:rPr>
              <a:t>Voluntary Plans</a:t>
            </a:r>
          </a:p>
        </p:txBody>
      </p:sp>
      <p:sp>
        <p:nvSpPr>
          <p:cNvPr id="37" name="TextBox 36">
            <a:extLst>
              <a:ext uri="{FF2B5EF4-FFF2-40B4-BE49-F238E27FC236}">
                <a16:creationId xmlns:a16="http://schemas.microsoft.com/office/drawing/2014/main" id="{BCC7373D-FF8F-BFA7-48EC-E373506AEA36}"/>
              </a:ext>
            </a:extLst>
          </p:cNvPr>
          <p:cNvSpPr txBox="1"/>
          <p:nvPr/>
        </p:nvSpPr>
        <p:spPr>
          <a:xfrm>
            <a:off x="1712455" y="3240844"/>
            <a:ext cx="6393863" cy="830997"/>
          </a:xfrm>
          <a:prstGeom prst="rect">
            <a:avLst/>
          </a:prstGeom>
          <a:solidFill>
            <a:srgbClr val="D0EAF6"/>
          </a:solidFill>
        </p:spPr>
        <p:txBody>
          <a:bodyPr wrap="square">
            <a:spAutoFit/>
          </a:bodyPr>
          <a:lstStyle/>
          <a:p>
            <a:pPr algn="ctr"/>
            <a:r>
              <a:rPr lang="en-US" sz="1200" spc="50" dirty="0">
                <a:solidFill>
                  <a:srgbClr val="1192D1"/>
                </a:solidFill>
                <a:latin typeface="Avenir Next LT Pro Light" panose="020B0304020202020204" pitchFamily="34" charset="0"/>
              </a:rPr>
              <a:t>Coverage for you and your eligible family members</a:t>
            </a:r>
          </a:p>
          <a:p>
            <a:pPr algn="ctr"/>
            <a:r>
              <a:rPr lang="en-US" sz="1200" spc="50" dirty="0">
                <a:solidFill>
                  <a:srgbClr val="1192D1"/>
                </a:solidFill>
                <a:latin typeface="Avenir Next LT Pro Light" panose="020B0304020202020204" pitchFamily="34" charset="0"/>
              </a:rPr>
              <a:t>No medical questions asked</a:t>
            </a:r>
          </a:p>
          <a:p>
            <a:pPr algn="ctr"/>
            <a:r>
              <a:rPr lang="en-US" sz="1200" spc="50" dirty="0">
                <a:solidFill>
                  <a:srgbClr val="1192D1"/>
                </a:solidFill>
                <a:latin typeface="Avenir Next LT Pro Light" panose="020B0304020202020204" pitchFamily="34" charset="0"/>
              </a:rPr>
              <a:t>You choose how to spend – childcare, deductibles, etc.</a:t>
            </a:r>
          </a:p>
          <a:p>
            <a:pPr algn="ctr"/>
            <a:r>
              <a:rPr lang="en-US" sz="1200" spc="50" dirty="0">
                <a:solidFill>
                  <a:srgbClr val="1192D1"/>
                </a:solidFill>
                <a:latin typeface="Avenir Next LT Pro Light" panose="020B0304020202020204" pitchFamily="34" charset="0"/>
              </a:rPr>
              <a:t>$75 wellness screening reimbursement benefit per person per year</a:t>
            </a:r>
          </a:p>
        </p:txBody>
      </p:sp>
      <p:pic>
        <p:nvPicPr>
          <p:cNvPr id="2" name="Picture 3" descr="image004">
            <a:extLst>
              <a:ext uri="{FF2B5EF4-FFF2-40B4-BE49-F238E27FC236}">
                <a16:creationId xmlns:a16="http://schemas.microsoft.com/office/drawing/2014/main" id="{AD5E883A-8588-9A5F-22EB-823796435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4929" y="6038090"/>
            <a:ext cx="15335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BCCC3D5A-1915-29DD-E0BA-D23458A382BE}"/>
              </a:ext>
            </a:extLst>
          </p:cNvPr>
          <p:cNvCxnSpPr/>
          <p:nvPr/>
        </p:nvCxnSpPr>
        <p:spPr>
          <a:xfrm>
            <a:off x="8199420" y="1674891"/>
            <a:ext cx="0" cy="4326908"/>
          </a:xfrm>
          <a:prstGeom prst="line">
            <a:avLst/>
          </a:prstGeom>
          <a:ln/>
          <a:effectLst>
            <a:outerShdw blurRad="63500" sx="102000" sy="102000" algn="c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7122F64E-C683-4513-E6AC-9944DE8C9C94}"/>
              </a:ext>
            </a:extLst>
          </p:cNvPr>
          <p:cNvCxnSpPr/>
          <p:nvPr/>
        </p:nvCxnSpPr>
        <p:spPr>
          <a:xfrm>
            <a:off x="1606236" y="1674891"/>
            <a:ext cx="0" cy="4326908"/>
          </a:xfrm>
          <a:prstGeom prst="line">
            <a:avLst/>
          </a:prstGeom>
          <a:ln/>
          <a:effectLst>
            <a:outerShdw blurRad="63500" sx="102000" sy="102000" algn="c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25D811FA-B5AE-BE64-0EEE-9B676F511C81}"/>
              </a:ext>
            </a:extLst>
          </p:cNvPr>
          <p:cNvCxnSpPr/>
          <p:nvPr/>
        </p:nvCxnSpPr>
        <p:spPr>
          <a:xfrm>
            <a:off x="10397150" y="1674891"/>
            <a:ext cx="0" cy="4326908"/>
          </a:xfrm>
          <a:prstGeom prst="line">
            <a:avLst/>
          </a:prstGeom>
          <a:ln/>
          <a:effectLst>
            <a:outerShdw blurRad="63500" sx="102000" sy="102000" algn="c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pic>
        <p:nvPicPr>
          <p:cNvPr id="19" name="Recorded Sound">
            <a:hlinkClick r:id="" action="ppaction://media"/>
            <a:extLst>
              <a:ext uri="{FF2B5EF4-FFF2-40B4-BE49-F238E27FC236}">
                <a16:creationId xmlns:a16="http://schemas.microsoft.com/office/drawing/2014/main" id="{CA57DFDB-077A-C683-7041-E95067F17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4974" y="60510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5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569F12-8407-4839-95CD-BEFE7E985A8B}"/>
              </a:ext>
            </a:extLst>
          </p:cNvPr>
          <p:cNvSpPr/>
          <p:nvPr/>
        </p:nvSpPr>
        <p:spPr>
          <a:xfrm>
            <a:off x="6026147" y="1824662"/>
            <a:ext cx="4573902" cy="3600986"/>
          </a:xfrm>
          <a:prstGeom prst="rect">
            <a:avLst/>
          </a:prstGeom>
        </p:spPr>
        <p:txBody>
          <a:bodyPr wrap="square">
            <a:spAutoFit/>
          </a:bodyPr>
          <a:lstStyle/>
          <a:p>
            <a:endParaRPr lang="en-US" sz="1200" dirty="0">
              <a:solidFill>
                <a:srgbClr val="41463F"/>
              </a:solidFill>
              <a:latin typeface="Avenir Next LT Pro Light" panose="020B0304020202020204" pitchFamily="34" charset="0"/>
              <a:cs typeface="Arial" panose="020B0604020202020204" pitchFamily="34" charset="0"/>
            </a:endParaRPr>
          </a:p>
          <a:p>
            <a:endParaRPr lang="en-US" sz="1200" dirty="0">
              <a:solidFill>
                <a:srgbClr val="41463F"/>
              </a:solidFill>
              <a:latin typeface="Avenir Next LT Pro Light" panose="020B0304020202020204" pitchFamily="34" charset="0"/>
              <a:cs typeface="Arial" panose="020B060402020202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We’ve partnered with Perks at Work to give you access to employee discounts, so you don’t have to pay full price on the things you buy.  </a:t>
            </a:r>
          </a:p>
          <a:p>
            <a:endParaRPr lang="en-US" sz="1200" dirty="0">
              <a:solidFill>
                <a:srgbClr val="41463F"/>
              </a:solidFill>
              <a:latin typeface="Avenir Next LT Pro Light" panose="020B0304020202020204" pitchFamily="34" charset="0"/>
              <a:cs typeface="Calibri" panose="020F050202020403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From 30% off movie tickets to hundreds of dollars off a new personal laptop, discounted gym memberships and more</a:t>
            </a:r>
          </a:p>
          <a:p>
            <a:endParaRPr lang="en-US" sz="1200" b="1" dirty="0">
              <a:solidFill>
                <a:srgbClr val="41463F"/>
              </a:solidFill>
              <a:latin typeface="Avenir Next LT Pro Light" panose="020B0304020202020204" pitchFamily="34" charset="0"/>
              <a:cs typeface="Calibri" panose="020F0502020204030204" pitchFamily="34" charset="0"/>
            </a:endParaRPr>
          </a:p>
          <a:p>
            <a:r>
              <a:rPr lang="en-US" sz="1200" b="1" dirty="0">
                <a:solidFill>
                  <a:srgbClr val="41463F"/>
                </a:solidFill>
                <a:latin typeface="Avenir Next LT Pro Light" panose="020B0304020202020204" pitchFamily="34" charset="0"/>
                <a:cs typeface="Calibri" panose="020F0502020204030204" pitchFamily="34" charset="0"/>
              </a:rPr>
              <a:t>Community Online Academy (COA) </a:t>
            </a:r>
            <a:br>
              <a:rPr lang="en-US" sz="1200" dirty="0">
                <a:solidFill>
                  <a:srgbClr val="41463F"/>
                </a:solidFill>
                <a:latin typeface="Avenir Next LT Pro Light" panose="020B0304020202020204" pitchFamily="34" charset="0"/>
                <a:cs typeface="Calibri" panose="020F0502020204030204" pitchFamily="34" charset="0"/>
              </a:rPr>
            </a:br>
            <a:r>
              <a:rPr lang="en-US" sz="1200" dirty="0">
                <a:solidFill>
                  <a:srgbClr val="41463F"/>
                </a:solidFill>
                <a:latin typeface="Avenir Next LT Pro Light" panose="020B0304020202020204" pitchFamily="34" charset="0"/>
                <a:cs typeface="Calibri" panose="020F0502020204030204" pitchFamily="34" charset="0"/>
              </a:rPr>
              <a:t>We recognize the challenges of managing work, family and life while still trying to maintain our own health/immune systems. We have partnered with Perks at Work to provide ALL Aegis Employees and their families access to </a:t>
            </a:r>
            <a:r>
              <a:rPr lang="en-US" sz="1200" dirty="0">
                <a:solidFill>
                  <a:srgbClr val="41463F"/>
                </a:solidFill>
                <a:latin typeface="Avenir Next LT Pro Light" panose="020B03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Community Online Academy</a:t>
            </a:r>
            <a:r>
              <a:rPr lang="en-US" sz="1200" dirty="0">
                <a:solidFill>
                  <a:srgbClr val="41463F"/>
                </a:solidFill>
                <a:latin typeface="Avenir Next LT Pro Light" panose="020B0304020202020204" pitchFamily="34" charset="0"/>
                <a:cs typeface="Calibri" panose="020F0502020204030204" pitchFamily="34" charset="0"/>
              </a:rPr>
              <a:t>. </a:t>
            </a:r>
          </a:p>
          <a:p>
            <a:endParaRPr lang="en-US" sz="1200" dirty="0">
              <a:solidFill>
                <a:srgbClr val="41463F"/>
              </a:solidFill>
              <a:latin typeface="Avenir Next LT Pro Light" panose="020B0304020202020204" pitchFamily="34" charset="0"/>
              <a:cs typeface="Calibri" panose="020F050202020403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COA offers a full Thursday of 30-45 min virtual sessions focused on learning and health &amp; wellness as well as a robust video library.</a:t>
            </a:r>
            <a:endParaRPr lang="en-US" sz="1200" b="1" dirty="0">
              <a:solidFill>
                <a:srgbClr val="41463F"/>
              </a:solidFill>
              <a:latin typeface="Avenir Next LT Pro Light" panose="020B0304020202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6AD950B-A0B4-49C5-B413-6143F45071D5}"/>
              </a:ext>
            </a:extLst>
          </p:cNvPr>
          <p:cNvSpPr/>
          <p:nvPr/>
        </p:nvSpPr>
        <p:spPr>
          <a:xfrm>
            <a:off x="5992439" y="5461670"/>
            <a:ext cx="4536914" cy="1243930"/>
          </a:xfrm>
          <a:prstGeom prst="rect">
            <a:avLst/>
          </a:prstGeom>
        </p:spPr>
        <p:txBody>
          <a:bodyPr wrap="square">
            <a:spAutoFit/>
          </a:bodyPr>
          <a:lstStyle/>
          <a:p>
            <a:r>
              <a:rPr lang="en-US" sz="900" dirty="0">
                <a:latin typeface="Avenir Next LT Pro Light" panose="020B0304020202020204" pitchFamily="34" charset="0"/>
                <a:cs typeface="Arial" panose="020B0604020202020204" pitchFamily="34" charset="0"/>
              </a:rPr>
              <a:t>Simply log on to:</a:t>
            </a:r>
          </a:p>
          <a:p>
            <a:pPr>
              <a:spcBef>
                <a:spcPts val="450"/>
              </a:spcBef>
              <a:spcAft>
                <a:spcPts val="450"/>
              </a:spcAft>
            </a:pPr>
            <a:r>
              <a:rPr lang="en-US" dirty="0">
                <a:solidFill>
                  <a:srgbClr val="1192D1"/>
                </a:solidFill>
                <a:latin typeface="Avenir Next LT Pro Light" panose="020B0304020202020204" pitchFamily="34" charset="0"/>
                <a:cs typeface="Arial" panose="020B0604020202020204" pitchFamily="34" charset="0"/>
              </a:rPr>
              <a:t>perksatwork.com/aegisliving</a:t>
            </a:r>
          </a:p>
          <a:p>
            <a:pPr>
              <a:spcBef>
                <a:spcPts val="450"/>
              </a:spcBef>
              <a:spcAft>
                <a:spcPts val="450"/>
              </a:spcAft>
            </a:pPr>
            <a:r>
              <a:rPr lang="en-US" sz="900" dirty="0">
                <a:latin typeface="Avenir Next LT Pro Light" panose="020B0304020202020204" pitchFamily="34" charset="0"/>
                <a:ea typeface="Calibri" panose="020F0502020204030204" pitchFamily="34" charset="0"/>
              </a:rPr>
              <a:t>Register with your work email or use the code “AEG” to activate your account.</a:t>
            </a:r>
            <a:endParaRPr lang="en-PH" sz="900" dirty="0">
              <a:latin typeface="Avenir Next LT Pro Light" panose="020B0304020202020204" pitchFamily="34" charset="0"/>
              <a:ea typeface="Calibri" panose="020F0502020204030204" pitchFamily="34" charset="0"/>
            </a:endParaRPr>
          </a:p>
          <a:p>
            <a:pPr>
              <a:spcBef>
                <a:spcPts val="450"/>
              </a:spcBef>
              <a:spcAft>
                <a:spcPts val="450"/>
              </a:spcAft>
            </a:pPr>
            <a:endParaRPr lang="en-US" dirty="0">
              <a:solidFill>
                <a:schemeClr val="accent2"/>
              </a:solidFill>
              <a:latin typeface="Avenir Next LT Pro Light" panose="020B03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28B52898-CAF9-4CD1-9115-B80B096FC71E}"/>
              </a:ext>
            </a:extLst>
          </p:cNvPr>
          <p:cNvCxnSpPr>
            <a:cxnSpLocks/>
          </p:cNvCxnSpPr>
          <p:nvPr/>
        </p:nvCxnSpPr>
        <p:spPr>
          <a:xfrm>
            <a:off x="5988988" y="5431331"/>
            <a:ext cx="4536914" cy="0"/>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EDCF430D-45D5-422D-8AD4-4B363A7E1828}"/>
              </a:ext>
            </a:extLst>
          </p:cNvPr>
          <p:cNvCxnSpPr>
            <a:cxnSpLocks/>
          </p:cNvCxnSpPr>
          <p:nvPr/>
        </p:nvCxnSpPr>
        <p:spPr>
          <a:xfrm>
            <a:off x="5988988" y="6324600"/>
            <a:ext cx="4536914" cy="0"/>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sp>
        <p:nvSpPr>
          <p:cNvPr id="5" name="Text Placeholder 4"/>
          <p:cNvSpPr>
            <a:spLocks noGrp="1"/>
          </p:cNvSpPr>
          <p:nvPr>
            <p:ph type="body" sz="quarter" idx="10"/>
          </p:nvPr>
        </p:nvSpPr>
        <p:spPr>
          <a:xfrm>
            <a:off x="1454147" y="292406"/>
            <a:ext cx="9144000" cy="950383"/>
          </a:xfrm>
        </p:spPr>
        <p:txBody>
          <a:bodyPr/>
          <a:lstStyle/>
          <a:p>
            <a:r>
              <a:rPr lang="en-US" dirty="0"/>
              <a:t>Employee Discount Programs</a:t>
            </a:r>
          </a:p>
        </p:txBody>
      </p:sp>
      <p:sp>
        <p:nvSpPr>
          <p:cNvPr id="4" name="Rectangle 3">
            <a:extLst>
              <a:ext uri="{FF2B5EF4-FFF2-40B4-BE49-F238E27FC236}">
                <a16:creationId xmlns:a16="http://schemas.microsoft.com/office/drawing/2014/main" id="{B02BDBD7-7501-4BDD-A641-144027ACD1E7}"/>
              </a:ext>
            </a:extLst>
          </p:cNvPr>
          <p:cNvSpPr/>
          <p:nvPr/>
        </p:nvSpPr>
        <p:spPr>
          <a:xfrm>
            <a:off x="727534" y="2423305"/>
            <a:ext cx="4573902" cy="1015663"/>
          </a:xfrm>
          <a:prstGeom prst="rect">
            <a:avLst/>
          </a:prstGeom>
        </p:spPr>
        <p:txBody>
          <a:bodyPr wrap="square">
            <a:spAutoFit/>
          </a:bodyPr>
          <a:lstStyle/>
          <a:p>
            <a:r>
              <a:rPr lang="en-US" sz="1200" dirty="0">
                <a:solidFill>
                  <a:srgbClr val="41463F"/>
                </a:solidFill>
                <a:latin typeface="Avenir Next LT Pro Light" panose="020B0304020202020204" pitchFamily="34" charset="0"/>
                <a:cs typeface="Arial" panose="020B0604020202020204" pitchFamily="34" charset="0"/>
              </a:rPr>
              <a:t>The Passport Mobile Card is a complimentary employee benefit that allows you and your family to access exclusive savings from thousands of local and national merchants – now all from your smartphone! Save on dining, shopping, travel, and all kinds of everyday services.</a:t>
            </a:r>
          </a:p>
        </p:txBody>
      </p:sp>
      <p:pic>
        <p:nvPicPr>
          <p:cNvPr id="6" name="Picture 5">
            <a:extLst>
              <a:ext uri="{FF2B5EF4-FFF2-40B4-BE49-F238E27FC236}">
                <a16:creationId xmlns:a16="http://schemas.microsoft.com/office/drawing/2014/main" id="{705B485C-A0C4-546C-437A-E68963E55D6B}"/>
              </a:ext>
            </a:extLst>
          </p:cNvPr>
          <p:cNvPicPr>
            <a:picLocks noChangeAspect="1"/>
          </p:cNvPicPr>
          <p:nvPr/>
        </p:nvPicPr>
        <p:blipFill>
          <a:blip r:embed="rId6"/>
          <a:stretch>
            <a:fillRect/>
          </a:stretch>
        </p:blipFill>
        <p:spPr>
          <a:xfrm>
            <a:off x="6096000" y="1539090"/>
            <a:ext cx="2962275" cy="566630"/>
          </a:xfrm>
          <a:prstGeom prst="rect">
            <a:avLst/>
          </a:prstGeom>
        </p:spPr>
      </p:pic>
      <p:pic>
        <p:nvPicPr>
          <p:cNvPr id="11" name="Picture 10">
            <a:extLst>
              <a:ext uri="{FF2B5EF4-FFF2-40B4-BE49-F238E27FC236}">
                <a16:creationId xmlns:a16="http://schemas.microsoft.com/office/drawing/2014/main" id="{51A73FA7-C69D-FA95-3A15-8F6E679F5481}"/>
              </a:ext>
            </a:extLst>
          </p:cNvPr>
          <p:cNvPicPr>
            <a:picLocks noChangeAspect="1"/>
          </p:cNvPicPr>
          <p:nvPr/>
        </p:nvPicPr>
        <p:blipFill>
          <a:blip r:embed="rId7"/>
          <a:stretch>
            <a:fillRect/>
          </a:stretch>
        </p:blipFill>
        <p:spPr>
          <a:xfrm>
            <a:off x="813450" y="3971517"/>
            <a:ext cx="1101075" cy="1130606"/>
          </a:xfrm>
          <a:prstGeom prst="rect">
            <a:avLst/>
          </a:prstGeom>
        </p:spPr>
      </p:pic>
      <p:sp>
        <p:nvSpPr>
          <p:cNvPr id="12" name="Rectangle 11">
            <a:extLst>
              <a:ext uri="{FF2B5EF4-FFF2-40B4-BE49-F238E27FC236}">
                <a16:creationId xmlns:a16="http://schemas.microsoft.com/office/drawing/2014/main" id="{73699786-E365-1581-CCCF-04E40E7EEB31}"/>
              </a:ext>
            </a:extLst>
          </p:cNvPr>
          <p:cNvSpPr/>
          <p:nvPr/>
        </p:nvSpPr>
        <p:spPr>
          <a:xfrm>
            <a:off x="1914525" y="3382658"/>
            <a:ext cx="3200400" cy="2308324"/>
          </a:xfrm>
          <a:prstGeom prst="rect">
            <a:avLst/>
          </a:prstGeom>
        </p:spPr>
        <p:txBody>
          <a:bodyPr wrap="square">
            <a:spAutoFit/>
          </a:bodyPr>
          <a:lstStyle/>
          <a:p>
            <a:endParaRPr lang="en-US" sz="1200" dirty="0">
              <a:solidFill>
                <a:srgbClr val="41463F"/>
              </a:solidFill>
              <a:latin typeface="Avenir Next LT Pro Light" panose="020B0304020202020204" pitchFamily="34" charset="0"/>
              <a:cs typeface="Arial" panose="020B0604020202020204" pitchFamily="34" charset="0"/>
            </a:endParaRPr>
          </a:p>
          <a:p>
            <a:pPr algn="l"/>
            <a:r>
              <a:rPr lang="en-US" sz="1200" b="0" i="0" u="none" strike="noStrike" baseline="0" dirty="0">
                <a:solidFill>
                  <a:srgbClr val="41463F"/>
                </a:solidFill>
                <a:latin typeface="Avenir Next LT Pro Light" panose="020B0304020202020204" pitchFamily="34" charset="0"/>
              </a:rPr>
              <a:t>To Activate Your Mobile Card:</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Visit https://passportcorporate.com</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Click the ‘Register here’ button, enter your email and the activation code AEGIS-PASS on the next page.</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Complete your profile to generate your Passport Mobile Card number.</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Download and sign into the Passport Mobile app (simply search for “Passport Mobile” in your app store or marketplace).</a:t>
            </a:r>
            <a:endParaRPr lang="en-US" sz="1200" dirty="0">
              <a:solidFill>
                <a:srgbClr val="41463F"/>
              </a:solidFill>
              <a:latin typeface="Avenir Next LT Pro Light" panose="020B0304020202020204" pitchFamily="34" charset="0"/>
              <a:cs typeface="Arial" panose="020B0604020202020204" pitchFamily="34" charset="0"/>
            </a:endParaRPr>
          </a:p>
        </p:txBody>
      </p:sp>
      <p:pic>
        <p:nvPicPr>
          <p:cNvPr id="15" name="Picture 14" descr="A close-up of a logo&#10;&#10;AI-generated content may be incorrect.">
            <a:extLst>
              <a:ext uri="{FF2B5EF4-FFF2-40B4-BE49-F238E27FC236}">
                <a16:creationId xmlns:a16="http://schemas.microsoft.com/office/drawing/2014/main" id="{EACCA917-F588-0463-4DA3-BD74895382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534" y="1704926"/>
            <a:ext cx="2103234" cy="663870"/>
          </a:xfrm>
          <a:prstGeom prst="rect">
            <a:avLst/>
          </a:prstGeom>
        </p:spPr>
      </p:pic>
      <p:pic>
        <p:nvPicPr>
          <p:cNvPr id="2" name="Recorded Sound">
            <a:hlinkClick r:id="" action="ppaction://media"/>
            <a:extLst>
              <a:ext uri="{FF2B5EF4-FFF2-40B4-BE49-F238E27FC236}">
                <a16:creationId xmlns:a16="http://schemas.microsoft.com/office/drawing/2014/main" id="{A798E5EF-13F5-75CC-98B7-559299CE54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7600" y="5778835"/>
            <a:ext cx="609600" cy="609600"/>
          </a:xfrm>
          <a:prstGeom prst="rect">
            <a:avLst/>
          </a:prstGeom>
        </p:spPr>
      </p:pic>
    </p:spTree>
    <p:extLst>
      <p:ext uri="{BB962C8B-B14F-4D97-AF65-F5344CB8AC3E}">
        <p14:creationId xmlns:p14="http://schemas.microsoft.com/office/powerpoint/2010/main" val="2311287918"/>
      </p:ext>
    </p:extLst>
  </p:cSld>
  <p:clrMapOvr>
    <a:masterClrMapping/>
  </p:clrMapOvr>
  <mc:AlternateContent xmlns:mc="http://schemas.openxmlformats.org/markup-compatibility/2006" xmlns:p14="http://schemas.microsoft.com/office/powerpoint/2010/main">
    <mc:Choice Requires="p14">
      <p:transition spd="slow" p14:dur="2000" advTm="30728"/>
    </mc:Choice>
    <mc:Fallback xmlns="">
      <p:transition spd="slow" advTm="3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PersistId xmlns="59330a6f-3e73-4eed-af51-f8ec5981be63" xsi:nil="true"/>
    <GBS_DMS_Date xmlns="59330a6f-3e73-4eed-af51-f8ec5981be63">2025-04-01T07:00:00+00:00</GBS_DMS_Date>
    <_dlc_DocId xmlns="59330a6f-3e73-4eed-af51-f8ec5981be63">FJJ6MHQMK4CY-1334594765-461</_dlc_DocId>
    <_dlc_DocIdUrl xmlns="59330a6f-3e73-4eed-af51-f8ec5981be63">
      <Url>https://ajg0.sharepoint.com/teams/gbs-dms-e7caba93-9644-eb11-bf69-000d3a347abb/_layouts/15/DocIdRedir.aspx?ID=FJJ6MHQMK4CY-1334594765-461</Url>
      <Description>FJJ6MHQMK4CY-1334594765-461</Description>
    </_dlc_DocIdUrl>
    <Final xmlns="59330a6f-3e73-4eed-af51-f8ec5981be63">true</Final>
    <GBS_Active_With_Client xmlns="59330a6f-3e73-4eed-af51-f8ec5981be63">false</GBS_Active_With_Client>
    <Peer_Reviewed xmlns="59330a6f-3e73-4eed-af51-f8ec5981be63">true</Peer_Reviewed>
    <GBS_DMS_Document_Status xmlns="59330a6f-3e73-4eed-af51-f8ec5981be63" xsi:nil="true"/>
    <Peer_x005f_x0020_Reviewer xmlns="59330a6f-3e73-4eed-af51-f8ec5981be63">
      <UserInfo>
        <DisplayName/>
        <AccountId xsi:nil="true"/>
        <AccountType/>
      </UserInfo>
    </Peer_x005f_x0020_Reviewer>
    <Plan_End_Date xmlns="59330a6f-3e73-4eed-af51-f8ec5981be63" xsi:nil="true"/>
    <Plan_ID xmlns="59330a6f-3e73-4eed-af51-f8ec5981be63" xsi:nil="true"/>
    <Review_Due_Date xmlns="59330a6f-3e73-4eed-af51-f8ec5981be63" xsi:nil="true"/>
    <EOY_Destruction_Date xmlns="59330a6f-3e73-4eed-af51-f8ec5981be63" xsi:nil="true"/>
    <AMPTaskID xmlns="59330a6f-3e73-4eed-af51-f8ec5981be6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mployee Communications" ma:contentTypeID="0x0101003FE33D5B220E468CBF558EC9ECA847B600F6C35EB9E8DF3742A4839CF7A370E7FB" ma:contentTypeVersion="18" ma:contentTypeDescription="Create a new document." ma:contentTypeScope="" ma:versionID="55d3e3420234deee8eaf5f7a262275c1">
  <xsd:schema xmlns:xsd="http://www.w3.org/2001/XMLSchema" xmlns:xs="http://www.w3.org/2001/XMLSchema" xmlns:p="http://schemas.microsoft.com/office/2006/metadata/properties" xmlns:ns2="59330a6f-3e73-4eed-af51-f8ec5981be63" targetNamespace="http://schemas.microsoft.com/office/2006/metadata/properties" ma:root="true" ma:fieldsID="9cc965fc8be1312b74fc08dc6420e80b" ns2:_="">
    <xsd:import namespace="59330a6f-3e73-4eed-af51-f8ec5981be63"/>
    <xsd:element name="properties">
      <xsd:complexType>
        <xsd:sequence>
          <xsd:element name="documentManagement">
            <xsd:complexType>
              <xsd:all>
                <xsd:element ref="ns2:GBS_DMS_Date" minOccurs="0"/>
                <xsd:element ref="ns2:Plan_End_Date" minOccurs="0"/>
                <xsd:element ref="ns2:GBS_Active_With_Client" minOccurs="0"/>
                <xsd:element ref="ns2:Peer_Reviewed" minOccurs="0"/>
                <xsd:element ref="ns2:Final" minOccurs="0"/>
                <xsd:element ref="ns2:GBS_DMS_Document_Status" minOccurs="0"/>
                <xsd:element ref="ns2:AMPTaskID" minOccurs="0"/>
                <xsd:element ref="ns2:Plan_ID" minOccurs="0"/>
                <xsd:element ref="ns2:_dlc_DocId" minOccurs="0"/>
                <xsd:element ref="ns2:_dlc_DocIdUrl" minOccurs="0"/>
                <xsd:element ref="ns2:_dlc_DocIdPersistId" minOccurs="0"/>
                <xsd:element ref="ns2:EOY_Destruction_Date" minOccurs="0"/>
                <xsd:element ref="ns2:Peer_x005f_x0020_Reviewer" minOccurs="0"/>
                <xsd:element ref="ns2:Review_Due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330a6f-3e73-4eed-af51-f8ec5981be63" elementFormDefault="qualified">
    <xsd:import namespace="http://schemas.microsoft.com/office/2006/documentManagement/types"/>
    <xsd:import namespace="http://schemas.microsoft.com/office/infopath/2007/PartnerControls"/>
    <xsd:element name="GBS_DMS_Date" ma:index="8" nillable="true" ma:displayName="Date" ma:default="" ma:format="DateOnly" ma:internalName="GBS_DMS_Date">
      <xsd:simpleType>
        <xsd:restriction base="dms:DateTime"/>
      </xsd:simpleType>
    </xsd:element>
    <xsd:element name="Plan_End_Date" ma:index="9" nillable="true" ma:displayName="Plan End Date" ma:default="" ma:format="DateOnly" ma:hidden="true" ma:internalName="Plan_End_Date" ma:readOnly="false">
      <xsd:simpleType>
        <xsd:restriction base="dms:DateTime"/>
      </xsd:simpleType>
    </xsd:element>
    <xsd:element name="GBS_Active_With_Client" ma:index="10" nillable="true" ma:displayName="Active With Client" ma:hidden="true" ma:internalName="GBS_Active_With_Client" ma:readOnly="false">
      <xsd:simpleType>
        <xsd:restriction base="dms:Boolean"/>
      </xsd:simpleType>
    </xsd:element>
    <xsd:element name="Peer_Reviewed" ma:index="11" nillable="true" ma:displayName="Peer Review Required" ma:hidden="true" ma:internalName="Peer_Reviewed" ma:readOnly="false">
      <xsd:simpleType>
        <xsd:restriction base="dms:Boolean"/>
      </xsd:simpleType>
    </xsd:element>
    <xsd:element name="Final" ma:index="12" nillable="true" ma:displayName="Final Required" ma:hidden="true" ma:internalName="Final" ma:readOnly="false">
      <xsd:simpleType>
        <xsd:restriction base="dms:Boolean"/>
      </xsd:simpleType>
    </xsd:element>
    <xsd:element name="GBS_DMS_Document_Status" ma:index="13" nillable="true" ma:displayName="Document Status" ma:hidden="true" ma:internalName="GBS_DMS_Document_Status" ma:readOnly="false">
      <xsd:simpleType>
        <xsd:restriction base="dms:Choice">
          <xsd:enumeration value=""/>
          <xsd:enumeration value="PR Pending"/>
          <xsd:enumeration value="PR Complete"/>
          <xsd:enumeration value="Final"/>
          <xsd:enumeration value="Sold"/>
        </xsd:restriction>
      </xsd:simpleType>
    </xsd:element>
    <xsd:element name="AMPTaskID" ma:index="14" nillable="true" ma:displayName="AMPTaskID" ma:hidden="true" ma:internalName="AMPTaskID" ma:readOnly="false">
      <xsd:simpleType>
        <xsd:restriction base="dms:Text"/>
      </xsd:simpleType>
    </xsd:element>
    <xsd:element name="Plan_ID" ma:index="15" nillable="true" ma:displayName="Plan ID" ma:hidden="true" ma:internalName="Plan_ID" ma:readOnly="false">
      <xsd:simpleType>
        <xsd:restriction base="dms:Text"/>
      </xsd:simpleType>
    </xsd:element>
    <xsd:element name="_dlc_DocId" ma:index="16" nillable="true" ma:displayName="Document ID Value" ma:description="The value of the document ID assigned to this item." ma:hidden="true" ma:indexed="true" ma:internalName="_dlc_DocId" ma:readOnly="false">
      <xsd:simpleType>
        <xsd:restriction base="dms:Text"/>
      </xsd:simpleType>
    </xsd:element>
    <xsd:element name="_dlc_DocIdUrl" ma:index="17"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false">
      <xsd:simpleType>
        <xsd:restriction base="dms:Boolean"/>
      </xsd:simpleType>
    </xsd:element>
    <xsd:element name="EOY_Destruction_Date" ma:index="19" nillable="true" ma:displayName="EOY Destruction Date" ma:default="" ma:format="DateOnly" ma:hidden="true" ma:internalName="EOY_Destruction_Date" ma:readOnly="false">
      <xsd:simpleType>
        <xsd:restriction base="dms:DateTime"/>
      </xsd:simpleType>
    </xsd:element>
    <xsd:element name="Peer_x005f_x0020_Reviewer" ma:index="20" nillable="true" ma:displayName="Peer Reviewer" ma:hidden="true" ma:internalName="Peer_x0020_Review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_Due_Date" ma:index="21" nillable="true" ma:displayName="Review Due Date" ma:default="" ma:format="DateOnly" ma:hidden="true" ma:internalName="Review_Due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62E61EA-0CB3-46EA-84D7-CB15E14C2A70}">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59330a6f-3e73-4eed-af51-f8ec5981be63"/>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9AE0CDA5-F030-444A-A13E-D43EB696FA93}">
  <ds:schemaRefs>
    <ds:schemaRef ds:uri="http://schemas.microsoft.com/sharepoint/v3/contenttype/forms"/>
  </ds:schemaRefs>
</ds:datastoreItem>
</file>

<file path=customXml/itemProps3.xml><?xml version="1.0" encoding="utf-8"?>
<ds:datastoreItem xmlns:ds="http://schemas.openxmlformats.org/officeDocument/2006/customXml" ds:itemID="{6A5A95B5-C8B1-4BA2-A391-D08971D4B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330a6f-3e73-4eed-af51-f8ec5981b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929B9CA-C515-40B3-B49B-7E72EDEA6B2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Facet</Template>
  <TotalTime>17867</TotalTime>
  <Words>4409</Words>
  <Application>Microsoft Office PowerPoint</Application>
  <PresentationFormat>Widescreen</PresentationFormat>
  <Paragraphs>453</Paragraphs>
  <Slides>28</Slides>
  <Notes>26</Notes>
  <HiddenSlides>0</HiddenSlides>
  <MMClips>28</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AccentGraphic</vt:lpstr>
      <vt:lpstr>AccentGraphic-Light</vt:lpstr>
      <vt:lpstr>Arial</vt:lpstr>
      <vt:lpstr>Avenir</vt:lpstr>
      <vt:lpstr>Avenir Book</vt:lpstr>
      <vt:lpstr>Avenir Heavy</vt:lpstr>
      <vt:lpstr>Avenir LT Std 45 Book</vt:lpstr>
      <vt:lpstr>Avenir LT Std 55 Roman</vt:lpstr>
      <vt:lpstr>Avenir LT Std 65 Medium</vt:lpstr>
      <vt:lpstr>Avenir Next LT Pro Light</vt:lpstr>
      <vt:lpstr>Calibri</vt:lpstr>
      <vt:lpstr>Wingdings</vt:lpstr>
      <vt:lpstr>Office Theme</vt:lpstr>
      <vt:lpstr>2_Office Theme</vt:lpstr>
      <vt:lpstr>Newly Eligible Enrollment and Benefits Employee Benefits 2025-2026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 Case</dc:creator>
  <cp:lastModifiedBy>Melinda Hansen</cp:lastModifiedBy>
  <cp:revision>1318</cp:revision>
  <cp:lastPrinted>2023-03-13T17:24:17Z</cp:lastPrinted>
  <dcterms:created xsi:type="dcterms:W3CDTF">2011-04-22T16:31:26Z</dcterms:created>
  <dcterms:modified xsi:type="dcterms:W3CDTF">2025-06-11T14:08:18Z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0x0101003FE33D5B220E468CBF558EC9ECA847B600F6C35EB9E8DF3742A4839CF7A370E7FB</vt:lpwstr>
  </property>
  <property fmtid="{D5CDD505-2E9C-101B-9397-08002B2CF9AE}" pid="3" name="_dlc_DocIdItemGuid">
    <vt:lpwstr>dabf67ce-0be5-42dd-b18b-53db25ee6650</vt:lpwstr>
  </property>
  <property fmtid="{D5CDD505-2E9C-101B-9397-08002B2CF9AE}" pid="4" name="ComplianceAssetId">
    <vt:lpwstr>e7caba93-9644-eb11-bf69-000d3a347abb</vt:lpwstr>
  </property>
</Properties>
</file>