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  <p:sldMasterId id="2147483762" r:id="rId5"/>
    <p:sldMasterId id="2147483744" r:id="rId6"/>
  </p:sldMasterIdLst>
  <p:notesMasterIdLst>
    <p:notesMasterId r:id="rId21"/>
  </p:notesMasterIdLst>
  <p:handoutMasterIdLst>
    <p:handoutMasterId r:id="rId22"/>
  </p:handoutMasterIdLst>
  <p:sldIdLst>
    <p:sldId id="353" r:id="rId7"/>
    <p:sldId id="333" r:id="rId8"/>
    <p:sldId id="352" r:id="rId9"/>
    <p:sldId id="354" r:id="rId10"/>
    <p:sldId id="355" r:id="rId11"/>
    <p:sldId id="361" r:id="rId12"/>
    <p:sldId id="365" r:id="rId13"/>
    <p:sldId id="366" r:id="rId14"/>
    <p:sldId id="357" r:id="rId15"/>
    <p:sldId id="367" r:id="rId16"/>
    <p:sldId id="360" r:id="rId17"/>
    <p:sldId id="362" r:id="rId18"/>
    <p:sldId id="356" r:id="rId19"/>
    <p:sldId id="33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e Newnham" initials="KN" lastIdx="18" clrIdx="0"/>
  <p:cmAuthor id="1" name="Andy Stauff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26"/>
    <a:srgbClr val="7C8683"/>
    <a:srgbClr val="94AE37"/>
    <a:srgbClr val="005756"/>
    <a:srgbClr val="7C868D"/>
    <a:srgbClr val="B9BF15"/>
    <a:srgbClr val="A4C8E1"/>
    <a:srgbClr val="9EC3DE"/>
    <a:srgbClr val="A6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4DCE8-7011-D84B-AAC9-7AFAA2150D71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AB67-2488-8D48-B37F-021D6EE37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6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AAE3-9058-814E-81D5-28DDE681F558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66651-02D9-C949-8344-2390968C25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62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rgbClr val="94AE37">
                <a:alpha val="75000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35263"/>
            <a:ext cx="9144000" cy="1983627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>
                  <a:alpha val="72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35263"/>
            <a:ext cx="5546373" cy="1486520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78489"/>
            <a:ext cx="5546373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 |  date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39503" y="4167188"/>
            <a:ext cx="2546350" cy="1154595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Partner/Prospect Logo Here (.jpg, or .png)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5819478"/>
            <a:ext cx="914400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87" y="61245"/>
            <a:ext cx="3103133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549733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5497334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99A05"/>
                </a:solidFill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9626" y="4166475"/>
            <a:ext cx="2447174" cy="19596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2pPr>
            <a:lvl3pPr marL="801687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3pPr>
            <a:lvl4pPr marL="1031875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4pPr>
            <a:lvl5pPr marL="1255712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238875" y="2174875"/>
            <a:ext cx="2447925" cy="17780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732155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7321550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0">
              <a:srgbClr val="94AE37">
                <a:alpha val="75000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35263"/>
            <a:ext cx="9144000" cy="1983627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>
                  <a:alpha val="72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35263"/>
            <a:ext cx="7323072" cy="1486520"/>
          </a:xfrm>
        </p:spPr>
        <p:txBody>
          <a:bodyPr wrap="square"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78489"/>
            <a:ext cx="7323072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>
                <a:solidFill>
                  <a:srgbClr val="799A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 | 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5819478"/>
            <a:ext cx="914400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87" y="61245"/>
            <a:ext cx="3103133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0">
              <a:srgbClr val="94AE37">
                <a:alpha val="75000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799822"/>
            <a:ext cx="9144000" cy="3058178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>
                  <a:alpha val="72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4165599"/>
            <a:ext cx="5271340" cy="1156183"/>
          </a:xfrm>
        </p:spPr>
        <p:txBody>
          <a:bodyPr anchor="t" anchorCtr="0"/>
          <a:lstStyle>
            <a:lvl1pPr algn="l">
              <a:lnSpc>
                <a:spcPts val="4680"/>
              </a:lnSpc>
              <a:spcBef>
                <a:spcPts val="0"/>
              </a:spcBef>
              <a:defRPr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3763536"/>
            <a:ext cx="9143820" cy="435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32525" y="4172857"/>
            <a:ext cx="2730500" cy="1531938"/>
          </a:xfrm>
        </p:spPr>
        <p:txBody>
          <a:bodyPr tIns="137160"/>
          <a:lstStyle>
            <a:lvl1pPr marL="0" indent="0">
              <a:spcBef>
                <a:spcPts val="288"/>
              </a:spcBef>
              <a:buNone/>
              <a:defRPr sz="1200" b="1" baseline="0">
                <a:solidFill>
                  <a:srgbClr val="799A05"/>
                </a:solidFill>
                <a:latin typeface="Arial"/>
                <a:cs typeface="Arial"/>
              </a:defRPr>
            </a:lvl1pPr>
            <a:lvl2pPr marL="0" indent="0">
              <a:spcBef>
                <a:spcPts val="288"/>
              </a:spcBef>
              <a:buNone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Gallagher Benefit Services, Inc.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110514" y="4339771"/>
            <a:ext cx="0" cy="798286"/>
          </a:xfrm>
          <a:prstGeom prst="line">
            <a:avLst/>
          </a:prstGeom>
          <a:ln w="12700" cmpd="sng">
            <a:solidFill>
              <a:srgbClr val="94AE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87" y="61245"/>
            <a:ext cx="3103133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 flip="none" rotWithShape="1">
          <a:gsLst>
            <a:gs pos="0">
              <a:srgbClr val="94AE37">
                <a:alpha val="75000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4314494"/>
            <a:ext cx="9144000" cy="2543505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2313" y="4896268"/>
            <a:ext cx="7772400" cy="1156183"/>
          </a:xfrm>
        </p:spPr>
        <p:txBody>
          <a:bodyPr anchor="t" anchorCtr="0">
            <a:normAutofit/>
          </a:bodyPr>
          <a:lstStyle>
            <a:lvl1pPr algn="l">
              <a:lnSpc>
                <a:spcPts val="4680"/>
              </a:lnSpc>
              <a:spcBef>
                <a:spcPts val="0"/>
              </a:spcBef>
              <a:defRPr sz="40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4304321"/>
            <a:ext cx="9143820" cy="435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314494"/>
            <a:ext cx="7772400" cy="640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91698"/>
            <a:ext cx="4146368" cy="365125"/>
          </a:xfrm>
        </p:spPr>
        <p:txBody>
          <a:bodyPr/>
          <a:lstStyle>
            <a:lvl1pPr algn="l">
              <a:defRPr sz="700">
                <a:latin typeface="+mj-lt"/>
                <a:cs typeface="Arial"/>
              </a:defRPr>
            </a:lvl1pPr>
          </a:lstStyle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2909" y="6356350"/>
            <a:ext cx="323890" cy="365125"/>
          </a:xfrm>
        </p:spPr>
        <p:txBody>
          <a:bodyPr/>
          <a:lstStyle>
            <a:lvl1pPr>
              <a:defRPr sz="800">
                <a:solidFill>
                  <a:srgbClr val="799A05"/>
                </a:solidFill>
                <a:latin typeface="+mj-lt"/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>
          <a:xfrm>
            <a:off x="4603568" y="6356350"/>
            <a:ext cx="3759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00263E">
                    <a:tint val="75000"/>
                  </a:srgbClr>
                </a:solidFill>
                <a:latin typeface="+mj-lt"/>
              </a:rPr>
              <a:t>ARTHUR J. GALLAGHER &amp; CO.</a:t>
            </a:r>
            <a:r>
              <a:rPr lang="en-US" baseline="0" dirty="0" smtClean="0">
                <a:solidFill>
                  <a:srgbClr val="00263E">
                    <a:tint val="75000"/>
                  </a:srgbClr>
                </a:solidFill>
                <a:latin typeface="+mj-lt"/>
              </a:rPr>
              <a:t>  </a:t>
            </a:r>
            <a:r>
              <a:rPr lang="en-US" dirty="0" smtClean="0">
                <a:solidFill>
                  <a:srgbClr val="00263E">
                    <a:tint val="75000"/>
                  </a:srgbClr>
                </a:solidFill>
                <a:latin typeface="+mj-lt"/>
              </a:rPr>
              <a:t>|</a:t>
            </a:r>
            <a:r>
              <a:rPr lang="en-US" baseline="0" dirty="0" smtClean="0">
                <a:solidFill>
                  <a:srgbClr val="00263E">
                    <a:tint val="75000"/>
                  </a:srgbClr>
                </a:solidFill>
                <a:latin typeface="+mj-lt"/>
              </a:rPr>
              <a:t>  </a:t>
            </a:r>
            <a:r>
              <a:rPr dirty="0" smtClean="0">
                <a:solidFill>
                  <a:srgbClr val="00263E">
                    <a:tint val="75000"/>
                  </a:srgbClr>
                </a:solidFill>
                <a:latin typeface="+mj-lt"/>
              </a:rPr>
              <a:t>BUSINESS </a:t>
            </a:r>
            <a:r>
              <a:rPr dirty="0">
                <a:solidFill>
                  <a:srgbClr val="00263E">
                    <a:tint val="75000"/>
                  </a:srgbClr>
                </a:solidFill>
                <a:latin typeface="+mj-lt"/>
              </a:rPr>
              <a:t>WITHOUT BARRIERS™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0432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23174"/>
            <a:ext cx="9144000" cy="2025303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26000">
                <a:schemeClr val="bg1">
                  <a:alpha val="8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23174"/>
            <a:ext cx="5546373" cy="1486520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66400"/>
            <a:ext cx="5546373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>
                <a:solidFill>
                  <a:srgbClr val="799A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 |  Date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39503" y="4155099"/>
            <a:ext cx="2546350" cy="124936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Partner/Prospect Logo Here</a:t>
            </a:r>
          </a:p>
          <a:p>
            <a:r>
              <a:rPr lang="en-US" dirty="0" smtClean="0"/>
              <a:t>(.jpg or .png format)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" y="5811912"/>
            <a:ext cx="914382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4" y="533398"/>
            <a:ext cx="3188426" cy="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23174"/>
            <a:ext cx="9144000" cy="2025303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26000">
                <a:schemeClr val="bg1">
                  <a:alpha val="8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23174"/>
            <a:ext cx="7555526" cy="1486520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66400"/>
            <a:ext cx="7555526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>
                <a:solidFill>
                  <a:srgbClr val="799A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 | 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" y="5811912"/>
            <a:ext cx="914382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4" y="533398"/>
            <a:ext cx="3188426" cy="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482"/>
            <a:ext cx="4038600" cy="4206681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9482"/>
            <a:ext cx="4038600" cy="4206681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4040188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927"/>
            <a:ext cx="4041775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4AE37">
                <a:alpha val="74902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319406"/>
            <a:ext cx="2295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8866" y="6356350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fld id="{3221C736-63B6-D644-A03C-117A7871ED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973908"/>
            <a:ext cx="4648861" cy="58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61" r:id="rId2"/>
    <p:sldLayoutId id="2147483740" r:id="rId3"/>
    <p:sldLayoutId id="214748376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25" y="1600201"/>
            <a:ext cx="4154232" cy="5257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5455"/>
            <a:ext cx="9144000" cy="10119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10170"/>
            <a:ext cx="37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200" y="63563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799A05"/>
                </a:solidFill>
                <a:latin typeface="+mj-lt"/>
              </a:defRPr>
            </a:lvl1pPr>
          </a:lstStyle>
          <a:p>
            <a:fld id="{3221C736-63B6-D644-A03C-117A7871E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7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48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4939"/>
            <a:ext cx="8229600" cy="409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91698"/>
            <a:ext cx="4146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799A05"/>
                </a:solidFill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03568" y="6356350"/>
            <a:ext cx="3759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ARTHUR J. GALLAGHER &amp; CO.</a:t>
            </a:r>
            <a:r>
              <a:rPr lang="en-US" baseline="0" dirty="0" smtClean="0">
                <a:solidFill>
                  <a:srgbClr val="00263E">
                    <a:tint val="75000"/>
                  </a:srgbClr>
                </a:solidFill>
              </a:rPr>
              <a:t>  </a:t>
            </a:r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|</a:t>
            </a:r>
            <a:r>
              <a:rPr lang="en-US" baseline="0" dirty="0" smtClean="0">
                <a:solidFill>
                  <a:srgbClr val="00263E">
                    <a:tint val="75000"/>
                  </a:srgbClr>
                </a:solidFill>
              </a:rPr>
              <a:t>  </a:t>
            </a:r>
            <a:r>
              <a:rPr dirty="0" smtClean="0">
                <a:solidFill>
                  <a:srgbClr val="00263E">
                    <a:tint val="75000"/>
                  </a:srgbClr>
                </a:solidFill>
              </a:rPr>
              <a:t>BUSINESS </a:t>
            </a:r>
            <a:r>
              <a:rPr dirty="0">
                <a:solidFill>
                  <a:srgbClr val="00263E">
                    <a:tint val="75000"/>
                  </a:srgbClr>
                </a:solidFill>
              </a:rPr>
              <a:t>WITHOUT BARRIERS™</a:t>
            </a:r>
          </a:p>
        </p:txBody>
      </p:sp>
    </p:spTree>
    <p:extLst>
      <p:ext uri="{BB962C8B-B14F-4D97-AF65-F5344CB8AC3E}">
        <p14:creationId xmlns:p14="http://schemas.microsoft.com/office/powerpoint/2010/main" val="30950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49" r:id="rId3"/>
    <p:sldLayoutId id="2147483750" r:id="rId4"/>
    <p:sldLayoutId id="2147483766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2pPr>
      <a:lvl3pPr marL="1031875" indent="-230188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3pPr>
      <a:lvl4pPr marL="1255713" indent="-223838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1485900" indent="-230188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</a:t>
            </a:r>
            <a:r>
              <a:rPr lang="en-US" dirty="0" smtClean="0"/>
              <a:t>Ambulance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Continental Elementary School District #39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954"/>
            <a:ext cx="5271720" cy="199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209" y="1773620"/>
            <a:ext cx="4925504" cy="24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Air Ambulance  AirMedCare Network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Continental Elementary School District #39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954"/>
            <a:ext cx="5271720" cy="199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209" y="1773620"/>
            <a:ext cx="4925504" cy="24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Benefits of AirMedCare Network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919482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Benefits Include: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559244"/>
            <a:ext cx="8229600" cy="35669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out-of-pocket expenses associated with flight when flown by a participating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AirMedCare Network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provider, even if a claim is denied by insurance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extends to the entire household. Full-time undergraduate college students can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covered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their parents’ membership if their primary residence is still with the parents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(non traditional household members included e.g. grandchild, child under age 26, grandparents in home, etc.)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limits to the number of transports a member may take each year.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199" y="67247"/>
            <a:ext cx="8229600" cy="16448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AirMedCare Network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786" y="1619009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Employee Cost:  VOLUNTARY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199" y="2258771"/>
            <a:ext cx="8229599" cy="37971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may elect number of  Years of Coverage they want to pay for in the current year from 1 up to 10 years of coverage. (Cost is Approximately $55 per Year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(Need Cost Sheet)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Payroll Deduction Eligible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Period, in 6 pay-periods beginning on July 2021 First Paycheck.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Employee Requirements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919482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Group: Continental Elementary School District No. 39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559244"/>
            <a:ext cx="8229600" cy="3566919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Basic Application: Choice of…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Paper </a:t>
            </a:r>
            <a:r>
              <a:rPr lang="en-US" dirty="0" smtClean="0">
                <a:solidFill>
                  <a:schemeClr val="tx1"/>
                </a:solidFill>
              </a:rPr>
              <a:t>Enrollment: Employee Must complete and submit signed Membership Applications to AirMedCare Network.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Member receives Membership / Welcome Packet 5-10 business following application remittance.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2525" y="4172857"/>
            <a:ext cx="2730500" cy="252017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Ben Palumbo | Sr. Consultant</a:t>
            </a:r>
          </a:p>
          <a:p>
            <a:pPr lvl="1"/>
            <a:r>
              <a:rPr lang="en-US" dirty="0"/>
              <a:t>Gallagher Benefit Services, Inc.</a:t>
            </a:r>
          </a:p>
          <a:p>
            <a:pPr lvl="1"/>
            <a:r>
              <a:rPr lang="en-US" dirty="0"/>
              <a:t>480-428-5569 Office</a:t>
            </a:r>
          </a:p>
          <a:p>
            <a:pPr lvl="1"/>
            <a:r>
              <a:rPr lang="en-US" dirty="0"/>
              <a:t>602-717-0030 Cell</a:t>
            </a:r>
          </a:p>
          <a:p>
            <a:pPr lvl="1"/>
            <a:r>
              <a:rPr lang="en-US" dirty="0"/>
              <a:t>Ben_Palumbo@ajg.com</a:t>
            </a:r>
          </a:p>
          <a:p>
            <a:pPr lvl="0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40" y="2714921"/>
            <a:ext cx="7880082" cy="806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40" y="521171"/>
            <a:ext cx="3197068" cy="14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Does Continental School District have Air Ambulance Services?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919482"/>
            <a:ext cx="8229600" cy="5126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Current Medical Insurance Provider – ASBAIT/Meritain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199" y="2516957"/>
            <a:ext cx="8229599" cy="3704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ASBAIT/Meritain currently offers an Air Ambulance Benefits in the Medical Plans.</a:t>
            </a:r>
          </a:p>
          <a:p>
            <a:r>
              <a:rPr lang="en-US" dirty="0">
                <a:solidFill>
                  <a:schemeClr val="tx1"/>
                </a:solidFill>
              </a:rPr>
              <a:t>Transport by air ambulance is an eligible expense for (a) or (b) </a:t>
            </a:r>
            <a:r>
              <a:rPr lang="en-US" dirty="0" smtClean="0">
                <a:solidFill>
                  <a:schemeClr val="tx1"/>
                </a:solidFill>
              </a:rPr>
              <a:t>below; </a:t>
            </a:r>
            <a:r>
              <a:rPr lang="en-US" b="1" dirty="0">
                <a:solidFill>
                  <a:schemeClr val="tx1"/>
                </a:solidFill>
              </a:rPr>
              <a:t>if transport by air ambulance is Medically Necessary due to an Emergency Medical </a:t>
            </a:r>
            <a:r>
              <a:rPr lang="en-US" b="1" dirty="0" smtClean="0">
                <a:solidFill>
                  <a:schemeClr val="tx1"/>
                </a:solidFill>
              </a:rPr>
              <a:t>Condition.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Ground ambulance to the nearest Hospital equipped to treat a specific Illness or Injury that occurred within 24 hours of an emergency situation; 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Ground ambulance to another Hospital in the area when the first Hospital did not have services required and/or facilities to treat the Covered Person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Continental School District  Air Ambulance Services by Plan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199" y="1919482"/>
            <a:ext cx="8229599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Current Medical Insurance Provider – ASBAIT/Meritain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630078"/>
            <a:ext cx="8229600" cy="36616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Air Ambulance Services: Based on </a:t>
            </a:r>
            <a:r>
              <a:rPr lang="en-US" dirty="0" smtClean="0">
                <a:solidFill>
                  <a:schemeClr val="tx1"/>
                </a:solidFill>
              </a:rPr>
              <a:t>Plans as of 2020 &amp; 20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Banner </a:t>
            </a:r>
            <a:r>
              <a:rPr lang="en-US" b="1" dirty="0" smtClean="0">
                <a:solidFill>
                  <a:schemeClr val="tx1"/>
                </a:solidFill>
              </a:rPr>
              <a:t>Network (Tier 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): </a:t>
            </a:r>
            <a:r>
              <a:rPr lang="en-US" dirty="0" smtClean="0">
                <a:solidFill>
                  <a:schemeClr val="tx1"/>
                </a:solidFill>
              </a:rPr>
              <a:t>Member pays </a:t>
            </a:r>
            <a:r>
              <a:rPr lang="en-US" dirty="0" smtClean="0">
                <a:solidFill>
                  <a:schemeClr val="tx1"/>
                </a:solidFill>
              </a:rPr>
              <a:t>Copay and/</a:t>
            </a:r>
            <a:r>
              <a:rPr lang="en-US" dirty="0" smtClean="0">
                <a:solidFill>
                  <a:schemeClr val="tx1"/>
                </a:solidFill>
              </a:rPr>
              <a:t>or Deductible &amp; Coinsurance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Aetna POS II Network (Tier 2): </a:t>
            </a:r>
            <a:r>
              <a:rPr lang="en-US" dirty="0" smtClean="0">
                <a:solidFill>
                  <a:schemeClr val="tx1"/>
                </a:solidFill>
              </a:rPr>
              <a:t>Member pays Copay and/or Deductible and Coinsurance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Non-Contracted (Tier 3): </a:t>
            </a:r>
            <a:r>
              <a:rPr lang="en-US" dirty="0" smtClean="0">
                <a:solidFill>
                  <a:schemeClr val="tx1"/>
                </a:solidFill>
              </a:rPr>
              <a:t>Member pays Copay and/or Deductible and Coinsurance, up </a:t>
            </a:r>
            <a:r>
              <a:rPr lang="en-US" dirty="0">
                <a:solidFill>
                  <a:schemeClr val="tx1"/>
                </a:solidFill>
              </a:rPr>
              <a:t>to 300% of Medicare Allowable </a:t>
            </a:r>
            <a:r>
              <a:rPr lang="en-US" dirty="0" smtClean="0">
                <a:solidFill>
                  <a:schemeClr val="tx1"/>
                </a:solidFill>
              </a:rPr>
              <a:t>Rate. (</a:t>
            </a:r>
            <a:r>
              <a:rPr lang="en-US" dirty="0">
                <a:solidFill>
                  <a:schemeClr val="tx1"/>
                </a:solidFill>
              </a:rPr>
              <a:t>not subject to Usual and Customary Charges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Balance </a:t>
            </a:r>
            <a:r>
              <a:rPr lang="en-US" i="1" dirty="0" smtClean="0">
                <a:solidFill>
                  <a:srgbClr val="FF0000"/>
                </a:solidFill>
              </a:rPr>
              <a:t>billing possible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to Air Ambulance  BALANCE BILLING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Continental Elementary School District #39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2015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954"/>
            <a:ext cx="5271720" cy="199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209" y="1773620"/>
            <a:ext cx="4925504" cy="24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Introduction to AirMedCare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919482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AirMedCare Network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559244"/>
            <a:ext cx="8229600" cy="35669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AirMedCare Network (AMCN) is an alliance among Air Evac Lifeteam, Guardian Flight,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Med-Trans Corporation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REACH Air Medical Services, creating America’s largest air ambulance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network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150 years of combined experience. Membership with AMCN eliminates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out-of-pocket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OOP) costs for your employees and all those independently covered under AMCN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 membership plan covers all members under the defined residential roof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AirMedCare Network Partners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5" y="5243681"/>
            <a:ext cx="7761376" cy="834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4656" y="2102177"/>
            <a:ext cx="6796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400 Providers</a:t>
            </a:r>
          </a:p>
          <a:p>
            <a:endParaRPr lang="en-US" dirty="0"/>
          </a:p>
          <a:p>
            <a:r>
              <a:rPr lang="en-US" dirty="0" smtClean="0"/>
              <a:t>Air Emergency needs</a:t>
            </a:r>
          </a:p>
          <a:p>
            <a:endParaRPr lang="en-US" dirty="0"/>
          </a:p>
          <a:p>
            <a:r>
              <a:rPr lang="en-US" dirty="0" smtClean="0"/>
              <a:t>Other benefits available – FLY YOU HOME. Offered through AirMed International (AMI Website has more information)</a:t>
            </a:r>
          </a:p>
          <a:p>
            <a:endParaRPr lang="en-US" dirty="0"/>
          </a:p>
          <a:p>
            <a:r>
              <a:rPr lang="en-US" dirty="0" smtClean="0"/>
              <a:t>Provider looking at future expansion to ground transport.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Introduction to AirMedCare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919482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AirMedCare Network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559244"/>
            <a:ext cx="8229600" cy="356691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Patient transport will be to the closest appropriate medical facility for medical conditions that </a:t>
            </a:r>
            <a:r>
              <a:rPr lang="en-US" sz="2000" dirty="0" smtClean="0">
                <a:solidFill>
                  <a:schemeClr val="tx1"/>
                </a:solidFill>
              </a:rPr>
              <a:t>are deemed </a:t>
            </a:r>
            <a:r>
              <a:rPr lang="en-US" sz="2000" dirty="0">
                <a:solidFill>
                  <a:schemeClr val="tx1"/>
                </a:solidFill>
              </a:rPr>
              <a:t>by AMCN Provider attending medical professionals to be life- or limb-threatening, or that </a:t>
            </a:r>
            <a:r>
              <a:rPr lang="en-US" sz="2000" dirty="0" smtClean="0">
                <a:solidFill>
                  <a:schemeClr val="tx1"/>
                </a:solidFill>
              </a:rPr>
              <a:t>could lead </a:t>
            </a:r>
            <a:r>
              <a:rPr lang="en-US" sz="2000" dirty="0">
                <a:solidFill>
                  <a:schemeClr val="tx1"/>
                </a:solidFill>
              </a:rPr>
              <a:t>to permanent disability, and which require emergency air ambulance transport. A patient’s </a:t>
            </a:r>
            <a:r>
              <a:rPr lang="en-US" sz="2000" dirty="0" smtClean="0">
                <a:solidFill>
                  <a:schemeClr val="tx1"/>
                </a:solidFill>
              </a:rPr>
              <a:t>medical condition</a:t>
            </a:r>
            <a:r>
              <a:rPr lang="en-US" sz="2000" dirty="0">
                <a:solidFill>
                  <a:schemeClr val="tx1"/>
                </a:solidFill>
              </a:rPr>
              <a:t>, not membership status, will dictate whether or not air transportation is appropriate </a:t>
            </a:r>
            <a:r>
              <a:rPr lang="en-US" sz="2000" dirty="0" smtClean="0">
                <a:solidFill>
                  <a:schemeClr val="tx1"/>
                </a:solidFill>
              </a:rPr>
              <a:t>and required</a:t>
            </a:r>
            <a:r>
              <a:rPr lang="en-US" sz="2000" dirty="0">
                <a:solidFill>
                  <a:schemeClr val="tx1"/>
                </a:solidFill>
              </a:rPr>
              <a:t>. Under all circumstances, an AMCN Provider retains the sole right and responsibility </a:t>
            </a:r>
            <a:r>
              <a:rPr lang="en-US" sz="2000" dirty="0" smtClean="0">
                <a:solidFill>
                  <a:schemeClr val="tx1"/>
                </a:solidFill>
              </a:rPr>
              <a:t>to determine </a:t>
            </a:r>
            <a:r>
              <a:rPr lang="en-US" sz="2000" dirty="0">
                <a:solidFill>
                  <a:schemeClr val="tx1"/>
                </a:solidFill>
              </a:rPr>
              <a:t>whether or not a patient is flown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Introduction to AirMedCare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919482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AirMedCare Network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559244"/>
            <a:ext cx="8229600" cy="356691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Members </a:t>
            </a:r>
            <a:r>
              <a:rPr lang="en-US" sz="2000" b="1" dirty="0">
                <a:solidFill>
                  <a:schemeClr val="tx1"/>
                </a:solidFill>
              </a:rPr>
              <a:t>who have insurance or other benefits, or third party responsibility claims, </a:t>
            </a:r>
            <a:r>
              <a:rPr lang="en-US" sz="2000" dirty="0">
                <a:solidFill>
                  <a:schemeClr val="tx1"/>
                </a:solidFill>
              </a:rPr>
              <a:t>that cover </a:t>
            </a:r>
            <a:r>
              <a:rPr lang="en-US" sz="2000" dirty="0" smtClean="0">
                <a:solidFill>
                  <a:schemeClr val="tx1"/>
                </a:solidFill>
              </a:rPr>
              <a:t>the cost </a:t>
            </a:r>
            <a:r>
              <a:rPr lang="en-US" sz="2000" dirty="0">
                <a:solidFill>
                  <a:schemeClr val="tx1"/>
                </a:solidFill>
              </a:rPr>
              <a:t>of ambulance services are financially liable for the cost of AMCN Provider services up to the </a:t>
            </a:r>
            <a:r>
              <a:rPr lang="en-US" sz="2000" dirty="0" smtClean="0">
                <a:solidFill>
                  <a:schemeClr val="tx1"/>
                </a:solidFill>
              </a:rPr>
              <a:t>limit of </a:t>
            </a:r>
            <a:r>
              <a:rPr lang="en-US" sz="2000" dirty="0">
                <a:solidFill>
                  <a:schemeClr val="tx1"/>
                </a:solidFill>
              </a:rPr>
              <a:t>any such available coverage.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return for payment of the membership fee, the AMCN Provider </a:t>
            </a:r>
            <a:r>
              <a:rPr lang="en-US" sz="2000" dirty="0" smtClean="0">
                <a:solidFill>
                  <a:schemeClr val="tx1"/>
                </a:solidFill>
              </a:rPr>
              <a:t>will consider </a:t>
            </a:r>
            <a:r>
              <a:rPr lang="en-US" sz="2000" dirty="0">
                <a:solidFill>
                  <a:schemeClr val="tx1"/>
                </a:solidFill>
              </a:rPr>
              <a:t>its air ambulance costs that are not covered by any insurance, benefits or third </a:t>
            </a:r>
            <a:r>
              <a:rPr lang="en-US" sz="2000" dirty="0" smtClean="0">
                <a:solidFill>
                  <a:schemeClr val="tx1"/>
                </a:solidFill>
              </a:rPr>
              <a:t>party responsibility </a:t>
            </a:r>
            <a:r>
              <a:rPr lang="en-US" sz="2000" dirty="0">
                <a:solidFill>
                  <a:schemeClr val="tx1"/>
                </a:solidFill>
              </a:rPr>
              <a:t>available to the member to have been fully prepaid</a:t>
            </a:r>
            <a:r>
              <a:rPr lang="en-US" sz="2000" dirty="0" smtClean="0">
                <a:solidFill>
                  <a:schemeClr val="tx1"/>
                </a:solidFill>
              </a:rPr>
              <a:t>.  (</a:t>
            </a:r>
            <a:r>
              <a:rPr lang="en-US" sz="2000" i="1" dirty="0" smtClean="0">
                <a:solidFill>
                  <a:srgbClr val="FF0000"/>
                </a:solidFill>
              </a:rPr>
              <a:t>The Air Ambulance is covered in Full through Membership Enrollment and Deductibles will not be collected</a:t>
            </a:r>
            <a:r>
              <a:rPr lang="en-US" sz="2000" dirty="0" smtClean="0">
                <a:solidFill>
                  <a:schemeClr val="tx1"/>
                </a:solidFill>
              </a:rPr>
              <a:t>.)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AirMedCare Network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0" y="1879706"/>
            <a:ext cx="8245299" cy="44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S_PPT_Template_Final_012914_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GBS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BSDocumentLibrary" ma:contentTypeID="0x010100D2D64199E64AE34497D1685BD43E361900B5A3BD01054644489FB719CDD9857839" ma:contentTypeVersion="28" ma:contentTypeDescription="" ma:contentTypeScope="" ma:versionID="28d02ecb157007d30702362fe9b7a046">
  <xsd:schema xmlns:xsd="http://www.w3.org/2001/XMLSchema" xmlns:xs="http://www.w3.org/2001/XMLSchema" xmlns:p="http://schemas.microsoft.com/office/2006/metadata/properties" xmlns:ns2="927002c5-8a29-4101-bc90-b5c494dd490d" xmlns:ns3="5682a1c1-2fed-4a1b-8c3e-0f832bd50c4c" xmlns:ns4="3a92d6b8-46e5-4a30-8826-3e1f31e80e90" targetNamespace="http://schemas.microsoft.com/office/2006/metadata/properties" ma:root="true" ma:fieldsID="f839a7c5beb4b3314b98bae846e3edd6" ns2:_="" ns3:_="" ns4:_="">
    <xsd:import namespace="927002c5-8a29-4101-bc90-b5c494dd490d"/>
    <xsd:import namespace="5682a1c1-2fed-4a1b-8c3e-0f832bd50c4c"/>
    <xsd:import namespace="3a92d6b8-46e5-4a30-8826-3e1f31e80e90"/>
    <xsd:element name="properties">
      <xsd:complexType>
        <xsd:sequence>
          <xsd:element name="documentManagement">
            <xsd:complexType>
              <xsd:all>
                <xsd:element ref="ns2:GBSSortOrder" minOccurs="0"/>
                <xsd:element ref="ns2:GBSReviewDate" minOccurs="0"/>
                <xsd:element ref="ns2:GBSRevisionDate" minOccurs="0"/>
                <xsd:element ref="ns2:GBSStatus" minOccurs="0"/>
                <xsd:element ref="ns2:GBSDocumentType" minOccurs="0"/>
                <xsd:element ref="ns2:NavLevel1" minOccurs="0"/>
                <xsd:element ref="ns2:NavLevel2" minOccurs="0"/>
                <xsd:element ref="ns2:NavLevel3" minOccurs="0"/>
                <xsd:element ref="ns2:GBS_Topic" minOccurs="0"/>
                <xsd:element ref="ns2:GBS_Subtopic" minOccurs="0"/>
                <xsd:element ref="ns2:GBS_Keywords" minOccurs="0"/>
                <xsd:element ref="ns3:TaxCatchAllLabel" minOccurs="0"/>
                <xsd:element ref="ns3:TaxCatchAll" minOccurs="0"/>
                <xsd:element ref="ns2:n02f50cc3174425dbbc5c5958c2a4b63" minOccurs="0"/>
                <xsd:element ref="ns2:l7c540a5c0b64c2ea430bf98f8503a5c" minOccurs="0"/>
                <xsd:element ref="ns2:ba871b4b21eb43fa972a731625a74dc6" minOccurs="0"/>
                <xsd:element ref="ns2:GBSDescription" minOccurs="0"/>
                <xsd:element ref="ns4:Set_x0020_Document_x0020_Metadata_x0020__x002d__x0020_Update" minOccurs="0"/>
                <xsd:element ref="ns4:Set_x0020_Document_x0020_Metadata_x0020__x002d__x0020_Create" minOccurs="0"/>
                <xsd:element ref="ns2:GBSQuickLink" minOccurs="0"/>
                <xsd:element ref="ns2:LC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002c5-8a29-4101-bc90-b5c494dd490d" elementFormDefault="qualified">
    <xsd:import namespace="http://schemas.microsoft.com/office/2006/documentManagement/types"/>
    <xsd:import namespace="http://schemas.microsoft.com/office/infopath/2007/PartnerControls"/>
    <xsd:element name="GBSSortOrder" ma:index="2" nillable="true" ma:displayName="GBSSortOrder" ma:decimals="0" ma:default="1" ma:description="This field can be used with web part views to sort documents for visitors to your site" ma:internalName="GBSSortOrder" ma:percentage="FALSE">
      <xsd:simpleType>
        <xsd:restriction base="dms:Number"/>
      </xsd:simpleType>
    </xsd:element>
    <xsd:element name="GBSReviewDate" ma:index="3" nillable="true" ma:displayName="GBSReviewDate" ma:description="Review this document on or before this date" ma:format="DateOnly" ma:internalName="GBSReviewDate" ma:readOnly="false">
      <xsd:simpleType>
        <xsd:restriction base="dms:DateTime"/>
      </xsd:simpleType>
    </xsd:element>
    <xsd:element name="GBSRevisionDate" ma:index="4" nillable="true" ma:displayName="GBSRevisionDate" ma:default="[today]" ma:description="Date when last notified site visitors of changes to the document" ma:format="DateOnly" ma:internalName="GBSRevisionDate" ma:readOnly="false">
      <xsd:simpleType>
        <xsd:restriction base="dms:DateTime"/>
      </xsd:simpleType>
    </xsd:element>
    <xsd:element name="GBSStatus" ma:index="5" nillable="true" ma:displayName="GBSStatus" ma:default="New" ma:description="Allows you to track status of your document version" ma:format="Dropdown" ma:internalName="GBSStatus" ma:readOnly="false">
      <xsd:simpleType>
        <xsd:restriction base="dms:Choice">
          <xsd:enumeration value="New"/>
          <xsd:enumeration value="Revised"/>
          <xsd:enumeration value="Pending"/>
          <xsd:enumeration value="Current"/>
          <xsd:enumeration value="Cancelled"/>
          <xsd:enumeration value="Archived"/>
        </xsd:restriction>
      </xsd:simpleType>
    </xsd:element>
    <xsd:element name="GBSDocumentType" ma:index="9" nillable="true" ma:displayName="GBSDocumentType" ma:default="GBS Document" ma:format="Dropdown" ma:internalName="GBSDocumentType">
      <xsd:simpleType>
        <xsd:union memberTypes="dms:Text">
          <xsd:simpleType>
            <xsd:restriction base="dms:Choice">
              <xsd:enumeration value="GBS Document"/>
              <xsd:enumeration value="Brochure"/>
              <xsd:enumeration value="Case Study"/>
              <xsd:enumeration value="Newsletter"/>
              <xsd:enumeration value="Presentation"/>
              <xsd:enumeration value="Report"/>
              <xsd:enumeration value="Testimonial"/>
              <xsd:enumeration value="Tutorial"/>
              <xsd:enumeration value="Webinar"/>
              <xsd:enumeration value="White Paper"/>
              <xsd:enumeration value="Winning RFP"/>
              <xsd:enumeration value="--Retirement Submission Type---"/>
              <xsd:enumeration value="N/A"/>
              <xsd:enumeration value="Institutional Sales Material"/>
              <xsd:enumeration value="Forms"/>
              <xsd:enumeration value="Whitepapers"/>
              <xsd:enumeration value="Presentations"/>
              <xsd:enumeration value="Articles"/>
              <xsd:enumeration value="Surveys"/>
              <xsd:enumeration value="Service Documents"/>
              <xsd:enumeration value="Resources"/>
            </xsd:restriction>
          </xsd:simpleType>
        </xsd:union>
      </xsd:simpleType>
    </xsd:element>
    <xsd:element name="NavLevel1" ma:index="10" nillable="true" ma:displayName="NavLevel1" ma:description="NavLevel1" ma:internalName="NavLevel1" ma:readOnly="false">
      <xsd:simpleType>
        <xsd:restriction base="dms:Text"/>
      </xsd:simpleType>
    </xsd:element>
    <xsd:element name="NavLevel2" ma:index="11" nillable="true" ma:displayName="NavLevel2" ma:description="NavLevel2" ma:internalName="NavLevel2" ma:readOnly="false">
      <xsd:simpleType>
        <xsd:restriction base="dms:Text"/>
      </xsd:simpleType>
    </xsd:element>
    <xsd:element name="NavLevel3" ma:index="12" nillable="true" ma:displayName="NavLevel3" ma:description="NavLevel3" ma:internalName="NavLevel3" ma:readOnly="false">
      <xsd:simpleType>
        <xsd:restriction base="dms:Text"/>
      </xsd:simpleType>
    </xsd:element>
    <xsd:element name="GBS_Topic" ma:index="13" nillable="true" ma:displayName="GBS Topic" ma:internalName="GBS_Topic" ma:readOnly="false">
      <xsd:simpleType>
        <xsd:restriction base="dms:Text">
          <xsd:maxLength value="255"/>
        </xsd:restriction>
      </xsd:simpleType>
    </xsd:element>
    <xsd:element name="GBS_Subtopic" ma:index="14" nillable="true" ma:displayName="GBS Subtopic" ma:internalName="GBS_Subtopic" ma:readOnly="false">
      <xsd:simpleType>
        <xsd:restriction base="dms:Text">
          <xsd:maxLength value="255"/>
        </xsd:restriction>
      </xsd:simpleType>
    </xsd:element>
    <xsd:element name="GBS_Keywords" ma:index="15" nillable="true" ma:displayName="GBS Keywords" ma:internalName="GBS_Keywords" ma:readOnly="false">
      <xsd:simpleType>
        <xsd:restriction base="dms:Text">
          <xsd:maxLength value="255"/>
        </xsd:restriction>
      </xsd:simpleType>
    </xsd:element>
    <xsd:element name="n02f50cc3174425dbbc5c5958c2a4b63" ma:index="18" nillable="true" ma:taxonomy="true" ma:internalName="n02f50cc3174425dbbc5c5958c2a4b63" ma:taxonomyFieldName="GBSTopic" ma:displayName="GBSTopic" ma:default="" ma:fieldId="{702f50cc-3174-425d-bbc5-c5958c2a4b63}" ma:taxonomyMulti="true" ma:sspId="5f327bca-9dd5-4c3a-888c-ed87ee0f15ba" ma:termSetId="babad748-6fc5-4930-9e40-7cc9e7419d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c540a5c0b64c2ea430bf98f8503a5c" ma:index="19" nillable="true" ma:taxonomy="true" ma:internalName="l7c540a5c0b64c2ea430bf98f8503a5c" ma:taxonomyFieldName="GBSSubTopic" ma:displayName="GBSSubTopic" ma:default="" ma:fieldId="{57c540a5-c0b6-4c2e-a430-bf98f8503a5c}" ma:taxonomyMulti="true" ma:sspId="5f327bca-9dd5-4c3a-888c-ed87ee0f15ba" ma:termSetId="0affbeda-91f6-4d6d-a264-a4ef46ba0f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871b4b21eb43fa972a731625a74dc6" ma:index="21" nillable="true" ma:taxonomy="true" ma:internalName="ba871b4b21eb43fa972a731625a74dc6" ma:taxonomyFieldName="GBSKeywords" ma:displayName="GBSKeywords" ma:default="" ma:fieldId="{ba871b4b-21eb-43fa-972a-731625a74dc6}" ma:taxonomyMulti="true" ma:sspId="5f327bca-9dd5-4c3a-888c-ed87ee0f15ba" ma:termSetId="6de29aa4-7239-47fe-b87d-35c69c4c6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BSDescription" ma:index="27" nillable="true" ma:displayName="GBSDescription" ma:description="Please add description for site visitors." ma:internalName="GBSDescription">
      <xsd:simpleType>
        <xsd:restriction base="dms:Note">
          <xsd:maxLength value="255"/>
        </xsd:restriction>
      </xsd:simpleType>
    </xsd:element>
    <xsd:element name="GBSQuickLink" ma:index="30" nillable="true" ma:displayName="GBSQuickLink" ma:default="0" ma:internalName="GBSQuickLink">
      <xsd:simpleType>
        <xsd:restriction base="dms:Boolean"/>
      </xsd:simpleType>
    </xsd:element>
    <xsd:element name="LCN" ma:index="31" nillable="true" ma:displayName="LCN" ma:description="Enter Literature Control Number to help you organize your documents" ma:internalName="LC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2a1c1-2fed-4a1b-8c3e-0f832bd50c4c" elementFormDefault="qualified">
    <xsd:import namespace="http://schemas.microsoft.com/office/2006/documentManagement/types"/>
    <xsd:import namespace="http://schemas.microsoft.com/office/infopath/2007/PartnerControls"/>
    <xsd:element name="TaxCatchAllLabel" ma:index="16" nillable="true" ma:displayName="Taxonomy Catch All Column1" ma:hidden="true" ma:list="{e2b851df-f27d-43c4-8cd1-794c1f3e649d}" ma:internalName="TaxCatchAllLabel" ma:readOnly="true" ma:showField="CatchAllDataLabel" ma:web="927002c5-8a29-4101-bc90-b5c494dd4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7" nillable="true" ma:displayName="Taxonomy Catch All Column" ma:hidden="true" ma:list="{e2b851df-f27d-43c4-8cd1-794c1f3e649d}" ma:internalName="TaxCatchAll" ma:showField="CatchAllData" ma:web="927002c5-8a29-4101-bc90-b5c494dd4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2d6b8-46e5-4a30-8826-3e1f31e80e90" elementFormDefault="qualified">
    <xsd:import namespace="http://schemas.microsoft.com/office/2006/documentManagement/types"/>
    <xsd:import namespace="http://schemas.microsoft.com/office/infopath/2007/PartnerControls"/>
    <xsd:element name="Set_x0020_Document_x0020_Metadata_x0020__x002d__x0020_Update" ma:index="28" nillable="true" ma:displayName="Set Document Metadata - Update" ma:internalName="Set_x0020_Document_x0020_Metadata_x0020__x002d__x0020_Upda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et_x0020_Document_x0020_Metadata_x0020__x002d__x0020_Create" ma:index="29" nillable="true" ma:displayName="Set Document Metadata - Create" ma:internalName="Set_x0020_Document_x0020_Metadata_x0020__x002d__x0020_Crea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BSDescription xmlns="927002c5-8a29-4101-bc90-b5c494dd490d">Rebranded Benefits and Human Resources (GBS) PowerPoint template for sales and capabilities presentations.  Updated with darker font colors for better contrast.</GBSDescription>
    <GBSQuickLink xmlns="927002c5-8a29-4101-bc90-b5c494dd490d" xsi:nil="true"/>
    <GBSSortOrder xmlns="927002c5-8a29-4101-bc90-b5c494dd490d">1</GBSSortOrder>
    <GBS_Keywords xmlns="927002c5-8a29-4101-bc90-b5c494dd490d" xsi:nil="true"/>
    <LCN xmlns="927002c5-8a29-4101-bc90-b5c494dd490d" xsi:nil="true"/>
    <GBSStatus xmlns="927002c5-8a29-4101-bc90-b5c494dd490d">New</GBSStatus>
    <GBS_Subtopic xmlns="927002c5-8a29-4101-bc90-b5c494dd490d" xsi:nil="true"/>
    <ba871b4b21eb43fa972a731625a74dc6 xmlns="927002c5-8a29-4101-bc90-b5c494dd490d">
      <Terms xmlns="http://schemas.microsoft.com/office/infopath/2007/PartnerControls"/>
    </ba871b4b21eb43fa972a731625a74dc6>
    <n02f50cc3174425dbbc5c5958c2a4b63 xmlns="927002c5-8a29-4101-bc90-b5c494dd490d">
      <Terms xmlns="http://schemas.microsoft.com/office/infopath/2007/PartnerControls"/>
    </n02f50cc3174425dbbc5c5958c2a4b63>
    <NavLevel1 xmlns="927002c5-8a29-4101-bc90-b5c494dd490d" xsi:nil="true"/>
    <Set_x0020_Document_x0020_Metadata_x0020__x002d__x0020_Create xmlns="3a92d6b8-46e5-4a30-8826-3e1f31e80e90">
      <Url xsi:nil="true"/>
      <Description xsi:nil="true"/>
    </Set_x0020_Document_x0020_Metadata_x0020__x002d__x0020_Create>
    <NavLevel2 xmlns="927002c5-8a29-4101-bc90-b5c494dd490d">Presentations | Templates</NavLevel2>
    <Set_x0020_Document_x0020_Metadata_x0020__x002d__x0020_Update xmlns="3a92d6b8-46e5-4a30-8826-3e1f31e80e90">
      <Url xsi:nil="true"/>
      <Description xsi:nil="true"/>
    </Set_x0020_Document_x0020_Metadata_x0020__x002d__x0020_Update>
    <GBSDocumentType xmlns="927002c5-8a29-4101-bc90-b5c494dd490d">Presentation</GBSDocumentType>
    <NavLevel3 xmlns="927002c5-8a29-4101-bc90-b5c494dd490d" xsi:nil="true"/>
    <l7c540a5c0b64c2ea430bf98f8503a5c xmlns="927002c5-8a29-4101-bc90-b5c494dd490d">
      <Terms xmlns="http://schemas.microsoft.com/office/infopath/2007/PartnerControls"/>
    </l7c540a5c0b64c2ea430bf98f8503a5c>
    <GBSReviewDate xmlns="927002c5-8a29-4101-bc90-b5c494dd490d">2014-06-01T05:00:00+00:00</GBSReviewDate>
    <GBSRevisionDate xmlns="927002c5-8a29-4101-bc90-b5c494dd490d">2014-04-02T05:00:00+00:00</GBSRevisionDate>
    <GBS_Topic xmlns="927002c5-8a29-4101-bc90-b5c494dd490d" xsi:nil="true"/>
    <TaxCatchAll xmlns="5682a1c1-2fed-4a1b-8c3e-0f832bd50c4c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61C458-C036-4997-BB95-68282CEC6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002c5-8a29-4101-bc90-b5c494dd490d"/>
    <ds:schemaRef ds:uri="5682a1c1-2fed-4a1b-8c3e-0f832bd50c4c"/>
    <ds:schemaRef ds:uri="3a92d6b8-46e5-4a30-8826-3e1f31e80e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F50993-7828-4A37-B967-11AD40A26B3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a92d6b8-46e5-4a30-8826-3e1f31e80e90"/>
    <ds:schemaRef ds:uri="http://schemas.microsoft.com/office/2006/documentManagement/types"/>
    <ds:schemaRef ds:uri="927002c5-8a29-4101-bc90-b5c494dd490d"/>
    <ds:schemaRef ds:uri="http://schemas.microsoft.com/office/infopath/2007/PartnerControls"/>
    <ds:schemaRef ds:uri="5682a1c1-2fed-4a1b-8c3e-0f832bd50c4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3AD7B2-1986-4E86-A3C6-FC675ED67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GBS_PPT_Template_Final_012914_</Template>
  <TotalTime>787</TotalTime>
  <Words>883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GBS_PPT_Template_Final_012914_</vt:lpstr>
      <vt:lpstr>6_Office Theme</vt:lpstr>
      <vt:lpstr>2_Custom Design</vt:lpstr>
      <vt:lpstr>Air Ambulance Services</vt:lpstr>
      <vt:lpstr>Does Continental School District have Air Ambulance Services?</vt:lpstr>
      <vt:lpstr>Continental School District  Air Ambulance Services by Plan</vt:lpstr>
      <vt:lpstr>Solution to Air Ambulance  BALANCE BILLING</vt:lpstr>
      <vt:lpstr>Introduction to AirMedCare</vt:lpstr>
      <vt:lpstr>AirMedCare Network Partners</vt:lpstr>
      <vt:lpstr>Introduction to AirMedCare</vt:lpstr>
      <vt:lpstr>Introduction to AirMedCare</vt:lpstr>
      <vt:lpstr>AirMedCare Network</vt:lpstr>
      <vt:lpstr>Benefits of Air Ambulance  AirMedCare Network</vt:lpstr>
      <vt:lpstr>Benefits of AirMedCare Network</vt:lpstr>
      <vt:lpstr>AirMedCare Network</vt:lpstr>
      <vt:lpstr>Employee Requirements</vt:lpstr>
      <vt:lpstr>Thank You</vt:lpstr>
    </vt:vector>
  </TitlesOfParts>
  <Company>Arthur J Gallagher &amp; 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Templates: Benefits and Human Resources (GBS) Division Powerpoint</dc:title>
  <dc:creator>dmleach</dc:creator>
  <cp:lastModifiedBy>Ben Palumbo</cp:lastModifiedBy>
  <cp:revision>46</cp:revision>
  <cp:lastPrinted>2013-08-15T16:14:52Z</cp:lastPrinted>
  <dcterms:created xsi:type="dcterms:W3CDTF">2014-01-31T15:40:43Z</dcterms:created>
  <dcterms:modified xsi:type="dcterms:W3CDTF">2021-05-04T00:44:48Z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0x010100D2D64199E64AE34497D1685BD43E361900B5A3BD01054644489FB719CDD9857839</vt:lpwstr>
  </property>
  <property fmtid="{D5CDD505-2E9C-101B-9397-08002B2CF9AE}" pid="3" name="Consulting Practices">
    <vt:lpwstr/>
  </property>
  <property fmtid="{D5CDD505-2E9C-101B-9397-08002B2CF9AE}" pid="4" name="Industry Practices">
    <vt:lpwstr/>
  </property>
  <property fmtid="{D5CDD505-2E9C-101B-9397-08002B2CF9AE}" pid="5" name="Marketing Keywords">
    <vt:lpwstr/>
  </property>
  <property fmtid="{D5CDD505-2E9C-101B-9397-08002B2CF9AE}" pid="6" name="GBSKeywords">
    <vt:lpwstr/>
  </property>
  <property fmtid="{D5CDD505-2E9C-101B-9397-08002B2CF9AE}" pid="7" name="GBSAllMetadata">
    <vt:lpwstr/>
  </property>
  <property fmtid="{D5CDD505-2E9C-101B-9397-08002B2CF9AE}" pid="8" name="GBSTopic">
    <vt:lpwstr/>
  </property>
  <property fmtid="{D5CDD505-2E9C-101B-9397-08002B2CF9AE}" pid="9" name="GBSSubTopic">
    <vt:lpwstr/>
  </property>
</Properties>
</file>