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4"/>
    <p:sldMasterId id="2147483716" r:id="rId5"/>
    <p:sldMasterId id="2147483729" r:id="rId6"/>
  </p:sldMasterIdLst>
  <p:notesMasterIdLst>
    <p:notesMasterId r:id="rId35"/>
  </p:notesMasterIdLst>
  <p:sldIdLst>
    <p:sldId id="303" r:id="rId7"/>
    <p:sldId id="389" r:id="rId8"/>
    <p:sldId id="336" r:id="rId9"/>
    <p:sldId id="344" r:id="rId10"/>
    <p:sldId id="386" r:id="rId11"/>
    <p:sldId id="474" r:id="rId12"/>
    <p:sldId id="466" r:id="rId13"/>
    <p:sldId id="318" r:id="rId14"/>
    <p:sldId id="468" r:id="rId15"/>
    <p:sldId id="469" r:id="rId16"/>
    <p:sldId id="475" r:id="rId17"/>
    <p:sldId id="388" r:id="rId18"/>
    <p:sldId id="390" r:id="rId19"/>
    <p:sldId id="335" r:id="rId20"/>
    <p:sldId id="391" r:id="rId21"/>
    <p:sldId id="392" r:id="rId22"/>
    <p:sldId id="470" r:id="rId23"/>
    <p:sldId id="471" r:id="rId24"/>
    <p:sldId id="425" r:id="rId25"/>
    <p:sldId id="422" r:id="rId26"/>
    <p:sldId id="463" r:id="rId27"/>
    <p:sldId id="426" r:id="rId28"/>
    <p:sldId id="477" r:id="rId29"/>
    <p:sldId id="476" r:id="rId30"/>
    <p:sldId id="415" r:id="rId31"/>
    <p:sldId id="361" r:id="rId32"/>
    <p:sldId id="316" r:id="rId33"/>
    <p:sldId id="460" r:id="rId34"/>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 userDrawn="1">
          <p15:clr>
            <a:srgbClr val="A4A3A4"/>
          </p15:clr>
        </p15:guide>
        <p15:guide id="3"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384"/>
    <a:srgbClr val="9A999A"/>
    <a:srgbClr val="3C4652"/>
    <a:srgbClr val="DD5143"/>
    <a:srgbClr val="EB9D00"/>
    <a:srgbClr val="E9A800"/>
    <a:srgbClr val="F6D03A"/>
    <a:srgbClr val="897863"/>
    <a:srgbClr val="95CFD8"/>
    <a:srgbClr val="007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69" autoAdjust="0"/>
    <p:restoredTop sz="96357" autoAdjust="0"/>
  </p:normalViewPr>
  <p:slideViewPr>
    <p:cSldViewPr snapToObjects="1" showGuides="1">
      <p:cViewPr varScale="1">
        <p:scale>
          <a:sx n="93" d="100"/>
          <a:sy n="93" d="100"/>
        </p:scale>
        <p:origin x="1410" y="96"/>
      </p:cViewPr>
      <p:guideLst>
        <p:guide orient="horz" pos="264"/>
        <p:guide pos="3168"/>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150623777235E-2"/>
          <c:y val="0"/>
          <c:w val="0.69203356651207293"/>
          <c:h val="1"/>
        </c:manualLayout>
      </c:layout>
      <c:doughnutChart>
        <c:varyColors val="1"/>
        <c:ser>
          <c:idx val="0"/>
          <c:order val="0"/>
          <c:tx>
            <c:strRef>
              <c:f>Sheet1!$B$1</c:f>
              <c:strCache>
                <c:ptCount val="1"/>
                <c:pt idx="0">
                  <c:v>Sales</c:v>
                </c:pt>
              </c:strCache>
            </c:strRef>
          </c:tx>
          <c:spPr>
            <a:solidFill>
              <a:schemeClr val="tx2"/>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C91-45E6-AA2B-DFD70F4A102C}"/>
              </c:ext>
            </c:extLst>
          </c:dPt>
          <c:dPt>
            <c:idx val="1"/>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3-4C91-45E6-AA2B-DFD70F4A102C}"/>
              </c:ext>
            </c:extLst>
          </c:dPt>
          <c:cat>
            <c:strRef>
              <c:f>Sheet1!$A$2:$A$3</c:f>
              <c:strCache>
                <c:ptCount val="2"/>
                <c:pt idx="0">
                  <c:v>1st Qtr</c:v>
                </c:pt>
                <c:pt idx="1">
                  <c:v>2nd Qtr</c:v>
                </c:pt>
              </c:strCache>
            </c:strRef>
          </c:cat>
          <c:val>
            <c:numRef>
              <c:f>Sheet1!$B$2:$B$3</c:f>
              <c:numCache>
                <c:formatCode>General</c:formatCode>
                <c:ptCount val="2"/>
                <c:pt idx="0">
                  <c:v>36</c:v>
                </c:pt>
                <c:pt idx="1">
                  <c:v>64</c:v>
                </c:pt>
              </c:numCache>
            </c:numRef>
          </c:val>
          <c:extLst>
            <c:ext xmlns:c16="http://schemas.microsoft.com/office/drawing/2014/chart" uri="{C3380CC4-5D6E-409C-BE32-E72D297353CC}">
              <c16:uniqueId val="{00000004-4C91-45E6-AA2B-DFD70F4A102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15062377723334E-2"/>
          <c:y val="0"/>
          <c:w val="0.69203356651207171"/>
          <c:h val="1"/>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8-4E06-952E-0944E7D07AED}"/>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928C-4C10-B8C9-5B139B4E4F2A}"/>
              </c:ext>
            </c:extLst>
          </c:dPt>
          <c:cat>
            <c:strRef>
              <c:f>Sheet1!$A$2:$A$3</c:f>
              <c:strCache>
                <c:ptCount val="2"/>
                <c:pt idx="0">
                  <c:v>1st Qtr</c:v>
                </c:pt>
                <c:pt idx="1">
                  <c:v>2nd Qtr</c:v>
                </c:pt>
              </c:strCache>
            </c:strRef>
          </c:cat>
          <c:val>
            <c:numRef>
              <c:f>Sheet1!$B$2:$B$3</c:f>
              <c:numCache>
                <c:formatCode>General</c:formatCode>
                <c:ptCount val="2"/>
                <c:pt idx="0">
                  <c:v>48</c:v>
                </c:pt>
                <c:pt idx="1">
                  <c:v>52</c:v>
                </c:pt>
              </c:numCache>
            </c:numRef>
          </c:val>
          <c:extLst>
            <c:ext xmlns:c16="http://schemas.microsoft.com/office/drawing/2014/chart" uri="{C3380CC4-5D6E-409C-BE32-E72D297353CC}">
              <c16:uniqueId val="{00000002-928C-4C10-B8C9-5B139B4E4F2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15062377723334E-2"/>
          <c:y val="0"/>
          <c:w val="0.69203356651207171"/>
          <c:h val="1"/>
        </c:manualLayout>
      </c:layout>
      <c:doughnut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0-E4A0-4837-ABDD-7B1C6AA9A841}"/>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B92C-4CDB-920F-DBD4FA171EC1}"/>
              </c:ext>
            </c:extLst>
          </c:dPt>
          <c:cat>
            <c:strRef>
              <c:f>Sheet1!$A$2:$A$3</c:f>
              <c:strCache>
                <c:ptCount val="2"/>
                <c:pt idx="0">
                  <c:v>1st Qtr</c:v>
                </c:pt>
                <c:pt idx="1">
                  <c:v>2nd Qtr</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2-B92C-4CDB-920F-DBD4FA171EC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solidFill>
                <a:latin typeface="+mn-lt"/>
                <a:ea typeface="+mn-ea"/>
                <a:cs typeface="+mn-cs"/>
              </a:defRPr>
            </a:pPr>
            <a:r>
              <a:rPr lang="en-US" sz="2000" b="1" dirty="0">
                <a:solidFill>
                  <a:schemeClr val="tx1"/>
                </a:solidFill>
              </a:rPr>
              <a:t>Probability</a:t>
            </a:r>
            <a:r>
              <a:rPr lang="en-US" sz="2000" b="1" baseline="0" dirty="0">
                <a:solidFill>
                  <a:schemeClr val="tx1"/>
                </a:solidFill>
              </a:rPr>
              <a:t> of reaching ages 80 and 90</a:t>
            </a:r>
          </a:p>
          <a:p>
            <a:pPr algn="l">
              <a:defRPr>
                <a:solidFill>
                  <a:schemeClr val="tx1"/>
                </a:solidFill>
              </a:defRPr>
            </a:pPr>
            <a:r>
              <a:rPr lang="en-US" sz="1600" baseline="0" dirty="0">
                <a:solidFill>
                  <a:schemeClr val="tx1"/>
                </a:solidFill>
              </a:rPr>
              <a:t>Persons age 65, by gender, and combined couple</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80 years</c:v>
                </c:pt>
                <c:pt idx="1">
                  <c:v>90 years</c:v>
                </c:pt>
              </c:strCache>
            </c:strRef>
          </c:cat>
          <c:val>
            <c:numRef>
              <c:f>Sheet1!$B$2:$B$3</c:f>
              <c:numCache>
                <c:formatCode>0%</c:formatCode>
                <c:ptCount val="2"/>
                <c:pt idx="0">
                  <c:v>0.63</c:v>
                </c:pt>
                <c:pt idx="1">
                  <c:v>0.22</c:v>
                </c:pt>
              </c:numCache>
            </c:numRef>
          </c:val>
          <c:extLst>
            <c:ext xmlns:c16="http://schemas.microsoft.com/office/drawing/2014/chart" uri="{C3380CC4-5D6E-409C-BE32-E72D297353CC}">
              <c16:uniqueId val="{00000000-5515-44DC-9447-172B40252BF9}"/>
            </c:ext>
          </c:extLst>
        </c:ser>
        <c:ser>
          <c:idx val="1"/>
          <c:order val="1"/>
          <c:tx>
            <c:strRef>
              <c:f>Sheet1!$C$1</c:f>
              <c:strCache>
                <c:ptCount val="1"/>
                <c:pt idx="0">
                  <c:v>Women</c:v>
                </c:pt>
              </c:strCache>
            </c:strRef>
          </c:tx>
          <c:spPr>
            <a:solidFill>
              <a:srgbClr val="858F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80 years</c:v>
                </c:pt>
                <c:pt idx="1">
                  <c:v>90 years</c:v>
                </c:pt>
              </c:strCache>
            </c:strRef>
          </c:cat>
          <c:val>
            <c:numRef>
              <c:f>Sheet1!$C$2:$C$3</c:f>
              <c:numCache>
                <c:formatCode>0%</c:formatCode>
                <c:ptCount val="2"/>
                <c:pt idx="0">
                  <c:v>0.73</c:v>
                </c:pt>
                <c:pt idx="1">
                  <c:v>0.34</c:v>
                </c:pt>
              </c:numCache>
            </c:numRef>
          </c:val>
          <c:extLst>
            <c:ext xmlns:c16="http://schemas.microsoft.com/office/drawing/2014/chart" uri="{C3380CC4-5D6E-409C-BE32-E72D297353CC}">
              <c16:uniqueId val="{00000001-5515-44DC-9447-172B40252BF9}"/>
            </c:ext>
          </c:extLst>
        </c:ser>
        <c:ser>
          <c:idx val="2"/>
          <c:order val="2"/>
          <c:tx>
            <c:strRef>
              <c:f>Sheet1!$D$1</c:f>
              <c:strCache>
                <c:ptCount val="1"/>
                <c:pt idx="0">
                  <c:v>Couple - at least one lives to specified age</c:v>
                </c:pt>
              </c:strCache>
            </c:strRef>
          </c:tx>
          <c:spPr>
            <a:solidFill>
              <a:srgbClr val="0074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80 years</c:v>
                </c:pt>
                <c:pt idx="1">
                  <c:v>90 years</c:v>
                </c:pt>
              </c:strCache>
            </c:strRef>
          </c:cat>
          <c:val>
            <c:numRef>
              <c:f>Sheet1!$D$2:$D$3</c:f>
              <c:numCache>
                <c:formatCode>0%</c:formatCode>
                <c:ptCount val="2"/>
                <c:pt idx="0">
                  <c:v>0.9</c:v>
                </c:pt>
                <c:pt idx="1">
                  <c:v>0.49</c:v>
                </c:pt>
              </c:numCache>
            </c:numRef>
          </c:val>
          <c:extLst>
            <c:ext xmlns:c16="http://schemas.microsoft.com/office/drawing/2014/chart" uri="{C3380CC4-5D6E-409C-BE32-E72D297353CC}">
              <c16:uniqueId val="{00000002-5515-44DC-9447-172B40252BF9}"/>
            </c:ext>
          </c:extLst>
        </c:ser>
        <c:dLbls>
          <c:showLegendKey val="0"/>
          <c:showVal val="0"/>
          <c:showCatName val="0"/>
          <c:showSerName val="0"/>
          <c:showPercent val="0"/>
          <c:showBubbleSize val="0"/>
        </c:dLbls>
        <c:gapWidth val="219"/>
        <c:overlap val="-27"/>
        <c:axId val="406972096"/>
        <c:axId val="406972488"/>
      </c:barChart>
      <c:catAx>
        <c:axId val="40697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06972488"/>
        <c:crosses val="autoZero"/>
        <c:auto val="1"/>
        <c:lblAlgn val="ctr"/>
        <c:lblOffset val="100"/>
        <c:noMultiLvlLbl val="0"/>
      </c:catAx>
      <c:valAx>
        <c:axId val="4069724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0697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97" b="1" i="0" u="none" strike="noStrike" kern="1200" spc="0" baseline="0">
                <a:ln>
                  <a:noFill/>
                </a:ln>
                <a:solidFill>
                  <a:schemeClr val="bg1"/>
                </a:solidFill>
                <a:latin typeface="Arial" panose="020B0604020202020204" pitchFamily="34" charset="0"/>
                <a:ea typeface="+mn-ea"/>
                <a:cs typeface="Arial" panose="020B0604020202020204" pitchFamily="34" charset="0"/>
              </a:defRPr>
            </a:pPr>
            <a:r>
              <a:rPr lang="en-US" sz="600" b="1" dirty="0">
                <a:latin typeface="Verdana" panose="020B0604030504040204" pitchFamily="34" charset="0"/>
                <a:ea typeface="Verdana" panose="020B0604030504040204" pitchFamily="34" charset="0"/>
                <a:cs typeface="Arial" panose="020B0604020202020204" pitchFamily="34" charset="0"/>
              </a:rPr>
              <a:t>Initial Investment Direction</a:t>
            </a:r>
          </a:p>
        </c:rich>
      </c:tx>
      <c:layout>
        <c:manualLayout>
          <c:xMode val="edge"/>
          <c:yMode val="edge"/>
          <c:x val="0.1134440907985529"/>
          <c:y val="3.3333705682419404E-2"/>
        </c:manualLayout>
      </c:layout>
      <c:overlay val="0"/>
      <c:spPr>
        <a:noFill/>
        <a:ln>
          <a:noFill/>
        </a:ln>
        <a:effectLst/>
      </c:spPr>
    </c:title>
    <c:autoTitleDeleted val="0"/>
    <c:plotArea>
      <c:layout>
        <c:manualLayout>
          <c:layoutTarget val="inner"/>
          <c:xMode val="edge"/>
          <c:yMode val="edge"/>
          <c:x val="0.34476505806315083"/>
          <c:y val="0.21949974476773865"/>
          <c:w val="0.31047032474804032"/>
          <c:h val="0.56610515569167941"/>
        </c:manualLayout>
      </c:layout>
      <c:pieChart>
        <c:varyColors val="1"/>
        <c:ser>
          <c:idx val="0"/>
          <c:order val="0"/>
          <c:tx>
            <c:strRef>
              <c:f>Sheet1!$B$1</c:f>
              <c:strCache>
                <c:ptCount val="1"/>
                <c:pt idx="0">
                  <c:v>Initial Investment Direction</c:v>
                </c:pt>
              </c:strCache>
            </c:strRef>
          </c:tx>
          <c:dPt>
            <c:idx val="0"/>
            <c:bubble3D val="0"/>
            <c:spPr>
              <a:solidFill>
                <a:schemeClr val="accent2"/>
              </a:solidFill>
              <a:ln w="18999">
                <a:solidFill>
                  <a:schemeClr val="lt1"/>
                </a:solidFill>
              </a:ln>
              <a:effectLst/>
            </c:spPr>
            <c:extLst>
              <c:ext xmlns:c16="http://schemas.microsoft.com/office/drawing/2014/chart" uri="{C3380CC4-5D6E-409C-BE32-E72D297353CC}">
                <c16:uniqueId val="{00000000-954E-4634-8027-E75AEF9BD0F6}"/>
              </c:ext>
            </c:extLst>
          </c:dPt>
          <c:dPt>
            <c:idx val="1"/>
            <c:bubble3D val="0"/>
            <c:spPr>
              <a:solidFill>
                <a:schemeClr val="accent4"/>
              </a:solidFill>
              <a:ln w="18999">
                <a:solidFill>
                  <a:schemeClr val="lt1"/>
                </a:solidFill>
              </a:ln>
              <a:effectLst/>
            </c:spPr>
            <c:extLst>
              <c:ext xmlns:c16="http://schemas.microsoft.com/office/drawing/2014/chart" uri="{C3380CC4-5D6E-409C-BE32-E72D297353CC}">
                <c16:uniqueId val="{00000001-954E-4634-8027-E75AEF9BD0F6}"/>
              </c:ext>
            </c:extLst>
          </c:dPt>
          <c:dLbls>
            <c:spPr>
              <a:noFill/>
              <a:ln>
                <a:noFill/>
              </a:ln>
              <a:effectLst/>
            </c:spPr>
            <c:txPr>
              <a:bodyPr rot="0" spcFirstLastPara="1" vertOverflow="ellipsis" vert="horz" wrap="square" lIns="38100" tIns="19050" rIns="38100" bIns="19050" anchor="ctr" anchorCtr="1">
                <a:spAutoFit/>
              </a:bodyPr>
              <a:lstStyle/>
              <a:p>
                <a:pPr>
                  <a:defRPr sz="898" b="0" i="0" u="none" strike="noStrike" kern="1200" baseline="0">
                    <a:ln>
                      <a:noFill/>
                    </a:ln>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00"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Equities</c:v>
                </c:pt>
                <c:pt idx="1">
                  <c:v>Bonds</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2-954E-4634-8027-E75AEF9BD0F6}"/>
            </c:ext>
          </c:extLst>
        </c:ser>
        <c:dLbls>
          <c:showLegendKey val="0"/>
          <c:showVal val="0"/>
          <c:showCatName val="0"/>
          <c:showSerName val="0"/>
          <c:showPercent val="0"/>
          <c:showBubbleSize val="0"/>
          <c:showLeaderLines val="1"/>
        </c:dLbls>
        <c:firstSliceAng val="0"/>
      </c:pieChart>
      <c:spPr>
        <a:noFill/>
        <a:ln w="25332">
          <a:noFill/>
        </a:ln>
      </c:spPr>
    </c:plotArea>
    <c:plotVisOnly val="1"/>
    <c:dispBlanksAs val="gap"/>
    <c:showDLblsOverMax val="0"/>
  </c:chart>
  <c:spPr>
    <a:noFill/>
    <a:ln>
      <a:noFill/>
    </a:ln>
    <a:effectLst/>
  </c:spPr>
  <c:txPr>
    <a:bodyPr/>
    <a:lstStyle/>
    <a:p>
      <a:pPr>
        <a:defRPr>
          <a:ln>
            <a:noFill/>
          </a:ln>
          <a:solidFill>
            <a:schemeClr val="bg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98" b="1" i="0" u="none" strike="noStrike" kern="1200" spc="0" baseline="0">
                <a:ln>
                  <a:noFill/>
                </a:ln>
                <a:solidFill>
                  <a:schemeClr val="bg1"/>
                </a:solidFill>
                <a:latin typeface="Arial" panose="020B0604020202020204" pitchFamily="34" charset="0"/>
                <a:ea typeface="+mn-ea"/>
                <a:cs typeface="Arial" panose="020B0604020202020204" pitchFamily="34" charset="0"/>
              </a:defRPr>
            </a:pPr>
            <a:r>
              <a:rPr lang="en-US" sz="600" b="1" dirty="0">
                <a:ln>
                  <a:noFill/>
                </a:ln>
                <a:latin typeface="Verdana" panose="020B0604030504040204" pitchFamily="34" charset="0"/>
                <a:ea typeface="Verdana" panose="020B0604030504040204" pitchFamily="34" charset="0"/>
                <a:cs typeface="Arial" panose="020B0604020202020204" pitchFamily="34" charset="0"/>
              </a:rPr>
              <a:t>Investment Allocation After One Year</a:t>
            </a:r>
          </a:p>
        </c:rich>
      </c:tx>
      <c:layout>
        <c:manualLayout>
          <c:xMode val="edge"/>
          <c:yMode val="edge"/>
          <c:x val="0.14959058268305045"/>
          <c:y val="2.7256968597770548E-2"/>
        </c:manualLayout>
      </c:layout>
      <c:overlay val="0"/>
      <c:spPr>
        <a:noFill/>
        <a:ln>
          <a:noFill/>
        </a:ln>
        <a:effectLst/>
      </c:spPr>
    </c:title>
    <c:autoTitleDeleted val="0"/>
    <c:plotArea>
      <c:layout>
        <c:manualLayout>
          <c:layoutTarget val="inner"/>
          <c:xMode val="edge"/>
          <c:yMode val="edge"/>
          <c:x val="0.32868372556453962"/>
          <c:y val="0.34404603806994244"/>
          <c:w val="0.34616395235030112"/>
          <c:h val="0.48604466894468379"/>
        </c:manualLayout>
      </c:layout>
      <c:pieChart>
        <c:varyColors val="1"/>
        <c:ser>
          <c:idx val="0"/>
          <c:order val="0"/>
          <c:tx>
            <c:strRef>
              <c:f>Sheet1!$B$1</c:f>
              <c:strCache>
                <c:ptCount val="1"/>
                <c:pt idx="0">
                  <c:v>Investment Allocation After One Year</c:v>
                </c:pt>
              </c:strCache>
            </c:strRef>
          </c:tx>
          <c:dPt>
            <c:idx val="0"/>
            <c:bubble3D val="0"/>
            <c:spPr>
              <a:solidFill>
                <a:schemeClr val="accent2"/>
              </a:solidFill>
              <a:ln w="19008">
                <a:solidFill>
                  <a:schemeClr val="lt1"/>
                </a:solidFill>
              </a:ln>
              <a:effectLst/>
            </c:spPr>
            <c:extLst>
              <c:ext xmlns:c16="http://schemas.microsoft.com/office/drawing/2014/chart" uri="{C3380CC4-5D6E-409C-BE32-E72D297353CC}">
                <c16:uniqueId val="{00000000-62A8-483D-AD5C-1DC1593581B5}"/>
              </c:ext>
            </c:extLst>
          </c:dPt>
          <c:dPt>
            <c:idx val="1"/>
            <c:bubble3D val="0"/>
            <c:spPr>
              <a:solidFill>
                <a:schemeClr val="accent4"/>
              </a:solidFill>
              <a:ln w="19008">
                <a:solidFill>
                  <a:schemeClr val="lt1"/>
                </a:solidFill>
              </a:ln>
              <a:effectLst/>
            </c:spPr>
            <c:extLst>
              <c:ext xmlns:c16="http://schemas.microsoft.com/office/drawing/2014/chart" uri="{C3380CC4-5D6E-409C-BE32-E72D297353CC}">
                <c16:uniqueId val="{00000001-62A8-483D-AD5C-1DC1593581B5}"/>
              </c:ext>
            </c:extLst>
          </c:dPt>
          <c:dLbls>
            <c:spPr>
              <a:noFill/>
              <a:ln>
                <a:noFill/>
              </a:ln>
              <a:effectLst/>
            </c:spPr>
            <c:txPr>
              <a:bodyPr rot="0" spcFirstLastPara="1" vertOverflow="ellipsis" vert="horz" wrap="square" lIns="38100" tIns="19050" rIns="38100" bIns="19050" anchor="ctr" anchorCtr="1">
                <a:spAutoFit/>
              </a:bodyPr>
              <a:lstStyle/>
              <a:p>
                <a:pPr>
                  <a:defRPr sz="898" b="0" i="0" u="none" strike="noStrike" kern="1200" baseline="0">
                    <a:ln>
                      <a:noFill/>
                    </a:ln>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04"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Equities</c:v>
                </c:pt>
                <c:pt idx="1">
                  <c:v>Bonds</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2-62A8-483D-AD5C-1DC1593581B5}"/>
            </c:ext>
          </c:extLst>
        </c:ser>
        <c:dLbls>
          <c:showLegendKey val="0"/>
          <c:showVal val="0"/>
          <c:showCatName val="0"/>
          <c:showSerName val="0"/>
          <c:showPercent val="0"/>
          <c:showBubbleSize val="0"/>
          <c:showLeaderLines val="1"/>
        </c:dLbls>
        <c:firstSliceAng val="0"/>
      </c:pieChart>
      <c:spPr>
        <a:noFill/>
        <a:ln w="25344">
          <a:noFill/>
        </a:ln>
      </c:spPr>
    </c:plotArea>
    <c:legend>
      <c:legendPos val="b"/>
      <c:layout>
        <c:manualLayout>
          <c:xMode val="edge"/>
          <c:yMode val="edge"/>
          <c:x val="0.11730026415431562"/>
          <c:y val="0.85443655628547255"/>
          <c:w val="0.7019086977198491"/>
          <c:h val="0.13266618268461117"/>
        </c:manualLayout>
      </c:layout>
      <c:overlay val="0"/>
      <c:spPr>
        <a:noFill/>
        <a:ln>
          <a:noFill/>
        </a:ln>
        <a:effectLst/>
      </c:spPr>
      <c:txPr>
        <a:bodyPr rot="0" spcFirstLastPara="1" vertOverflow="ellipsis" vert="horz" wrap="square" anchor="ctr" anchorCtr="1"/>
        <a:lstStyle/>
        <a:p>
          <a:pPr>
            <a:defRPr sz="898" b="0" i="0" u="none" strike="noStrike" kern="1200" baseline="0">
              <a:ln>
                <a:noFill/>
              </a:ln>
              <a:solidFill>
                <a:schemeClr val="bg1"/>
              </a:solidFill>
              <a:latin typeface="+mn-lt"/>
              <a:ea typeface="+mn-ea"/>
              <a:cs typeface="+mn-cs"/>
            </a:defRPr>
          </a:pPr>
          <a:endParaRPr lang="en-US"/>
        </a:p>
      </c:txPr>
    </c:legend>
    <c:plotVisOnly val="1"/>
    <c:dispBlanksAs val="gap"/>
    <c:showDLblsOverMax val="0"/>
  </c:chart>
  <c:spPr>
    <a:noFill/>
    <a:ln>
      <a:noFill/>
    </a:ln>
    <a:effectLst/>
  </c:spPr>
  <c:txPr>
    <a:bodyPr anchor="ctr" anchorCtr="0"/>
    <a:lstStyle/>
    <a:p>
      <a:pPr>
        <a:defRPr>
          <a:ln>
            <a:noFill/>
          </a:ln>
          <a:solidFill>
            <a:schemeClr val="bg1"/>
          </a:solidFil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CB499-7E39-4414-8CA9-30FF4ED1EA76}" type="datetimeFigureOut">
              <a:rPr lang="en-US" smtClean="0"/>
              <a:t>5/24/2023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0D226-DAB7-4E45-BDCC-3B3812D0E776}" type="slidenum">
              <a:rPr lang="en-US" smtClean="0"/>
              <a:t>‹#›</a:t>
            </a:fld>
            <a:endParaRPr lang="en-US"/>
          </a:p>
        </p:txBody>
      </p:sp>
    </p:spTree>
    <p:extLst>
      <p:ext uri="{BB962C8B-B14F-4D97-AF65-F5344CB8AC3E}">
        <p14:creationId xmlns:p14="http://schemas.microsoft.com/office/powerpoint/2010/main" val="1527123200"/>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needs during retirement</a:t>
            </a:r>
          </a:p>
        </p:txBody>
      </p:sp>
      <p:sp>
        <p:nvSpPr>
          <p:cNvPr id="4" name="Slide Number Placeholder 3"/>
          <p:cNvSpPr>
            <a:spLocks noGrp="1"/>
          </p:cNvSpPr>
          <p:nvPr>
            <p:ph type="sldNum" sz="quarter" idx="5"/>
          </p:nvPr>
        </p:nvSpPr>
        <p:spPr/>
        <p:txBody>
          <a:bodyPr/>
          <a:lstStyle/>
          <a:p>
            <a:fld id="{5010D226-DAB7-4E45-BDCC-3B3812D0E776}" type="slidenum">
              <a:rPr lang="en-US" smtClean="0"/>
              <a:t>1</a:t>
            </a:fld>
            <a:endParaRPr lang="en-US"/>
          </a:p>
        </p:txBody>
      </p:sp>
    </p:spTree>
    <p:extLst>
      <p:ext uri="{BB962C8B-B14F-4D97-AF65-F5344CB8AC3E}">
        <p14:creationId xmlns:p14="http://schemas.microsoft.com/office/powerpoint/2010/main" val="1433386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42EFA0-17F9-4547-BF3D-262E6036A149}" type="slidenum">
              <a:rPr kumimoji="0" lang="en-US" sz="1200" b="0" i="0" u="none" strike="noStrike" kern="1200" cap="none" spc="0" normalizeH="0" baseline="0" noProof="0" smtClean="0">
                <a:ln>
                  <a:noFill/>
                </a:ln>
                <a:solidFill>
                  <a:prstClr val="black"/>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1018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2EFA0-17F9-4547-BF3D-262E6036A149}"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761653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42EFA0-17F9-4547-BF3D-262E6036A149}"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294481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42EFA0-17F9-4547-BF3D-262E6036A149}" type="slidenum">
              <a:rPr kumimoji="0" lang="en-US" sz="1200" b="0" i="0" u="none" strike="noStrike" kern="1200" cap="none" spc="0" normalizeH="0" baseline="0" noProof="0" smtClean="0">
                <a:ln>
                  <a:noFill/>
                </a:ln>
                <a:solidFill>
                  <a:prstClr val="black"/>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408419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F617D88F-EA70-4FCA-8169-9000B22964E7}"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15590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679" lvl="0" indent="0">
              <a:buFontTx/>
              <a:buNone/>
            </a:pPr>
            <a:endParaRPr lang="en-US" dirty="0"/>
          </a:p>
        </p:txBody>
      </p:sp>
      <p:sp>
        <p:nvSpPr>
          <p:cNvPr id="4" name="Slide Number Placeholder 3"/>
          <p:cNvSpPr>
            <a:spLocks noGrp="1"/>
          </p:cNvSpPr>
          <p:nvPr>
            <p:ph type="sldNum" sz="quarter" idx="10"/>
          </p:nvPr>
        </p:nvSpPr>
        <p:spPr/>
        <p:txBody>
          <a:bodyPr/>
          <a:lstStyle/>
          <a:p>
            <a:fld id="{5010D226-DAB7-4E45-BDCC-3B3812D0E776}" type="slidenum">
              <a:rPr lang="en-US" smtClean="0"/>
              <a:t>2</a:t>
            </a:fld>
            <a:endParaRPr lang="en-US"/>
          </a:p>
        </p:txBody>
      </p:sp>
    </p:spTree>
    <p:extLst>
      <p:ext uri="{BB962C8B-B14F-4D97-AF65-F5344CB8AC3E}">
        <p14:creationId xmlns:p14="http://schemas.microsoft.com/office/powerpoint/2010/main" val="334735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10D226-DAB7-4E45-BDCC-3B3812D0E776}" type="slidenum">
              <a:rPr lang="en-US" smtClean="0"/>
              <a:t>3</a:t>
            </a:fld>
            <a:endParaRPr lang="en-US"/>
          </a:p>
        </p:txBody>
      </p:sp>
    </p:spTree>
    <p:extLst>
      <p:ext uri="{BB962C8B-B14F-4D97-AF65-F5344CB8AC3E}">
        <p14:creationId xmlns:p14="http://schemas.microsoft.com/office/powerpoint/2010/main" val="318130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42EFA0-17F9-4547-BF3D-262E6036A149}" type="slidenum">
              <a:rPr kumimoji="0" lang="en-US" sz="1200" b="0" i="0" u="none" strike="noStrike" kern="1200" cap="none" spc="0" normalizeH="0" baseline="0" noProof="0" smtClean="0">
                <a:ln>
                  <a:noFill/>
                </a:ln>
                <a:solidFill>
                  <a:prstClr val="black"/>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335291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0D226-DAB7-4E45-BDCC-3B3812D0E776}" type="slidenum">
              <a:rPr lang="en-US" smtClean="0"/>
              <a:t>7</a:t>
            </a:fld>
            <a:endParaRPr lang="en-US"/>
          </a:p>
        </p:txBody>
      </p:sp>
    </p:spTree>
    <p:extLst>
      <p:ext uri="{BB962C8B-B14F-4D97-AF65-F5344CB8AC3E}">
        <p14:creationId xmlns:p14="http://schemas.microsoft.com/office/powerpoint/2010/main" val="185937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42EFA0-17F9-4547-BF3D-262E6036A149}" type="slidenum">
              <a:rPr kumimoji="0" lang="en-US" sz="1200" b="0" i="0" u="none" strike="noStrike" kern="1200" cap="none" spc="0" normalizeH="0" baseline="0" noProof="0" smtClean="0">
                <a:ln>
                  <a:noFill/>
                </a:ln>
                <a:solidFill>
                  <a:prstClr val="black"/>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418036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xfrm>
            <a:off x="1289050" y="684213"/>
            <a:ext cx="4433888" cy="3425825"/>
          </a:xfrm>
          <a:ln/>
        </p:spPr>
      </p:sp>
      <p:sp>
        <p:nvSpPr>
          <p:cNvPr id="54275" name="Rectangle 3"/>
          <p:cNvSpPr>
            <a:spLocks noGrp="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pPr eaLnBrk="1" hangingPunct="1">
              <a:lnSpc>
                <a:spcPct val="80000"/>
              </a:lnSpc>
            </a:pPr>
            <a:endParaRPr lang="en-US" altLang="en-US" sz="900">
              <a:latin typeface="Arial" pitchFamily="34" charset="0"/>
            </a:endParaRPr>
          </a:p>
        </p:txBody>
      </p:sp>
    </p:spTree>
    <p:extLst>
      <p:ext uri="{BB962C8B-B14F-4D97-AF65-F5344CB8AC3E}">
        <p14:creationId xmlns:p14="http://schemas.microsoft.com/office/powerpoint/2010/main" val="417169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692150"/>
            <a:ext cx="44831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42EFA0-17F9-4547-BF3D-262E6036A149}"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19985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42EFA0-17F9-4547-BF3D-262E6036A149}" type="slidenum">
              <a:rPr kumimoji="0" lang="en-US" sz="1200" b="0" i="0" u="none" strike="noStrike" kern="1200" cap="none" spc="0" normalizeH="0" baseline="0" noProof="0" smtClean="0">
                <a:ln>
                  <a:noFill/>
                </a:ln>
                <a:solidFill>
                  <a:prstClr val="black"/>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Times" pitchFamily="18" charset="0"/>
              <a:ea typeface="+mn-ea"/>
              <a:cs typeface="+mn-cs"/>
            </a:endParaRPr>
          </a:p>
        </p:txBody>
      </p:sp>
    </p:spTree>
    <p:extLst>
      <p:ext uri="{BB962C8B-B14F-4D97-AF65-F5344CB8AC3E}">
        <p14:creationId xmlns:p14="http://schemas.microsoft.com/office/powerpoint/2010/main" val="3811700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5" name="Picture 4" descr="A bug on a person's skin&#10;&#10;Description automatically generated with medium confidence">
            <a:extLst>
              <a:ext uri="{FF2B5EF4-FFF2-40B4-BE49-F238E27FC236}">
                <a16:creationId xmlns:a16="http://schemas.microsoft.com/office/drawing/2014/main" id="{FE5AA93F-0BDA-0D4B-8318-96D3D02BD9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058400" cy="7772400"/>
          </a:xfrm>
          <a:prstGeom prst="rect">
            <a:avLst/>
          </a:prstGeom>
        </p:spPr>
      </p:pic>
      <p:sp>
        <p:nvSpPr>
          <p:cNvPr id="2" name="Title 1"/>
          <p:cNvSpPr>
            <a:spLocks noGrp="1"/>
          </p:cNvSpPr>
          <p:nvPr>
            <p:ph type="ctrTitle" hasCustomPrompt="1"/>
          </p:nvPr>
        </p:nvSpPr>
        <p:spPr>
          <a:xfrm>
            <a:off x="591670" y="2438401"/>
            <a:ext cx="6622553" cy="1981973"/>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3" name="Subtitle 2"/>
          <p:cNvSpPr>
            <a:spLocks noGrp="1"/>
          </p:cNvSpPr>
          <p:nvPr>
            <p:ph type="subTitle" idx="1" hasCustomPrompt="1"/>
          </p:nvPr>
        </p:nvSpPr>
        <p:spPr>
          <a:xfrm>
            <a:off x="591671"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pic>
        <p:nvPicPr>
          <p:cNvPr id="6" name="Picture 5">
            <a:extLst>
              <a:ext uri="{FF2B5EF4-FFF2-40B4-BE49-F238E27FC236}">
                <a16:creationId xmlns:a16="http://schemas.microsoft.com/office/drawing/2014/main" id="{BE5EDC88-3870-2646-918C-A97EED77E52C}"/>
              </a:ext>
            </a:extLst>
          </p:cNvPr>
          <p:cNvPicPr>
            <a:picLocks noChangeAspect="1"/>
          </p:cNvPicPr>
          <p:nvPr userDrawn="1"/>
        </p:nvPicPr>
        <p:blipFill>
          <a:blip r:embed="rId3"/>
          <a:stretch>
            <a:fillRect/>
          </a:stretch>
        </p:blipFill>
        <p:spPr>
          <a:xfrm>
            <a:off x="657954" y="4699386"/>
            <a:ext cx="2588559" cy="203200"/>
          </a:xfrm>
          <a:prstGeom prst="rect">
            <a:avLst/>
          </a:prstGeom>
        </p:spPr>
      </p:pic>
      <p:sp>
        <p:nvSpPr>
          <p:cNvPr id="17" name="TextBox 16">
            <a:extLst>
              <a:ext uri="{FF2B5EF4-FFF2-40B4-BE49-F238E27FC236}">
                <a16:creationId xmlns:a16="http://schemas.microsoft.com/office/drawing/2014/main" id="{48D30851-1DF0-FA48-9A73-BFDEF9C79A70}"/>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8" name="Picture 7" descr="Logo, company name&#10;&#10;Description automatically generated">
            <a:extLst>
              <a:ext uri="{FF2B5EF4-FFF2-40B4-BE49-F238E27FC236}">
                <a16:creationId xmlns:a16="http://schemas.microsoft.com/office/drawing/2014/main" id="{B18E7D4D-A464-45FE-89F9-9D79CE793CCF}"/>
              </a:ext>
            </a:extLst>
          </p:cNvPr>
          <p:cNvPicPr>
            <a:picLocks noChangeAspect="1"/>
          </p:cNvPicPr>
          <p:nvPr userDrawn="1"/>
        </p:nvPicPr>
        <p:blipFill rotWithShape="1">
          <a:blip r:embed="rId4"/>
          <a:srcRect t="23018" b="22950"/>
          <a:stretch/>
        </p:blipFill>
        <p:spPr>
          <a:xfrm>
            <a:off x="356711" y="1117450"/>
            <a:ext cx="3194695" cy="609599"/>
          </a:xfrm>
          <a:prstGeom prst="rect">
            <a:avLst/>
          </a:prstGeom>
        </p:spPr>
      </p:pic>
    </p:spTree>
    <p:extLst>
      <p:ext uri="{BB962C8B-B14F-4D97-AF65-F5344CB8AC3E}">
        <p14:creationId xmlns:p14="http://schemas.microsoft.com/office/powerpoint/2010/main" val="32209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lumMod val="10000"/>
                  </a:schemeClr>
                </a:solidFill>
              </a:defRPr>
            </a:lvl1pPr>
          </a:lstStyle>
          <a:p>
            <a:r>
              <a:rPr lang="en-US" dirty="0"/>
              <a:t>Click to Edit Master Title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a:xfrm>
            <a:off x="457201" y="6920714"/>
            <a:ext cx="9143999" cy="30175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061F5B3-D3D1-4E34-B802-F65422553442}" type="slidenum">
              <a:rPr lang="en-US" smtClean="0"/>
              <a:t>‹#›</a:t>
            </a:fld>
            <a:endParaRPr lang="en-US"/>
          </a:p>
        </p:txBody>
      </p:sp>
    </p:spTree>
    <p:extLst>
      <p:ext uri="{BB962C8B-B14F-4D97-AF65-F5344CB8AC3E}">
        <p14:creationId xmlns:p14="http://schemas.microsoft.com/office/powerpoint/2010/main" val="238327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4" name="Footer Placeholder 3"/>
          <p:cNvSpPr>
            <a:spLocks noGrp="1"/>
          </p:cNvSpPr>
          <p:nvPr>
            <p:ph type="ftr" sz="quarter" idx="11"/>
          </p:nvPr>
        </p:nvSpPr>
        <p:spPr>
          <a:xfrm>
            <a:off x="457201" y="6920714"/>
            <a:ext cx="9143999" cy="301752"/>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061F5B3-D3D1-4E34-B802-F65422553442}" type="slidenum">
              <a:rPr lang="en-US" smtClean="0"/>
              <a:t>‹#›</a:t>
            </a:fld>
            <a:endParaRPr lang="en-US"/>
          </a:p>
        </p:txBody>
      </p:sp>
    </p:spTree>
    <p:extLst>
      <p:ext uri="{BB962C8B-B14F-4D97-AF65-F5344CB8AC3E}">
        <p14:creationId xmlns:p14="http://schemas.microsoft.com/office/powerpoint/2010/main" val="64757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sz="half" idx="1"/>
          </p:nvPr>
        </p:nvSpPr>
        <p:spPr>
          <a:xfrm>
            <a:off x="457201" y="1181100"/>
            <a:ext cx="9144000" cy="121615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7202" y="2660904"/>
            <a:ext cx="9143998" cy="2450592"/>
          </a:xfrm>
        </p:spPr>
        <p:txBody>
          <a:bodyPr/>
          <a:lstStyle>
            <a:lvl1pPr marL="0" indent="0">
              <a:buNone/>
              <a:defRPr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a:xfrm>
            <a:off x="457201" y="6920714"/>
            <a:ext cx="9143999" cy="301752"/>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061F5B3-D3D1-4E34-B802-F65422553442}" type="slidenum">
              <a:rPr lang="en-US" smtClean="0"/>
              <a:t>‹#›</a:t>
            </a:fld>
            <a:endParaRPr lang="en-US"/>
          </a:p>
        </p:txBody>
      </p:sp>
      <p:sp>
        <p:nvSpPr>
          <p:cNvPr id="9" name="Content Placeholder 8"/>
          <p:cNvSpPr>
            <a:spLocks noGrp="1"/>
          </p:cNvSpPr>
          <p:nvPr>
            <p:ph sz="quarter" idx="13"/>
          </p:nvPr>
        </p:nvSpPr>
        <p:spPr>
          <a:xfrm>
            <a:off x="457201" y="5373425"/>
            <a:ext cx="9144000" cy="1234440"/>
          </a:xfrm>
        </p:spPr>
        <p:txBody>
          <a:bodyPr/>
          <a:lstStyle>
            <a:lvl1pPr marL="0" indent="0">
              <a:buNone/>
              <a:defRPr/>
            </a:lvl1pPr>
            <a:lvl5pPr marL="1464402"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2669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2490146"/>
            <a:ext cx="4379976" cy="292608"/>
          </a:xfrm>
        </p:spPr>
        <p:txBody>
          <a:bodyPr anchor="b">
            <a:normAutofit/>
          </a:bodyPr>
          <a:lstStyle>
            <a:lvl1pPr marL="0" indent="0" algn="ctr">
              <a:buNone/>
              <a:defRPr sz="1310" b="1" i="0" baseline="0">
                <a:solidFill>
                  <a:schemeClr val="tx2">
                    <a:lumMod val="10000"/>
                  </a:schemeClr>
                </a:solidFill>
                <a:latin typeface="Arial" panose="020B0604020202020204" pitchFamily="34" charset="0"/>
                <a:cs typeface="Arial" panose="020B0604020202020204" pitchFamily="34" charset="0"/>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4" name="Content Placeholder 3"/>
          <p:cNvSpPr>
            <a:spLocks noGrp="1"/>
          </p:cNvSpPr>
          <p:nvPr>
            <p:ph sz="half" idx="2"/>
          </p:nvPr>
        </p:nvSpPr>
        <p:spPr>
          <a:xfrm>
            <a:off x="457201" y="2871146"/>
            <a:ext cx="4379976" cy="400507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5221223" y="2490145"/>
            <a:ext cx="4379976" cy="292608"/>
          </a:xfrm>
        </p:spPr>
        <p:txBody>
          <a:bodyPr anchor="b">
            <a:normAutofit/>
          </a:bodyPr>
          <a:lstStyle>
            <a:lvl1pPr marL="0" indent="0" algn="ctr">
              <a:buNone/>
              <a:defRPr sz="1310" b="1" i="0">
                <a:solidFill>
                  <a:schemeClr val="tx2">
                    <a:lumMod val="10000"/>
                  </a:schemeClr>
                </a:solidFill>
                <a:latin typeface="Arial" panose="020B0604020202020204" pitchFamily="34" charset="0"/>
                <a:cs typeface="Arial" panose="020B0604020202020204" pitchFamily="34" charset="0"/>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6" name="Content Placeholder 5"/>
          <p:cNvSpPr>
            <a:spLocks noGrp="1"/>
          </p:cNvSpPr>
          <p:nvPr>
            <p:ph sz="quarter" idx="4"/>
          </p:nvPr>
        </p:nvSpPr>
        <p:spPr>
          <a:xfrm>
            <a:off x="5222994" y="2871145"/>
            <a:ext cx="4378205" cy="400507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7" name="Content Placeholder 6"/>
          <p:cNvSpPr>
            <a:spLocks noGrp="1"/>
          </p:cNvSpPr>
          <p:nvPr>
            <p:ph sz="quarter" idx="13"/>
          </p:nvPr>
        </p:nvSpPr>
        <p:spPr>
          <a:xfrm>
            <a:off x="457201" y="1191735"/>
            <a:ext cx="9143998" cy="1094267"/>
          </a:xfrm>
        </p:spPr>
        <p:txBody>
          <a:bodyPr/>
          <a:lstStyle>
            <a:lvl1pPr marL="0" indent="0">
              <a:buNone/>
              <a:defRPr/>
            </a:lvl1pPr>
            <a:lvl4pPr marL="502695" indent="0">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103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3293039"/>
            <a:ext cx="9143998" cy="292608"/>
          </a:xfrm>
        </p:spPr>
        <p:txBody>
          <a:bodyPr anchor="b">
            <a:normAutofit/>
          </a:bodyPr>
          <a:lstStyle>
            <a:lvl1pPr marL="0" indent="0" algn="ctr">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4" name="Content Placeholder 3"/>
          <p:cNvSpPr>
            <a:spLocks noGrp="1"/>
          </p:cNvSpPr>
          <p:nvPr>
            <p:ph sz="half" idx="2"/>
          </p:nvPr>
        </p:nvSpPr>
        <p:spPr>
          <a:xfrm>
            <a:off x="457201" y="3674039"/>
            <a:ext cx="9143998" cy="32004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7" name="Content Placeholder 6"/>
          <p:cNvSpPr>
            <a:spLocks noGrp="1"/>
          </p:cNvSpPr>
          <p:nvPr>
            <p:ph sz="quarter" idx="13"/>
          </p:nvPr>
        </p:nvSpPr>
        <p:spPr>
          <a:xfrm>
            <a:off x="457201" y="1191732"/>
            <a:ext cx="9143998" cy="1780068"/>
          </a:xfrm>
        </p:spPr>
        <p:txBody>
          <a:bodyPr/>
          <a:lstStyle>
            <a:lvl1pPr marL="0" indent="0">
              <a:buNone/>
              <a:defRPr/>
            </a:lvl1pPr>
            <a:lvl4pPr marL="502695" indent="0">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1143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81100"/>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4" name="Content Placeholder 3"/>
          <p:cNvSpPr>
            <a:spLocks noGrp="1"/>
          </p:cNvSpPr>
          <p:nvPr>
            <p:ph sz="half" idx="2"/>
          </p:nvPr>
        </p:nvSpPr>
        <p:spPr>
          <a:xfrm>
            <a:off x="457201" y="1562100"/>
            <a:ext cx="4379976" cy="53035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5221223" y="1181099"/>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6" name="Content Placeholder 5"/>
          <p:cNvSpPr>
            <a:spLocks noGrp="1"/>
          </p:cNvSpPr>
          <p:nvPr>
            <p:ph sz="quarter" idx="4"/>
          </p:nvPr>
        </p:nvSpPr>
        <p:spPr>
          <a:xfrm>
            <a:off x="5222994" y="1562099"/>
            <a:ext cx="4378205" cy="530352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1371060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81100"/>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4" name="Content Placeholder 3"/>
          <p:cNvSpPr>
            <a:spLocks noGrp="1"/>
          </p:cNvSpPr>
          <p:nvPr>
            <p:ph sz="half" idx="2"/>
          </p:nvPr>
        </p:nvSpPr>
        <p:spPr>
          <a:xfrm>
            <a:off x="457201" y="1562099"/>
            <a:ext cx="4379976"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5221223" y="1181099"/>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6" name="Content Placeholder 5"/>
          <p:cNvSpPr>
            <a:spLocks noGrp="1"/>
          </p:cNvSpPr>
          <p:nvPr>
            <p:ph sz="quarter" idx="4"/>
          </p:nvPr>
        </p:nvSpPr>
        <p:spPr>
          <a:xfrm>
            <a:off x="5222994" y="1562098"/>
            <a:ext cx="4378205"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11" name="Text Placeholder 2"/>
          <p:cNvSpPr>
            <a:spLocks noGrp="1"/>
          </p:cNvSpPr>
          <p:nvPr>
            <p:ph type="body" idx="13"/>
          </p:nvPr>
        </p:nvSpPr>
        <p:spPr>
          <a:xfrm>
            <a:off x="471379" y="4119233"/>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2" name="Content Placeholder 3"/>
          <p:cNvSpPr>
            <a:spLocks noGrp="1"/>
          </p:cNvSpPr>
          <p:nvPr>
            <p:ph sz="half" idx="14"/>
          </p:nvPr>
        </p:nvSpPr>
        <p:spPr>
          <a:xfrm>
            <a:off x="471379" y="4500232"/>
            <a:ext cx="4379976"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4"/>
          <p:cNvSpPr>
            <a:spLocks noGrp="1"/>
          </p:cNvSpPr>
          <p:nvPr>
            <p:ph type="body" sz="quarter" idx="15"/>
          </p:nvPr>
        </p:nvSpPr>
        <p:spPr>
          <a:xfrm>
            <a:off x="5235401" y="4119232"/>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4" name="Content Placeholder 5"/>
          <p:cNvSpPr>
            <a:spLocks noGrp="1"/>
          </p:cNvSpPr>
          <p:nvPr>
            <p:ph sz="quarter" idx="16"/>
          </p:nvPr>
        </p:nvSpPr>
        <p:spPr>
          <a:xfrm>
            <a:off x="5237171" y="4500231"/>
            <a:ext cx="4378205"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00221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81100"/>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4" name="Content Placeholder 3"/>
          <p:cNvSpPr>
            <a:spLocks noGrp="1"/>
          </p:cNvSpPr>
          <p:nvPr>
            <p:ph sz="half" idx="2"/>
          </p:nvPr>
        </p:nvSpPr>
        <p:spPr>
          <a:xfrm>
            <a:off x="457201" y="1562099"/>
            <a:ext cx="4379976" cy="1371600"/>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5221223" y="1181099"/>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6" name="Content Placeholder 5"/>
          <p:cNvSpPr>
            <a:spLocks noGrp="1"/>
          </p:cNvSpPr>
          <p:nvPr>
            <p:ph sz="quarter" idx="4"/>
          </p:nvPr>
        </p:nvSpPr>
        <p:spPr>
          <a:xfrm>
            <a:off x="5222994" y="1562098"/>
            <a:ext cx="4378205" cy="1371600"/>
          </a:xfrm>
        </p:spPr>
        <p:txBody>
          <a:body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11" name="Text Placeholder 2"/>
          <p:cNvSpPr>
            <a:spLocks noGrp="1"/>
          </p:cNvSpPr>
          <p:nvPr>
            <p:ph type="body" idx="13"/>
          </p:nvPr>
        </p:nvSpPr>
        <p:spPr>
          <a:xfrm>
            <a:off x="471379" y="5120291"/>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2" name="Content Placeholder 3"/>
          <p:cNvSpPr>
            <a:spLocks noGrp="1"/>
          </p:cNvSpPr>
          <p:nvPr>
            <p:ph sz="half" idx="14"/>
          </p:nvPr>
        </p:nvSpPr>
        <p:spPr>
          <a:xfrm>
            <a:off x="471379" y="5501290"/>
            <a:ext cx="4379976" cy="13716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3" name="Text Placeholder 4"/>
          <p:cNvSpPr>
            <a:spLocks noGrp="1"/>
          </p:cNvSpPr>
          <p:nvPr>
            <p:ph type="body" sz="quarter" idx="15"/>
          </p:nvPr>
        </p:nvSpPr>
        <p:spPr>
          <a:xfrm>
            <a:off x="5235401" y="5120290"/>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4" name="Content Placeholder 5"/>
          <p:cNvSpPr>
            <a:spLocks noGrp="1"/>
          </p:cNvSpPr>
          <p:nvPr>
            <p:ph sz="quarter" idx="16"/>
          </p:nvPr>
        </p:nvSpPr>
        <p:spPr>
          <a:xfrm>
            <a:off x="5237171" y="5501289"/>
            <a:ext cx="4378205" cy="1371600"/>
          </a:xfrm>
        </p:spPr>
        <p:txBody>
          <a:bodyPr/>
          <a:lstStyle/>
          <a:p>
            <a:pPr lvl="0"/>
            <a:r>
              <a:rPr lang="en-US"/>
              <a:t>Click to edit Master text styles</a:t>
            </a:r>
          </a:p>
          <a:p>
            <a:pPr lvl="1"/>
            <a:r>
              <a:rPr lang="en-US"/>
              <a:t>Second level</a:t>
            </a:r>
          </a:p>
          <a:p>
            <a:pPr lvl="2"/>
            <a:r>
              <a:rPr lang="en-US"/>
              <a:t>Third level</a:t>
            </a:r>
          </a:p>
        </p:txBody>
      </p:sp>
      <p:sp>
        <p:nvSpPr>
          <p:cNvPr id="15" name="Text Placeholder 2"/>
          <p:cNvSpPr>
            <a:spLocks noGrp="1"/>
          </p:cNvSpPr>
          <p:nvPr>
            <p:ph type="body" idx="17"/>
          </p:nvPr>
        </p:nvSpPr>
        <p:spPr>
          <a:xfrm>
            <a:off x="474035" y="3145467"/>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6" name="Content Placeholder 3"/>
          <p:cNvSpPr>
            <a:spLocks noGrp="1"/>
          </p:cNvSpPr>
          <p:nvPr>
            <p:ph sz="half" idx="18"/>
          </p:nvPr>
        </p:nvSpPr>
        <p:spPr>
          <a:xfrm>
            <a:off x="474035" y="3526466"/>
            <a:ext cx="4379976" cy="1371600"/>
          </a:xfrm>
        </p:spPr>
        <p:txBody>
          <a:bodyPr/>
          <a:lstStyle/>
          <a:p>
            <a:pPr lvl="0"/>
            <a:r>
              <a:rPr lang="en-US"/>
              <a:t>Click to edit Master text styles</a:t>
            </a:r>
          </a:p>
          <a:p>
            <a:pPr lvl="1"/>
            <a:r>
              <a:rPr lang="en-US"/>
              <a:t>Second level</a:t>
            </a:r>
          </a:p>
          <a:p>
            <a:pPr lvl="2"/>
            <a:r>
              <a:rPr lang="en-US"/>
              <a:t>Third level</a:t>
            </a:r>
          </a:p>
        </p:txBody>
      </p:sp>
      <p:sp>
        <p:nvSpPr>
          <p:cNvPr id="17" name="Text Placeholder 4"/>
          <p:cNvSpPr>
            <a:spLocks noGrp="1"/>
          </p:cNvSpPr>
          <p:nvPr>
            <p:ph type="body" sz="quarter" idx="19"/>
          </p:nvPr>
        </p:nvSpPr>
        <p:spPr>
          <a:xfrm>
            <a:off x="5238057" y="3145466"/>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8" name="Content Placeholder 5"/>
          <p:cNvSpPr>
            <a:spLocks noGrp="1"/>
          </p:cNvSpPr>
          <p:nvPr>
            <p:ph sz="quarter" idx="20"/>
          </p:nvPr>
        </p:nvSpPr>
        <p:spPr>
          <a:xfrm>
            <a:off x="5239827" y="3526465"/>
            <a:ext cx="4378205" cy="13716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49363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1" y="1191733"/>
            <a:ext cx="4379976" cy="56859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5221223" y="1181099"/>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6" name="Content Placeholder 5"/>
          <p:cNvSpPr>
            <a:spLocks noGrp="1"/>
          </p:cNvSpPr>
          <p:nvPr>
            <p:ph sz="quarter" idx="4"/>
          </p:nvPr>
        </p:nvSpPr>
        <p:spPr>
          <a:xfrm>
            <a:off x="5222994" y="1562098"/>
            <a:ext cx="4378205"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13" name="Text Placeholder 4"/>
          <p:cNvSpPr>
            <a:spLocks noGrp="1"/>
          </p:cNvSpPr>
          <p:nvPr>
            <p:ph type="body" sz="quarter" idx="15"/>
          </p:nvPr>
        </p:nvSpPr>
        <p:spPr>
          <a:xfrm>
            <a:off x="5235401" y="4119232"/>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14" name="Content Placeholder 5"/>
          <p:cNvSpPr>
            <a:spLocks noGrp="1"/>
          </p:cNvSpPr>
          <p:nvPr>
            <p:ph sz="quarter" idx="16"/>
          </p:nvPr>
        </p:nvSpPr>
        <p:spPr>
          <a:xfrm>
            <a:off x="5237171" y="4500231"/>
            <a:ext cx="4378205"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20053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8">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1" y="1181103"/>
            <a:ext cx="9158177" cy="27584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1"/>
          </p:nvPr>
        </p:nvSpPr>
        <p:spPr>
          <a:xfrm>
            <a:off x="457201" y="6920714"/>
            <a:ext cx="9143999" cy="30175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061F5B3-D3D1-4E34-B802-F65422553442}" type="slidenum">
              <a:rPr lang="en-US" smtClean="0"/>
              <a:t>‹#›</a:t>
            </a:fld>
            <a:endParaRPr lang="en-US"/>
          </a:p>
        </p:txBody>
      </p:sp>
      <p:sp>
        <p:nvSpPr>
          <p:cNvPr id="10" name="Title Placeholder 1"/>
          <p:cNvSpPr>
            <a:spLocks noGrp="1"/>
          </p:cNvSpPr>
          <p:nvPr>
            <p:ph type="title" hasCustomPrompt="1"/>
          </p:nvPr>
        </p:nvSpPr>
        <p:spPr>
          <a:xfrm>
            <a:off x="457201" y="419710"/>
            <a:ext cx="9143999" cy="380393"/>
          </a:xfrm>
          <a:prstGeom prst="rect">
            <a:avLst/>
          </a:prstGeom>
        </p:spPr>
        <p:txBody>
          <a:bodyPr vert="horz" lIns="91440" tIns="45720" rIns="91440" bIns="45720" rtlCol="0" anchor="ctr">
            <a:normAutofit/>
          </a:bodyPr>
          <a:lstStyle/>
          <a:p>
            <a:r>
              <a:rPr lang="en-US" dirty="0"/>
              <a:t>Click to Edit Master Title</a:t>
            </a:r>
          </a:p>
        </p:txBody>
      </p:sp>
      <p:sp>
        <p:nvSpPr>
          <p:cNvPr id="11" name="Text Placeholder 2"/>
          <p:cNvSpPr>
            <a:spLocks noGrp="1"/>
          </p:cNvSpPr>
          <p:nvPr>
            <p:ph type="body" idx="13"/>
          </p:nvPr>
        </p:nvSpPr>
        <p:spPr>
          <a:xfrm>
            <a:off x="471379" y="4119233"/>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dirty="0"/>
              <a:t>Click to edit Master text styles</a:t>
            </a:r>
          </a:p>
        </p:txBody>
      </p:sp>
      <p:sp>
        <p:nvSpPr>
          <p:cNvPr id="12" name="Content Placeholder 3"/>
          <p:cNvSpPr>
            <a:spLocks noGrp="1"/>
          </p:cNvSpPr>
          <p:nvPr>
            <p:ph sz="half" idx="14"/>
          </p:nvPr>
        </p:nvSpPr>
        <p:spPr>
          <a:xfrm>
            <a:off x="471379" y="4500232"/>
            <a:ext cx="4379976"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4"/>
          <p:cNvSpPr>
            <a:spLocks noGrp="1"/>
          </p:cNvSpPr>
          <p:nvPr>
            <p:ph type="body" sz="quarter" idx="15"/>
          </p:nvPr>
        </p:nvSpPr>
        <p:spPr>
          <a:xfrm>
            <a:off x="5235401" y="4119232"/>
            <a:ext cx="4379976" cy="292608"/>
          </a:xfrm>
        </p:spPr>
        <p:txBody>
          <a:bodyPr anchor="b">
            <a:normAutofit/>
          </a:bodyPr>
          <a:lstStyle>
            <a:lvl1pPr marL="0" indent="0">
              <a:buNone/>
              <a:defRPr sz="1310" b="1">
                <a:solidFill>
                  <a:schemeClr val="tx2">
                    <a:lumMod val="10000"/>
                  </a:schemeClr>
                </a:solidFill>
              </a:defRPr>
            </a:lvl1pPr>
            <a:lvl2pPr marL="366101" indent="0">
              <a:buNone/>
              <a:defRPr sz="1601" b="1"/>
            </a:lvl2pPr>
            <a:lvl3pPr marL="732201" indent="0">
              <a:buNone/>
              <a:defRPr sz="1441" b="1"/>
            </a:lvl3pPr>
            <a:lvl4pPr marL="1098302" indent="0">
              <a:buNone/>
              <a:defRPr sz="1281" b="1"/>
            </a:lvl4pPr>
            <a:lvl5pPr marL="1464402" indent="0">
              <a:buNone/>
              <a:defRPr sz="1281" b="1"/>
            </a:lvl5pPr>
            <a:lvl6pPr marL="1830503" indent="0">
              <a:buNone/>
              <a:defRPr sz="1281" b="1"/>
            </a:lvl6pPr>
            <a:lvl7pPr marL="2196604" indent="0">
              <a:buNone/>
              <a:defRPr sz="1281" b="1"/>
            </a:lvl7pPr>
            <a:lvl8pPr marL="2562704" indent="0">
              <a:buNone/>
              <a:defRPr sz="1281" b="1"/>
            </a:lvl8pPr>
            <a:lvl9pPr marL="2928805" indent="0">
              <a:buNone/>
              <a:defRPr sz="1281" b="1"/>
            </a:lvl9pPr>
          </a:lstStyle>
          <a:p>
            <a:pPr lvl="0"/>
            <a:r>
              <a:rPr lang="en-US"/>
              <a:t>Click to edit Master text styles</a:t>
            </a:r>
          </a:p>
        </p:txBody>
      </p:sp>
      <p:sp>
        <p:nvSpPr>
          <p:cNvPr id="14" name="Content Placeholder 5"/>
          <p:cNvSpPr>
            <a:spLocks noGrp="1"/>
          </p:cNvSpPr>
          <p:nvPr>
            <p:ph sz="quarter" idx="16"/>
          </p:nvPr>
        </p:nvSpPr>
        <p:spPr>
          <a:xfrm>
            <a:off x="5237171" y="4500231"/>
            <a:ext cx="4378205"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3413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7" name="Picture 6" descr="A picture containing nature&#10;&#10;Description automatically generated">
            <a:extLst>
              <a:ext uri="{FF2B5EF4-FFF2-40B4-BE49-F238E27FC236}">
                <a16:creationId xmlns:a16="http://schemas.microsoft.com/office/drawing/2014/main" id="{E7B8449E-2079-DF49-8776-2D1A421951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10058400" cy="7772401"/>
          </a:xfrm>
          <a:prstGeom prst="rect">
            <a:avLst/>
          </a:prstGeom>
        </p:spPr>
      </p:pic>
      <p:sp>
        <p:nvSpPr>
          <p:cNvPr id="2" name="Title 1"/>
          <p:cNvSpPr>
            <a:spLocks noGrp="1"/>
          </p:cNvSpPr>
          <p:nvPr>
            <p:ph type="ctrTitle" hasCustomPrompt="1"/>
          </p:nvPr>
        </p:nvSpPr>
        <p:spPr>
          <a:xfrm>
            <a:off x="591670" y="2438401"/>
            <a:ext cx="6622553" cy="1981973"/>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3" name="Subtitle 2"/>
          <p:cNvSpPr>
            <a:spLocks noGrp="1"/>
          </p:cNvSpPr>
          <p:nvPr>
            <p:ph type="subTitle" idx="1" hasCustomPrompt="1"/>
          </p:nvPr>
        </p:nvSpPr>
        <p:spPr>
          <a:xfrm>
            <a:off x="591671"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pic>
        <p:nvPicPr>
          <p:cNvPr id="6" name="Picture 5">
            <a:extLst>
              <a:ext uri="{FF2B5EF4-FFF2-40B4-BE49-F238E27FC236}">
                <a16:creationId xmlns:a16="http://schemas.microsoft.com/office/drawing/2014/main" id="{BE5EDC88-3870-2646-918C-A97EED77E52C}"/>
              </a:ext>
            </a:extLst>
          </p:cNvPr>
          <p:cNvPicPr>
            <a:picLocks noChangeAspect="1"/>
          </p:cNvPicPr>
          <p:nvPr userDrawn="1"/>
        </p:nvPicPr>
        <p:blipFill>
          <a:blip r:embed="rId3"/>
          <a:stretch>
            <a:fillRect/>
          </a:stretch>
        </p:blipFill>
        <p:spPr>
          <a:xfrm>
            <a:off x="657954" y="4699386"/>
            <a:ext cx="2588559" cy="203200"/>
          </a:xfrm>
          <a:prstGeom prst="rect">
            <a:avLst/>
          </a:prstGeom>
        </p:spPr>
      </p:pic>
      <p:sp>
        <p:nvSpPr>
          <p:cNvPr id="17" name="TextBox 16">
            <a:extLst>
              <a:ext uri="{FF2B5EF4-FFF2-40B4-BE49-F238E27FC236}">
                <a16:creationId xmlns:a16="http://schemas.microsoft.com/office/drawing/2014/main" id="{48D30851-1DF0-FA48-9A73-BFDEF9C79A70}"/>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9" name="Picture 8" descr="Logo, company name&#10;&#10;Description automatically generated">
            <a:extLst>
              <a:ext uri="{FF2B5EF4-FFF2-40B4-BE49-F238E27FC236}">
                <a16:creationId xmlns:a16="http://schemas.microsoft.com/office/drawing/2014/main" id="{6E0B90E1-8F61-447C-825B-B7B2CE38F4C6}"/>
              </a:ext>
            </a:extLst>
          </p:cNvPr>
          <p:cNvPicPr>
            <a:picLocks noChangeAspect="1"/>
          </p:cNvPicPr>
          <p:nvPr userDrawn="1"/>
        </p:nvPicPr>
        <p:blipFill rotWithShape="1">
          <a:blip r:embed="rId4"/>
          <a:srcRect t="23018" b="22950"/>
          <a:stretch/>
        </p:blipFill>
        <p:spPr>
          <a:xfrm>
            <a:off x="356711" y="914401"/>
            <a:ext cx="3194695" cy="609599"/>
          </a:xfrm>
          <a:prstGeom prst="rect">
            <a:avLst/>
          </a:prstGeom>
        </p:spPr>
      </p:pic>
    </p:spTree>
    <p:extLst>
      <p:ext uri="{BB962C8B-B14F-4D97-AF65-F5344CB8AC3E}">
        <p14:creationId xmlns:p14="http://schemas.microsoft.com/office/powerpoint/2010/main" val="498293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Icons Dark 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Icons: Dark Blue</a:t>
            </a:r>
          </a:p>
        </p:txBody>
      </p:sp>
    </p:spTree>
    <p:extLst>
      <p:ext uri="{BB962C8B-B14F-4D97-AF65-F5344CB8AC3E}">
        <p14:creationId xmlns:p14="http://schemas.microsoft.com/office/powerpoint/2010/main" val="3959633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Icons Pi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Icons: Pink</a:t>
            </a:r>
          </a:p>
        </p:txBody>
      </p:sp>
    </p:spTree>
    <p:extLst>
      <p:ext uri="{BB962C8B-B14F-4D97-AF65-F5344CB8AC3E}">
        <p14:creationId xmlns:p14="http://schemas.microsoft.com/office/powerpoint/2010/main" val="2020382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Icons Aqu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Icons: Aqua</a:t>
            </a:r>
          </a:p>
        </p:txBody>
      </p:sp>
    </p:spTree>
    <p:extLst>
      <p:ext uri="{BB962C8B-B14F-4D97-AF65-F5344CB8AC3E}">
        <p14:creationId xmlns:p14="http://schemas.microsoft.com/office/powerpoint/2010/main" val="3478402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Icons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Icons: Purple</a:t>
            </a:r>
          </a:p>
        </p:txBody>
      </p:sp>
    </p:spTree>
    <p:extLst>
      <p:ext uri="{BB962C8B-B14F-4D97-AF65-F5344CB8AC3E}">
        <p14:creationId xmlns:p14="http://schemas.microsoft.com/office/powerpoint/2010/main" val="2473541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Examp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Charts and Graphs</a:t>
            </a:r>
          </a:p>
        </p:txBody>
      </p:sp>
      <p:sp>
        <p:nvSpPr>
          <p:cNvPr id="6" name="Footer Placeholder 5"/>
          <p:cNvSpPr>
            <a:spLocks noGrp="1"/>
          </p:cNvSpPr>
          <p:nvPr>
            <p:ph type="ftr" sz="quarter" idx="11"/>
          </p:nvPr>
        </p:nvSpPr>
        <p:spPr>
          <a:xfrm>
            <a:off x="457201" y="6920714"/>
            <a:ext cx="9143999" cy="30175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061F5B3-D3D1-4E34-B802-F65422553442}" type="slidenum">
              <a:rPr lang="en-US" smtClean="0"/>
              <a:t>‹#›</a:t>
            </a:fld>
            <a:endParaRPr lang="en-US"/>
          </a:p>
        </p:txBody>
      </p:sp>
    </p:spTree>
    <p:extLst>
      <p:ext uri="{BB962C8B-B14F-4D97-AF65-F5344CB8AC3E}">
        <p14:creationId xmlns:p14="http://schemas.microsoft.com/office/powerpoint/2010/main" val="4269199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1D2C59-12B7-2547-84F2-911BE466B958}"/>
              </a:ext>
            </a:extLst>
          </p:cNvPr>
          <p:cNvSpPr/>
          <p:nvPr userDrawn="1"/>
        </p:nvSpPr>
        <p:spPr>
          <a:xfrm>
            <a:off x="0" y="0"/>
            <a:ext cx="10058400" cy="7772400"/>
          </a:xfrm>
          <a:prstGeom prst="rect">
            <a:avLst/>
          </a:prstGeom>
          <a:gradFill>
            <a:gsLst>
              <a:gs pos="0">
                <a:schemeClr val="accent4"/>
              </a:gs>
              <a:gs pos="100000">
                <a:schemeClr val="tx2">
                  <a:lumMod val="10000"/>
                </a:schemeClr>
              </a:gs>
              <a:gs pos="61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dirty="0"/>
          </a:p>
        </p:txBody>
      </p:sp>
      <p:pic>
        <p:nvPicPr>
          <p:cNvPr id="2" name="Picture 1">
            <a:extLst>
              <a:ext uri="{FF2B5EF4-FFF2-40B4-BE49-F238E27FC236}">
                <a16:creationId xmlns:a16="http://schemas.microsoft.com/office/drawing/2014/main" id="{EF370F04-9089-5841-BD8D-520667F06ACA}"/>
              </a:ext>
            </a:extLst>
          </p:cNvPr>
          <p:cNvPicPr>
            <a:picLocks noChangeAspect="1"/>
          </p:cNvPicPr>
          <p:nvPr userDrawn="1"/>
        </p:nvPicPr>
        <p:blipFill>
          <a:blip r:embed="rId2"/>
          <a:stretch>
            <a:fillRect/>
          </a:stretch>
        </p:blipFill>
        <p:spPr>
          <a:xfrm>
            <a:off x="4628590" y="3473450"/>
            <a:ext cx="801221" cy="825500"/>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FB7DBBFE-0862-41DC-893F-E546613B09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4941" y="6568408"/>
            <a:ext cx="1548518" cy="365792"/>
          </a:xfrm>
          <a:prstGeom prst="rect">
            <a:avLst/>
          </a:prstGeom>
        </p:spPr>
      </p:pic>
    </p:spTree>
    <p:extLst>
      <p:ext uri="{BB962C8B-B14F-4D97-AF65-F5344CB8AC3E}">
        <p14:creationId xmlns:p14="http://schemas.microsoft.com/office/powerpoint/2010/main" val="340154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1D2C59-12B7-2547-84F2-911BE466B958}"/>
              </a:ext>
            </a:extLst>
          </p:cNvPr>
          <p:cNvSpPr/>
          <p:nvPr userDrawn="1"/>
        </p:nvSpPr>
        <p:spPr>
          <a:xfrm>
            <a:off x="0" y="0"/>
            <a:ext cx="10058400" cy="777240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dirty="0"/>
          </a:p>
        </p:txBody>
      </p:sp>
      <p:pic>
        <p:nvPicPr>
          <p:cNvPr id="6" name="Picture 5">
            <a:extLst>
              <a:ext uri="{FF2B5EF4-FFF2-40B4-BE49-F238E27FC236}">
                <a16:creationId xmlns:a16="http://schemas.microsoft.com/office/drawing/2014/main" id="{8C3CF061-CFBC-9E4A-A3CE-1C9AEAAEB63E}"/>
              </a:ext>
            </a:extLst>
          </p:cNvPr>
          <p:cNvPicPr>
            <a:picLocks noChangeAspect="1"/>
          </p:cNvPicPr>
          <p:nvPr userDrawn="1"/>
        </p:nvPicPr>
        <p:blipFill>
          <a:blip r:embed="rId2"/>
          <a:stretch>
            <a:fillRect/>
          </a:stretch>
        </p:blipFill>
        <p:spPr>
          <a:xfrm>
            <a:off x="4628590" y="3473450"/>
            <a:ext cx="801221" cy="825500"/>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3749E6DA-0EC9-46F9-A00F-08805A0FED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4941" y="6568408"/>
            <a:ext cx="1548518" cy="365792"/>
          </a:xfrm>
          <a:prstGeom prst="rect">
            <a:avLst/>
          </a:prstGeom>
        </p:spPr>
      </p:pic>
    </p:spTree>
    <p:extLst>
      <p:ext uri="{BB962C8B-B14F-4D97-AF65-F5344CB8AC3E}">
        <p14:creationId xmlns:p14="http://schemas.microsoft.com/office/powerpoint/2010/main" val="1137663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1D2C59-12B7-2547-84F2-911BE466B958}"/>
              </a:ext>
            </a:extLst>
          </p:cNvPr>
          <p:cNvSpPr/>
          <p:nvPr userDrawn="1"/>
        </p:nvSpPr>
        <p:spPr>
          <a:xfrm>
            <a:off x="0" y="0"/>
            <a:ext cx="10058400" cy="7772400"/>
          </a:xfrm>
          <a:prstGeom prst="rect">
            <a:avLst/>
          </a:prstGeom>
          <a:gradFill>
            <a:gsLst>
              <a:gs pos="100000">
                <a:schemeClr val="accent3"/>
              </a:gs>
              <a:gs pos="0">
                <a:schemeClr val="accent5">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dirty="0"/>
          </a:p>
        </p:txBody>
      </p:sp>
      <p:pic>
        <p:nvPicPr>
          <p:cNvPr id="6" name="Picture 5">
            <a:extLst>
              <a:ext uri="{FF2B5EF4-FFF2-40B4-BE49-F238E27FC236}">
                <a16:creationId xmlns:a16="http://schemas.microsoft.com/office/drawing/2014/main" id="{7F6396A8-9B7B-0D4C-9F26-36D30007E8B9}"/>
              </a:ext>
            </a:extLst>
          </p:cNvPr>
          <p:cNvPicPr>
            <a:picLocks noChangeAspect="1"/>
          </p:cNvPicPr>
          <p:nvPr userDrawn="1"/>
        </p:nvPicPr>
        <p:blipFill>
          <a:blip r:embed="rId2"/>
          <a:stretch>
            <a:fillRect/>
          </a:stretch>
        </p:blipFill>
        <p:spPr>
          <a:xfrm>
            <a:off x="4628590" y="3473450"/>
            <a:ext cx="801221" cy="825500"/>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78AC0C99-661E-4503-8134-1AEC0897EF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4941" y="6568408"/>
            <a:ext cx="1548518" cy="365792"/>
          </a:xfrm>
          <a:prstGeom prst="rect">
            <a:avLst/>
          </a:prstGeom>
        </p:spPr>
      </p:pic>
    </p:spTree>
    <p:extLst>
      <p:ext uri="{BB962C8B-B14F-4D97-AF65-F5344CB8AC3E}">
        <p14:creationId xmlns:p14="http://schemas.microsoft.com/office/powerpoint/2010/main" val="3154963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3"/>
          <p:cNvSpPr>
            <a:spLocks noGrp="1"/>
          </p:cNvSpPr>
          <p:nvPr>
            <p:ph type="sldNum" sz="quarter" idx="12"/>
          </p:nvPr>
        </p:nvSpPr>
        <p:spPr/>
        <p:txBody>
          <a:bodyPr/>
          <a:lstStyle>
            <a:lvl1pPr>
              <a:defRPr smtClean="0">
                <a:solidFill>
                  <a:schemeClr val="tx1"/>
                </a:solidFill>
              </a:defRPr>
            </a:lvl1pPr>
          </a:lstStyle>
          <a:p>
            <a:pPr>
              <a:defRPr/>
            </a:pPr>
            <a:fld id="{AFA3226C-0FCD-5545-8ABF-D80583CEDB89}" type="slidenum">
              <a:rPr lang="en-US" smtClean="0"/>
              <a:pPr>
                <a:defRPr/>
              </a:pPr>
              <a:t>‹#›</a:t>
            </a:fld>
            <a:endParaRPr lang="en-US" dirty="0"/>
          </a:p>
        </p:txBody>
      </p:sp>
      <p:sp>
        <p:nvSpPr>
          <p:cNvPr id="4" name="Text Placeholder 3"/>
          <p:cNvSpPr>
            <a:spLocks noGrp="1"/>
          </p:cNvSpPr>
          <p:nvPr>
            <p:ph type="body" sz="quarter" idx="14" hasCustomPrompt="1"/>
          </p:nvPr>
        </p:nvSpPr>
        <p:spPr>
          <a:xfrm>
            <a:off x="457201" y="6934201"/>
            <a:ext cx="9144000" cy="304800"/>
          </a:xfrm>
        </p:spPr>
        <p:txBody>
          <a:bodyPr anchor="b"/>
          <a:lstStyle>
            <a:lvl1pPr marL="0" indent="0">
              <a:buNone/>
              <a:defRPr sz="800" i="1" baseline="0">
                <a:solidFill>
                  <a:srgbClr val="AAB4C1"/>
                </a:solidFill>
              </a:defRPr>
            </a:lvl1pPr>
          </a:lstStyle>
          <a:p>
            <a:pPr lvl="0"/>
            <a:r>
              <a:rPr lang="en-US" dirty="0"/>
              <a:t>Click to add footer and/or source text.</a:t>
            </a:r>
          </a:p>
        </p:txBody>
      </p:sp>
    </p:spTree>
    <p:extLst>
      <p:ext uri="{BB962C8B-B14F-4D97-AF65-F5344CB8AC3E}">
        <p14:creationId xmlns:p14="http://schemas.microsoft.com/office/powerpoint/2010/main" val="992023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29005" y="12595"/>
            <a:ext cx="9000173" cy="1295400"/>
          </a:xfrm>
        </p:spPr>
        <p:txBody>
          <a:bodyPr/>
          <a:lstStyle/>
          <a:p>
            <a:r>
              <a:rPr lang="en-US"/>
              <a:t>Click to edit Master title style</a:t>
            </a:r>
          </a:p>
        </p:txBody>
      </p:sp>
      <p:sp>
        <p:nvSpPr>
          <p:cNvPr id="3" name="Table Placeholder 2"/>
          <p:cNvSpPr>
            <a:spLocks noGrp="1"/>
          </p:cNvSpPr>
          <p:nvPr>
            <p:ph type="tbl" idx="1"/>
          </p:nvPr>
        </p:nvSpPr>
        <p:spPr>
          <a:xfrm>
            <a:off x="502920" y="1813560"/>
            <a:ext cx="9052560" cy="5129425"/>
          </a:xfrm>
        </p:spPr>
        <p:txBody>
          <a:bodyPr/>
          <a:lstStyle/>
          <a:p>
            <a:pPr lvl="0"/>
            <a:endParaRPr lang="en-US" noProof="0" dirty="0"/>
          </a:p>
        </p:txBody>
      </p:sp>
      <p:sp>
        <p:nvSpPr>
          <p:cNvPr id="4" name="Footer Placeholder 4"/>
          <p:cNvSpPr>
            <a:spLocks noGrp="1"/>
          </p:cNvSpPr>
          <p:nvPr>
            <p:ph type="ftr" sz="quarter" idx="10"/>
          </p:nvPr>
        </p:nvSpPr>
        <p:spPr>
          <a:xfrm>
            <a:off x="3436620" y="7203864"/>
            <a:ext cx="3185160" cy="413808"/>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7208520" y="7203864"/>
            <a:ext cx="2346960" cy="413808"/>
          </a:xfrm>
          <a:prstGeom prst="rect">
            <a:avLst/>
          </a:prstGeom>
        </p:spPr>
        <p:txBody>
          <a:bodyPr/>
          <a:lstStyle>
            <a:lvl1pPr>
              <a:defRPr/>
            </a:lvl1pPr>
          </a:lstStyle>
          <a:p>
            <a:pPr>
              <a:defRPr/>
            </a:pPr>
            <a:fld id="{F30B8F6B-4B61-4D11-890C-128E58D4AF19}" type="slidenum">
              <a:rPr lang="en-US"/>
              <a:pPr>
                <a:defRPr/>
              </a:pPr>
              <a:t>‹#›</a:t>
            </a:fld>
            <a:endParaRPr lang="en-US" dirty="0"/>
          </a:p>
        </p:txBody>
      </p:sp>
    </p:spTree>
    <p:extLst>
      <p:ext uri="{BB962C8B-B14F-4D97-AF65-F5344CB8AC3E}">
        <p14:creationId xmlns:p14="http://schemas.microsoft.com/office/powerpoint/2010/main" val="355092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7" name="Picture 6" descr="A picture containing ceiling&#10;&#10;Description automatically generated">
            <a:extLst>
              <a:ext uri="{FF2B5EF4-FFF2-40B4-BE49-F238E27FC236}">
                <a16:creationId xmlns:a16="http://schemas.microsoft.com/office/drawing/2014/main" id="{C91C6149-7A2A-3340-9021-81547798FD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058400" cy="7772400"/>
          </a:xfrm>
          <a:prstGeom prst="rect">
            <a:avLst/>
          </a:prstGeom>
        </p:spPr>
      </p:pic>
      <p:sp>
        <p:nvSpPr>
          <p:cNvPr id="2" name="Title 1"/>
          <p:cNvSpPr>
            <a:spLocks noGrp="1"/>
          </p:cNvSpPr>
          <p:nvPr>
            <p:ph type="ctrTitle" hasCustomPrompt="1"/>
          </p:nvPr>
        </p:nvSpPr>
        <p:spPr>
          <a:xfrm>
            <a:off x="591670" y="2438401"/>
            <a:ext cx="6622553" cy="1981973"/>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3" name="Subtitle 2"/>
          <p:cNvSpPr>
            <a:spLocks noGrp="1"/>
          </p:cNvSpPr>
          <p:nvPr>
            <p:ph type="subTitle" idx="1" hasCustomPrompt="1"/>
          </p:nvPr>
        </p:nvSpPr>
        <p:spPr>
          <a:xfrm>
            <a:off x="591671"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pic>
        <p:nvPicPr>
          <p:cNvPr id="6" name="Picture 5">
            <a:extLst>
              <a:ext uri="{FF2B5EF4-FFF2-40B4-BE49-F238E27FC236}">
                <a16:creationId xmlns:a16="http://schemas.microsoft.com/office/drawing/2014/main" id="{BE5EDC88-3870-2646-918C-A97EED77E52C}"/>
              </a:ext>
            </a:extLst>
          </p:cNvPr>
          <p:cNvPicPr>
            <a:picLocks noChangeAspect="1"/>
          </p:cNvPicPr>
          <p:nvPr userDrawn="1"/>
        </p:nvPicPr>
        <p:blipFill>
          <a:blip r:embed="rId3"/>
          <a:stretch>
            <a:fillRect/>
          </a:stretch>
        </p:blipFill>
        <p:spPr>
          <a:xfrm>
            <a:off x="657954" y="4699386"/>
            <a:ext cx="2588559" cy="203200"/>
          </a:xfrm>
          <a:prstGeom prst="rect">
            <a:avLst/>
          </a:prstGeom>
        </p:spPr>
      </p:pic>
      <p:sp>
        <p:nvSpPr>
          <p:cNvPr id="17" name="TextBox 16">
            <a:extLst>
              <a:ext uri="{FF2B5EF4-FFF2-40B4-BE49-F238E27FC236}">
                <a16:creationId xmlns:a16="http://schemas.microsoft.com/office/drawing/2014/main" id="{48D30851-1DF0-FA48-9A73-BFDEF9C79A70}"/>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10" name="Picture 9">
            <a:extLst>
              <a:ext uri="{FF2B5EF4-FFF2-40B4-BE49-F238E27FC236}">
                <a16:creationId xmlns:a16="http://schemas.microsoft.com/office/drawing/2014/main" id="{5981F452-4D43-8C4A-BDBC-ADC1B9B86C2D}"/>
              </a:ext>
            </a:extLst>
          </p:cNvPr>
          <p:cNvPicPr>
            <a:picLocks noChangeAspect="1"/>
          </p:cNvPicPr>
          <p:nvPr userDrawn="1"/>
        </p:nvPicPr>
        <p:blipFill>
          <a:blip r:embed="rId4"/>
          <a:stretch>
            <a:fillRect/>
          </a:stretch>
        </p:blipFill>
        <p:spPr>
          <a:xfrm>
            <a:off x="677956" y="1155700"/>
            <a:ext cx="801221" cy="825500"/>
          </a:xfrm>
          <a:prstGeom prst="rect">
            <a:avLst/>
          </a:prstGeom>
        </p:spPr>
      </p:pic>
    </p:spTree>
    <p:extLst>
      <p:ext uri="{BB962C8B-B14F-4D97-AF65-F5344CB8AC3E}">
        <p14:creationId xmlns:p14="http://schemas.microsoft.com/office/powerpoint/2010/main" val="116522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sz="half" idx="1"/>
          </p:nvPr>
        </p:nvSpPr>
        <p:spPr>
          <a:xfrm>
            <a:off x="457200" y="1181100"/>
            <a:ext cx="4381500" cy="5678424"/>
          </a:xfrm>
        </p:spPr>
        <p:txBody>
          <a:bodyPr/>
          <a:lstStyle>
            <a:lvl1pPr>
              <a:defRPr/>
            </a:lvl1pPr>
          </a:lstStyle>
          <a:p>
            <a:pPr lvl="0"/>
            <a:r>
              <a:rPr lang="en-US" dirty="0"/>
              <a:t>Click to edit Master text </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5219700" y="1181100"/>
            <a:ext cx="4381499" cy="5678424"/>
          </a:xfrm>
        </p:spPr>
        <p:txBody>
          <a:bodyPr/>
          <a:lstStyle>
            <a:lvl1pPr>
              <a:defRPr baseline="0"/>
            </a:lvl1pPr>
          </a:lstStyle>
          <a:p>
            <a:pPr lvl="0"/>
            <a:r>
              <a:rPr lang="en-US" dirty="0"/>
              <a:t>Click to edit Master text </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a:xfrm>
            <a:off x="457200" y="6920714"/>
            <a:ext cx="9143999" cy="301752"/>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061F5B3-D3D1-4E34-B802-F65422553442}" type="slidenum">
              <a:rPr lang="en-US" smtClean="0"/>
              <a:t>‹#›</a:t>
            </a:fld>
            <a:endParaRPr lang="en-US"/>
          </a:p>
        </p:txBody>
      </p:sp>
    </p:spTree>
    <p:extLst>
      <p:ext uri="{BB962C8B-B14F-4D97-AF65-F5344CB8AC3E}">
        <p14:creationId xmlns:p14="http://schemas.microsoft.com/office/powerpoint/2010/main" val="98537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2"/>
          <p:cNvSpPr>
            <a:spLocks noGrp="1" noChangeArrowheads="1"/>
          </p:cNvSpPr>
          <p:nvPr>
            <p:ph type="dt" sz="half" idx="10"/>
          </p:nvPr>
        </p:nvSpPr>
        <p:spPr>
          <a:xfrm>
            <a:off x="419103" y="7144491"/>
            <a:ext cx="2043113" cy="223097"/>
          </a:xfrm>
          <a:prstGeom prst="rect">
            <a:avLst/>
          </a:prstGeom>
        </p:spPr>
        <p:txBody>
          <a:bodyPr lIns="91418" tIns="45709" rIns="91418" bIns="45709"/>
          <a:lstStyle>
            <a:lvl1pPr eaLnBrk="0" hangingPunct="0">
              <a:defRPr/>
            </a:lvl1pPr>
          </a:lstStyle>
          <a:p>
            <a:pPr>
              <a:defRPr/>
            </a:pPr>
            <a:fld id="{3CCB142A-3B57-4C56-AB72-5F223E90C4E9}" type="datetime2">
              <a:rPr lang="en-US"/>
              <a:pPr>
                <a:defRPr/>
              </a:pPr>
              <a:t>Wednesday, May 24, 2023</a:t>
            </a:fld>
            <a:endParaRPr lang="en-US" dirty="0"/>
          </a:p>
        </p:txBody>
      </p:sp>
      <p:sp>
        <p:nvSpPr>
          <p:cNvPr id="3" name="Rectangle 63"/>
          <p:cNvSpPr>
            <a:spLocks noGrp="1" noChangeArrowheads="1"/>
          </p:cNvSpPr>
          <p:nvPr>
            <p:ph type="ftr" sz="quarter" idx="11"/>
          </p:nvPr>
        </p:nvSpPr>
        <p:spPr>
          <a:xfrm>
            <a:off x="2682240" y="7144491"/>
            <a:ext cx="3939540" cy="223097"/>
          </a:xfrm>
          <a:prstGeom prst="rect">
            <a:avLst/>
          </a:prstGeom>
        </p:spPr>
        <p:txBody>
          <a:bodyPr lIns="91418" tIns="45709" rIns="91418" bIns="45709"/>
          <a:lstStyle>
            <a:lvl1pPr eaLnBrk="0" hangingPunct="0">
              <a:defRPr/>
            </a:lvl1pPr>
          </a:lstStyle>
          <a:p>
            <a:pPr>
              <a:defRPr/>
            </a:pPr>
            <a:endParaRPr lang="en-US" dirty="0"/>
          </a:p>
        </p:txBody>
      </p:sp>
      <p:sp>
        <p:nvSpPr>
          <p:cNvPr id="4" name="Rectangle 64"/>
          <p:cNvSpPr>
            <a:spLocks noGrp="1" noChangeArrowheads="1"/>
          </p:cNvSpPr>
          <p:nvPr>
            <p:ph type="sldNum" sz="quarter" idx="12"/>
          </p:nvPr>
        </p:nvSpPr>
        <p:spPr/>
        <p:txBody>
          <a:bodyPr/>
          <a:lstStyle>
            <a:lvl1pPr>
              <a:defRPr/>
            </a:lvl1pPr>
          </a:lstStyle>
          <a:p>
            <a:pPr>
              <a:defRPr/>
            </a:pPr>
            <a:fld id="{C1243395-AD77-4A8A-9370-D1BA56F480ED}" type="slidenum">
              <a:rPr lang="en-US"/>
              <a:pPr>
                <a:defRPr/>
              </a:pPr>
              <a:t>‹#›</a:t>
            </a:fld>
            <a:endParaRPr lang="en-US" dirty="0"/>
          </a:p>
        </p:txBody>
      </p:sp>
    </p:spTree>
    <p:extLst>
      <p:ext uri="{BB962C8B-B14F-4D97-AF65-F5344CB8AC3E}">
        <p14:creationId xmlns:p14="http://schemas.microsoft.com/office/powerpoint/2010/main" val="1921752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743" indent="0" algn="ctr">
              <a:buNone/>
              <a:defRPr>
                <a:solidFill>
                  <a:schemeClr val="tx1">
                    <a:tint val="75000"/>
                  </a:schemeClr>
                </a:solidFill>
              </a:defRPr>
            </a:lvl2pPr>
            <a:lvl3pPr marL="1005487" indent="0" algn="ctr">
              <a:buNone/>
              <a:defRPr>
                <a:solidFill>
                  <a:schemeClr val="tx1">
                    <a:tint val="75000"/>
                  </a:schemeClr>
                </a:solidFill>
              </a:defRPr>
            </a:lvl3pPr>
            <a:lvl4pPr marL="1508231" indent="0" algn="ctr">
              <a:buNone/>
              <a:defRPr>
                <a:solidFill>
                  <a:schemeClr val="tx1">
                    <a:tint val="75000"/>
                  </a:schemeClr>
                </a:solidFill>
              </a:defRPr>
            </a:lvl4pPr>
            <a:lvl5pPr marL="2010975" indent="0" algn="ctr">
              <a:buNone/>
              <a:defRPr>
                <a:solidFill>
                  <a:schemeClr val="tx1">
                    <a:tint val="75000"/>
                  </a:schemeClr>
                </a:solidFill>
              </a:defRPr>
            </a:lvl5pPr>
            <a:lvl6pPr marL="2513719" indent="0" algn="ctr">
              <a:buNone/>
              <a:defRPr>
                <a:solidFill>
                  <a:schemeClr val="tx1">
                    <a:tint val="75000"/>
                  </a:schemeClr>
                </a:solidFill>
              </a:defRPr>
            </a:lvl6pPr>
            <a:lvl7pPr marL="3016461" indent="0" algn="ctr">
              <a:buNone/>
              <a:defRPr>
                <a:solidFill>
                  <a:schemeClr val="tx1">
                    <a:tint val="75000"/>
                  </a:schemeClr>
                </a:solidFill>
              </a:defRPr>
            </a:lvl7pPr>
            <a:lvl8pPr marL="3519206" indent="0" algn="ctr">
              <a:buNone/>
              <a:defRPr>
                <a:solidFill>
                  <a:schemeClr val="tx1">
                    <a:tint val="75000"/>
                  </a:schemeClr>
                </a:solidFill>
              </a:defRPr>
            </a:lvl8pPr>
            <a:lvl9pPr marL="40219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6A0F47-8E0F-EC4B-BDC7-68BD1251C88B}" type="datetimeFigureOut">
              <a:rPr lang="en-US" smtClean="0">
                <a:solidFill>
                  <a:prstClr val="black">
                    <a:tint val="75000"/>
                  </a:prstClr>
                </a:solidFill>
              </a:rPr>
              <a:pPr/>
              <a:t>5/24/2023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D7EFD1-3856-C946-9DD6-7DB363E9E1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732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6A0F47-8E0F-EC4B-BDC7-68BD1251C88B}" type="datetimeFigureOut">
              <a:rPr lang="en-US" smtClean="0">
                <a:solidFill>
                  <a:prstClr val="black">
                    <a:tint val="75000"/>
                  </a:prstClr>
                </a:solidFill>
              </a:rPr>
              <a:pPr/>
              <a:t>5/24/2023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D7EFD1-3856-C946-9DD6-7DB363E9E1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0190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1"/>
            <a:ext cx="8549640" cy="1543685"/>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2743" indent="0">
              <a:buNone/>
              <a:defRPr sz="1980">
                <a:solidFill>
                  <a:schemeClr val="tx1">
                    <a:tint val="75000"/>
                  </a:schemeClr>
                </a:solidFill>
              </a:defRPr>
            </a:lvl2pPr>
            <a:lvl3pPr marL="1005487" indent="0">
              <a:buNone/>
              <a:defRPr sz="1760">
                <a:solidFill>
                  <a:schemeClr val="tx1">
                    <a:tint val="75000"/>
                  </a:schemeClr>
                </a:solidFill>
              </a:defRPr>
            </a:lvl3pPr>
            <a:lvl4pPr marL="1508231" indent="0">
              <a:buNone/>
              <a:defRPr sz="1540">
                <a:solidFill>
                  <a:schemeClr val="tx1">
                    <a:tint val="75000"/>
                  </a:schemeClr>
                </a:solidFill>
              </a:defRPr>
            </a:lvl4pPr>
            <a:lvl5pPr marL="2010975" indent="0">
              <a:buNone/>
              <a:defRPr sz="1540">
                <a:solidFill>
                  <a:schemeClr val="tx1">
                    <a:tint val="75000"/>
                  </a:schemeClr>
                </a:solidFill>
              </a:defRPr>
            </a:lvl5pPr>
            <a:lvl6pPr marL="2513719" indent="0">
              <a:buNone/>
              <a:defRPr sz="1540">
                <a:solidFill>
                  <a:schemeClr val="tx1">
                    <a:tint val="75000"/>
                  </a:schemeClr>
                </a:solidFill>
              </a:defRPr>
            </a:lvl6pPr>
            <a:lvl7pPr marL="3016461" indent="0">
              <a:buNone/>
              <a:defRPr sz="1540">
                <a:solidFill>
                  <a:schemeClr val="tx1">
                    <a:tint val="75000"/>
                  </a:schemeClr>
                </a:solidFill>
              </a:defRPr>
            </a:lvl7pPr>
            <a:lvl8pPr marL="3519206" indent="0">
              <a:buNone/>
              <a:defRPr sz="1540">
                <a:solidFill>
                  <a:schemeClr val="tx1">
                    <a:tint val="75000"/>
                  </a:schemeClr>
                </a:solidFill>
              </a:defRPr>
            </a:lvl8pPr>
            <a:lvl9pPr marL="4021948"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6A0F47-8E0F-EC4B-BDC7-68BD1251C88B}" type="datetimeFigureOut">
              <a:rPr lang="en-US" smtClean="0">
                <a:solidFill>
                  <a:prstClr val="black">
                    <a:tint val="75000"/>
                  </a:prstClr>
                </a:solidFill>
              </a:rPr>
              <a:pPr/>
              <a:t>5/24/2023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D7EFD1-3856-C946-9DD6-7DB363E9E1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7421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4"/>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4"/>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6A0F47-8E0F-EC4B-BDC7-68BD1251C88B}" type="datetimeFigureOut">
              <a:rPr lang="en-US" smtClean="0">
                <a:solidFill>
                  <a:prstClr val="black">
                    <a:tint val="75000"/>
                  </a:prstClr>
                </a:solidFill>
              </a:rPr>
              <a:pPr/>
              <a:t>5/24/2023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D7EFD1-3856-C946-9DD6-7DB363E9E1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7530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640" b="1"/>
            </a:lvl1pPr>
            <a:lvl2pPr marL="502743" indent="0">
              <a:buNone/>
              <a:defRPr sz="2200" b="1"/>
            </a:lvl2pPr>
            <a:lvl3pPr marL="1005487" indent="0">
              <a:buNone/>
              <a:defRPr sz="1980" b="1"/>
            </a:lvl3pPr>
            <a:lvl4pPr marL="1508231" indent="0">
              <a:buNone/>
              <a:defRPr sz="1760" b="1"/>
            </a:lvl4pPr>
            <a:lvl5pPr marL="2010975" indent="0">
              <a:buNone/>
              <a:defRPr sz="1760" b="1"/>
            </a:lvl5pPr>
            <a:lvl6pPr marL="2513719" indent="0">
              <a:buNone/>
              <a:defRPr sz="1760" b="1"/>
            </a:lvl6pPr>
            <a:lvl7pPr marL="3016461" indent="0">
              <a:buNone/>
              <a:defRPr sz="1760" b="1"/>
            </a:lvl7pPr>
            <a:lvl8pPr marL="3519206" indent="0">
              <a:buNone/>
              <a:defRPr sz="1760" b="1"/>
            </a:lvl8pPr>
            <a:lvl9pPr marL="4021948" indent="0">
              <a:buNone/>
              <a:defRPr sz="176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1" y="1739795"/>
            <a:ext cx="4445953" cy="725064"/>
          </a:xfrm>
        </p:spPr>
        <p:txBody>
          <a:bodyPr anchor="b"/>
          <a:lstStyle>
            <a:lvl1pPr marL="0" indent="0">
              <a:buNone/>
              <a:defRPr sz="2640" b="1"/>
            </a:lvl1pPr>
            <a:lvl2pPr marL="502743" indent="0">
              <a:buNone/>
              <a:defRPr sz="2200" b="1"/>
            </a:lvl2pPr>
            <a:lvl3pPr marL="1005487" indent="0">
              <a:buNone/>
              <a:defRPr sz="1980" b="1"/>
            </a:lvl3pPr>
            <a:lvl4pPr marL="1508231" indent="0">
              <a:buNone/>
              <a:defRPr sz="1760" b="1"/>
            </a:lvl4pPr>
            <a:lvl5pPr marL="2010975" indent="0">
              <a:buNone/>
              <a:defRPr sz="1760" b="1"/>
            </a:lvl5pPr>
            <a:lvl6pPr marL="2513719" indent="0">
              <a:buNone/>
              <a:defRPr sz="1760" b="1"/>
            </a:lvl6pPr>
            <a:lvl7pPr marL="3016461" indent="0">
              <a:buNone/>
              <a:defRPr sz="1760" b="1"/>
            </a:lvl7pPr>
            <a:lvl8pPr marL="3519206" indent="0">
              <a:buNone/>
              <a:defRPr sz="1760" b="1"/>
            </a:lvl8pPr>
            <a:lvl9pPr marL="4021948"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09531"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6A0F47-8E0F-EC4B-BDC7-68BD1251C88B}" type="datetimeFigureOut">
              <a:rPr lang="en-US" smtClean="0">
                <a:solidFill>
                  <a:prstClr val="black">
                    <a:tint val="75000"/>
                  </a:prstClr>
                </a:solidFill>
              </a:rPr>
              <a:pPr/>
              <a:t>5/24/2023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D7EFD1-3856-C946-9DD6-7DB363E9E1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5214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6A0F47-8E0F-EC4B-BDC7-68BD1251C88B}" type="datetimeFigureOut">
              <a:rPr lang="en-US" smtClean="0">
                <a:solidFill>
                  <a:prstClr val="black">
                    <a:tint val="75000"/>
                  </a:prstClr>
                </a:solidFill>
              </a:rPr>
              <a:pPr/>
              <a:t>5/24/2023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D7EFD1-3856-C946-9DD6-7DB363E9E1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6800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A0F47-8E0F-EC4B-BDC7-68BD1251C88B}" type="datetimeFigureOut">
              <a:rPr lang="en-US" smtClean="0">
                <a:solidFill>
                  <a:prstClr val="black">
                    <a:tint val="75000"/>
                  </a:prstClr>
                </a:solidFill>
              </a:rPr>
              <a:pPr/>
              <a:t>5/24/2023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D7EFD1-3856-C946-9DD6-7DB363E9E1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7913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4"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4" y="1626447"/>
            <a:ext cx="3309144" cy="5316538"/>
          </a:xfrm>
        </p:spPr>
        <p:txBody>
          <a:bodyPr/>
          <a:lstStyle>
            <a:lvl1pPr marL="0" indent="0">
              <a:buNone/>
              <a:defRPr sz="1540"/>
            </a:lvl1pPr>
            <a:lvl2pPr marL="502743" indent="0">
              <a:buNone/>
              <a:defRPr sz="1320"/>
            </a:lvl2pPr>
            <a:lvl3pPr marL="1005487" indent="0">
              <a:buNone/>
              <a:defRPr sz="1100"/>
            </a:lvl3pPr>
            <a:lvl4pPr marL="1508231" indent="0">
              <a:buNone/>
              <a:defRPr sz="990"/>
            </a:lvl4pPr>
            <a:lvl5pPr marL="2010975" indent="0">
              <a:buNone/>
              <a:defRPr sz="990"/>
            </a:lvl5pPr>
            <a:lvl6pPr marL="2513719" indent="0">
              <a:buNone/>
              <a:defRPr sz="990"/>
            </a:lvl6pPr>
            <a:lvl7pPr marL="3016461" indent="0">
              <a:buNone/>
              <a:defRPr sz="990"/>
            </a:lvl7pPr>
            <a:lvl8pPr marL="3519206" indent="0">
              <a:buNone/>
              <a:defRPr sz="990"/>
            </a:lvl8pPr>
            <a:lvl9pPr marL="4021948"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B96A0F47-8E0F-EC4B-BDC7-68BD1251C88B}" type="datetimeFigureOut">
              <a:rPr lang="en-US" smtClean="0">
                <a:solidFill>
                  <a:prstClr val="black">
                    <a:tint val="75000"/>
                  </a:prstClr>
                </a:solidFill>
              </a:rPr>
              <a:pPr/>
              <a:t>5/24/2023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D7EFD1-3856-C946-9DD6-7DB363E9E1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908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ansition Slide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60EC54-39D4-0348-9F8B-71472531667A}"/>
              </a:ext>
            </a:extLst>
          </p:cNvPr>
          <p:cNvSpPr/>
          <p:nvPr userDrawn="1"/>
        </p:nvSpPr>
        <p:spPr>
          <a:xfrm>
            <a:off x="0" y="0"/>
            <a:ext cx="10058400" cy="7772400"/>
          </a:xfrm>
          <a:prstGeom prst="rect">
            <a:avLst/>
          </a:prstGeom>
          <a:gradFill>
            <a:gsLst>
              <a:gs pos="100000">
                <a:schemeClr val="accent5"/>
              </a:gs>
              <a:gs pos="15000">
                <a:schemeClr val="accent5">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3" name="Rectangle 2">
            <a:extLst>
              <a:ext uri="{FF2B5EF4-FFF2-40B4-BE49-F238E27FC236}">
                <a16:creationId xmlns:a16="http://schemas.microsoft.com/office/drawing/2014/main" id="{7D738098-FF8E-E34C-906A-A8A416FADB15}"/>
              </a:ext>
            </a:extLst>
          </p:cNvPr>
          <p:cNvSpPr/>
          <p:nvPr userDrawn="1"/>
        </p:nvSpPr>
        <p:spPr>
          <a:xfrm>
            <a:off x="680881" y="2286000"/>
            <a:ext cx="1852208" cy="20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5" name="Title 1">
            <a:extLst>
              <a:ext uri="{FF2B5EF4-FFF2-40B4-BE49-F238E27FC236}">
                <a16:creationId xmlns:a16="http://schemas.microsoft.com/office/drawing/2014/main" id="{42ED7402-2C89-C248-89CC-7E023B16135F}"/>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16" name="Subtitle 2">
            <a:extLst>
              <a:ext uri="{FF2B5EF4-FFF2-40B4-BE49-F238E27FC236}">
                <a16:creationId xmlns:a16="http://schemas.microsoft.com/office/drawing/2014/main" id="{7AC02C7F-9BB4-5A4C-8F0A-07EBF68EC21B}"/>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8" name="TextBox 17">
            <a:extLst>
              <a:ext uri="{FF2B5EF4-FFF2-40B4-BE49-F238E27FC236}">
                <a16:creationId xmlns:a16="http://schemas.microsoft.com/office/drawing/2014/main" id="{ECE9D56E-B02F-F541-8759-C34EBC631661}"/>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11" name="Picture 10">
            <a:extLst>
              <a:ext uri="{FF2B5EF4-FFF2-40B4-BE49-F238E27FC236}">
                <a16:creationId xmlns:a16="http://schemas.microsoft.com/office/drawing/2014/main" id="{B71C0755-6272-4F44-ACBD-83E6E4BA73AE}"/>
              </a:ext>
            </a:extLst>
          </p:cNvPr>
          <p:cNvPicPr>
            <a:picLocks noChangeAspect="1"/>
          </p:cNvPicPr>
          <p:nvPr userDrawn="1"/>
        </p:nvPicPr>
        <p:blipFill>
          <a:blip r:embed="rId2"/>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3022028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520"/>
            </a:lvl1pPr>
            <a:lvl2pPr marL="502743" indent="0">
              <a:buNone/>
              <a:defRPr sz="3080"/>
            </a:lvl2pPr>
            <a:lvl3pPr marL="1005487" indent="0">
              <a:buNone/>
              <a:defRPr sz="2640"/>
            </a:lvl3pPr>
            <a:lvl4pPr marL="1508231" indent="0">
              <a:buNone/>
              <a:defRPr sz="2200"/>
            </a:lvl4pPr>
            <a:lvl5pPr marL="2010975" indent="0">
              <a:buNone/>
              <a:defRPr sz="2200"/>
            </a:lvl5pPr>
            <a:lvl6pPr marL="2513719" indent="0">
              <a:buNone/>
              <a:defRPr sz="2200"/>
            </a:lvl6pPr>
            <a:lvl7pPr marL="3016461" indent="0">
              <a:buNone/>
              <a:defRPr sz="2200"/>
            </a:lvl7pPr>
            <a:lvl8pPr marL="3519206" indent="0">
              <a:buNone/>
              <a:defRPr sz="2200"/>
            </a:lvl8pPr>
            <a:lvl9pPr marL="402194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540"/>
            </a:lvl1pPr>
            <a:lvl2pPr marL="502743" indent="0">
              <a:buNone/>
              <a:defRPr sz="1320"/>
            </a:lvl2pPr>
            <a:lvl3pPr marL="1005487" indent="0">
              <a:buNone/>
              <a:defRPr sz="1100"/>
            </a:lvl3pPr>
            <a:lvl4pPr marL="1508231" indent="0">
              <a:buNone/>
              <a:defRPr sz="990"/>
            </a:lvl4pPr>
            <a:lvl5pPr marL="2010975" indent="0">
              <a:buNone/>
              <a:defRPr sz="990"/>
            </a:lvl5pPr>
            <a:lvl6pPr marL="2513719" indent="0">
              <a:buNone/>
              <a:defRPr sz="990"/>
            </a:lvl6pPr>
            <a:lvl7pPr marL="3016461" indent="0">
              <a:buNone/>
              <a:defRPr sz="990"/>
            </a:lvl7pPr>
            <a:lvl8pPr marL="3519206" indent="0">
              <a:buNone/>
              <a:defRPr sz="990"/>
            </a:lvl8pPr>
            <a:lvl9pPr marL="4021948"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B96A0F47-8E0F-EC4B-BDC7-68BD1251C88B}" type="datetimeFigureOut">
              <a:rPr lang="en-US" smtClean="0">
                <a:solidFill>
                  <a:prstClr val="black">
                    <a:tint val="75000"/>
                  </a:prstClr>
                </a:solidFill>
              </a:rPr>
              <a:pPr/>
              <a:t>5/24/2023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D7EFD1-3856-C946-9DD6-7DB363E9E1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0688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6A0F47-8E0F-EC4B-BDC7-68BD1251C88B}" type="datetimeFigureOut">
              <a:rPr lang="en-US" smtClean="0">
                <a:solidFill>
                  <a:prstClr val="black">
                    <a:tint val="75000"/>
                  </a:prstClr>
                </a:solidFill>
              </a:rPr>
              <a:pPr/>
              <a:t>5/24/2023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D7EFD1-3856-C946-9DD6-7DB363E9E1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804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6A0F47-8E0F-EC4B-BDC7-68BD1251C88B}" type="datetimeFigureOut">
              <a:rPr lang="en-US" smtClean="0">
                <a:solidFill>
                  <a:prstClr val="black">
                    <a:tint val="75000"/>
                  </a:prstClr>
                </a:solidFill>
              </a:rPr>
              <a:pPr/>
              <a:t>5/24/2023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D7EFD1-3856-C946-9DD6-7DB363E9E1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3937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x sav title slide">
    <p:spTree>
      <p:nvGrpSpPr>
        <p:cNvPr id="1" name=""/>
        <p:cNvGrpSpPr/>
        <p:nvPr/>
      </p:nvGrpSpPr>
      <p:grpSpPr>
        <a:xfrm>
          <a:off x="0" y="0"/>
          <a:ext cx="0" cy="0"/>
          <a:chOff x="0" y="0"/>
          <a:chExt cx="0" cy="0"/>
        </a:xfrm>
      </p:grpSpPr>
      <p:sp>
        <p:nvSpPr>
          <p:cNvPr id="3" name="Line 88"/>
          <p:cNvSpPr>
            <a:spLocks noChangeShapeType="1"/>
          </p:cNvSpPr>
          <p:nvPr userDrawn="1"/>
        </p:nvSpPr>
        <p:spPr bwMode="auto">
          <a:xfrm>
            <a:off x="8732" y="528955"/>
            <a:ext cx="10058400" cy="0"/>
          </a:xfrm>
          <a:prstGeom prst="line">
            <a:avLst/>
          </a:prstGeom>
          <a:noFill/>
          <a:ln w="19050">
            <a:solidFill>
              <a:schemeClr val="tx1"/>
            </a:solidFill>
            <a:round/>
            <a:headEnd/>
            <a:tailEnd/>
          </a:ln>
        </p:spPr>
        <p:txBody>
          <a:bodyPr wrap="none" lIns="100548" tIns="50274" rIns="100548" bIns="50274" anchor="ctr">
            <a:prstTxWarp prst="textNoShape">
              <a:avLst/>
            </a:prstTxWarp>
          </a:bodyPr>
          <a:lstStyle/>
          <a:p>
            <a:pPr defTabSz="502743" fontAlgn="auto">
              <a:spcBef>
                <a:spcPts val="0"/>
              </a:spcBef>
              <a:spcAft>
                <a:spcPts val="0"/>
              </a:spcAft>
              <a:defRPr/>
            </a:pPr>
            <a:endParaRPr lang="en-US" sz="1980" dirty="0">
              <a:solidFill>
                <a:prstClr val="black"/>
              </a:solidFill>
              <a:latin typeface="Times" pitchFamily="127" charset="0"/>
              <a:ea typeface="ＭＳ Ｐゴシック" pitchFamily="127" charset="-128"/>
              <a:cs typeface="ＭＳ Ｐゴシック" pitchFamily="127" charset="-128"/>
            </a:endParaRPr>
          </a:p>
        </p:txBody>
      </p:sp>
      <p:sp>
        <p:nvSpPr>
          <p:cNvPr id="4" name="Rectangle 89"/>
          <p:cNvSpPr>
            <a:spLocks noChangeArrowheads="1"/>
          </p:cNvSpPr>
          <p:nvPr/>
        </p:nvSpPr>
        <p:spPr bwMode="auto">
          <a:xfrm>
            <a:off x="0" y="0"/>
            <a:ext cx="206058" cy="7772400"/>
          </a:xfrm>
          <a:prstGeom prst="rect">
            <a:avLst/>
          </a:prstGeom>
          <a:solidFill>
            <a:srgbClr val="056CD5"/>
          </a:solidFill>
          <a:ln w="9525">
            <a:noFill/>
            <a:miter lim="800000"/>
            <a:headEnd/>
            <a:tailEnd/>
          </a:ln>
        </p:spPr>
        <p:txBody>
          <a:bodyPr wrap="none" lIns="100548" tIns="50274" rIns="100548" bIns="50274" anchor="ctr">
            <a:prstTxWarp prst="textNoShape">
              <a:avLst/>
            </a:prstTxWarp>
          </a:bodyPr>
          <a:lstStyle/>
          <a:p>
            <a:pPr defTabSz="502743" eaLnBrk="0" fontAlgn="auto" hangingPunct="0">
              <a:spcBef>
                <a:spcPts val="0"/>
              </a:spcBef>
              <a:spcAft>
                <a:spcPts val="0"/>
              </a:spcAft>
              <a:defRPr/>
            </a:pPr>
            <a:endParaRPr lang="en-US" sz="1980" dirty="0">
              <a:solidFill>
                <a:prstClr val="black"/>
              </a:solidFill>
              <a:latin typeface="Times" pitchFamily="127" charset="0"/>
              <a:ea typeface="ＭＳ Ｐゴシック" pitchFamily="127" charset="-128"/>
              <a:cs typeface="ＭＳ Ｐゴシック" pitchFamily="127" charset="-128"/>
            </a:endParaRPr>
          </a:p>
        </p:txBody>
      </p:sp>
      <p:sp>
        <p:nvSpPr>
          <p:cNvPr id="5" name="Rectangle 90"/>
          <p:cNvSpPr>
            <a:spLocks noChangeArrowheads="1"/>
          </p:cNvSpPr>
          <p:nvPr/>
        </p:nvSpPr>
        <p:spPr bwMode="auto">
          <a:xfrm>
            <a:off x="9878537" y="0"/>
            <a:ext cx="206058" cy="7772400"/>
          </a:xfrm>
          <a:prstGeom prst="rect">
            <a:avLst/>
          </a:prstGeom>
          <a:solidFill>
            <a:srgbClr val="056CD5"/>
          </a:solidFill>
          <a:ln w="9525">
            <a:noFill/>
            <a:miter lim="800000"/>
            <a:headEnd/>
            <a:tailEnd/>
          </a:ln>
        </p:spPr>
        <p:txBody>
          <a:bodyPr wrap="none" lIns="100548" tIns="50274" rIns="100548" bIns="50274" anchor="ctr">
            <a:prstTxWarp prst="textNoShape">
              <a:avLst/>
            </a:prstTxWarp>
          </a:bodyPr>
          <a:lstStyle/>
          <a:p>
            <a:pPr defTabSz="502743" eaLnBrk="0" fontAlgn="auto" hangingPunct="0">
              <a:spcBef>
                <a:spcPts val="0"/>
              </a:spcBef>
              <a:spcAft>
                <a:spcPts val="0"/>
              </a:spcAft>
              <a:defRPr/>
            </a:pPr>
            <a:endParaRPr lang="en-US" sz="1980" dirty="0">
              <a:solidFill>
                <a:prstClr val="black"/>
              </a:solidFill>
              <a:latin typeface="Times" pitchFamily="127" charset="0"/>
              <a:ea typeface="ＭＳ Ｐゴシック" pitchFamily="127" charset="-128"/>
              <a:cs typeface="ＭＳ Ｐゴシック" pitchFamily="127" charset="-128"/>
            </a:endParaRPr>
          </a:p>
        </p:txBody>
      </p:sp>
      <p:sp>
        <p:nvSpPr>
          <p:cNvPr id="6" name="Rectangle 7"/>
          <p:cNvSpPr txBox="1">
            <a:spLocks noGrp="1" noChangeArrowheads="1"/>
          </p:cNvSpPr>
          <p:nvPr userDrawn="1"/>
        </p:nvSpPr>
        <p:spPr bwMode="auto">
          <a:xfrm>
            <a:off x="9421019" y="122347"/>
            <a:ext cx="467995" cy="381423"/>
          </a:xfrm>
          <a:prstGeom prst="rect">
            <a:avLst/>
          </a:prstGeom>
          <a:noFill/>
          <a:ln w="9525">
            <a:noFill/>
            <a:miter lim="800000"/>
            <a:headEnd/>
            <a:tailEnd/>
          </a:ln>
        </p:spPr>
        <p:txBody>
          <a:bodyPr lIns="100548" tIns="50274" rIns="100548" bIns="50274">
            <a:prstTxWarp prst="textNoShape">
              <a:avLst/>
            </a:prstTxWarp>
          </a:bodyPr>
          <a:lstStyle/>
          <a:p>
            <a:pPr defTabSz="502743" eaLnBrk="0" fontAlgn="auto" hangingPunct="0">
              <a:spcBef>
                <a:spcPts val="0"/>
              </a:spcBef>
              <a:spcAft>
                <a:spcPts val="0"/>
              </a:spcAft>
              <a:defRPr/>
            </a:pPr>
            <a:fld id="{243C5793-EAEC-A742-92D4-4A94A1B36E9D}" type="slidenum">
              <a:rPr lang="en-US" sz="1320">
                <a:solidFill>
                  <a:prstClr val="white">
                    <a:lumMod val="50000"/>
                  </a:prstClr>
                </a:solidFill>
                <a:latin typeface="Calibri" pitchFamily="127" charset="0"/>
                <a:ea typeface="ＭＳ Ｐゴシック" pitchFamily="-123" charset="-128"/>
                <a:cs typeface="ＭＳ Ｐゴシック" pitchFamily="-123" charset="-128"/>
              </a:rPr>
              <a:pPr defTabSz="502743" eaLnBrk="0" fontAlgn="auto" hangingPunct="0">
                <a:spcBef>
                  <a:spcPts val="0"/>
                </a:spcBef>
                <a:spcAft>
                  <a:spcPts val="0"/>
                </a:spcAft>
                <a:defRPr/>
              </a:pPr>
              <a:t>‹#›</a:t>
            </a:fld>
            <a:endParaRPr lang="en-US" sz="1100" dirty="0">
              <a:solidFill>
                <a:prstClr val="white">
                  <a:lumMod val="50000"/>
                </a:prstClr>
              </a:solidFill>
              <a:latin typeface="Calibri" pitchFamily="127" charset="0"/>
              <a:ea typeface="ＭＳ Ｐゴシック" pitchFamily="-123" charset="-128"/>
              <a:cs typeface="ＭＳ Ｐゴシック" pitchFamily="-123" charset="-128"/>
            </a:endParaRPr>
          </a:p>
        </p:txBody>
      </p:sp>
      <p:sp>
        <p:nvSpPr>
          <p:cNvPr id="36" name="Title 35"/>
          <p:cNvSpPr>
            <a:spLocks noGrp="1"/>
          </p:cNvSpPr>
          <p:nvPr>
            <p:ph type="title"/>
          </p:nvPr>
        </p:nvSpPr>
        <p:spPr>
          <a:xfrm>
            <a:off x="502920" y="755379"/>
            <a:ext cx="9052560" cy="1295400"/>
          </a:xfrm>
          <a:prstGeom prst="rect">
            <a:avLst/>
          </a:prstGeom>
        </p:spPr>
        <p:txBody>
          <a:bodyPr/>
          <a:lstStyle>
            <a:lvl1pPr>
              <a:defRPr sz="3960">
                <a:solidFill>
                  <a:srgbClr val="056CD5"/>
                </a:solidFill>
              </a:defRPr>
            </a:lvl1pPr>
          </a:lstStyle>
          <a:p>
            <a:r>
              <a:rPr lang="en-US" dirty="0"/>
              <a:t>Click to edit Master title style</a:t>
            </a:r>
          </a:p>
        </p:txBody>
      </p:sp>
    </p:spTree>
    <p:extLst>
      <p:ext uri="{BB962C8B-B14F-4D97-AF65-F5344CB8AC3E}">
        <p14:creationId xmlns:p14="http://schemas.microsoft.com/office/powerpoint/2010/main" val="3843080615"/>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age Full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
            <a:ext cx="10058400" cy="7770774"/>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t="14696"/>
          <a:stretch/>
        </p:blipFill>
        <p:spPr>
          <a:xfrm>
            <a:off x="73958" y="-12032"/>
            <a:ext cx="5802922" cy="4211053"/>
          </a:xfrm>
          <a:prstGeom prst="rect">
            <a:avLst/>
          </a:prstGeom>
        </p:spPr>
      </p:pic>
      <p:sp>
        <p:nvSpPr>
          <p:cNvPr id="14" name="Title 1"/>
          <p:cNvSpPr>
            <a:spLocks noGrp="1"/>
          </p:cNvSpPr>
          <p:nvPr>
            <p:ph type="ctrTitle"/>
          </p:nvPr>
        </p:nvSpPr>
        <p:spPr>
          <a:xfrm>
            <a:off x="693943" y="383224"/>
            <a:ext cx="4562952" cy="1999533"/>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
        <p:nvSpPr>
          <p:cNvPr id="11" name="Subtitle 2"/>
          <p:cNvSpPr>
            <a:spLocks noGrp="1"/>
          </p:cNvSpPr>
          <p:nvPr>
            <p:ph type="subTitle" idx="1"/>
          </p:nvPr>
        </p:nvSpPr>
        <p:spPr>
          <a:xfrm>
            <a:off x="698271" y="2844932"/>
            <a:ext cx="4554297" cy="1035263"/>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pic>
        <p:nvPicPr>
          <p:cNvPr id="8" name="Picture 7" descr="Logo, company name&#10;&#10;Description automatically generated">
            <a:extLst>
              <a:ext uri="{FF2B5EF4-FFF2-40B4-BE49-F238E27FC236}">
                <a16:creationId xmlns:a16="http://schemas.microsoft.com/office/drawing/2014/main" id="{111EC5F5-C9E0-47A7-8795-09FDBEF6AC54}"/>
              </a:ext>
            </a:extLst>
          </p:cNvPr>
          <p:cNvPicPr>
            <a:picLocks noChangeAspect="1"/>
          </p:cNvPicPr>
          <p:nvPr userDrawn="1"/>
        </p:nvPicPr>
        <p:blipFill rotWithShape="1">
          <a:blip r:embed="rId4">
            <a:alphaModFix/>
          </a:blip>
          <a:srcRect t="23018" b="22950"/>
          <a:stretch/>
        </p:blipFill>
        <p:spPr>
          <a:xfrm>
            <a:off x="457201" y="376412"/>
            <a:ext cx="2819400" cy="537987"/>
          </a:xfrm>
          <a:prstGeom prst="rect">
            <a:avLst/>
          </a:prstGeom>
        </p:spPr>
      </p:pic>
    </p:spTree>
    <p:extLst>
      <p:ext uri="{BB962C8B-B14F-4D97-AF65-F5344CB8AC3E}">
        <p14:creationId xmlns:p14="http://schemas.microsoft.com/office/powerpoint/2010/main" val="978742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ver Page Full 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t="7977" r="10684"/>
          <a:stretch/>
        </p:blipFill>
        <p:spPr>
          <a:xfrm>
            <a:off x="0" y="0"/>
            <a:ext cx="10058400" cy="7772400"/>
          </a:xfrm>
          <a:prstGeom prst="rect">
            <a:avLst/>
          </a:prstGeom>
          <a:effectLst/>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t="14696"/>
          <a:stretch/>
        </p:blipFill>
        <p:spPr>
          <a:xfrm>
            <a:off x="73958" y="-12032"/>
            <a:ext cx="5802922" cy="4211053"/>
          </a:xfrm>
          <a:prstGeom prst="rect">
            <a:avLst/>
          </a:prstGeom>
        </p:spPr>
      </p:pic>
      <p:sp>
        <p:nvSpPr>
          <p:cNvPr id="14" name="Title 1"/>
          <p:cNvSpPr>
            <a:spLocks noGrp="1"/>
          </p:cNvSpPr>
          <p:nvPr>
            <p:ph type="ctrTitle"/>
          </p:nvPr>
        </p:nvSpPr>
        <p:spPr>
          <a:xfrm>
            <a:off x="693943" y="383224"/>
            <a:ext cx="4562952" cy="1999533"/>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
        <p:nvSpPr>
          <p:cNvPr id="11" name="Subtitle 2"/>
          <p:cNvSpPr>
            <a:spLocks noGrp="1"/>
          </p:cNvSpPr>
          <p:nvPr>
            <p:ph type="subTitle" idx="1"/>
          </p:nvPr>
        </p:nvSpPr>
        <p:spPr>
          <a:xfrm>
            <a:off x="698271" y="2844932"/>
            <a:ext cx="4554297" cy="1035263"/>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12376" y="6341042"/>
            <a:ext cx="998985" cy="10266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8329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Page Imag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r="27191" b="18152"/>
          <a:stretch/>
        </p:blipFill>
        <p:spPr>
          <a:xfrm>
            <a:off x="2" y="0"/>
            <a:ext cx="10058400" cy="7776252"/>
          </a:xfrm>
          <a:prstGeom prst="rect">
            <a:avLst/>
          </a:prstGeom>
        </p:spPr>
      </p:pic>
      <p:grpSp>
        <p:nvGrpSpPr>
          <p:cNvPr id="5" name="Group 4"/>
          <p:cNvGrpSpPr/>
          <p:nvPr userDrawn="1"/>
        </p:nvGrpSpPr>
        <p:grpSpPr>
          <a:xfrm>
            <a:off x="8612376" y="6341041"/>
            <a:ext cx="998985" cy="1026647"/>
            <a:chOff x="7829432" y="5595036"/>
            <a:chExt cx="908168" cy="905865"/>
          </a:xfrm>
          <a:effectLst>
            <a:outerShdw blurRad="63500" sx="102000" sy="102000" algn="ctr" rotWithShape="0">
              <a:prstClr val="black">
                <a:alpha val="40000"/>
              </a:prstClr>
            </a:outerShdw>
          </a:effectLst>
        </p:grpSpPr>
        <p:grpSp>
          <p:nvGrpSpPr>
            <p:cNvPr id="4" name="Group 3"/>
            <p:cNvGrpSpPr/>
            <p:nvPr userDrawn="1"/>
          </p:nvGrpSpPr>
          <p:grpSpPr>
            <a:xfrm>
              <a:off x="7934632" y="5656006"/>
              <a:ext cx="697682" cy="776408"/>
              <a:chOff x="7934632" y="5656006"/>
              <a:chExt cx="697682" cy="776408"/>
            </a:xfrm>
          </p:grpSpPr>
          <p:sp>
            <p:nvSpPr>
              <p:cNvPr id="2" name="Rectangle 1"/>
              <p:cNvSpPr/>
              <p:nvPr userDrawn="1"/>
            </p:nvSpPr>
            <p:spPr>
              <a:xfrm>
                <a:off x="7934632" y="5656006"/>
                <a:ext cx="235974" cy="331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4"/>
              </a:p>
            </p:txBody>
          </p:sp>
          <p:sp>
            <p:nvSpPr>
              <p:cNvPr id="13" name="Rectangle 12"/>
              <p:cNvSpPr/>
              <p:nvPr userDrawn="1"/>
            </p:nvSpPr>
            <p:spPr>
              <a:xfrm>
                <a:off x="8383640" y="5656006"/>
                <a:ext cx="235974" cy="331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4"/>
              </a:p>
            </p:txBody>
          </p:sp>
          <p:sp>
            <p:nvSpPr>
              <p:cNvPr id="14" name="Rectangle 13"/>
              <p:cNvSpPr/>
              <p:nvPr userDrawn="1"/>
            </p:nvSpPr>
            <p:spPr>
              <a:xfrm>
                <a:off x="7934632" y="6100575"/>
                <a:ext cx="235974" cy="331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4"/>
              </a:p>
            </p:txBody>
          </p:sp>
          <p:sp>
            <p:nvSpPr>
              <p:cNvPr id="17" name="Rectangle 16"/>
              <p:cNvSpPr/>
              <p:nvPr userDrawn="1"/>
            </p:nvSpPr>
            <p:spPr>
              <a:xfrm>
                <a:off x="8396340" y="6100574"/>
                <a:ext cx="235974" cy="331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4"/>
              </a:p>
            </p:txBody>
          </p:sp>
        </p:gr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29432" y="5595036"/>
              <a:ext cx="908168" cy="905865"/>
            </a:xfrm>
            <a:prstGeom prst="rect">
              <a:avLst/>
            </a:prstGeom>
          </p:spPr>
        </p:pic>
      </p:grpSp>
      <p:pic>
        <p:nvPicPr>
          <p:cNvPr id="15" name="Picture 14"/>
          <p:cNvPicPr>
            <a:picLocks noChangeAspect="1"/>
          </p:cNvPicPr>
          <p:nvPr userDrawn="1"/>
        </p:nvPicPr>
        <p:blipFill rotWithShape="1">
          <a:blip r:embed="rId4" cstate="email">
            <a:extLst>
              <a:ext uri="{28A0092B-C50C-407E-A947-70E740481C1C}">
                <a14:useLocalDpi xmlns:a14="http://schemas.microsoft.com/office/drawing/2010/main"/>
              </a:ext>
            </a:extLst>
          </a:blip>
          <a:srcRect t="14696"/>
          <a:stretch/>
        </p:blipFill>
        <p:spPr>
          <a:xfrm>
            <a:off x="73958" y="-12032"/>
            <a:ext cx="5802922" cy="4211053"/>
          </a:xfrm>
          <a:prstGeom prst="rect">
            <a:avLst/>
          </a:prstGeom>
        </p:spPr>
      </p:pic>
      <p:sp>
        <p:nvSpPr>
          <p:cNvPr id="20" name="Title 1"/>
          <p:cNvSpPr>
            <a:spLocks noGrp="1"/>
          </p:cNvSpPr>
          <p:nvPr>
            <p:ph type="ctrTitle"/>
          </p:nvPr>
        </p:nvSpPr>
        <p:spPr>
          <a:xfrm>
            <a:off x="693943" y="383224"/>
            <a:ext cx="4562952" cy="1999533"/>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
        <p:nvSpPr>
          <p:cNvPr id="21" name="Subtitle 2"/>
          <p:cNvSpPr>
            <a:spLocks noGrp="1"/>
          </p:cNvSpPr>
          <p:nvPr>
            <p:ph type="subTitle" idx="1"/>
          </p:nvPr>
        </p:nvSpPr>
        <p:spPr>
          <a:xfrm>
            <a:off x="698271" y="2844932"/>
            <a:ext cx="4554297" cy="1035263"/>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79000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Page Half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32313"/>
          <a:stretch/>
        </p:blipFill>
        <p:spPr>
          <a:xfrm>
            <a:off x="0" y="1"/>
            <a:ext cx="10058400" cy="5226050"/>
          </a:xfrm>
          <a:prstGeom prst="rect">
            <a:avLst/>
          </a:prstGeom>
          <a:effectLst/>
        </p:spPr>
      </p:pic>
      <p:sp>
        <p:nvSpPr>
          <p:cNvPr id="3" name="Subtitle 2"/>
          <p:cNvSpPr>
            <a:spLocks noGrp="1"/>
          </p:cNvSpPr>
          <p:nvPr>
            <p:ph type="subTitle" idx="1"/>
          </p:nvPr>
        </p:nvSpPr>
        <p:spPr>
          <a:xfrm>
            <a:off x="693943" y="5510848"/>
            <a:ext cx="4562952" cy="1362866"/>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2376" y="6341042"/>
            <a:ext cx="998985" cy="1026644"/>
          </a:xfrm>
          <a:prstGeom prst="rect">
            <a:avLst/>
          </a:prstGeom>
        </p:spPr>
      </p:pic>
      <p:pic>
        <p:nvPicPr>
          <p:cNvPr id="8" name="Picture 7"/>
          <p:cNvPicPr>
            <a:picLocks noChangeAspect="1"/>
          </p:cNvPicPr>
          <p:nvPr userDrawn="1"/>
        </p:nvPicPr>
        <p:blipFill rotWithShape="1">
          <a:blip r:embed="rId4" cstate="email">
            <a:extLst>
              <a:ext uri="{28A0092B-C50C-407E-A947-70E740481C1C}">
                <a14:useLocalDpi xmlns:a14="http://schemas.microsoft.com/office/drawing/2010/main"/>
              </a:ext>
            </a:extLst>
          </a:blip>
          <a:srcRect t="14696"/>
          <a:stretch/>
        </p:blipFill>
        <p:spPr>
          <a:xfrm>
            <a:off x="73958" y="-12032"/>
            <a:ext cx="5802922" cy="4211053"/>
          </a:xfrm>
          <a:prstGeom prst="rect">
            <a:avLst/>
          </a:prstGeom>
        </p:spPr>
      </p:pic>
      <p:sp>
        <p:nvSpPr>
          <p:cNvPr id="9" name="Title 1"/>
          <p:cNvSpPr>
            <a:spLocks noGrp="1"/>
          </p:cNvSpPr>
          <p:nvPr>
            <p:ph type="ctrTitle"/>
          </p:nvPr>
        </p:nvSpPr>
        <p:spPr>
          <a:xfrm>
            <a:off x="693943" y="1658571"/>
            <a:ext cx="4562952" cy="1999533"/>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558981316"/>
      </p:ext>
    </p:extLst>
  </p:cSld>
  <p:clrMapOvr>
    <a:masterClrMapping/>
  </p:clrMapOvr>
  <p:extLst>
    <p:ext uri="{DCECCB84-F9BA-43D5-87BE-67443E8EF086}">
      <p15:sldGuideLst xmlns:p15="http://schemas.microsoft.com/office/powerpoint/2012/main">
        <p15:guide id="1" orient="horz" pos="3292">
          <p15:clr>
            <a:srgbClr val="FBAE40"/>
          </p15:clr>
        </p15:guide>
        <p15:guide id="2" pos="3168">
          <p15:clr>
            <a:srgbClr val="FBAE40"/>
          </p15:clr>
        </p15:guide>
        <p15:guide id="3" pos="40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Page Half Imag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8578" t="23603" r="27191" b="27681"/>
          <a:stretch/>
        </p:blipFill>
        <p:spPr>
          <a:xfrm>
            <a:off x="0" y="0"/>
            <a:ext cx="10058401" cy="5226050"/>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2376" y="6341042"/>
            <a:ext cx="998985" cy="1026644"/>
          </a:xfrm>
          <a:prstGeom prst="rect">
            <a:avLst/>
          </a:prstGeom>
        </p:spPr>
      </p:pic>
      <p:sp>
        <p:nvSpPr>
          <p:cNvPr id="19" name="Subtitle 2"/>
          <p:cNvSpPr>
            <a:spLocks noGrp="1"/>
          </p:cNvSpPr>
          <p:nvPr>
            <p:ph type="subTitle" idx="1"/>
          </p:nvPr>
        </p:nvSpPr>
        <p:spPr>
          <a:xfrm>
            <a:off x="712471" y="5510848"/>
            <a:ext cx="4605120" cy="1362866"/>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rotWithShape="1">
          <a:blip r:embed="rId4" cstate="email">
            <a:extLst>
              <a:ext uri="{28A0092B-C50C-407E-A947-70E740481C1C}">
                <a14:useLocalDpi xmlns:a14="http://schemas.microsoft.com/office/drawing/2010/main"/>
              </a:ext>
            </a:extLst>
          </a:blip>
          <a:srcRect t="14696"/>
          <a:stretch/>
        </p:blipFill>
        <p:spPr>
          <a:xfrm>
            <a:off x="73958" y="-12032"/>
            <a:ext cx="5802922" cy="4211053"/>
          </a:xfrm>
          <a:prstGeom prst="rect">
            <a:avLst/>
          </a:prstGeom>
        </p:spPr>
      </p:pic>
      <p:sp>
        <p:nvSpPr>
          <p:cNvPr id="9" name="Title 1"/>
          <p:cNvSpPr>
            <a:spLocks noGrp="1"/>
          </p:cNvSpPr>
          <p:nvPr>
            <p:ph type="ctrTitle"/>
          </p:nvPr>
        </p:nvSpPr>
        <p:spPr>
          <a:xfrm>
            <a:off x="693943" y="1658571"/>
            <a:ext cx="4562952" cy="1999533"/>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73462829"/>
      </p:ext>
    </p:extLst>
  </p:cSld>
  <p:clrMapOvr>
    <a:masterClrMapping/>
  </p:clrMapOvr>
  <p:extLst>
    <p:ext uri="{DCECCB84-F9BA-43D5-87BE-67443E8EF086}">
      <p15:sldGuideLst xmlns:p15="http://schemas.microsoft.com/office/powerpoint/2012/main">
        <p15:guide id="1" orient="horz" pos="329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58333"/>
          <a:stretch/>
        </p:blipFill>
        <p:spPr>
          <a:xfrm>
            <a:off x="0" y="-1"/>
            <a:ext cx="10058400" cy="3254375"/>
          </a:xfrm>
          <a:prstGeom prst="rect">
            <a:avLst/>
          </a:prstGeom>
          <a:effec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2376" y="6341042"/>
            <a:ext cx="998985" cy="1026644"/>
          </a:xfrm>
          <a:prstGeom prst="rect">
            <a:avLst/>
          </a:prstGeom>
        </p:spPr>
      </p:pic>
      <p:sp>
        <p:nvSpPr>
          <p:cNvPr id="16" name="Subtitle 2"/>
          <p:cNvSpPr>
            <a:spLocks noGrp="1"/>
          </p:cNvSpPr>
          <p:nvPr>
            <p:ph type="subTitle" idx="1"/>
          </p:nvPr>
        </p:nvSpPr>
        <p:spPr>
          <a:xfrm>
            <a:off x="693943" y="5527978"/>
            <a:ext cx="4605120" cy="1362866"/>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userDrawn="1"/>
        </p:nvPicPr>
        <p:blipFill rotWithShape="1">
          <a:blip r:embed="rId4" cstate="email">
            <a:extLst>
              <a:ext uri="{28A0092B-C50C-407E-A947-70E740481C1C}">
                <a14:useLocalDpi xmlns:a14="http://schemas.microsoft.com/office/drawing/2010/main"/>
              </a:ext>
            </a:extLst>
          </a:blip>
          <a:srcRect t="14696"/>
          <a:stretch/>
        </p:blipFill>
        <p:spPr>
          <a:xfrm>
            <a:off x="73958" y="-12032"/>
            <a:ext cx="5802922" cy="5197643"/>
          </a:xfrm>
          <a:prstGeom prst="rect">
            <a:avLst/>
          </a:prstGeom>
        </p:spPr>
      </p:pic>
      <p:sp>
        <p:nvSpPr>
          <p:cNvPr id="9" name="Title 1"/>
          <p:cNvSpPr>
            <a:spLocks noGrp="1"/>
          </p:cNvSpPr>
          <p:nvPr>
            <p:ph type="ctrTitle"/>
          </p:nvPr>
        </p:nvSpPr>
        <p:spPr>
          <a:xfrm>
            <a:off x="693943" y="2057400"/>
            <a:ext cx="4562952" cy="2502568"/>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870240723"/>
      </p:ext>
    </p:extLst>
  </p:cSld>
  <p:clrMapOvr>
    <a:masterClrMapping/>
  </p:clrMapOvr>
  <p:extLst>
    <p:ext uri="{DCECCB84-F9BA-43D5-87BE-67443E8EF086}">
      <p15:sldGuideLst xmlns:p15="http://schemas.microsoft.com/office/powerpoint/2012/main">
        <p15:guide id="1" pos="3168">
          <p15:clr>
            <a:srgbClr val="FBAE40"/>
          </p15:clr>
        </p15:guide>
        <p15:guide id="2" orient="horz" pos="3024">
          <p15:clr>
            <a:srgbClr val="FBAE40"/>
          </p15:clr>
        </p15:guide>
        <p15:guide id="3" pos="3485">
          <p15:clr>
            <a:srgbClr val="FBAE40"/>
          </p15:clr>
        </p15:guide>
        <p15:guide id="4" pos="288">
          <p15:clr>
            <a:srgbClr val="FBAE40"/>
          </p15:clr>
        </p15:guide>
        <p15:guide id="5" orient="horz" pos="205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Slide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58C7E-70A6-F24F-9EE8-E9632E1303FC}"/>
              </a:ext>
            </a:extLst>
          </p:cNvPr>
          <p:cNvSpPr/>
          <p:nvPr userDrawn="1"/>
        </p:nvSpPr>
        <p:spPr>
          <a:xfrm>
            <a:off x="0" y="-76200"/>
            <a:ext cx="10058400" cy="7862341"/>
          </a:xfrm>
          <a:prstGeom prst="rect">
            <a:avLst/>
          </a:prstGeom>
          <a:gradFill>
            <a:gsLst>
              <a:gs pos="100000">
                <a:schemeClr val="tx2">
                  <a:lumMod val="50000"/>
                </a:schemeClr>
              </a:gs>
              <a:gs pos="0">
                <a:schemeClr val="tx2">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3" name="Rectangle 12">
            <a:extLst>
              <a:ext uri="{FF2B5EF4-FFF2-40B4-BE49-F238E27FC236}">
                <a16:creationId xmlns:a16="http://schemas.microsoft.com/office/drawing/2014/main" id="{A4171B9D-019E-964A-A487-32BCAEBDD158}"/>
              </a:ext>
            </a:extLst>
          </p:cNvPr>
          <p:cNvSpPr/>
          <p:nvPr userDrawn="1"/>
        </p:nvSpPr>
        <p:spPr>
          <a:xfrm>
            <a:off x="680881" y="2286000"/>
            <a:ext cx="1852208" cy="20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4" name="Title 1">
            <a:extLst>
              <a:ext uri="{FF2B5EF4-FFF2-40B4-BE49-F238E27FC236}">
                <a16:creationId xmlns:a16="http://schemas.microsoft.com/office/drawing/2014/main" id="{EF1549BF-53D8-524B-92EF-28B288ECEF76}"/>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15" name="Subtitle 2">
            <a:extLst>
              <a:ext uri="{FF2B5EF4-FFF2-40B4-BE49-F238E27FC236}">
                <a16:creationId xmlns:a16="http://schemas.microsoft.com/office/drawing/2014/main" id="{A9D9DE3D-C06F-FA4B-AA7B-0AE88D88B17A}"/>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6" name="TextBox 15">
            <a:extLst>
              <a:ext uri="{FF2B5EF4-FFF2-40B4-BE49-F238E27FC236}">
                <a16:creationId xmlns:a16="http://schemas.microsoft.com/office/drawing/2014/main" id="{B6B113D4-72CD-2A47-BFBB-8DD34ED0DCC5}"/>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8" name="Picture 7">
            <a:extLst>
              <a:ext uri="{FF2B5EF4-FFF2-40B4-BE49-F238E27FC236}">
                <a16:creationId xmlns:a16="http://schemas.microsoft.com/office/drawing/2014/main" id="{D0368F3A-56C0-7549-A78C-72947777A679}"/>
              </a:ext>
            </a:extLst>
          </p:cNvPr>
          <p:cNvPicPr>
            <a:picLocks noChangeAspect="1"/>
          </p:cNvPicPr>
          <p:nvPr userDrawn="1"/>
        </p:nvPicPr>
        <p:blipFill>
          <a:blip r:embed="rId2"/>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4257347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ransition Slide 1 - Company Overview">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32608"/>
          <a:stretch/>
        </p:blipFill>
        <p:spPr>
          <a:xfrm>
            <a:off x="2" y="-15468"/>
            <a:ext cx="10058399" cy="5237976"/>
          </a:xfrm>
          <a:prstGeom prst="rect">
            <a:avLst/>
          </a:prstGeom>
          <a:effectLst/>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2376" y="6341042"/>
            <a:ext cx="998985" cy="1026644"/>
          </a:xfrm>
          <a:prstGeom prst="rect">
            <a:avLst/>
          </a:prstGeom>
        </p:spPr>
      </p:pic>
      <p:sp>
        <p:nvSpPr>
          <p:cNvPr id="9" name="Subtitle 2"/>
          <p:cNvSpPr>
            <a:spLocks noGrp="1"/>
          </p:cNvSpPr>
          <p:nvPr>
            <p:ph type="subTitle" idx="1"/>
          </p:nvPr>
        </p:nvSpPr>
        <p:spPr>
          <a:xfrm>
            <a:off x="693943" y="5510848"/>
            <a:ext cx="4562952" cy="1362866"/>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t="14696"/>
          <a:stretch/>
        </p:blipFill>
        <p:spPr>
          <a:xfrm>
            <a:off x="73958" y="-12032"/>
            <a:ext cx="5802922" cy="4211053"/>
          </a:xfrm>
          <a:prstGeom prst="rect">
            <a:avLst/>
          </a:prstGeom>
        </p:spPr>
      </p:pic>
      <p:sp>
        <p:nvSpPr>
          <p:cNvPr id="11" name="Title 1"/>
          <p:cNvSpPr>
            <a:spLocks noGrp="1"/>
          </p:cNvSpPr>
          <p:nvPr>
            <p:ph type="ctrTitle"/>
          </p:nvPr>
        </p:nvSpPr>
        <p:spPr>
          <a:xfrm>
            <a:off x="693943" y="1658571"/>
            <a:ext cx="4562952" cy="1999533"/>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55774885"/>
      </p:ext>
    </p:extLst>
  </p:cSld>
  <p:clrMapOvr>
    <a:masterClrMapping/>
  </p:clrMapOvr>
  <p:extLst>
    <p:ext uri="{DCECCB84-F9BA-43D5-87BE-67443E8EF086}">
      <p15:sldGuideLst xmlns:p15="http://schemas.microsoft.com/office/powerpoint/2012/main">
        <p15:guide id="1" orient="horz" pos="3292">
          <p15:clr>
            <a:srgbClr val="FBAE40"/>
          </p15:clr>
        </p15:guide>
        <p15:guide id="2" pos="3168">
          <p15:clr>
            <a:srgbClr val="FBAE40"/>
          </p15:clr>
        </p15:guide>
        <p15:guide id="3" pos="44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ansition Slide 2 - Plan Desig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32939"/>
          <a:stretch/>
        </p:blipFill>
        <p:spPr>
          <a:xfrm>
            <a:off x="5698" y="-12031"/>
            <a:ext cx="10052701" cy="5236812"/>
          </a:xfrm>
          <a:prstGeom prst="rect">
            <a:avLst/>
          </a:prstGeom>
          <a:effec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2376" y="6341042"/>
            <a:ext cx="998985" cy="1026644"/>
          </a:xfrm>
          <a:prstGeom prst="rect">
            <a:avLst/>
          </a:prstGeom>
        </p:spPr>
      </p:pic>
      <p:sp>
        <p:nvSpPr>
          <p:cNvPr id="8" name="Subtitle 2"/>
          <p:cNvSpPr>
            <a:spLocks noGrp="1"/>
          </p:cNvSpPr>
          <p:nvPr>
            <p:ph type="subTitle" idx="1"/>
          </p:nvPr>
        </p:nvSpPr>
        <p:spPr>
          <a:xfrm>
            <a:off x="693943" y="5510848"/>
            <a:ext cx="4562952" cy="1362866"/>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t="14696"/>
          <a:stretch/>
        </p:blipFill>
        <p:spPr>
          <a:xfrm>
            <a:off x="73958" y="-12032"/>
            <a:ext cx="5802922" cy="4211053"/>
          </a:xfrm>
          <a:prstGeom prst="rect">
            <a:avLst/>
          </a:prstGeom>
        </p:spPr>
      </p:pic>
      <p:sp>
        <p:nvSpPr>
          <p:cNvPr id="11" name="Title 1"/>
          <p:cNvSpPr>
            <a:spLocks noGrp="1"/>
          </p:cNvSpPr>
          <p:nvPr>
            <p:ph type="ctrTitle"/>
          </p:nvPr>
        </p:nvSpPr>
        <p:spPr>
          <a:xfrm>
            <a:off x="693943" y="1658571"/>
            <a:ext cx="4562952" cy="1999533"/>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162380757"/>
      </p:ext>
    </p:extLst>
  </p:cSld>
  <p:clrMapOvr>
    <a:masterClrMapping/>
  </p:clrMapOvr>
  <p:extLst>
    <p:ext uri="{DCECCB84-F9BA-43D5-87BE-67443E8EF086}">
      <p15:sldGuideLst xmlns:p15="http://schemas.microsoft.com/office/powerpoint/2012/main">
        <p15:guide id="1" orient="horz" pos="329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ansition Slide 3 - Benchmarkin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32100"/>
          <a:stretch/>
        </p:blipFill>
        <p:spPr>
          <a:xfrm>
            <a:off x="0" y="-12033"/>
            <a:ext cx="10058399" cy="5233111"/>
          </a:xfrm>
          <a:prstGeom prst="rect">
            <a:avLst/>
          </a:prstGeom>
          <a:effec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2376" y="6341042"/>
            <a:ext cx="998985" cy="1026644"/>
          </a:xfrm>
          <a:prstGeom prst="rect">
            <a:avLst/>
          </a:prstGeom>
        </p:spPr>
      </p:pic>
      <p:sp>
        <p:nvSpPr>
          <p:cNvPr id="8" name="Subtitle 2"/>
          <p:cNvSpPr>
            <a:spLocks noGrp="1"/>
          </p:cNvSpPr>
          <p:nvPr>
            <p:ph type="subTitle" idx="1"/>
          </p:nvPr>
        </p:nvSpPr>
        <p:spPr>
          <a:xfrm>
            <a:off x="693943" y="5510848"/>
            <a:ext cx="4562952" cy="1362866"/>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t="14696"/>
          <a:stretch/>
        </p:blipFill>
        <p:spPr>
          <a:xfrm>
            <a:off x="73958" y="-12032"/>
            <a:ext cx="5802922" cy="4211053"/>
          </a:xfrm>
          <a:prstGeom prst="rect">
            <a:avLst/>
          </a:prstGeom>
        </p:spPr>
      </p:pic>
      <p:sp>
        <p:nvSpPr>
          <p:cNvPr id="11" name="Title 1"/>
          <p:cNvSpPr>
            <a:spLocks noGrp="1"/>
          </p:cNvSpPr>
          <p:nvPr>
            <p:ph type="ctrTitle"/>
          </p:nvPr>
        </p:nvSpPr>
        <p:spPr>
          <a:xfrm>
            <a:off x="693943" y="1658571"/>
            <a:ext cx="4562952" cy="1999533"/>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847280032"/>
      </p:ext>
    </p:extLst>
  </p:cSld>
  <p:clrMapOvr>
    <a:masterClrMapping/>
  </p:clrMapOvr>
  <p:extLst>
    <p:ext uri="{DCECCB84-F9BA-43D5-87BE-67443E8EF086}">
      <p15:sldGuideLst xmlns:p15="http://schemas.microsoft.com/office/powerpoint/2012/main">
        <p15:guide id="1" orient="horz" pos="3292">
          <p15:clr>
            <a:srgbClr val="FBAE40"/>
          </p15:clr>
        </p15:guide>
        <p15:guide id="2" orient="horz" pos="2448">
          <p15:clr>
            <a:srgbClr val="FBAE40"/>
          </p15:clr>
        </p15:guide>
        <p15:guide id="3" pos="316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ransition Slide 4 - Investment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32778"/>
          <a:stretch/>
        </p:blipFill>
        <p:spPr>
          <a:xfrm>
            <a:off x="0" y="0"/>
            <a:ext cx="10058400" cy="5224780"/>
          </a:xfrm>
          <a:prstGeom prst="rect">
            <a:avLst/>
          </a:prstGeom>
          <a:effec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2376" y="6341042"/>
            <a:ext cx="998985" cy="1026644"/>
          </a:xfrm>
          <a:prstGeom prst="rect">
            <a:avLst/>
          </a:prstGeom>
        </p:spPr>
      </p:pic>
      <p:sp>
        <p:nvSpPr>
          <p:cNvPr id="8" name="Subtitle 2"/>
          <p:cNvSpPr>
            <a:spLocks noGrp="1"/>
          </p:cNvSpPr>
          <p:nvPr>
            <p:ph type="subTitle" idx="1"/>
          </p:nvPr>
        </p:nvSpPr>
        <p:spPr>
          <a:xfrm>
            <a:off x="693943" y="5510848"/>
            <a:ext cx="4562952" cy="1362866"/>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t="14696"/>
          <a:stretch/>
        </p:blipFill>
        <p:spPr>
          <a:xfrm>
            <a:off x="73958" y="-12032"/>
            <a:ext cx="5802922" cy="4211053"/>
          </a:xfrm>
          <a:prstGeom prst="rect">
            <a:avLst/>
          </a:prstGeom>
        </p:spPr>
      </p:pic>
      <p:sp>
        <p:nvSpPr>
          <p:cNvPr id="11" name="Title 1"/>
          <p:cNvSpPr>
            <a:spLocks noGrp="1"/>
          </p:cNvSpPr>
          <p:nvPr>
            <p:ph type="ctrTitle"/>
          </p:nvPr>
        </p:nvSpPr>
        <p:spPr>
          <a:xfrm>
            <a:off x="693943" y="1658571"/>
            <a:ext cx="4562952" cy="1999533"/>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66733018"/>
      </p:ext>
    </p:extLst>
  </p:cSld>
  <p:clrMapOvr>
    <a:masterClrMapping/>
  </p:clrMapOvr>
  <p:extLst>
    <p:ext uri="{DCECCB84-F9BA-43D5-87BE-67443E8EF086}">
      <p15:sldGuideLst xmlns:p15="http://schemas.microsoft.com/office/powerpoint/2012/main">
        <p15:guide id="1" orient="horz" pos="329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ransition Slide 5 - Fiduciary">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33610"/>
          <a:stretch/>
        </p:blipFill>
        <p:spPr>
          <a:xfrm>
            <a:off x="0" y="1"/>
            <a:ext cx="10058400" cy="5224780"/>
          </a:xfrm>
          <a:prstGeom prst="rect">
            <a:avLst/>
          </a:prstGeom>
          <a:effec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2376" y="6341042"/>
            <a:ext cx="998985" cy="1026644"/>
          </a:xfrm>
          <a:prstGeom prst="rect">
            <a:avLst/>
          </a:prstGeom>
        </p:spPr>
      </p:pic>
      <p:sp>
        <p:nvSpPr>
          <p:cNvPr id="8" name="Subtitle 2"/>
          <p:cNvSpPr>
            <a:spLocks noGrp="1"/>
          </p:cNvSpPr>
          <p:nvPr>
            <p:ph type="subTitle" idx="1"/>
          </p:nvPr>
        </p:nvSpPr>
        <p:spPr>
          <a:xfrm>
            <a:off x="693943" y="5510848"/>
            <a:ext cx="4562952" cy="1362866"/>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t="14696"/>
          <a:stretch/>
        </p:blipFill>
        <p:spPr>
          <a:xfrm>
            <a:off x="73958" y="-12032"/>
            <a:ext cx="5802922" cy="4211053"/>
          </a:xfrm>
          <a:prstGeom prst="rect">
            <a:avLst/>
          </a:prstGeom>
        </p:spPr>
      </p:pic>
      <p:sp>
        <p:nvSpPr>
          <p:cNvPr id="11" name="Title 1"/>
          <p:cNvSpPr>
            <a:spLocks noGrp="1"/>
          </p:cNvSpPr>
          <p:nvPr>
            <p:ph type="ctrTitle"/>
          </p:nvPr>
        </p:nvSpPr>
        <p:spPr>
          <a:xfrm>
            <a:off x="693943" y="1658571"/>
            <a:ext cx="4562952" cy="1999533"/>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75632325"/>
      </p:ext>
    </p:extLst>
  </p:cSld>
  <p:clrMapOvr>
    <a:masterClrMapping/>
  </p:clrMapOvr>
  <p:extLst>
    <p:ext uri="{DCECCB84-F9BA-43D5-87BE-67443E8EF086}">
      <p15:sldGuideLst xmlns:p15="http://schemas.microsoft.com/office/powerpoint/2012/main">
        <p15:guide id="1" orient="horz" pos="329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ransition Slide 6 - Participant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32977"/>
          <a:stretch/>
        </p:blipFill>
        <p:spPr>
          <a:xfrm>
            <a:off x="0" y="-12032"/>
            <a:ext cx="10058400" cy="5236812"/>
          </a:xfrm>
          <a:prstGeom prst="rect">
            <a:avLst/>
          </a:prstGeom>
          <a:effectLst/>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2376" y="6341042"/>
            <a:ext cx="998985" cy="1026644"/>
          </a:xfrm>
          <a:prstGeom prst="rect">
            <a:avLst/>
          </a:prstGeom>
        </p:spPr>
      </p:pic>
      <p:sp>
        <p:nvSpPr>
          <p:cNvPr id="8" name="Subtitle 2"/>
          <p:cNvSpPr>
            <a:spLocks noGrp="1"/>
          </p:cNvSpPr>
          <p:nvPr>
            <p:ph type="subTitle" idx="1"/>
          </p:nvPr>
        </p:nvSpPr>
        <p:spPr>
          <a:xfrm>
            <a:off x="693943" y="5510848"/>
            <a:ext cx="4562952" cy="1362866"/>
          </a:xfrm>
        </p:spPr>
        <p:txBody>
          <a:bodyPr lIns="0" tIns="0" rIns="0" bIns="0">
            <a:normAutofit/>
          </a:bodyPr>
          <a:lstStyle>
            <a:lvl1pPr marL="0" indent="0" algn="l">
              <a:buNone/>
              <a:defRPr sz="2040">
                <a:solidFill>
                  <a:schemeClr val="tx1"/>
                </a:solidFill>
              </a:defRPr>
            </a:lvl1pPr>
            <a:lvl2pPr marL="518176" indent="0" algn="ctr">
              <a:buNone/>
              <a:defRPr>
                <a:solidFill>
                  <a:schemeClr val="tx1">
                    <a:tint val="75000"/>
                  </a:schemeClr>
                </a:solidFill>
              </a:defRPr>
            </a:lvl2pPr>
            <a:lvl3pPr marL="1036352" indent="0" algn="ctr">
              <a:buNone/>
              <a:defRPr>
                <a:solidFill>
                  <a:schemeClr val="tx1">
                    <a:tint val="75000"/>
                  </a:schemeClr>
                </a:solidFill>
              </a:defRPr>
            </a:lvl3pPr>
            <a:lvl4pPr marL="1554529" indent="0" algn="ctr">
              <a:buNone/>
              <a:defRPr>
                <a:solidFill>
                  <a:schemeClr val="tx1">
                    <a:tint val="75000"/>
                  </a:schemeClr>
                </a:solidFill>
              </a:defRPr>
            </a:lvl4pPr>
            <a:lvl5pPr marL="2072705" indent="0" algn="ctr">
              <a:buNone/>
              <a:defRPr>
                <a:solidFill>
                  <a:schemeClr val="tx1">
                    <a:tint val="75000"/>
                  </a:schemeClr>
                </a:solidFill>
              </a:defRPr>
            </a:lvl5pPr>
            <a:lvl6pPr marL="2590881" indent="0" algn="ctr">
              <a:buNone/>
              <a:defRPr>
                <a:solidFill>
                  <a:schemeClr val="tx1">
                    <a:tint val="75000"/>
                  </a:schemeClr>
                </a:solidFill>
              </a:defRPr>
            </a:lvl6pPr>
            <a:lvl7pPr marL="3109057" indent="0" algn="ctr">
              <a:buNone/>
              <a:defRPr>
                <a:solidFill>
                  <a:schemeClr val="tx1">
                    <a:tint val="75000"/>
                  </a:schemeClr>
                </a:solidFill>
              </a:defRPr>
            </a:lvl7pPr>
            <a:lvl8pPr marL="3627234" indent="0" algn="ctr">
              <a:buNone/>
              <a:defRPr>
                <a:solidFill>
                  <a:schemeClr val="tx1">
                    <a:tint val="75000"/>
                  </a:schemeClr>
                </a:solidFill>
              </a:defRPr>
            </a:lvl8pPr>
            <a:lvl9pPr marL="414541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t="14696"/>
          <a:stretch/>
        </p:blipFill>
        <p:spPr>
          <a:xfrm>
            <a:off x="73958" y="-12032"/>
            <a:ext cx="5802922" cy="4211053"/>
          </a:xfrm>
          <a:prstGeom prst="rect">
            <a:avLst/>
          </a:prstGeom>
        </p:spPr>
      </p:pic>
      <p:sp>
        <p:nvSpPr>
          <p:cNvPr id="11" name="Title 1"/>
          <p:cNvSpPr>
            <a:spLocks noGrp="1"/>
          </p:cNvSpPr>
          <p:nvPr>
            <p:ph type="ctrTitle"/>
          </p:nvPr>
        </p:nvSpPr>
        <p:spPr>
          <a:xfrm>
            <a:off x="693943" y="1658571"/>
            <a:ext cx="4562952" cy="1999533"/>
          </a:xfrm>
        </p:spPr>
        <p:txBody>
          <a:bodyPr lIns="0" tIns="0" rIns="0" bIns="0" anchor="b" anchorCtr="0">
            <a:normAutofit/>
          </a:bodyPr>
          <a:lstStyle>
            <a:lvl1pPr algn="l">
              <a:defRPr sz="3854" b="1" i="0">
                <a:solidFill>
                  <a:schemeClr val="tx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520900047"/>
      </p:ext>
    </p:extLst>
  </p:cSld>
  <p:clrMapOvr>
    <a:masterClrMapping/>
  </p:clrMapOvr>
  <p:extLst>
    <p:ext uri="{DCECCB84-F9BA-43D5-87BE-67443E8EF086}">
      <p15:sldGuideLst xmlns:p15="http://schemas.microsoft.com/office/powerpoint/2012/main">
        <p15:guide id="1" orient="horz" pos="329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t="37911"/>
          <a:stretch/>
        </p:blipFill>
        <p:spPr>
          <a:xfrm>
            <a:off x="54949" y="-897"/>
            <a:ext cx="9981027" cy="1204808"/>
          </a:xfrm>
          <a:prstGeom prst="rect">
            <a:avLst/>
          </a:prstGeom>
        </p:spPr>
      </p:pic>
      <p:sp>
        <p:nvSpPr>
          <p:cNvPr id="17" name="Title 1"/>
          <p:cNvSpPr>
            <a:spLocks noGrp="1"/>
          </p:cNvSpPr>
          <p:nvPr>
            <p:ph type="ctrTitle" hasCustomPrompt="1"/>
          </p:nvPr>
        </p:nvSpPr>
        <p:spPr>
          <a:xfrm>
            <a:off x="494189" y="245556"/>
            <a:ext cx="8516462" cy="485653"/>
          </a:xfrm>
        </p:spPr>
        <p:txBody>
          <a:bodyPr lIns="0" tIns="0" rIns="0" bIns="0" anchor="t" anchorCtr="0">
            <a:normAutofit/>
          </a:bodyPr>
          <a:lstStyle>
            <a:lvl1pPr algn="l">
              <a:defRPr sz="3174" b="1" i="0">
                <a:solidFill>
                  <a:schemeClr val="tx2"/>
                </a:solidFill>
                <a:latin typeface="Arial"/>
                <a:cs typeface="Arial"/>
              </a:defRPr>
            </a:lvl1pPr>
          </a:lstStyle>
          <a:p>
            <a:r>
              <a:rPr lang="en-US" dirty="0"/>
              <a:t>Click to Edit Text Slide Title</a:t>
            </a:r>
          </a:p>
        </p:txBody>
      </p:sp>
      <p:sp>
        <p:nvSpPr>
          <p:cNvPr id="20" name="Text Placeholder 19"/>
          <p:cNvSpPr>
            <a:spLocks noGrp="1"/>
          </p:cNvSpPr>
          <p:nvPr>
            <p:ph type="body" sz="quarter" idx="10"/>
          </p:nvPr>
        </p:nvSpPr>
        <p:spPr>
          <a:xfrm>
            <a:off x="494191" y="1183979"/>
            <a:ext cx="9061289" cy="5816580"/>
          </a:xfrm>
        </p:spPr>
        <p:txBody>
          <a:bodyPr lIns="0" tIns="0" rIns="0" bIns="0"/>
          <a:lstStyle>
            <a:lvl1pPr marL="259089" indent="-259089">
              <a:spcBef>
                <a:spcPts val="680"/>
              </a:spcBef>
              <a:buClr>
                <a:schemeClr val="accent1"/>
              </a:buClr>
              <a:buSzPct val="100000"/>
              <a:buFont typeface="Arial" panose="020B0604020202020204" pitchFamily="34" charset="0"/>
              <a:buChar char="•"/>
              <a:defRPr sz="2494">
                <a:solidFill>
                  <a:schemeClr val="tx2"/>
                </a:solidFill>
              </a:defRPr>
            </a:lvl1pPr>
            <a:lvl2pPr marL="777264" indent="-259089">
              <a:spcBef>
                <a:spcPts val="680"/>
              </a:spcBef>
              <a:buClr>
                <a:schemeClr val="accent1"/>
              </a:buClr>
              <a:buSzPct val="100000"/>
              <a:buFont typeface="Arial" panose="020B0604020202020204" pitchFamily="34" charset="0"/>
              <a:buChar char="−"/>
              <a:defRPr sz="2266">
                <a:solidFill>
                  <a:schemeClr val="tx2"/>
                </a:solidFill>
              </a:defRPr>
            </a:lvl2pPr>
            <a:lvl3pPr marL="1295440" indent="-259089">
              <a:spcBef>
                <a:spcPts val="680"/>
              </a:spcBef>
              <a:buClr>
                <a:schemeClr val="accent1"/>
              </a:buClr>
              <a:buSzPct val="100000"/>
              <a:buFont typeface="Wingdings" panose="05000000000000000000" pitchFamily="2" charset="2"/>
              <a:buChar char="§"/>
              <a:defRPr sz="2040">
                <a:solidFill>
                  <a:schemeClr val="tx2"/>
                </a:solidFill>
              </a:defRPr>
            </a:lvl3pPr>
            <a:lvl4pPr marL="1813616" indent="-259089">
              <a:spcBef>
                <a:spcPts val="680"/>
              </a:spcBef>
              <a:buClr>
                <a:schemeClr val="accent1"/>
              </a:buClr>
              <a:buSzPct val="100000"/>
              <a:buFont typeface="Arial" panose="020B0604020202020204" pitchFamily="34" charset="0"/>
              <a:buChar char="○"/>
              <a:defRPr sz="2040">
                <a:solidFill>
                  <a:schemeClr val="tx2"/>
                </a:solidFill>
              </a:defRPr>
            </a:lvl4pPr>
            <a:lvl5pPr>
              <a:defRPr sz="204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0125" y="7129310"/>
            <a:ext cx="408179" cy="419480"/>
          </a:xfrm>
          <a:prstGeom prst="rect">
            <a:avLst/>
          </a:prstGeom>
        </p:spPr>
      </p:pic>
      <p:sp>
        <p:nvSpPr>
          <p:cNvPr id="16" name="Footer Placeholder 21"/>
          <p:cNvSpPr>
            <a:spLocks noGrp="1"/>
          </p:cNvSpPr>
          <p:nvPr>
            <p:ph type="ftr" sz="quarter" idx="3"/>
          </p:nvPr>
        </p:nvSpPr>
        <p:spPr>
          <a:xfrm>
            <a:off x="1383632" y="7225862"/>
            <a:ext cx="6705000" cy="310896"/>
          </a:xfrm>
          <a:prstGeom prst="rect">
            <a:avLst/>
          </a:prstGeom>
        </p:spPr>
        <p:txBody>
          <a:bodyPr lIns="0" tIns="0" rIns="0" bIns="0" anchor="ctr"/>
          <a:lstStyle>
            <a:lvl1pPr algn="l">
              <a:defRPr sz="1134">
                <a:solidFill>
                  <a:schemeClr val="tx2"/>
                </a:solidFill>
              </a:defRPr>
            </a:lvl1pPr>
          </a:lstStyle>
          <a:p>
            <a:endParaRPr lang="en-US" dirty="0"/>
          </a:p>
        </p:txBody>
      </p:sp>
      <p:sp>
        <p:nvSpPr>
          <p:cNvPr id="18" name="Slide Number Placeholder 22"/>
          <p:cNvSpPr>
            <a:spLocks noGrp="1"/>
          </p:cNvSpPr>
          <p:nvPr>
            <p:ph type="sldNum" sz="quarter" idx="4"/>
          </p:nvPr>
        </p:nvSpPr>
        <p:spPr>
          <a:xfrm>
            <a:off x="8476299" y="7225862"/>
            <a:ext cx="1079183" cy="310896"/>
          </a:xfrm>
          <a:prstGeom prst="rect">
            <a:avLst/>
          </a:prstGeom>
        </p:spPr>
        <p:txBody>
          <a:bodyPr lIns="0" tIns="0" rIns="0" bIns="0" anchor="ctr"/>
          <a:lstStyle>
            <a:lvl1pPr algn="r">
              <a:defRPr sz="1134">
                <a:solidFill>
                  <a:schemeClr val="tx2"/>
                </a:solidFill>
              </a:defRPr>
            </a:lvl1pPr>
          </a:lstStyle>
          <a:p>
            <a:fld id="{5C582A27-141D-134C-93A4-2F5A73DCF9DC}" type="slidenum">
              <a:rPr lang="en-US" smtClean="0"/>
              <a:pPr/>
              <a:t>‹#›</a:t>
            </a:fld>
            <a:endParaRPr lang="en-US" dirty="0"/>
          </a:p>
        </p:txBody>
      </p:sp>
    </p:spTree>
    <p:extLst>
      <p:ext uri="{BB962C8B-B14F-4D97-AF65-F5344CB8AC3E}">
        <p14:creationId xmlns:p14="http://schemas.microsoft.com/office/powerpoint/2010/main" val="2032167308"/>
      </p:ext>
    </p:extLst>
  </p:cSld>
  <p:clrMapOvr>
    <a:masterClrMapping/>
  </p:clrMapOvr>
  <p:extLst>
    <p:ext uri="{DCECCB84-F9BA-43D5-87BE-67443E8EF086}">
      <p15:sldGuideLst xmlns:p15="http://schemas.microsoft.com/office/powerpoint/2012/main">
        <p15:guide id="1" pos="6336">
          <p15:clr>
            <a:srgbClr val="FBAE40"/>
          </p15:clr>
        </p15:guide>
        <p15:guide id="2" orient="horz" pos="1958">
          <p15:clr>
            <a:srgbClr val="FBAE40"/>
          </p15:clr>
        </p15:guide>
        <p15:guide id="3">
          <p15:clr>
            <a:srgbClr val="FBAE40"/>
          </p15:clr>
        </p15:guide>
        <p15:guide id="4" pos="3168">
          <p15:clr>
            <a:srgbClr val="FBAE40"/>
          </p15:clr>
        </p15:guide>
        <p15:guide id="5" pos="6192">
          <p15:clr>
            <a:srgbClr val="FBAE40"/>
          </p15:clr>
        </p15:guide>
        <p15:guide id="6" pos="14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en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37911"/>
          <a:stretch/>
        </p:blipFill>
        <p:spPr>
          <a:xfrm>
            <a:off x="54949" y="-897"/>
            <a:ext cx="9981027" cy="1204808"/>
          </a:xfrm>
          <a:prstGeom prst="rect">
            <a:avLst/>
          </a:prstGeom>
        </p:spPr>
      </p:pic>
      <p:sp>
        <p:nvSpPr>
          <p:cNvPr id="12" name="Title 1"/>
          <p:cNvSpPr>
            <a:spLocks noGrp="1"/>
          </p:cNvSpPr>
          <p:nvPr>
            <p:ph type="ctrTitle" hasCustomPrompt="1"/>
          </p:nvPr>
        </p:nvSpPr>
        <p:spPr>
          <a:xfrm>
            <a:off x="494189" y="245556"/>
            <a:ext cx="8516462" cy="485653"/>
          </a:xfrm>
        </p:spPr>
        <p:txBody>
          <a:bodyPr lIns="0" tIns="0" rIns="0" bIns="0" anchor="t" anchorCtr="0">
            <a:normAutofit/>
          </a:bodyPr>
          <a:lstStyle>
            <a:lvl1pPr algn="l">
              <a:defRPr sz="3174" b="1" i="0">
                <a:solidFill>
                  <a:schemeClr val="tx2"/>
                </a:solidFill>
                <a:latin typeface="Arial"/>
                <a:cs typeface="Arial"/>
              </a:defRPr>
            </a:lvl1pPr>
          </a:lstStyle>
          <a:p>
            <a:r>
              <a:rPr lang="en-US" dirty="0"/>
              <a:t>Click to Edit Text Slide Title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0125" y="7129310"/>
            <a:ext cx="408179" cy="419480"/>
          </a:xfrm>
          <a:prstGeom prst="rect">
            <a:avLst/>
          </a:prstGeom>
        </p:spPr>
      </p:pic>
      <p:sp>
        <p:nvSpPr>
          <p:cNvPr id="14" name="Footer Placeholder 21"/>
          <p:cNvSpPr>
            <a:spLocks noGrp="1"/>
          </p:cNvSpPr>
          <p:nvPr>
            <p:ph type="ftr" sz="quarter" idx="3"/>
          </p:nvPr>
        </p:nvSpPr>
        <p:spPr>
          <a:xfrm>
            <a:off x="1383632" y="7225862"/>
            <a:ext cx="6705000" cy="310896"/>
          </a:xfrm>
          <a:prstGeom prst="rect">
            <a:avLst/>
          </a:prstGeom>
        </p:spPr>
        <p:txBody>
          <a:bodyPr lIns="0" tIns="0" rIns="0" bIns="0" anchor="ctr"/>
          <a:lstStyle>
            <a:lvl1pPr algn="l">
              <a:defRPr sz="1134">
                <a:solidFill>
                  <a:schemeClr val="tx2"/>
                </a:solidFill>
              </a:defRPr>
            </a:lvl1pPr>
          </a:lstStyle>
          <a:p>
            <a:endParaRPr lang="en-US" dirty="0"/>
          </a:p>
        </p:txBody>
      </p:sp>
      <p:sp>
        <p:nvSpPr>
          <p:cNvPr id="17" name="Slide Number Placeholder 22"/>
          <p:cNvSpPr>
            <a:spLocks noGrp="1"/>
          </p:cNvSpPr>
          <p:nvPr>
            <p:ph type="sldNum" sz="quarter" idx="4"/>
          </p:nvPr>
        </p:nvSpPr>
        <p:spPr>
          <a:xfrm>
            <a:off x="8476299" y="7225862"/>
            <a:ext cx="1079183" cy="310896"/>
          </a:xfrm>
          <a:prstGeom prst="rect">
            <a:avLst/>
          </a:prstGeom>
        </p:spPr>
        <p:txBody>
          <a:bodyPr lIns="0" tIns="0" rIns="0" bIns="0" anchor="ctr"/>
          <a:lstStyle>
            <a:lvl1pPr algn="r">
              <a:defRPr sz="1134">
                <a:solidFill>
                  <a:schemeClr val="tx2"/>
                </a:solidFill>
              </a:defRPr>
            </a:lvl1pPr>
          </a:lstStyle>
          <a:p>
            <a:fld id="{5C582A27-141D-134C-93A4-2F5A73DCF9DC}" type="slidenum">
              <a:rPr lang="en-US" smtClean="0"/>
              <a:pPr/>
              <a:t>‹#›</a:t>
            </a:fld>
            <a:endParaRPr lang="en-US" dirty="0"/>
          </a:p>
        </p:txBody>
      </p:sp>
    </p:spTree>
    <p:extLst>
      <p:ext uri="{BB962C8B-B14F-4D97-AF65-F5344CB8AC3E}">
        <p14:creationId xmlns:p14="http://schemas.microsoft.com/office/powerpoint/2010/main" val="1866793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Slide w/Header">
    <p:spTree>
      <p:nvGrpSpPr>
        <p:cNvPr id="1" name=""/>
        <p:cNvGrpSpPr/>
        <p:nvPr/>
      </p:nvGrpSpPr>
      <p:grpSpPr>
        <a:xfrm>
          <a:off x="0" y="0"/>
          <a:ext cx="0" cy="0"/>
          <a:chOff x="0" y="0"/>
          <a:chExt cx="0" cy="0"/>
        </a:xfrm>
      </p:grpSpPr>
      <p:sp>
        <p:nvSpPr>
          <p:cNvPr id="16" name="Text Placeholder 19"/>
          <p:cNvSpPr>
            <a:spLocks noGrp="1"/>
          </p:cNvSpPr>
          <p:nvPr>
            <p:ph type="body" sz="quarter" idx="10"/>
          </p:nvPr>
        </p:nvSpPr>
        <p:spPr>
          <a:xfrm>
            <a:off x="494191" y="1183979"/>
            <a:ext cx="9061289" cy="5816580"/>
          </a:xfrm>
        </p:spPr>
        <p:txBody>
          <a:bodyPr lIns="0" tIns="0" rIns="0" bIns="0"/>
          <a:lstStyle>
            <a:lvl1pPr marL="259089" indent="-259089">
              <a:spcBef>
                <a:spcPts val="680"/>
              </a:spcBef>
              <a:buClr>
                <a:schemeClr val="accent1"/>
              </a:buClr>
              <a:buSzPct val="100000"/>
              <a:buFont typeface="Arial" panose="020B0604020202020204" pitchFamily="34" charset="0"/>
              <a:buChar char="•"/>
              <a:defRPr sz="2494">
                <a:solidFill>
                  <a:schemeClr val="tx2"/>
                </a:solidFill>
              </a:defRPr>
            </a:lvl1pPr>
            <a:lvl2pPr marL="777264" indent="-259089">
              <a:spcBef>
                <a:spcPts val="680"/>
              </a:spcBef>
              <a:buClr>
                <a:schemeClr val="accent1"/>
              </a:buClr>
              <a:buSzPct val="100000"/>
              <a:buFont typeface="Arial" panose="020B0604020202020204" pitchFamily="34" charset="0"/>
              <a:buChar char="−"/>
              <a:defRPr sz="2266">
                <a:solidFill>
                  <a:schemeClr val="tx2"/>
                </a:solidFill>
              </a:defRPr>
            </a:lvl2pPr>
            <a:lvl3pPr marL="1295440" indent="-259089">
              <a:spcBef>
                <a:spcPts val="680"/>
              </a:spcBef>
              <a:buClr>
                <a:schemeClr val="accent1"/>
              </a:buClr>
              <a:buSzPct val="100000"/>
              <a:buFont typeface="Wingdings" panose="05000000000000000000" pitchFamily="2" charset="2"/>
              <a:buChar char="§"/>
              <a:defRPr sz="2040">
                <a:solidFill>
                  <a:schemeClr val="tx2"/>
                </a:solidFill>
              </a:defRPr>
            </a:lvl3pPr>
            <a:lvl4pPr marL="1813616" indent="-259089">
              <a:spcBef>
                <a:spcPts val="680"/>
              </a:spcBef>
              <a:buClr>
                <a:schemeClr val="accent1"/>
              </a:buClr>
              <a:buSzPct val="100000"/>
              <a:buFont typeface="Arial" panose="020B0604020202020204" pitchFamily="34" charset="0"/>
              <a:buChar char="○"/>
              <a:defRPr sz="2040">
                <a:solidFill>
                  <a:schemeClr val="tx2"/>
                </a:solidFill>
              </a:defRPr>
            </a:lvl4pPr>
            <a:lvl5pPr>
              <a:defRPr sz="204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146"/>
            <a:ext cx="10058400" cy="995858"/>
          </a:xfrm>
          <a:prstGeom prst="rect">
            <a:avLst/>
          </a:prstGeom>
          <a:effectLst/>
        </p:spPr>
      </p:pic>
      <p:sp>
        <p:nvSpPr>
          <p:cNvPr id="26" name="Title 1"/>
          <p:cNvSpPr>
            <a:spLocks noGrp="1"/>
          </p:cNvSpPr>
          <p:nvPr>
            <p:ph type="ctrTitle" hasCustomPrompt="1"/>
          </p:nvPr>
        </p:nvSpPr>
        <p:spPr>
          <a:xfrm>
            <a:off x="494189" y="245556"/>
            <a:ext cx="8516462" cy="485653"/>
          </a:xfrm>
        </p:spPr>
        <p:txBody>
          <a:bodyPr lIns="0" tIns="0" rIns="0" bIns="0" anchor="t" anchorCtr="0">
            <a:normAutofit/>
          </a:bodyPr>
          <a:lstStyle>
            <a:lvl1pPr algn="l">
              <a:defRPr sz="3174" b="1" i="0">
                <a:solidFill>
                  <a:schemeClr val="bg1"/>
                </a:solidFill>
                <a:latin typeface="Arial"/>
                <a:cs typeface="Arial"/>
              </a:defRPr>
            </a:lvl1pPr>
          </a:lstStyle>
          <a:p>
            <a:r>
              <a:rPr lang="en-US" dirty="0"/>
              <a:t>Click to Edit Text Slide Title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0125" y="7129310"/>
            <a:ext cx="408179" cy="419480"/>
          </a:xfrm>
          <a:prstGeom prst="rect">
            <a:avLst/>
          </a:prstGeom>
        </p:spPr>
      </p:pic>
      <p:sp>
        <p:nvSpPr>
          <p:cNvPr id="13" name="Footer Placeholder 21"/>
          <p:cNvSpPr>
            <a:spLocks noGrp="1"/>
          </p:cNvSpPr>
          <p:nvPr>
            <p:ph type="ftr" sz="quarter" idx="3"/>
          </p:nvPr>
        </p:nvSpPr>
        <p:spPr>
          <a:xfrm>
            <a:off x="1383632" y="7225862"/>
            <a:ext cx="6705000" cy="310896"/>
          </a:xfrm>
          <a:prstGeom prst="rect">
            <a:avLst/>
          </a:prstGeom>
        </p:spPr>
        <p:txBody>
          <a:bodyPr lIns="0" tIns="0" rIns="0" bIns="0" anchor="ctr"/>
          <a:lstStyle>
            <a:lvl1pPr algn="l">
              <a:defRPr sz="1134">
                <a:solidFill>
                  <a:schemeClr val="tx2"/>
                </a:solidFill>
              </a:defRPr>
            </a:lvl1pPr>
          </a:lstStyle>
          <a:p>
            <a:endParaRPr lang="en-US" dirty="0"/>
          </a:p>
        </p:txBody>
      </p:sp>
      <p:sp>
        <p:nvSpPr>
          <p:cNvPr id="14" name="Slide Number Placeholder 22"/>
          <p:cNvSpPr>
            <a:spLocks noGrp="1"/>
          </p:cNvSpPr>
          <p:nvPr>
            <p:ph type="sldNum" sz="quarter" idx="4"/>
          </p:nvPr>
        </p:nvSpPr>
        <p:spPr>
          <a:xfrm>
            <a:off x="8476299" y="7225862"/>
            <a:ext cx="1079183" cy="310896"/>
          </a:xfrm>
          <a:prstGeom prst="rect">
            <a:avLst/>
          </a:prstGeom>
        </p:spPr>
        <p:txBody>
          <a:bodyPr lIns="0" tIns="0" rIns="0" bIns="0" anchor="ctr"/>
          <a:lstStyle>
            <a:lvl1pPr algn="r">
              <a:defRPr sz="1134">
                <a:solidFill>
                  <a:schemeClr val="tx2"/>
                </a:solidFill>
              </a:defRPr>
            </a:lvl1pPr>
          </a:lstStyle>
          <a:p>
            <a:fld id="{5C582A27-141D-134C-93A4-2F5A73DCF9DC}" type="slidenum">
              <a:rPr lang="en-US" smtClean="0"/>
              <a:pPr/>
              <a:t>‹#›</a:t>
            </a:fld>
            <a:endParaRPr lang="en-US" dirty="0"/>
          </a:p>
        </p:txBody>
      </p:sp>
    </p:spTree>
    <p:extLst>
      <p:ext uri="{BB962C8B-B14F-4D97-AF65-F5344CB8AC3E}">
        <p14:creationId xmlns:p14="http://schemas.microsoft.com/office/powerpoint/2010/main" val="1024000118"/>
      </p:ext>
    </p:extLst>
  </p:cSld>
  <p:clrMapOvr>
    <a:masterClrMapping/>
  </p:clrMapOvr>
  <p:extLst>
    <p:ext uri="{DCECCB84-F9BA-43D5-87BE-67443E8EF086}">
      <p15:sldGuideLst xmlns:p15="http://schemas.microsoft.com/office/powerpoint/2012/main">
        <p15:guide id="1">
          <p15:clr>
            <a:srgbClr val="FBAE40"/>
          </p15:clr>
        </p15:guide>
        <p15:guide id="2" orient="horz" pos="624">
          <p15:clr>
            <a:srgbClr val="FBAE40"/>
          </p15:clr>
        </p15:guide>
        <p15:guide id="3" pos="633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en Slide w/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146"/>
            <a:ext cx="10058400" cy="995858"/>
          </a:xfrm>
          <a:prstGeom prst="rect">
            <a:avLst/>
          </a:prstGeom>
          <a:effectLst/>
        </p:spPr>
      </p:pic>
      <p:sp>
        <p:nvSpPr>
          <p:cNvPr id="12" name="Title 1"/>
          <p:cNvSpPr>
            <a:spLocks noGrp="1"/>
          </p:cNvSpPr>
          <p:nvPr>
            <p:ph type="ctrTitle" hasCustomPrompt="1"/>
          </p:nvPr>
        </p:nvSpPr>
        <p:spPr>
          <a:xfrm>
            <a:off x="494189" y="245556"/>
            <a:ext cx="8516462" cy="485653"/>
          </a:xfrm>
        </p:spPr>
        <p:txBody>
          <a:bodyPr lIns="0" tIns="0" rIns="0" bIns="0" anchor="t" anchorCtr="0">
            <a:normAutofit/>
          </a:bodyPr>
          <a:lstStyle>
            <a:lvl1pPr algn="l">
              <a:defRPr sz="3174" b="1" i="0">
                <a:solidFill>
                  <a:schemeClr val="bg1"/>
                </a:solidFill>
                <a:latin typeface="Arial"/>
                <a:cs typeface="Arial"/>
              </a:defRPr>
            </a:lvl1pPr>
          </a:lstStyle>
          <a:p>
            <a:r>
              <a:rPr lang="en-US" dirty="0"/>
              <a:t>Click to Edit Text Slide Title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0125" y="7129310"/>
            <a:ext cx="408179" cy="419480"/>
          </a:xfrm>
          <a:prstGeom prst="rect">
            <a:avLst/>
          </a:prstGeom>
        </p:spPr>
      </p:pic>
      <p:sp>
        <p:nvSpPr>
          <p:cNvPr id="17" name="Footer Placeholder 21"/>
          <p:cNvSpPr>
            <a:spLocks noGrp="1"/>
          </p:cNvSpPr>
          <p:nvPr>
            <p:ph type="ftr" sz="quarter" idx="3"/>
          </p:nvPr>
        </p:nvSpPr>
        <p:spPr>
          <a:xfrm>
            <a:off x="1383632" y="7225862"/>
            <a:ext cx="6705000" cy="310896"/>
          </a:xfrm>
          <a:prstGeom prst="rect">
            <a:avLst/>
          </a:prstGeom>
        </p:spPr>
        <p:txBody>
          <a:bodyPr lIns="0" tIns="0" rIns="0" bIns="0" anchor="ctr"/>
          <a:lstStyle>
            <a:lvl1pPr algn="l">
              <a:defRPr sz="1134">
                <a:solidFill>
                  <a:schemeClr val="tx2"/>
                </a:solidFill>
              </a:defRPr>
            </a:lvl1pPr>
          </a:lstStyle>
          <a:p>
            <a:endParaRPr lang="en-US" dirty="0"/>
          </a:p>
        </p:txBody>
      </p:sp>
      <p:sp>
        <p:nvSpPr>
          <p:cNvPr id="18" name="Slide Number Placeholder 22"/>
          <p:cNvSpPr>
            <a:spLocks noGrp="1"/>
          </p:cNvSpPr>
          <p:nvPr>
            <p:ph type="sldNum" sz="quarter" idx="4"/>
          </p:nvPr>
        </p:nvSpPr>
        <p:spPr>
          <a:xfrm>
            <a:off x="8476299" y="7225862"/>
            <a:ext cx="1079183" cy="310896"/>
          </a:xfrm>
          <a:prstGeom prst="rect">
            <a:avLst/>
          </a:prstGeom>
        </p:spPr>
        <p:txBody>
          <a:bodyPr lIns="0" tIns="0" rIns="0" bIns="0" anchor="ctr"/>
          <a:lstStyle>
            <a:lvl1pPr algn="r">
              <a:defRPr sz="1134">
                <a:solidFill>
                  <a:schemeClr val="tx2"/>
                </a:solidFill>
              </a:defRPr>
            </a:lvl1pPr>
          </a:lstStyle>
          <a:p>
            <a:fld id="{5C582A27-141D-134C-93A4-2F5A73DCF9DC}" type="slidenum">
              <a:rPr lang="en-US" smtClean="0"/>
              <a:pPr/>
              <a:t>‹#›</a:t>
            </a:fld>
            <a:endParaRPr lang="en-US" dirty="0"/>
          </a:p>
        </p:txBody>
      </p:sp>
    </p:spTree>
    <p:extLst>
      <p:ext uri="{BB962C8B-B14F-4D97-AF65-F5344CB8AC3E}">
        <p14:creationId xmlns:p14="http://schemas.microsoft.com/office/powerpoint/2010/main" val="1442953560"/>
      </p:ext>
    </p:extLst>
  </p:cSld>
  <p:clrMapOvr>
    <a:masterClrMapping/>
  </p:clrMapOvr>
  <p:extLst>
    <p:ext uri="{DCECCB84-F9BA-43D5-87BE-67443E8EF086}">
      <p15:sldGuideLst xmlns:p15="http://schemas.microsoft.com/office/powerpoint/2012/main">
        <p15:guide id="1" orient="horz"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Slide - Aqu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4EBCF-5AD2-DE49-B3EA-70467B92B3D3}"/>
              </a:ext>
            </a:extLst>
          </p:cNvPr>
          <p:cNvSpPr/>
          <p:nvPr userDrawn="1"/>
        </p:nvSpPr>
        <p:spPr>
          <a:xfrm>
            <a:off x="0" y="0"/>
            <a:ext cx="10058400" cy="7772400"/>
          </a:xfrm>
          <a:prstGeom prst="rect">
            <a:avLst/>
          </a:prstGeom>
          <a:gradFill>
            <a:gsLst>
              <a:gs pos="100000">
                <a:schemeClr val="accent4"/>
              </a:gs>
              <a:gs pos="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1" name="Rectangle 10">
            <a:extLst>
              <a:ext uri="{FF2B5EF4-FFF2-40B4-BE49-F238E27FC236}">
                <a16:creationId xmlns:a16="http://schemas.microsoft.com/office/drawing/2014/main" id="{47438D82-3533-344F-AEF7-0BEC2A6646FE}"/>
              </a:ext>
            </a:extLst>
          </p:cNvPr>
          <p:cNvSpPr/>
          <p:nvPr userDrawn="1"/>
        </p:nvSpPr>
        <p:spPr>
          <a:xfrm>
            <a:off x="680881" y="2286000"/>
            <a:ext cx="1852208" cy="20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3" name="Title 1">
            <a:extLst>
              <a:ext uri="{FF2B5EF4-FFF2-40B4-BE49-F238E27FC236}">
                <a16:creationId xmlns:a16="http://schemas.microsoft.com/office/drawing/2014/main" id="{36AC8310-9D7D-BB4E-9E0D-D832D51F826D}"/>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14" name="Subtitle 2">
            <a:extLst>
              <a:ext uri="{FF2B5EF4-FFF2-40B4-BE49-F238E27FC236}">
                <a16:creationId xmlns:a16="http://schemas.microsoft.com/office/drawing/2014/main" id="{00BEBB8F-B2A7-6F46-A521-783B9A90E451}"/>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5" name="TextBox 14">
            <a:extLst>
              <a:ext uri="{FF2B5EF4-FFF2-40B4-BE49-F238E27FC236}">
                <a16:creationId xmlns:a16="http://schemas.microsoft.com/office/drawing/2014/main" id="{2854C2AC-677D-A245-B271-14BD4AC35755}"/>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10" name="Picture 9">
            <a:extLst>
              <a:ext uri="{FF2B5EF4-FFF2-40B4-BE49-F238E27FC236}">
                <a16:creationId xmlns:a16="http://schemas.microsoft.com/office/drawing/2014/main" id="{9FC0EC47-A60E-294A-A5CC-B64A038FE32A}"/>
              </a:ext>
            </a:extLst>
          </p:cNvPr>
          <p:cNvPicPr>
            <a:picLocks noChangeAspect="1"/>
          </p:cNvPicPr>
          <p:nvPr userDrawn="1"/>
        </p:nvPicPr>
        <p:blipFill>
          <a:blip r:embed="rId2"/>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18717908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494189" y="245556"/>
            <a:ext cx="8516462" cy="485653"/>
          </a:xfrm>
        </p:spPr>
        <p:txBody>
          <a:bodyPr lIns="0" tIns="0" rIns="0" bIns="0" anchor="t" anchorCtr="0">
            <a:normAutofit/>
          </a:bodyPr>
          <a:lstStyle>
            <a:lvl1pPr algn="l">
              <a:defRPr sz="3174" b="1" i="0">
                <a:solidFill>
                  <a:schemeClr val="tx2"/>
                </a:solidFill>
                <a:latin typeface="Arial"/>
                <a:cs typeface="Arial"/>
              </a:defRPr>
            </a:lvl1pPr>
          </a:lstStyle>
          <a:p>
            <a:r>
              <a:rPr lang="en-US" dirty="0"/>
              <a:t>Click to Edit Text Slide Title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0125" y="7129310"/>
            <a:ext cx="408179" cy="419480"/>
          </a:xfrm>
          <a:prstGeom prst="rect">
            <a:avLst/>
          </a:prstGeom>
        </p:spPr>
      </p:pic>
      <p:sp>
        <p:nvSpPr>
          <p:cNvPr id="15" name="Footer Placeholder 21"/>
          <p:cNvSpPr>
            <a:spLocks noGrp="1"/>
          </p:cNvSpPr>
          <p:nvPr>
            <p:ph type="ftr" sz="quarter" idx="3"/>
          </p:nvPr>
        </p:nvSpPr>
        <p:spPr>
          <a:xfrm>
            <a:off x="1383632" y="7225862"/>
            <a:ext cx="6705000" cy="310896"/>
          </a:xfrm>
          <a:prstGeom prst="rect">
            <a:avLst/>
          </a:prstGeom>
        </p:spPr>
        <p:txBody>
          <a:bodyPr lIns="0" tIns="0" rIns="0" bIns="0" anchor="ctr"/>
          <a:lstStyle>
            <a:lvl1pPr algn="l">
              <a:defRPr sz="1134">
                <a:solidFill>
                  <a:schemeClr val="tx2"/>
                </a:solidFill>
              </a:defRPr>
            </a:lvl1pPr>
          </a:lstStyle>
          <a:p>
            <a:endParaRPr lang="en-US" dirty="0"/>
          </a:p>
        </p:txBody>
      </p:sp>
      <p:sp>
        <p:nvSpPr>
          <p:cNvPr id="16" name="Slide Number Placeholder 22"/>
          <p:cNvSpPr>
            <a:spLocks noGrp="1"/>
          </p:cNvSpPr>
          <p:nvPr>
            <p:ph type="sldNum" sz="quarter" idx="4"/>
          </p:nvPr>
        </p:nvSpPr>
        <p:spPr>
          <a:xfrm>
            <a:off x="8476299" y="7225862"/>
            <a:ext cx="1079183" cy="310896"/>
          </a:xfrm>
          <a:prstGeom prst="rect">
            <a:avLst/>
          </a:prstGeom>
        </p:spPr>
        <p:txBody>
          <a:bodyPr lIns="0" tIns="0" rIns="0" bIns="0" anchor="ctr"/>
          <a:lstStyle>
            <a:lvl1pPr algn="r">
              <a:defRPr sz="1134">
                <a:solidFill>
                  <a:schemeClr val="tx2"/>
                </a:solidFill>
              </a:defRPr>
            </a:lvl1pPr>
          </a:lstStyle>
          <a:p>
            <a:fld id="{5C582A27-141D-134C-93A4-2F5A73DCF9DC}" type="slidenum">
              <a:rPr lang="en-US" smtClean="0"/>
              <a:pPr/>
              <a:t>‹#›</a:t>
            </a:fld>
            <a:endParaRPr lang="en-US" dirty="0"/>
          </a:p>
        </p:txBody>
      </p:sp>
    </p:spTree>
    <p:extLst>
      <p:ext uri="{BB962C8B-B14F-4D97-AF65-F5344CB8AC3E}">
        <p14:creationId xmlns:p14="http://schemas.microsoft.com/office/powerpoint/2010/main" val="5272689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Slide 1">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494189" y="1190668"/>
            <a:ext cx="9061291" cy="5809891"/>
          </a:xfrm>
        </p:spPr>
        <p:txBody>
          <a:bodyPr lIns="0" tIns="0" rIns="0" bIns="0">
            <a:normAutofit/>
          </a:bodyPr>
          <a:lstStyle>
            <a:lvl1pPr marL="259089" indent="-259089">
              <a:defRPr sz="2494">
                <a:solidFill>
                  <a:schemeClr val="tx2"/>
                </a:solidFill>
              </a:defRPr>
            </a:lvl1pPr>
          </a:lstStyle>
          <a:p>
            <a:r>
              <a:rPr lang="en-US"/>
              <a:t>Click icon to add chart</a:t>
            </a:r>
            <a:endParaRPr lang="en-US" dirty="0"/>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t="37911"/>
          <a:stretch/>
        </p:blipFill>
        <p:spPr>
          <a:xfrm>
            <a:off x="54949" y="-897"/>
            <a:ext cx="9981027" cy="1204808"/>
          </a:xfrm>
          <a:prstGeom prst="rect">
            <a:avLst/>
          </a:prstGeom>
        </p:spPr>
      </p:pic>
      <p:sp>
        <p:nvSpPr>
          <p:cNvPr id="14" name="Title 1"/>
          <p:cNvSpPr>
            <a:spLocks noGrp="1"/>
          </p:cNvSpPr>
          <p:nvPr>
            <p:ph type="ctrTitle" hasCustomPrompt="1"/>
          </p:nvPr>
        </p:nvSpPr>
        <p:spPr>
          <a:xfrm>
            <a:off x="494189" y="245556"/>
            <a:ext cx="8516462" cy="485653"/>
          </a:xfrm>
        </p:spPr>
        <p:txBody>
          <a:bodyPr lIns="0" tIns="0" rIns="0" bIns="0" anchor="t" anchorCtr="0">
            <a:normAutofit/>
          </a:bodyPr>
          <a:lstStyle>
            <a:lvl1pPr algn="l">
              <a:defRPr sz="3174" b="1" i="0">
                <a:solidFill>
                  <a:schemeClr val="tx2"/>
                </a:solidFill>
                <a:latin typeface="Arial"/>
                <a:cs typeface="Arial"/>
              </a:defRPr>
            </a:lvl1pPr>
          </a:lstStyle>
          <a:p>
            <a:r>
              <a:rPr lang="en-US" dirty="0"/>
              <a:t>Click to Edit Text Slide Title</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0125" y="7129310"/>
            <a:ext cx="408179" cy="419480"/>
          </a:xfrm>
          <a:prstGeom prst="rect">
            <a:avLst/>
          </a:prstGeom>
        </p:spPr>
      </p:pic>
      <p:sp>
        <p:nvSpPr>
          <p:cNvPr id="16" name="Footer Placeholder 21"/>
          <p:cNvSpPr>
            <a:spLocks noGrp="1"/>
          </p:cNvSpPr>
          <p:nvPr>
            <p:ph type="ftr" sz="quarter" idx="3"/>
          </p:nvPr>
        </p:nvSpPr>
        <p:spPr>
          <a:xfrm>
            <a:off x="1383632" y="7225862"/>
            <a:ext cx="6705000" cy="310896"/>
          </a:xfrm>
          <a:prstGeom prst="rect">
            <a:avLst/>
          </a:prstGeom>
        </p:spPr>
        <p:txBody>
          <a:bodyPr lIns="0" tIns="0" rIns="0" bIns="0" anchor="ctr"/>
          <a:lstStyle>
            <a:lvl1pPr algn="l">
              <a:defRPr sz="1134">
                <a:solidFill>
                  <a:schemeClr val="tx2"/>
                </a:solidFill>
              </a:defRPr>
            </a:lvl1pPr>
          </a:lstStyle>
          <a:p>
            <a:endParaRPr lang="en-US" dirty="0"/>
          </a:p>
        </p:txBody>
      </p:sp>
      <p:sp>
        <p:nvSpPr>
          <p:cNvPr id="17" name="Slide Number Placeholder 22"/>
          <p:cNvSpPr>
            <a:spLocks noGrp="1"/>
          </p:cNvSpPr>
          <p:nvPr>
            <p:ph type="sldNum" sz="quarter" idx="4"/>
          </p:nvPr>
        </p:nvSpPr>
        <p:spPr>
          <a:xfrm>
            <a:off x="8476299" y="7225862"/>
            <a:ext cx="1079183" cy="310896"/>
          </a:xfrm>
          <a:prstGeom prst="rect">
            <a:avLst/>
          </a:prstGeom>
        </p:spPr>
        <p:txBody>
          <a:bodyPr lIns="0" tIns="0" rIns="0" bIns="0" anchor="ctr"/>
          <a:lstStyle>
            <a:lvl1pPr algn="r">
              <a:defRPr sz="1134">
                <a:solidFill>
                  <a:schemeClr val="tx2"/>
                </a:solidFill>
              </a:defRPr>
            </a:lvl1pPr>
          </a:lstStyle>
          <a:p>
            <a:fld id="{5C582A27-141D-134C-93A4-2F5A73DCF9DC}" type="slidenum">
              <a:rPr lang="en-US" smtClean="0"/>
              <a:pPr/>
              <a:t>‹#›</a:t>
            </a:fld>
            <a:endParaRPr lang="en-US" dirty="0"/>
          </a:p>
        </p:txBody>
      </p:sp>
    </p:spTree>
    <p:extLst>
      <p:ext uri="{BB962C8B-B14F-4D97-AF65-F5344CB8AC3E}">
        <p14:creationId xmlns:p14="http://schemas.microsoft.com/office/powerpoint/2010/main" val="254937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9" name="Text Placeholder 19"/>
          <p:cNvSpPr>
            <a:spLocks noGrp="1"/>
          </p:cNvSpPr>
          <p:nvPr>
            <p:ph type="body" sz="quarter" idx="10"/>
          </p:nvPr>
        </p:nvSpPr>
        <p:spPr>
          <a:xfrm>
            <a:off x="494192" y="1183979"/>
            <a:ext cx="4398803" cy="5816580"/>
          </a:xfrm>
        </p:spPr>
        <p:txBody>
          <a:bodyPr lIns="0" tIns="0" rIns="0" bIns="0"/>
          <a:lstStyle>
            <a:lvl1pPr marL="259089" indent="-259089">
              <a:spcBef>
                <a:spcPts val="680"/>
              </a:spcBef>
              <a:buClr>
                <a:schemeClr val="accent1"/>
              </a:buClr>
              <a:buSzPct val="100000"/>
              <a:buFont typeface="Arial" panose="020B0604020202020204" pitchFamily="34" charset="0"/>
              <a:buChar char="•"/>
              <a:defRPr sz="2494">
                <a:solidFill>
                  <a:schemeClr val="tx2"/>
                </a:solidFill>
              </a:defRPr>
            </a:lvl1pPr>
            <a:lvl2pPr marL="777264" indent="-259089">
              <a:spcBef>
                <a:spcPts val="680"/>
              </a:spcBef>
              <a:buClr>
                <a:schemeClr val="accent1"/>
              </a:buClr>
              <a:buSzPct val="100000"/>
              <a:buFont typeface="Arial" panose="020B0604020202020204" pitchFamily="34" charset="0"/>
              <a:buChar char="−"/>
              <a:defRPr sz="2266">
                <a:solidFill>
                  <a:schemeClr val="tx2"/>
                </a:solidFill>
              </a:defRPr>
            </a:lvl2pPr>
            <a:lvl3pPr marL="1295440" indent="-259089">
              <a:spcBef>
                <a:spcPts val="680"/>
              </a:spcBef>
              <a:buClr>
                <a:schemeClr val="accent1"/>
              </a:buClr>
              <a:buSzPct val="100000"/>
              <a:buFont typeface="Wingdings" panose="05000000000000000000" pitchFamily="2" charset="2"/>
              <a:buChar char="§"/>
              <a:defRPr sz="2040">
                <a:solidFill>
                  <a:schemeClr val="tx2"/>
                </a:solidFill>
              </a:defRPr>
            </a:lvl3pPr>
            <a:lvl4pPr marL="1813616" indent="-259089">
              <a:spcBef>
                <a:spcPts val="680"/>
              </a:spcBef>
              <a:buClr>
                <a:schemeClr val="accent1"/>
              </a:buClr>
              <a:buSzPct val="100000"/>
              <a:buFont typeface="Arial" panose="020B0604020202020204" pitchFamily="34" charset="0"/>
              <a:buChar char="○"/>
              <a:defRPr sz="2040">
                <a:solidFill>
                  <a:schemeClr val="tx2"/>
                </a:solidFill>
              </a:defRPr>
            </a:lvl4pPr>
            <a:lvl5pPr>
              <a:defRPr sz="204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9"/>
          <p:cNvSpPr>
            <a:spLocks noGrp="1"/>
          </p:cNvSpPr>
          <p:nvPr>
            <p:ph type="body" sz="quarter" idx="15"/>
          </p:nvPr>
        </p:nvSpPr>
        <p:spPr>
          <a:xfrm>
            <a:off x="5188110" y="1183979"/>
            <a:ext cx="4398803" cy="5816580"/>
          </a:xfrm>
        </p:spPr>
        <p:txBody>
          <a:bodyPr lIns="0" tIns="0" rIns="0" bIns="0"/>
          <a:lstStyle>
            <a:lvl1pPr marL="259089" indent="-259089">
              <a:spcBef>
                <a:spcPts val="680"/>
              </a:spcBef>
              <a:buClr>
                <a:schemeClr val="accent1"/>
              </a:buClr>
              <a:buSzPct val="100000"/>
              <a:buFont typeface="Arial" panose="020B0604020202020204" pitchFamily="34" charset="0"/>
              <a:buChar char="•"/>
              <a:defRPr sz="2494">
                <a:solidFill>
                  <a:schemeClr val="tx2"/>
                </a:solidFill>
              </a:defRPr>
            </a:lvl1pPr>
            <a:lvl2pPr marL="777264" indent="-259089">
              <a:spcBef>
                <a:spcPts val="680"/>
              </a:spcBef>
              <a:buClr>
                <a:schemeClr val="accent1"/>
              </a:buClr>
              <a:buSzPct val="100000"/>
              <a:buFont typeface="Arial" panose="020B0604020202020204" pitchFamily="34" charset="0"/>
              <a:buChar char="−"/>
              <a:defRPr sz="2266">
                <a:solidFill>
                  <a:schemeClr val="tx2"/>
                </a:solidFill>
              </a:defRPr>
            </a:lvl2pPr>
            <a:lvl3pPr marL="1295440" indent="-259089">
              <a:spcBef>
                <a:spcPts val="680"/>
              </a:spcBef>
              <a:buClr>
                <a:schemeClr val="accent1"/>
              </a:buClr>
              <a:buSzPct val="100000"/>
              <a:buFont typeface="Wingdings" panose="05000000000000000000" pitchFamily="2" charset="2"/>
              <a:buChar char="§"/>
              <a:defRPr sz="2040">
                <a:solidFill>
                  <a:schemeClr val="tx2"/>
                </a:solidFill>
              </a:defRPr>
            </a:lvl3pPr>
            <a:lvl4pPr marL="1813616" indent="-259089">
              <a:spcBef>
                <a:spcPts val="680"/>
              </a:spcBef>
              <a:buClr>
                <a:schemeClr val="accent1"/>
              </a:buClr>
              <a:buSzPct val="100000"/>
              <a:buFont typeface="Arial" panose="020B0604020202020204" pitchFamily="34" charset="0"/>
              <a:buChar char="○"/>
              <a:defRPr sz="2040">
                <a:solidFill>
                  <a:schemeClr val="tx2"/>
                </a:solidFill>
              </a:defRPr>
            </a:lvl4pPr>
            <a:lvl5pPr>
              <a:defRPr sz="204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t="37911"/>
          <a:stretch/>
        </p:blipFill>
        <p:spPr>
          <a:xfrm>
            <a:off x="54949" y="-897"/>
            <a:ext cx="9981027" cy="1204808"/>
          </a:xfrm>
          <a:prstGeom prst="rect">
            <a:avLst/>
          </a:prstGeom>
        </p:spPr>
      </p:pic>
      <p:sp>
        <p:nvSpPr>
          <p:cNvPr id="15" name="Title 1"/>
          <p:cNvSpPr>
            <a:spLocks noGrp="1"/>
          </p:cNvSpPr>
          <p:nvPr>
            <p:ph type="ctrTitle" hasCustomPrompt="1"/>
          </p:nvPr>
        </p:nvSpPr>
        <p:spPr>
          <a:xfrm>
            <a:off x="494189" y="245556"/>
            <a:ext cx="8516462" cy="485653"/>
          </a:xfrm>
        </p:spPr>
        <p:txBody>
          <a:bodyPr lIns="0" tIns="0" rIns="0" bIns="0" anchor="t" anchorCtr="0">
            <a:normAutofit/>
          </a:bodyPr>
          <a:lstStyle>
            <a:lvl1pPr algn="l">
              <a:defRPr sz="3174" b="1" i="0">
                <a:solidFill>
                  <a:schemeClr val="tx2"/>
                </a:solidFill>
                <a:latin typeface="Arial"/>
                <a:cs typeface="Arial"/>
              </a:defRPr>
            </a:lvl1pPr>
          </a:lstStyle>
          <a:p>
            <a:r>
              <a:rPr lang="en-US" dirty="0"/>
              <a:t>Click to Edit Text Slide Title</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0125" y="7129310"/>
            <a:ext cx="408179" cy="419480"/>
          </a:xfrm>
          <a:prstGeom prst="rect">
            <a:avLst/>
          </a:prstGeom>
        </p:spPr>
      </p:pic>
      <p:sp>
        <p:nvSpPr>
          <p:cNvPr id="17" name="Footer Placeholder 21"/>
          <p:cNvSpPr>
            <a:spLocks noGrp="1"/>
          </p:cNvSpPr>
          <p:nvPr>
            <p:ph type="ftr" sz="quarter" idx="3"/>
          </p:nvPr>
        </p:nvSpPr>
        <p:spPr>
          <a:xfrm>
            <a:off x="1383632" y="7225862"/>
            <a:ext cx="6705000" cy="310896"/>
          </a:xfrm>
          <a:prstGeom prst="rect">
            <a:avLst/>
          </a:prstGeom>
        </p:spPr>
        <p:txBody>
          <a:bodyPr lIns="0" tIns="0" rIns="0" bIns="0" anchor="ctr"/>
          <a:lstStyle>
            <a:lvl1pPr algn="l">
              <a:defRPr sz="1134">
                <a:solidFill>
                  <a:schemeClr val="tx2"/>
                </a:solidFill>
              </a:defRPr>
            </a:lvl1pPr>
          </a:lstStyle>
          <a:p>
            <a:endParaRPr lang="en-US" dirty="0"/>
          </a:p>
        </p:txBody>
      </p:sp>
      <p:sp>
        <p:nvSpPr>
          <p:cNvPr id="18" name="Slide Number Placeholder 22"/>
          <p:cNvSpPr>
            <a:spLocks noGrp="1"/>
          </p:cNvSpPr>
          <p:nvPr>
            <p:ph type="sldNum" sz="quarter" idx="4"/>
          </p:nvPr>
        </p:nvSpPr>
        <p:spPr>
          <a:xfrm>
            <a:off x="8476299" y="7225862"/>
            <a:ext cx="1079183" cy="310896"/>
          </a:xfrm>
          <a:prstGeom prst="rect">
            <a:avLst/>
          </a:prstGeom>
        </p:spPr>
        <p:txBody>
          <a:bodyPr lIns="0" tIns="0" rIns="0" bIns="0" anchor="ctr"/>
          <a:lstStyle>
            <a:lvl1pPr algn="r">
              <a:defRPr sz="1134">
                <a:solidFill>
                  <a:schemeClr val="tx2"/>
                </a:solidFill>
              </a:defRPr>
            </a:lvl1pPr>
          </a:lstStyle>
          <a:p>
            <a:fld id="{5C582A27-141D-134C-93A4-2F5A73DCF9DC}" type="slidenum">
              <a:rPr lang="en-US" smtClean="0"/>
              <a:pPr/>
              <a:t>‹#›</a:t>
            </a:fld>
            <a:endParaRPr lang="en-US" dirty="0"/>
          </a:p>
        </p:txBody>
      </p:sp>
    </p:spTree>
    <p:extLst>
      <p:ext uri="{BB962C8B-B14F-4D97-AF65-F5344CB8AC3E}">
        <p14:creationId xmlns:p14="http://schemas.microsoft.com/office/powerpoint/2010/main" val="28932180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Text Slide">
    <p:spTree>
      <p:nvGrpSpPr>
        <p:cNvPr id="1" name=""/>
        <p:cNvGrpSpPr/>
        <p:nvPr/>
      </p:nvGrpSpPr>
      <p:grpSpPr>
        <a:xfrm>
          <a:off x="0" y="0"/>
          <a:ext cx="0" cy="0"/>
          <a:chOff x="0" y="0"/>
          <a:chExt cx="0" cy="0"/>
        </a:xfrm>
      </p:grpSpPr>
      <p:sp>
        <p:nvSpPr>
          <p:cNvPr id="22" name="Text Placeholder 19"/>
          <p:cNvSpPr>
            <a:spLocks noGrp="1"/>
          </p:cNvSpPr>
          <p:nvPr>
            <p:ph type="body" sz="quarter" idx="15"/>
          </p:nvPr>
        </p:nvSpPr>
        <p:spPr>
          <a:xfrm>
            <a:off x="5188110" y="1183979"/>
            <a:ext cx="4398803" cy="5816580"/>
          </a:xfrm>
        </p:spPr>
        <p:txBody>
          <a:bodyPr lIns="0" tIns="0" rIns="0" bIns="0"/>
          <a:lstStyle>
            <a:lvl1pPr marL="259089" indent="-259089">
              <a:spcBef>
                <a:spcPts val="680"/>
              </a:spcBef>
              <a:buClr>
                <a:schemeClr val="accent1"/>
              </a:buClr>
              <a:buSzPct val="100000"/>
              <a:buFont typeface="Arial" panose="020B0604020202020204" pitchFamily="34" charset="0"/>
              <a:buChar char="•"/>
              <a:defRPr sz="2494">
                <a:solidFill>
                  <a:schemeClr val="tx2"/>
                </a:solidFill>
              </a:defRPr>
            </a:lvl1pPr>
            <a:lvl2pPr marL="777264" indent="-259089">
              <a:spcBef>
                <a:spcPts val="680"/>
              </a:spcBef>
              <a:buClr>
                <a:schemeClr val="accent1"/>
              </a:buClr>
              <a:buSzPct val="100000"/>
              <a:buFont typeface="Arial" panose="020B0604020202020204" pitchFamily="34" charset="0"/>
              <a:buChar char="−"/>
              <a:defRPr sz="2266">
                <a:solidFill>
                  <a:schemeClr val="tx2"/>
                </a:solidFill>
              </a:defRPr>
            </a:lvl2pPr>
            <a:lvl3pPr marL="1295440" indent="-259089">
              <a:spcBef>
                <a:spcPts val="680"/>
              </a:spcBef>
              <a:buClr>
                <a:schemeClr val="accent1"/>
              </a:buClr>
              <a:buSzPct val="100000"/>
              <a:buFont typeface="Wingdings" panose="05000000000000000000" pitchFamily="2" charset="2"/>
              <a:buChar char="§"/>
              <a:defRPr sz="2040">
                <a:solidFill>
                  <a:schemeClr val="tx2"/>
                </a:solidFill>
              </a:defRPr>
            </a:lvl3pPr>
            <a:lvl4pPr marL="1813616" indent="-259089">
              <a:spcBef>
                <a:spcPts val="680"/>
              </a:spcBef>
              <a:buClr>
                <a:schemeClr val="accent1"/>
              </a:buClr>
              <a:buSzPct val="100000"/>
              <a:buFont typeface="Arial" panose="020B0604020202020204" pitchFamily="34" charset="0"/>
              <a:buChar char="○"/>
              <a:defRPr sz="2040">
                <a:solidFill>
                  <a:schemeClr val="tx2"/>
                </a:solidFill>
              </a:defRPr>
            </a:lvl4pPr>
            <a:lvl5pPr>
              <a:defRPr sz="204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hart Placeholder 4"/>
          <p:cNvSpPr>
            <a:spLocks noGrp="1"/>
          </p:cNvSpPr>
          <p:nvPr>
            <p:ph type="chart" sz="quarter" idx="16"/>
          </p:nvPr>
        </p:nvSpPr>
        <p:spPr>
          <a:xfrm>
            <a:off x="502921" y="1183852"/>
            <a:ext cx="4351655" cy="5816706"/>
          </a:xfrm>
        </p:spPr>
        <p:txBody>
          <a:bodyPr>
            <a:normAutofit/>
          </a:bodyPr>
          <a:lstStyle>
            <a:lvl1pPr marL="259089" indent="-259089">
              <a:defRPr sz="2720" baseline="0">
                <a:solidFill>
                  <a:schemeClr val="tx2"/>
                </a:solidFill>
              </a:defRPr>
            </a:lvl1pPr>
          </a:lstStyle>
          <a:p>
            <a:r>
              <a:rPr lang="en-US"/>
              <a:t>Click icon to add chart</a:t>
            </a:r>
            <a:endParaRPr lang="en-US" dirty="0"/>
          </a:p>
        </p:txBody>
      </p:sp>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t="37911"/>
          <a:stretch/>
        </p:blipFill>
        <p:spPr>
          <a:xfrm>
            <a:off x="54949" y="-897"/>
            <a:ext cx="9981027" cy="1204808"/>
          </a:xfrm>
          <a:prstGeom prst="rect">
            <a:avLst/>
          </a:prstGeom>
        </p:spPr>
      </p:pic>
      <p:sp>
        <p:nvSpPr>
          <p:cNvPr id="18" name="Title 1"/>
          <p:cNvSpPr>
            <a:spLocks noGrp="1"/>
          </p:cNvSpPr>
          <p:nvPr>
            <p:ph type="ctrTitle" hasCustomPrompt="1"/>
          </p:nvPr>
        </p:nvSpPr>
        <p:spPr>
          <a:xfrm>
            <a:off x="494189" y="245556"/>
            <a:ext cx="8516462" cy="485653"/>
          </a:xfrm>
        </p:spPr>
        <p:txBody>
          <a:bodyPr lIns="0" tIns="0" rIns="0" bIns="0" anchor="t" anchorCtr="0">
            <a:normAutofit/>
          </a:bodyPr>
          <a:lstStyle>
            <a:lvl1pPr algn="l">
              <a:defRPr sz="3174" b="1" i="0">
                <a:solidFill>
                  <a:schemeClr val="tx2"/>
                </a:solidFill>
                <a:latin typeface="Arial"/>
                <a:cs typeface="Arial"/>
              </a:defRPr>
            </a:lvl1pPr>
          </a:lstStyle>
          <a:p>
            <a:r>
              <a:rPr lang="en-US" dirty="0"/>
              <a:t>Click to Edit Text Slide Title</a:t>
            </a: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0125" y="7129310"/>
            <a:ext cx="408179" cy="419480"/>
          </a:xfrm>
          <a:prstGeom prst="rect">
            <a:avLst/>
          </a:prstGeom>
        </p:spPr>
      </p:pic>
      <p:sp>
        <p:nvSpPr>
          <p:cNvPr id="21" name="Footer Placeholder 21"/>
          <p:cNvSpPr>
            <a:spLocks noGrp="1"/>
          </p:cNvSpPr>
          <p:nvPr>
            <p:ph type="ftr" sz="quarter" idx="3"/>
          </p:nvPr>
        </p:nvSpPr>
        <p:spPr>
          <a:xfrm>
            <a:off x="1383632" y="7225862"/>
            <a:ext cx="6705000" cy="310896"/>
          </a:xfrm>
          <a:prstGeom prst="rect">
            <a:avLst/>
          </a:prstGeom>
        </p:spPr>
        <p:txBody>
          <a:bodyPr lIns="0" tIns="0" rIns="0" bIns="0" anchor="ctr"/>
          <a:lstStyle>
            <a:lvl1pPr algn="l">
              <a:defRPr sz="1134">
                <a:solidFill>
                  <a:schemeClr val="tx2"/>
                </a:solidFill>
              </a:defRPr>
            </a:lvl1pPr>
          </a:lstStyle>
          <a:p>
            <a:endParaRPr lang="en-US" dirty="0"/>
          </a:p>
        </p:txBody>
      </p:sp>
      <p:sp>
        <p:nvSpPr>
          <p:cNvPr id="23" name="Slide Number Placeholder 22"/>
          <p:cNvSpPr>
            <a:spLocks noGrp="1"/>
          </p:cNvSpPr>
          <p:nvPr>
            <p:ph type="sldNum" sz="quarter" idx="4"/>
          </p:nvPr>
        </p:nvSpPr>
        <p:spPr>
          <a:xfrm>
            <a:off x="8476299" y="7225862"/>
            <a:ext cx="1079183" cy="310896"/>
          </a:xfrm>
          <a:prstGeom prst="rect">
            <a:avLst/>
          </a:prstGeom>
        </p:spPr>
        <p:txBody>
          <a:bodyPr lIns="0" tIns="0" rIns="0" bIns="0" anchor="ctr"/>
          <a:lstStyle>
            <a:lvl1pPr algn="r">
              <a:defRPr sz="1134">
                <a:solidFill>
                  <a:schemeClr val="tx2"/>
                </a:solidFill>
              </a:defRPr>
            </a:lvl1pPr>
          </a:lstStyle>
          <a:p>
            <a:fld id="{5C582A27-141D-134C-93A4-2F5A73DCF9DC}" type="slidenum">
              <a:rPr lang="en-US" smtClean="0"/>
              <a:pPr/>
              <a:t>‹#›</a:t>
            </a:fld>
            <a:endParaRPr lang="en-US" dirty="0"/>
          </a:p>
        </p:txBody>
      </p:sp>
    </p:spTree>
    <p:extLst>
      <p:ext uri="{BB962C8B-B14F-4D97-AF65-F5344CB8AC3E}">
        <p14:creationId xmlns:p14="http://schemas.microsoft.com/office/powerpoint/2010/main" val="31249309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10" name="Text Placeholder 19"/>
          <p:cNvSpPr>
            <a:spLocks noGrp="1"/>
          </p:cNvSpPr>
          <p:nvPr>
            <p:ph type="body" sz="quarter" idx="10" hasCustomPrompt="1"/>
          </p:nvPr>
        </p:nvSpPr>
        <p:spPr>
          <a:xfrm>
            <a:off x="494191" y="1183979"/>
            <a:ext cx="9061289" cy="5816580"/>
          </a:xfrm>
        </p:spPr>
        <p:txBody>
          <a:bodyPr lIns="0" tIns="0" rIns="0" bIns="0">
            <a:normAutofit/>
          </a:bodyPr>
          <a:lstStyle>
            <a:lvl1pPr marL="0" indent="0">
              <a:buClr>
                <a:schemeClr val="accent1"/>
              </a:buClr>
              <a:buSzPct val="100000"/>
              <a:buFont typeface="Arial" panose="020B0604020202020204" pitchFamily="34" charset="0"/>
              <a:buNone/>
              <a:defRPr sz="1134">
                <a:solidFill>
                  <a:schemeClr val="tx2"/>
                </a:solidFill>
              </a:defRPr>
            </a:lvl1pPr>
            <a:lvl2pPr marL="777264" indent="-259089">
              <a:buClr>
                <a:schemeClr val="accent1"/>
              </a:buClr>
              <a:buSzPct val="100000"/>
              <a:buFont typeface="Arial" panose="020B0604020202020204" pitchFamily="34" charset="0"/>
              <a:buChar char="−"/>
              <a:defRPr sz="2266">
                <a:solidFill>
                  <a:schemeClr val="tx2"/>
                </a:solidFill>
              </a:defRPr>
            </a:lvl2pPr>
            <a:lvl3pPr marL="1295440" indent="-259089">
              <a:buClr>
                <a:schemeClr val="accent1"/>
              </a:buClr>
              <a:buSzPct val="100000"/>
              <a:buFont typeface="Wingdings" panose="05000000000000000000" pitchFamily="2" charset="2"/>
              <a:buChar char="§"/>
              <a:defRPr sz="2040">
                <a:solidFill>
                  <a:schemeClr val="tx2"/>
                </a:solidFill>
              </a:defRPr>
            </a:lvl3pPr>
            <a:lvl4pPr marL="1813616" indent="-259089">
              <a:buClr>
                <a:schemeClr val="accent1"/>
              </a:buClr>
              <a:buSzPct val="100000"/>
              <a:buFont typeface="Arial" panose="020B0604020202020204" pitchFamily="34" charset="0"/>
              <a:buChar char="○"/>
              <a:defRPr sz="2040">
                <a:solidFill>
                  <a:schemeClr val="tx2"/>
                </a:solidFill>
              </a:defRPr>
            </a:lvl4pPr>
            <a:lvl5pPr>
              <a:defRPr sz="2040"/>
            </a:lvl5pPr>
          </a:lstStyle>
          <a:p>
            <a:pPr lvl="0"/>
            <a:r>
              <a:rPr lang="en-US" dirty="0"/>
              <a:t>Click to edit disclosure</a:t>
            </a:r>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146"/>
            <a:ext cx="10058400" cy="995858"/>
          </a:xfrm>
          <a:prstGeom prst="rect">
            <a:avLst/>
          </a:prstGeom>
          <a:effectLst/>
        </p:spPr>
      </p:pic>
      <p:sp>
        <p:nvSpPr>
          <p:cNvPr id="14" name="Title 1"/>
          <p:cNvSpPr>
            <a:spLocks noGrp="1"/>
          </p:cNvSpPr>
          <p:nvPr>
            <p:ph type="ctrTitle" hasCustomPrompt="1"/>
          </p:nvPr>
        </p:nvSpPr>
        <p:spPr>
          <a:xfrm>
            <a:off x="494189" y="245556"/>
            <a:ext cx="8516462" cy="485653"/>
          </a:xfrm>
        </p:spPr>
        <p:txBody>
          <a:bodyPr lIns="0" tIns="0" rIns="0" bIns="0" anchor="t" anchorCtr="0">
            <a:normAutofit/>
          </a:bodyPr>
          <a:lstStyle>
            <a:lvl1pPr algn="l">
              <a:defRPr sz="3174" b="1" i="0">
                <a:solidFill>
                  <a:schemeClr val="bg1"/>
                </a:solidFill>
                <a:latin typeface="Arial"/>
                <a:cs typeface="Arial"/>
              </a:defRPr>
            </a:lvl1pPr>
          </a:lstStyle>
          <a:p>
            <a:r>
              <a:rPr lang="en-US" dirty="0"/>
              <a:t>Click to Edit Text Slide Title</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0125" y="7129310"/>
            <a:ext cx="408179" cy="419480"/>
          </a:xfrm>
          <a:prstGeom prst="rect">
            <a:avLst/>
          </a:prstGeom>
        </p:spPr>
      </p:pic>
      <p:sp>
        <p:nvSpPr>
          <p:cNvPr id="16" name="Footer Placeholder 21"/>
          <p:cNvSpPr>
            <a:spLocks noGrp="1"/>
          </p:cNvSpPr>
          <p:nvPr>
            <p:ph type="ftr" sz="quarter" idx="3"/>
          </p:nvPr>
        </p:nvSpPr>
        <p:spPr>
          <a:xfrm>
            <a:off x="1383632" y="7225862"/>
            <a:ext cx="6705000" cy="310896"/>
          </a:xfrm>
          <a:prstGeom prst="rect">
            <a:avLst/>
          </a:prstGeom>
        </p:spPr>
        <p:txBody>
          <a:bodyPr lIns="0" tIns="0" rIns="0" bIns="0" anchor="ctr"/>
          <a:lstStyle>
            <a:lvl1pPr algn="l">
              <a:defRPr sz="1134">
                <a:solidFill>
                  <a:schemeClr val="tx2"/>
                </a:solidFill>
              </a:defRPr>
            </a:lvl1pPr>
          </a:lstStyle>
          <a:p>
            <a:endParaRPr lang="en-US" dirty="0"/>
          </a:p>
        </p:txBody>
      </p:sp>
      <p:sp>
        <p:nvSpPr>
          <p:cNvPr id="17" name="Slide Number Placeholder 22"/>
          <p:cNvSpPr>
            <a:spLocks noGrp="1"/>
          </p:cNvSpPr>
          <p:nvPr>
            <p:ph type="sldNum" sz="quarter" idx="4"/>
          </p:nvPr>
        </p:nvSpPr>
        <p:spPr>
          <a:xfrm>
            <a:off x="8476299" y="7225862"/>
            <a:ext cx="1079183" cy="310896"/>
          </a:xfrm>
          <a:prstGeom prst="rect">
            <a:avLst/>
          </a:prstGeom>
        </p:spPr>
        <p:txBody>
          <a:bodyPr lIns="0" tIns="0" rIns="0" bIns="0" anchor="ctr"/>
          <a:lstStyle>
            <a:lvl1pPr algn="r">
              <a:defRPr sz="1134">
                <a:solidFill>
                  <a:schemeClr val="tx2"/>
                </a:solidFill>
              </a:defRPr>
            </a:lvl1pPr>
          </a:lstStyle>
          <a:p>
            <a:fld id="{5C582A27-141D-134C-93A4-2F5A73DCF9DC}" type="slidenum">
              <a:rPr lang="en-US" smtClean="0"/>
              <a:pPr/>
              <a:t>‹#›</a:t>
            </a:fld>
            <a:endParaRPr lang="en-US" dirty="0"/>
          </a:p>
        </p:txBody>
      </p:sp>
    </p:spTree>
    <p:extLst>
      <p:ext uri="{BB962C8B-B14F-4D97-AF65-F5344CB8AC3E}">
        <p14:creationId xmlns:p14="http://schemas.microsoft.com/office/powerpoint/2010/main" val="20192722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t="61765"/>
          <a:stretch/>
        </p:blipFill>
        <p:spPr>
          <a:xfrm>
            <a:off x="0" y="4800600"/>
            <a:ext cx="10058399" cy="2971800"/>
          </a:xfrm>
          <a:prstGeom prst="rect">
            <a:avLst/>
          </a:prstGeom>
          <a:effectLst/>
        </p:spPr>
      </p:pic>
      <p:sp>
        <p:nvSpPr>
          <p:cNvPr id="4" name="TextBox 3"/>
          <p:cNvSpPr txBox="1"/>
          <p:nvPr userDrawn="1"/>
        </p:nvSpPr>
        <p:spPr>
          <a:xfrm>
            <a:off x="1845381" y="7007106"/>
            <a:ext cx="6505189" cy="475771"/>
          </a:xfrm>
          <a:prstGeom prst="rect">
            <a:avLst/>
          </a:prstGeom>
          <a:noFill/>
        </p:spPr>
        <p:txBody>
          <a:bodyPr wrap="square" rtlCol="0">
            <a:spAutoFit/>
          </a:bodyPr>
          <a:lstStyle/>
          <a:p>
            <a:pPr marL="0" marR="0" indent="0" algn="ctr" defTabSz="518176" rtl="0" eaLnBrk="1" fontAlgn="auto" latinLnBrk="0" hangingPunct="1">
              <a:lnSpc>
                <a:spcPct val="100000"/>
              </a:lnSpc>
              <a:spcBef>
                <a:spcPts val="0"/>
              </a:spcBef>
              <a:spcAft>
                <a:spcPts val="0"/>
              </a:spcAft>
              <a:buClrTx/>
              <a:buSzTx/>
              <a:buFontTx/>
              <a:buNone/>
              <a:tabLst/>
              <a:defRPr/>
            </a:pPr>
            <a:r>
              <a:rPr lang="en-US" sz="1246" kern="1200" dirty="0">
                <a:solidFill>
                  <a:schemeClr val="tx1"/>
                </a:solidFill>
                <a:effectLst/>
                <a:latin typeface="+mn-lt"/>
                <a:ea typeface="+mn-ea"/>
                <a:cs typeface="+mn-cs"/>
              </a:rPr>
              <a:t>Copyright © 2018 RPAG. All rights reserved.</a:t>
            </a:r>
          </a:p>
          <a:p>
            <a:pPr algn="ctr"/>
            <a:r>
              <a:rPr lang="en-US" sz="1246" dirty="0">
                <a:solidFill>
                  <a:schemeClr val="tx1"/>
                </a:solidFill>
              </a:rPr>
              <a:t>120 Vantis, Suite 400 | Aliso Viejo,</a:t>
            </a:r>
            <a:r>
              <a:rPr lang="en-US" sz="1246" baseline="0" dirty="0">
                <a:solidFill>
                  <a:schemeClr val="tx1"/>
                </a:solidFill>
              </a:rPr>
              <a:t> CA 92656 | 949.305.3859 | RPAG.com</a:t>
            </a:r>
            <a:endParaRPr lang="en-US" sz="1246" dirty="0">
              <a:solidFill>
                <a:schemeClr val="tx1"/>
              </a:solidFill>
            </a:endParaRPr>
          </a:p>
        </p:txBody>
      </p:sp>
      <p:sp>
        <p:nvSpPr>
          <p:cNvPr id="2" name="TextBox 1"/>
          <p:cNvSpPr txBox="1"/>
          <p:nvPr userDrawn="1"/>
        </p:nvSpPr>
        <p:spPr>
          <a:xfrm>
            <a:off x="2910056" y="3150325"/>
            <a:ext cx="4238284" cy="929485"/>
          </a:xfrm>
          <a:prstGeom prst="rect">
            <a:avLst/>
          </a:prstGeom>
          <a:noFill/>
        </p:spPr>
        <p:txBody>
          <a:bodyPr wrap="square" rtlCol="0">
            <a:spAutoFit/>
          </a:bodyPr>
          <a:lstStyle/>
          <a:p>
            <a:pPr algn="ctr"/>
            <a:r>
              <a:rPr lang="en-US" sz="5440" dirty="0">
                <a:solidFill>
                  <a:schemeClr val="tx1"/>
                </a:solidFill>
              </a:rPr>
              <a:t>Thank You</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29706" y="5690939"/>
            <a:ext cx="998985" cy="10266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64152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16" name="Rectangle 15"/>
          <p:cNvSpPr/>
          <p:nvPr userDrawn="1"/>
        </p:nvSpPr>
        <p:spPr>
          <a:xfrm>
            <a:off x="153077" y="3558468"/>
            <a:ext cx="850750" cy="975722"/>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19" name="Rectangle 18"/>
          <p:cNvSpPr/>
          <p:nvPr userDrawn="1"/>
        </p:nvSpPr>
        <p:spPr>
          <a:xfrm>
            <a:off x="3449014" y="3558468"/>
            <a:ext cx="850750" cy="975722"/>
          </a:xfrm>
          <a:prstGeom prst="rect">
            <a:avLst/>
          </a:prstGeom>
          <a:solidFill>
            <a:schemeClr val="accent1"/>
          </a:solidFill>
          <a:ln>
            <a:noFill/>
          </a:ln>
          <a:effectLst>
            <a:glow rad="1397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20" name="Rectangle 19"/>
          <p:cNvSpPr/>
          <p:nvPr userDrawn="1"/>
        </p:nvSpPr>
        <p:spPr>
          <a:xfrm>
            <a:off x="4588412" y="3558468"/>
            <a:ext cx="850750" cy="975722"/>
          </a:xfrm>
          <a:prstGeom prst="rect">
            <a:avLst/>
          </a:prstGeom>
          <a:solidFill>
            <a:schemeClr val="accent2"/>
          </a:solidFill>
          <a:ln>
            <a:noFill/>
          </a:ln>
          <a:effectLst>
            <a:glow rad="1397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21" name="Rectangle 20"/>
          <p:cNvSpPr/>
          <p:nvPr userDrawn="1"/>
        </p:nvSpPr>
        <p:spPr>
          <a:xfrm>
            <a:off x="5727809" y="3558468"/>
            <a:ext cx="850750" cy="975722"/>
          </a:xfrm>
          <a:prstGeom prst="rect">
            <a:avLst/>
          </a:prstGeom>
          <a:solidFill>
            <a:schemeClr val="accent3"/>
          </a:solidFill>
          <a:ln>
            <a:noFill/>
          </a:ln>
          <a:effectLst>
            <a:glow rad="1397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22" name="Rectangle 21"/>
          <p:cNvSpPr/>
          <p:nvPr userDrawn="1"/>
        </p:nvSpPr>
        <p:spPr>
          <a:xfrm>
            <a:off x="6867207" y="3558468"/>
            <a:ext cx="850750" cy="975722"/>
          </a:xfrm>
          <a:prstGeom prst="rect">
            <a:avLst/>
          </a:prstGeom>
          <a:solidFill>
            <a:schemeClr val="accent4"/>
          </a:solidFill>
          <a:ln>
            <a:noFill/>
          </a:ln>
          <a:effectLst>
            <a:glow rad="1397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23" name="Rectangle 22"/>
          <p:cNvSpPr/>
          <p:nvPr userDrawn="1"/>
        </p:nvSpPr>
        <p:spPr>
          <a:xfrm>
            <a:off x="8006605" y="3558468"/>
            <a:ext cx="850750" cy="975722"/>
          </a:xfrm>
          <a:prstGeom prst="rect">
            <a:avLst/>
          </a:prstGeom>
          <a:solidFill>
            <a:schemeClr val="accent5"/>
          </a:solidFill>
          <a:ln>
            <a:noFill/>
          </a:ln>
          <a:effectLst>
            <a:glow rad="1397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24" name="Rectangle 23"/>
          <p:cNvSpPr/>
          <p:nvPr userDrawn="1"/>
        </p:nvSpPr>
        <p:spPr>
          <a:xfrm>
            <a:off x="9146005" y="3558468"/>
            <a:ext cx="850750" cy="975722"/>
          </a:xfrm>
          <a:prstGeom prst="rect">
            <a:avLst/>
          </a:prstGeom>
          <a:solidFill>
            <a:schemeClr val="accent6"/>
          </a:solidFill>
          <a:ln>
            <a:noFill/>
          </a:ln>
          <a:effectLst>
            <a:glow rad="1397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26" name="Rectangle 25"/>
          <p:cNvSpPr/>
          <p:nvPr userDrawn="1"/>
        </p:nvSpPr>
        <p:spPr>
          <a:xfrm>
            <a:off x="153077" y="6061751"/>
            <a:ext cx="850750" cy="975722"/>
          </a:xfrm>
          <a:prstGeom prst="rect">
            <a:avLst/>
          </a:prstGeom>
          <a:solidFill>
            <a:schemeClr val="tx1"/>
          </a:solidFill>
          <a:ln>
            <a:noFill/>
          </a:ln>
          <a:effectLst>
            <a:glow rad="2286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28" name="Rectangle 27"/>
          <p:cNvSpPr/>
          <p:nvPr userDrawn="1"/>
        </p:nvSpPr>
        <p:spPr>
          <a:xfrm>
            <a:off x="3449014" y="6061751"/>
            <a:ext cx="850750" cy="97572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29" name="Rectangle 28"/>
          <p:cNvSpPr/>
          <p:nvPr userDrawn="1"/>
        </p:nvSpPr>
        <p:spPr>
          <a:xfrm>
            <a:off x="4588412" y="6061751"/>
            <a:ext cx="850750" cy="975722"/>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30" name="Rectangle 29"/>
          <p:cNvSpPr/>
          <p:nvPr userDrawn="1"/>
        </p:nvSpPr>
        <p:spPr>
          <a:xfrm>
            <a:off x="5727809" y="6061751"/>
            <a:ext cx="850750" cy="975722"/>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31" name="Rectangle 30"/>
          <p:cNvSpPr/>
          <p:nvPr userDrawn="1"/>
        </p:nvSpPr>
        <p:spPr>
          <a:xfrm>
            <a:off x="6867207" y="6061751"/>
            <a:ext cx="850750" cy="975722"/>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32" name="Rectangle 31"/>
          <p:cNvSpPr/>
          <p:nvPr userDrawn="1"/>
        </p:nvSpPr>
        <p:spPr>
          <a:xfrm>
            <a:off x="8006605" y="6061751"/>
            <a:ext cx="850750" cy="975722"/>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33" name="Rectangle 32"/>
          <p:cNvSpPr/>
          <p:nvPr userDrawn="1"/>
        </p:nvSpPr>
        <p:spPr>
          <a:xfrm>
            <a:off x="9146005" y="6061751"/>
            <a:ext cx="850750" cy="975722"/>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35" name="Rectangle 34"/>
          <p:cNvSpPr/>
          <p:nvPr userDrawn="1"/>
        </p:nvSpPr>
        <p:spPr>
          <a:xfrm>
            <a:off x="153077" y="4856852"/>
            <a:ext cx="850750" cy="975722"/>
          </a:xfrm>
          <a:prstGeom prst="rect">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37" name="Rectangle 36"/>
          <p:cNvSpPr/>
          <p:nvPr userDrawn="1"/>
        </p:nvSpPr>
        <p:spPr>
          <a:xfrm>
            <a:off x="3449014" y="4856852"/>
            <a:ext cx="850750" cy="97572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38" name="Rectangle 37"/>
          <p:cNvSpPr/>
          <p:nvPr userDrawn="1"/>
        </p:nvSpPr>
        <p:spPr>
          <a:xfrm>
            <a:off x="4588412" y="4856852"/>
            <a:ext cx="850750" cy="97572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39" name="Rectangle 38"/>
          <p:cNvSpPr/>
          <p:nvPr userDrawn="1"/>
        </p:nvSpPr>
        <p:spPr>
          <a:xfrm>
            <a:off x="5727809" y="4856852"/>
            <a:ext cx="850750" cy="975722"/>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40" name="Rectangle 39"/>
          <p:cNvSpPr/>
          <p:nvPr userDrawn="1"/>
        </p:nvSpPr>
        <p:spPr>
          <a:xfrm>
            <a:off x="6867207" y="4856852"/>
            <a:ext cx="850750" cy="975722"/>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41" name="Rectangle 40"/>
          <p:cNvSpPr/>
          <p:nvPr userDrawn="1"/>
        </p:nvSpPr>
        <p:spPr>
          <a:xfrm>
            <a:off x="8006605" y="4856852"/>
            <a:ext cx="850750" cy="975722"/>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42" name="Rectangle 41"/>
          <p:cNvSpPr/>
          <p:nvPr userDrawn="1"/>
        </p:nvSpPr>
        <p:spPr>
          <a:xfrm>
            <a:off x="9146005" y="4856852"/>
            <a:ext cx="850750" cy="975722"/>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44" name="Rectangle 43"/>
          <p:cNvSpPr/>
          <p:nvPr userDrawn="1"/>
        </p:nvSpPr>
        <p:spPr>
          <a:xfrm>
            <a:off x="153077" y="2421415"/>
            <a:ext cx="850750" cy="97572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46" name="Rectangle 45"/>
          <p:cNvSpPr/>
          <p:nvPr userDrawn="1"/>
        </p:nvSpPr>
        <p:spPr>
          <a:xfrm>
            <a:off x="3449014" y="2421415"/>
            <a:ext cx="850750" cy="97572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47" name="Rectangle 46"/>
          <p:cNvSpPr/>
          <p:nvPr userDrawn="1"/>
        </p:nvSpPr>
        <p:spPr>
          <a:xfrm>
            <a:off x="4588412" y="2421415"/>
            <a:ext cx="850750" cy="97572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48" name="Rectangle 47"/>
          <p:cNvSpPr/>
          <p:nvPr userDrawn="1"/>
        </p:nvSpPr>
        <p:spPr>
          <a:xfrm>
            <a:off x="5727809" y="2421577"/>
            <a:ext cx="850750" cy="975722"/>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49" name="Rectangle 48"/>
          <p:cNvSpPr/>
          <p:nvPr userDrawn="1"/>
        </p:nvSpPr>
        <p:spPr>
          <a:xfrm>
            <a:off x="6867207" y="2421415"/>
            <a:ext cx="850750" cy="975722"/>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50" name="Rectangle 49"/>
          <p:cNvSpPr/>
          <p:nvPr userDrawn="1"/>
        </p:nvSpPr>
        <p:spPr>
          <a:xfrm>
            <a:off x="8006605" y="2421415"/>
            <a:ext cx="850750" cy="97572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51" name="Rectangle 50"/>
          <p:cNvSpPr/>
          <p:nvPr userDrawn="1"/>
        </p:nvSpPr>
        <p:spPr>
          <a:xfrm>
            <a:off x="9146005" y="2421415"/>
            <a:ext cx="850750" cy="975722"/>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53" name="Rectangle 52"/>
          <p:cNvSpPr/>
          <p:nvPr userDrawn="1"/>
        </p:nvSpPr>
        <p:spPr>
          <a:xfrm>
            <a:off x="153077" y="262132"/>
            <a:ext cx="850750" cy="975722"/>
          </a:xfrm>
          <a:prstGeom prst="rect">
            <a:avLst/>
          </a:prstGeom>
          <a:solidFill>
            <a:schemeClr val="tx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55" name="Rectangle 54"/>
          <p:cNvSpPr/>
          <p:nvPr userDrawn="1"/>
        </p:nvSpPr>
        <p:spPr>
          <a:xfrm>
            <a:off x="3449014" y="262132"/>
            <a:ext cx="850750" cy="97572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56" name="Rectangle 55"/>
          <p:cNvSpPr/>
          <p:nvPr userDrawn="1"/>
        </p:nvSpPr>
        <p:spPr>
          <a:xfrm>
            <a:off x="4588412" y="262132"/>
            <a:ext cx="850750" cy="975722"/>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57" name="Rectangle 56"/>
          <p:cNvSpPr/>
          <p:nvPr userDrawn="1"/>
        </p:nvSpPr>
        <p:spPr>
          <a:xfrm>
            <a:off x="5727809" y="262132"/>
            <a:ext cx="850750" cy="97572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58" name="Rectangle 57"/>
          <p:cNvSpPr/>
          <p:nvPr userDrawn="1"/>
        </p:nvSpPr>
        <p:spPr>
          <a:xfrm>
            <a:off x="6867207" y="262132"/>
            <a:ext cx="850750" cy="975722"/>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59" name="Rectangle 58"/>
          <p:cNvSpPr/>
          <p:nvPr userDrawn="1"/>
        </p:nvSpPr>
        <p:spPr>
          <a:xfrm>
            <a:off x="8006605" y="262132"/>
            <a:ext cx="850750" cy="975722"/>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60" name="Rectangle 59"/>
          <p:cNvSpPr/>
          <p:nvPr userDrawn="1"/>
        </p:nvSpPr>
        <p:spPr>
          <a:xfrm>
            <a:off x="9146005" y="262132"/>
            <a:ext cx="850750" cy="975722"/>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62" name="Rectangle 61"/>
          <p:cNvSpPr/>
          <p:nvPr userDrawn="1"/>
        </p:nvSpPr>
        <p:spPr>
          <a:xfrm>
            <a:off x="153077" y="1365028"/>
            <a:ext cx="850750" cy="975722"/>
          </a:xfrm>
          <a:prstGeom prst="rect">
            <a:avLst/>
          </a:prstGeom>
          <a:solidFill>
            <a:schemeClr val="tx1">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64" name="Rectangle 63"/>
          <p:cNvSpPr/>
          <p:nvPr userDrawn="1"/>
        </p:nvSpPr>
        <p:spPr>
          <a:xfrm>
            <a:off x="3449014" y="1365028"/>
            <a:ext cx="850750" cy="975722"/>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65" name="Rectangle 64"/>
          <p:cNvSpPr/>
          <p:nvPr userDrawn="1"/>
        </p:nvSpPr>
        <p:spPr>
          <a:xfrm>
            <a:off x="4588412" y="1365028"/>
            <a:ext cx="850750" cy="975722"/>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66" name="Rectangle 65"/>
          <p:cNvSpPr/>
          <p:nvPr userDrawn="1"/>
        </p:nvSpPr>
        <p:spPr>
          <a:xfrm>
            <a:off x="5727809" y="1365028"/>
            <a:ext cx="850750" cy="97572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67" name="Rectangle 66"/>
          <p:cNvSpPr/>
          <p:nvPr userDrawn="1"/>
        </p:nvSpPr>
        <p:spPr>
          <a:xfrm>
            <a:off x="6867207" y="1365028"/>
            <a:ext cx="850750" cy="975722"/>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68" name="Rectangle 67"/>
          <p:cNvSpPr/>
          <p:nvPr userDrawn="1"/>
        </p:nvSpPr>
        <p:spPr>
          <a:xfrm>
            <a:off x="8006605" y="1365028"/>
            <a:ext cx="850750" cy="975722"/>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69" name="Rectangle 68"/>
          <p:cNvSpPr/>
          <p:nvPr userDrawn="1"/>
        </p:nvSpPr>
        <p:spPr>
          <a:xfrm>
            <a:off x="9146005" y="1365028"/>
            <a:ext cx="850750" cy="975722"/>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70" name="Rectangle 69"/>
          <p:cNvSpPr/>
          <p:nvPr userDrawn="1"/>
        </p:nvSpPr>
        <p:spPr>
          <a:xfrm>
            <a:off x="1292474" y="3558468"/>
            <a:ext cx="850750" cy="97572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71" name="Rectangle 70"/>
          <p:cNvSpPr/>
          <p:nvPr userDrawn="1"/>
        </p:nvSpPr>
        <p:spPr>
          <a:xfrm>
            <a:off x="1292474" y="6061751"/>
            <a:ext cx="850750" cy="975722"/>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72" name="Rectangle 71"/>
          <p:cNvSpPr/>
          <p:nvPr userDrawn="1"/>
        </p:nvSpPr>
        <p:spPr>
          <a:xfrm>
            <a:off x="1292474" y="4856852"/>
            <a:ext cx="850750" cy="975722"/>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73" name="Rectangle 72"/>
          <p:cNvSpPr/>
          <p:nvPr userDrawn="1"/>
        </p:nvSpPr>
        <p:spPr>
          <a:xfrm>
            <a:off x="1292474" y="2421415"/>
            <a:ext cx="850750" cy="975722"/>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74" name="Rectangle 73"/>
          <p:cNvSpPr/>
          <p:nvPr userDrawn="1"/>
        </p:nvSpPr>
        <p:spPr>
          <a:xfrm>
            <a:off x="1292474" y="262132"/>
            <a:ext cx="850750" cy="975722"/>
          </a:xfrm>
          <a:prstGeom prst="rect">
            <a:avLst/>
          </a:prstGeom>
          <a:solidFill>
            <a:schemeClr val="bg2"/>
          </a:solidFill>
          <a:ln>
            <a:noFill/>
          </a:ln>
          <a:effectLst>
            <a:glow rad="1397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75" name="Rectangle 74"/>
          <p:cNvSpPr/>
          <p:nvPr userDrawn="1"/>
        </p:nvSpPr>
        <p:spPr>
          <a:xfrm>
            <a:off x="1292474" y="1365028"/>
            <a:ext cx="850750" cy="975722"/>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76" name="Rectangle 75"/>
          <p:cNvSpPr/>
          <p:nvPr userDrawn="1"/>
        </p:nvSpPr>
        <p:spPr>
          <a:xfrm>
            <a:off x="2425698" y="3558468"/>
            <a:ext cx="850750" cy="975722"/>
          </a:xfrm>
          <a:prstGeom prst="rect">
            <a:avLst/>
          </a:prstGeom>
          <a:solidFill>
            <a:schemeClr val="tx2">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77" name="Rectangle 76"/>
          <p:cNvSpPr/>
          <p:nvPr userDrawn="1"/>
        </p:nvSpPr>
        <p:spPr>
          <a:xfrm>
            <a:off x="2425698" y="4856852"/>
            <a:ext cx="850750" cy="975722"/>
          </a:xfrm>
          <a:prstGeom prst="rect">
            <a:avLst/>
          </a:prstGeom>
          <a:solidFill>
            <a:schemeClr val="tx2">
              <a:lumMod val="90000"/>
              <a:lumOff val="1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78" name="Rectangle 77"/>
          <p:cNvSpPr/>
          <p:nvPr userDrawn="1"/>
        </p:nvSpPr>
        <p:spPr>
          <a:xfrm>
            <a:off x="2425698" y="6061751"/>
            <a:ext cx="850750" cy="975722"/>
          </a:xfrm>
          <a:prstGeom prst="rect">
            <a:avLst/>
          </a:prstGeom>
          <a:solidFill>
            <a:schemeClr val="tx2"/>
          </a:solidFill>
          <a:ln>
            <a:noFill/>
          </a:ln>
          <a:effectLst>
            <a:glow rad="1397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79" name="Rectangle 78"/>
          <p:cNvSpPr/>
          <p:nvPr userDrawn="1"/>
        </p:nvSpPr>
        <p:spPr>
          <a:xfrm>
            <a:off x="2425698" y="2421415"/>
            <a:ext cx="850750" cy="975722"/>
          </a:xfrm>
          <a:prstGeom prst="rect">
            <a:avLst/>
          </a:prstGeom>
          <a:solidFill>
            <a:schemeClr val="tx2">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81" name="Rectangle 80"/>
          <p:cNvSpPr/>
          <p:nvPr userDrawn="1"/>
        </p:nvSpPr>
        <p:spPr>
          <a:xfrm>
            <a:off x="2425698" y="1365028"/>
            <a:ext cx="850750" cy="975722"/>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
        <p:nvSpPr>
          <p:cNvPr id="82" name="Rectangle 81"/>
          <p:cNvSpPr/>
          <p:nvPr userDrawn="1"/>
        </p:nvSpPr>
        <p:spPr>
          <a:xfrm>
            <a:off x="2425698" y="221521"/>
            <a:ext cx="850750" cy="975722"/>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14"/>
          </a:p>
        </p:txBody>
      </p:sp>
    </p:spTree>
    <p:extLst>
      <p:ext uri="{BB962C8B-B14F-4D97-AF65-F5344CB8AC3E}">
        <p14:creationId xmlns:p14="http://schemas.microsoft.com/office/powerpoint/2010/main" val="40723932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6_Title with Text and Table">
    <p:spTree>
      <p:nvGrpSpPr>
        <p:cNvPr id="1" name=""/>
        <p:cNvGrpSpPr/>
        <p:nvPr/>
      </p:nvGrpSpPr>
      <p:grpSpPr>
        <a:xfrm>
          <a:off x="0" y="0"/>
          <a:ext cx="0" cy="0"/>
          <a:chOff x="0" y="0"/>
          <a:chExt cx="0" cy="0"/>
        </a:xfrm>
      </p:grpSpPr>
      <p:sp>
        <p:nvSpPr>
          <p:cNvPr id="24" name="Rectangle 23"/>
          <p:cNvSpPr/>
          <p:nvPr userDrawn="1"/>
        </p:nvSpPr>
        <p:spPr>
          <a:xfrm>
            <a:off x="6533" y="7403602"/>
            <a:ext cx="10060578" cy="381001"/>
          </a:xfrm>
          <a:prstGeom prst="rect">
            <a:avLst/>
          </a:prstGeom>
          <a:solidFill>
            <a:srgbClr val="759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9"/>
          </a:p>
        </p:txBody>
      </p:sp>
      <p:sp>
        <p:nvSpPr>
          <p:cNvPr id="25" name="Freeform 24"/>
          <p:cNvSpPr/>
          <p:nvPr userDrawn="1"/>
        </p:nvSpPr>
        <p:spPr>
          <a:xfrm rot="10800000">
            <a:off x="-2177" y="6889295"/>
            <a:ext cx="2968764" cy="890384"/>
          </a:xfrm>
          <a:custGeom>
            <a:avLst/>
            <a:gdLst>
              <a:gd name="connsiteX0" fmla="*/ 0 w 10058400"/>
              <a:gd name="connsiteY0" fmla="*/ 0 h 1889140"/>
              <a:gd name="connsiteX1" fmla="*/ 10058400 w 10058400"/>
              <a:gd name="connsiteY1" fmla="*/ 0 h 1889140"/>
              <a:gd name="connsiteX2" fmla="*/ 10058400 w 10058400"/>
              <a:gd name="connsiteY2" fmla="*/ 1889140 h 1889140"/>
              <a:gd name="connsiteX3" fmla="*/ 0 w 10058400"/>
              <a:gd name="connsiteY3" fmla="*/ 1889140 h 1889140"/>
              <a:gd name="connsiteX4" fmla="*/ 0 w 10058400"/>
              <a:gd name="connsiteY4"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0 w 10058400"/>
              <a:gd name="connsiteY3" fmla="*/ 393067 h 1889140"/>
              <a:gd name="connsiteX4" fmla="*/ 0 w 10058400"/>
              <a:gd name="connsiteY4"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6219755 w 10058400"/>
              <a:gd name="connsiteY3" fmla="*/ 393067 h 1889140"/>
              <a:gd name="connsiteX4" fmla="*/ 0 w 10058400"/>
              <a:gd name="connsiteY4" fmla="*/ 393067 h 1889140"/>
              <a:gd name="connsiteX5" fmla="*/ 0 w 10058400"/>
              <a:gd name="connsiteY5" fmla="*/ 0 h 1889140"/>
              <a:gd name="connsiteX0" fmla="*/ 0 w 10058400"/>
              <a:gd name="connsiteY0" fmla="*/ 0 h 1954651"/>
              <a:gd name="connsiteX1" fmla="*/ 10058400 w 10058400"/>
              <a:gd name="connsiteY1" fmla="*/ 0 h 1954651"/>
              <a:gd name="connsiteX2" fmla="*/ 10058400 w 10058400"/>
              <a:gd name="connsiteY2" fmla="*/ 1889140 h 1954651"/>
              <a:gd name="connsiteX3" fmla="*/ 6219755 w 10058400"/>
              <a:gd name="connsiteY3" fmla="*/ 393067 h 1954651"/>
              <a:gd name="connsiteX4" fmla="*/ 0 w 10058400"/>
              <a:gd name="connsiteY4" fmla="*/ 393067 h 1954651"/>
              <a:gd name="connsiteX5" fmla="*/ 0 w 10058400"/>
              <a:gd name="connsiteY5" fmla="*/ 0 h 1954651"/>
              <a:gd name="connsiteX0" fmla="*/ 0 w 10058400"/>
              <a:gd name="connsiteY0" fmla="*/ 0 h 1889140"/>
              <a:gd name="connsiteX1" fmla="*/ 10058400 w 10058400"/>
              <a:gd name="connsiteY1" fmla="*/ 0 h 1889140"/>
              <a:gd name="connsiteX2" fmla="*/ 10058400 w 10058400"/>
              <a:gd name="connsiteY2" fmla="*/ 1889140 h 1889140"/>
              <a:gd name="connsiteX3" fmla="*/ 6219755 w 10058400"/>
              <a:gd name="connsiteY3" fmla="*/ 393067 h 1889140"/>
              <a:gd name="connsiteX4" fmla="*/ 0 w 10058400"/>
              <a:gd name="connsiteY4" fmla="*/ 393067 h 1889140"/>
              <a:gd name="connsiteX5" fmla="*/ 0 w 10058400"/>
              <a:gd name="connsiteY5"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8394700 w 10058400"/>
              <a:gd name="connsiteY3" fmla="*/ 1231900 h 1889140"/>
              <a:gd name="connsiteX4" fmla="*/ 6219755 w 10058400"/>
              <a:gd name="connsiteY4" fmla="*/ 393067 h 1889140"/>
              <a:gd name="connsiteX5" fmla="*/ 0 w 10058400"/>
              <a:gd name="connsiteY5" fmla="*/ 393067 h 1889140"/>
              <a:gd name="connsiteX6" fmla="*/ 0 w 10058400"/>
              <a:gd name="connsiteY6"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8394700 w 10058400"/>
              <a:gd name="connsiteY3" fmla="*/ 1231900 h 1889140"/>
              <a:gd name="connsiteX4" fmla="*/ 7137400 w 10058400"/>
              <a:gd name="connsiteY4" fmla="*/ 749300 h 1889140"/>
              <a:gd name="connsiteX5" fmla="*/ 6219755 w 10058400"/>
              <a:gd name="connsiteY5" fmla="*/ 393067 h 1889140"/>
              <a:gd name="connsiteX6" fmla="*/ 0 w 10058400"/>
              <a:gd name="connsiteY6" fmla="*/ 393067 h 1889140"/>
              <a:gd name="connsiteX7" fmla="*/ 0 w 10058400"/>
              <a:gd name="connsiteY7"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45600 w 10058400"/>
              <a:gd name="connsiteY3" fmla="*/ 1574800 h 1889140"/>
              <a:gd name="connsiteX4" fmla="*/ 8394700 w 10058400"/>
              <a:gd name="connsiteY4" fmla="*/ 1231900 h 1889140"/>
              <a:gd name="connsiteX5" fmla="*/ 7137400 w 10058400"/>
              <a:gd name="connsiteY5" fmla="*/ 7493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394700 w 10058400"/>
              <a:gd name="connsiteY4" fmla="*/ 1231900 h 1889140"/>
              <a:gd name="connsiteX5" fmla="*/ 7137400 w 10058400"/>
              <a:gd name="connsiteY5" fmla="*/ 7493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137400 w 10058400"/>
              <a:gd name="connsiteY5" fmla="*/ 7493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136237 w 10058400"/>
              <a:gd name="connsiteY5" fmla="*/ 709613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136237 w 10058400"/>
              <a:gd name="connsiteY5" fmla="*/ 393067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136237 w 10058400"/>
              <a:gd name="connsiteY5" fmla="*/ 393067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15345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15345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15345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53750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53750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53750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53750 w 10058400"/>
              <a:gd name="connsiteY3" fmla="*/ 1362075 h 1889140"/>
              <a:gd name="connsiteX4" fmla="*/ 8468436 w 10058400"/>
              <a:gd name="connsiteY4" fmla="*/ 948519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53750 w 10058400"/>
              <a:gd name="connsiteY3" fmla="*/ 1362075 h 1889140"/>
              <a:gd name="connsiteX4" fmla="*/ 8468436 w 10058400"/>
              <a:gd name="connsiteY4" fmla="*/ 948519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2174606"/>
              <a:gd name="connsiteX1" fmla="*/ 10058400 w 10058400"/>
              <a:gd name="connsiteY1" fmla="*/ 0 h 2174606"/>
              <a:gd name="connsiteX2" fmla="*/ 10058400 w 10058400"/>
              <a:gd name="connsiteY2" fmla="*/ 1889140 h 2174606"/>
              <a:gd name="connsiteX3" fmla="*/ 9785445 w 10058400"/>
              <a:gd name="connsiteY3" fmla="*/ 1712794 h 2174606"/>
              <a:gd name="connsiteX4" fmla="*/ 9253750 w 10058400"/>
              <a:gd name="connsiteY4" fmla="*/ 1362075 h 2174606"/>
              <a:gd name="connsiteX5" fmla="*/ 8468436 w 10058400"/>
              <a:gd name="connsiteY5" fmla="*/ 948519 h 2174606"/>
              <a:gd name="connsiteX6" fmla="*/ 7251700 w 10058400"/>
              <a:gd name="connsiteY6" fmla="*/ 546100 h 2174606"/>
              <a:gd name="connsiteX7" fmla="*/ 6219755 w 10058400"/>
              <a:gd name="connsiteY7" fmla="*/ 393067 h 2174606"/>
              <a:gd name="connsiteX8" fmla="*/ 0 w 10058400"/>
              <a:gd name="connsiteY8" fmla="*/ 393067 h 2174606"/>
              <a:gd name="connsiteX9" fmla="*/ 0 w 10058400"/>
              <a:gd name="connsiteY9" fmla="*/ 0 h 2174606"/>
              <a:gd name="connsiteX0" fmla="*/ 0 w 10058400"/>
              <a:gd name="connsiteY0" fmla="*/ 0 h 1889140"/>
              <a:gd name="connsiteX1" fmla="*/ 10058400 w 10058400"/>
              <a:gd name="connsiteY1" fmla="*/ 0 h 1889140"/>
              <a:gd name="connsiteX2" fmla="*/ 10058400 w 10058400"/>
              <a:gd name="connsiteY2" fmla="*/ 1889140 h 1889140"/>
              <a:gd name="connsiteX3" fmla="*/ 9785445 w 10058400"/>
              <a:gd name="connsiteY3" fmla="*/ 1712794 h 1889140"/>
              <a:gd name="connsiteX4" fmla="*/ 9253750 w 10058400"/>
              <a:gd name="connsiteY4" fmla="*/ 1362075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85445 w 10058400"/>
              <a:gd name="connsiteY3" fmla="*/ 1712794 h 1889140"/>
              <a:gd name="connsiteX4" fmla="*/ 9253750 w 10058400"/>
              <a:gd name="connsiteY4" fmla="*/ 1362075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63483 w 10058400"/>
              <a:gd name="connsiteY3" fmla="*/ 1701178 h 1889140"/>
              <a:gd name="connsiteX4" fmla="*/ 9253750 w 10058400"/>
              <a:gd name="connsiteY4" fmla="*/ 1362075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53750 w 10058400"/>
              <a:gd name="connsiteY4" fmla="*/ 1362075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73661 w 10058400"/>
              <a:gd name="connsiteY3" fmla="*/ 1692570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0 h 2004355"/>
              <a:gd name="connsiteX0" fmla="*/ 0 w 10058400"/>
              <a:gd name="connsiteY0" fmla="*/ 0 h 2216958"/>
              <a:gd name="connsiteX1" fmla="*/ 10058400 w 10058400"/>
              <a:gd name="connsiteY1" fmla="*/ 0 h 2216958"/>
              <a:gd name="connsiteX2" fmla="*/ 10058400 w 10058400"/>
              <a:gd name="connsiteY2" fmla="*/ 2004355 h 2216958"/>
              <a:gd name="connsiteX3" fmla="*/ 9179951 w 10058400"/>
              <a:gd name="connsiteY3" fmla="*/ 1275617 h 2216958"/>
              <a:gd name="connsiteX4" fmla="*/ 8491951 w 10058400"/>
              <a:gd name="connsiteY4" fmla="*/ 937912 h 2216958"/>
              <a:gd name="connsiteX5" fmla="*/ 7251700 w 10058400"/>
              <a:gd name="connsiteY5" fmla="*/ 546100 h 2216958"/>
              <a:gd name="connsiteX6" fmla="*/ 6219755 w 10058400"/>
              <a:gd name="connsiteY6" fmla="*/ 393067 h 2216958"/>
              <a:gd name="connsiteX7" fmla="*/ 0 w 10058400"/>
              <a:gd name="connsiteY7" fmla="*/ 0 h 2216958"/>
              <a:gd name="connsiteX0" fmla="*/ 0 w 10058400"/>
              <a:gd name="connsiteY0" fmla="*/ 0 h 1275617"/>
              <a:gd name="connsiteX1" fmla="*/ 10058400 w 10058400"/>
              <a:gd name="connsiteY1" fmla="*/ 0 h 1275617"/>
              <a:gd name="connsiteX2" fmla="*/ 9179951 w 10058400"/>
              <a:gd name="connsiteY2" fmla="*/ 1275617 h 1275617"/>
              <a:gd name="connsiteX3" fmla="*/ 8491951 w 10058400"/>
              <a:gd name="connsiteY3" fmla="*/ 937912 h 1275617"/>
              <a:gd name="connsiteX4" fmla="*/ 7251700 w 10058400"/>
              <a:gd name="connsiteY4" fmla="*/ 546100 h 1275617"/>
              <a:gd name="connsiteX5" fmla="*/ 6219755 w 10058400"/>
              <a:gd name="connsiteY5" fmla="*/ 393067 h 1275617"/>
              <a:gd name="connsiteX6" fmla="*/ 0 w 10058400"/>
              <a:gd name="connsiteY6" fmla="*/ 0 h 1275617"/>
              <a:gd name="connsiteX0" fmla="*/ 0 w 3838645"/>
              <a:gd name="connsiteY0" fmla="*/ 393067 h 1275617"/>
              <a:gd name="connsiteX1" fmla="*/ 3838645 w 3838645"/>
              <a:gd name="connsiteY1" fmla="*/ 0 h 1275617"/>
              <a:gd name="connsiteX2" fmla="*/ 2960196 w 3838645"/>
              <a:gd name="connsiteY2" fmla="*/ 1275617 h 1275617"/>
              <a:gd name="connsiteX3" fmla="*/ 2272196 w 3838645"/>
              <a:gd name="connsiteY3" fmla="*/ 937912 h 1275617"/>
              <a:gd name="connsiteX4" fmla="*/ 1031945 w 3838645"/>
              <a:gd name="connsiteY4" fmla="*/ 546100 h 1275617"/>
              <a:gd name="connsiteX5" fmla="*/ 0 w 3838645"/>
              <a:gd name="connsiteY5" fmla="*/ 393067 h 1275617"/>
              <a:gd name="connsiteX0" fmla="*/ 0 w 2960196"/>
              <a:gd name="connsiteY0" fmla="*/ 0 h 882550"/>
              <a:gd name="connsiteX1" fmla="*/ 2896044 w 2960196"/>
              <a:gd name="connsiteY1" fmla="*/ 29387 h 882550"/>
              <a:gd name="connsiteX2" fmla="*/ 2960196 w 2960196"/>
              <a:gd name="connsiteY2" fmla="*/ 882550 h 882550"/>
              <a:gd name="connsiteX3" fmla="*/ 2272196 w 2960196"/>
              <a:gd name="connsiteY3" fmla="*/ 544845 h 882550"/>
              <a:gd name="connsiteX4" fmla="*/ 1031945 w 2960196"/>
              <a:gd name="connsiteY4" fmla="*/ 153033 h 882550"/>
              <a:gd name="connsiteX5" fmla="*/ 0 w 2960196"/>
              <a:gd name="connsiteY5" fmla="*/ 0 h 882550"/>
              <a:gd name="connsiteX0" fmla="*/ 0 w 2960196"/>
              <a:gd name="connsiteY0" fmla="*/ 0 h 882550"/>
              <a:gd name="connsiteX1" fmla="*/ 2896044 w 2960196"/>
              <a:gd name="connsiteY1" fmla="*/ 29387 h 882550"/>
              <a:gd name="connsiteX2" fmla="*/ 2960196 w 2960196"/>
              <a:gd name="connsiteY2" fmla="*/ 882550 h 882550"/>
              <a:gd name="connsiteX3" fmla="*/ 2272196 w 2960196"/>
              <a:gd name="connsiteY3" fmla="*/ 544845 h 882550"/>
              <a:gd name="connsiteX4" fmla="*/ 1031945 w 2960196"/>
              <a:gd name="connsiteY4" fmla="*/ 153033 h 882550"/>
              <a:gd name="connsiteX5" fmla="*/ 0 w 2960196"/>
              <a:gd name="connsiteY5" fmla="*/ 0 h 882550"/>
              <a:gd name="connsiteX0" fmla="*/ 0 w 2960197"/>
              <a:gd name="connsiteY0" fmla="*/ 0 h 882550"/>
              <a:gd name="connsiteX1" fmla="*/ 2960197 w 2960197"/>
              <a:gd name="connsiteY1" fmla="*/ 29388 h 882550"/>
              <a:gd name="connsiteX2" fmla="*/ 2960196 w 2960197"/>
              <a:gd name="connsiteY2" fmla="*/ 882550 h 882550"/>
              <a:gd name="connsiteX3" fmla="*/ 2272196 w 2960197"/>
              <a:gd name="connsiteY3" fmla="*/ 544845 h 882550"/>
              <a:gd name="connsiteX4" fmla="*/ 1031945 w 2960197"/>
              <a:gd name="connsiteY4" fmla="*/ 153033 h 882550"/>
              <a:gd name="connsiteX5" fmla="*/ 0 w 2960197"/>
              <a:gd name="connsiteY5" fmla="*/ 0 h 882550"/>
              <a:gd name="connsiteX0" fmla="*/ 0 w 2960196"/>
              <a:gd name="connsiteY0" fmla="*/ 0 h 882550"/>
              <a:gd name="connsiteX1" fmla="*/ 2946549 w 2960196"/>
              <a:gd name="connsiteY1" fmla="*/ 15740 h 882550"/>
              <a:gd name="connsiteX2" fmla="*/ 2960196 w 2960196"/>
              <a:gd name="connsiteY2" fmla="*/ 882550 h 882550"/>
              <a:gd name="connsiteX3" fmla="*/ 2272196 w 2960196"/>
              <a:gd name="connsiteY3" fmla="*/ 544845 h 882550"/>
              <a:gd name="connsiteX4" fmla="*/ 1031945 w 2960196"/>
              <a:gd name="connsiteY4" fmla="*/ 153033 h 882550"/>
              <a:gd name="connsiteX5" fmla="*/ 0 w 2960196"/>
              <a:gd name="connsiteY5" fmla="*/ 0 h 882550"/>
              <a:gd name="connsiteX0" fmla="*/ 0 w 2960197"/>
              <a:gd name="connsiteY0" fmla="*/ 0 h 882550"/>
              <a:gd name="connsiteX1" fmla="*/ 2960197 w 2960197"/>
              <a:gd name="connsiteY1" fmla="*/ 26730 h 882550"/>
              <a:gd name="connsiteX2" fmla="*/ 2960196 w 2960197"/>
              <a:gd name="connsiteY2" fmla="*/ 882550 h 882550"/>
              <a:gd name="connsiteX3" fmla="*/ 2272196 w 2960197"/>
              <a:gd name="connsiteY3" fmla="*/ 544845 h 882550"/>
              <a:gd name="connsiteX4" fmla="*/ 1031945 w 2960197"/>
              <a:gd name="connsiteY4" fmla="*/ 153033 h 882550"/>
              <a:gd name="connsiteX5" fmla="*/ 0 w 2960197"/>
              <a:gd name="connsiteY5" fmla="*/ 0 h 882550"/>
              <a:gd name="connsiteX0" fmla="*/ 0 w 2963176"/>
              <a:gd name="connsiteY0" fmla="*/ 0 h 882550"/>
              <a:gd name="connsiteX1" fmla="*/ 2963176 w 2963176"/>
              <a:gd name="connsiteY1" fmla="*/ 25210 h 882550"/>
              <a:gd name="connsiteX2" fmla="*/ 2960196 w 2963176"/>
              <a:gd name="connsiteY2" fmla="*/ 882550 h 882550"/>
              <a:gd name="connsiteX3" fmla="*/ 2272196 w 2963176"/>
              <a:gd name="connsiteY3" fmla="*/ 544845 h 882550"/>
              <a:gd name="connsiteX4" fmla="*/ 1031945 w 2963176"/>
              <a:gd name="connsiteY4" fmla="*/ 153033 h 882550"/>
              <a:gd name="connsiteX5" fmla="*/ 0 w 2963176"/>
              <a:gd name="connsiteY5" fmla="*/ 0 h 882550"/>
              <a:gd name="connsiteX0" fmla="*/ 0 w 2964299"/>
              <a:gd name="connsiteY0" fmla="*/ 0 h 882550"/>
              <a:gd name="connsiteX1" fmla="*/ 2964299 w 2964299"/>
              <a:gd name="connsiteY1" fmla="*/ 11776 h 882550"/>
              <a:gd name="connsiteX2" fmla="*/ 2960196 w 2964299"/>
              <a:gd name="connsiteY2" fmla="*/ 882550 h 882550"/>
              <a:gd name="connsiteX3" fmla="*/ 2272196 w 2964299"/>
              <a:gd name="connsiteY3" fmla="*/ 544845 h 882550"/>
              <a:gd name="connsiteX4" fmla="*/ 1031945 w 2964299"/>
              <a:gd name="connsiteY4" fmla="*/ 153033 h 882550"/>
              <a:gd name="connsiteX5" fmla="*/ 0 w 2964299"/>
              <a:gd name="connsiteY5" fmla="*/ 0 h 882550"/>
              <a:gd name="connsiteX0" fmla="*/ 0 w 2966955"/>
              <a:gd name="connsiteY0" fmla="*/ 0 h 881023"/>
              <a:gd name="connsiteX1" fmla="*/ 2964299 w 2966955"/>
              <a:gd name="connsiteY1" fmla="*/ 11776 h 881023"/>
              <a:gd name="connsiteX2" fmla="*/ 2966955 w 2966955"/>
              <a:gd name="connsiteY2" fmla="*/ 881023 h 881023"/>
              <a:gd name="connsiteX3" fmla="*/ 2272196 w 2966955"/>
              <a:gd name="connsiteY3" fmla="*/ 544845 h 881023"/>
              <a:gd name="connsiteX4" fmla="*/ 1031945 w 2966955"/>
              <a:gd name="connsiteY4" fmla="*/ 153033 h 881023"/>
              <a:gd name="connsiteX5" fmla="*/ 0 w 2966955"/>
              <a:gd name="connsiteY5" fmla="*/ 0 h 881023"/>
              <a:gd name="connsiteX0" fmla="*/ 0 w 2966955"/>
              <a:gd name="connsiteY0" fmla="*/ 0 h 881023"/>
              <a:gd name="connsiteX1" fmla="*/ 2964299 w 2966955"/>
              <a:gd name="connsiteY1" fmla="*/ 20098 h 881023"/>
              <a:gd name="connsiteX2" fmla="*/ 2966955 w 2966955"/>
              <a:gd name="connsiteY2" fmla="*/ 881023 h 881023"/>
              <a:gd name="connsiteX3" fmla="*/ 2272196 w 2966955"/>
              <a:gd name="connsiteY3" fmla="*/ 544845 h 881023"/>
              <a:gd name="connsiteX4" fmla="*/ 1031945 w 2966955"/>
              <a:gd name="connsiteY4" fmla="*/ 153033 h 881023"/>
              <a:gd name="connsiteX5" fmla="*/ 0 w 2966955"/>
              <a:gd name="connsiteY5" fmla="*/ 0 h 881023"/>
              <a:gd name="connsiteX0" fmla="*/ 0 w 2967278"/>
              <a:gd name="connsiteY0" fmla="*/ 1365 h 882388"/>
              <a:gd name="connsiteX1" fmla="*/ 2967278 w 2967278"/>
              <a:gd name="connsiteY1" fmla="*/ 0 h 882388"/>
              <a:gd name="connsiteX2" fmla="*/ 2966955 w 2967278"/>
              <a:gd name="connsiteY2" fmla="*/ 882388 h 882388"/>
              <a:gd name="connsiteX3" fmla="*/ 2272196 w 2967278"/>
              <a:gd name="connsiteY3" fmla="*/ 546210 h 882388"/>
              <a:gd name="connsiteX4" fmla="*/ 1031945 w 2967278"/>
              <a:gd name="connsiteY4" fmla="*/ 154398 h 882388"/>
              <a:gd name="connsiteX5" fmla="*/ 0 w 2967278"/>
              <a:gd name="connsiteY5" fmla="*/ 1365 h 882388"/>
              <a:gd name="connsiteX0" fmla="*/ 0 w 2968764"/>
              <a:gd name="connsiteY0" fmla="*/ 0 h 889206"/>
              <a:gd name="connsiteX1" fmla="*/ 2968764 w 2968764"/>
              <a:gd name="connsiteY1" fmla="*/ 6818 h 889206"/>
              <a:gd name="connsiteX2" fmla="*/ 2968441 w 2968764"/>
              <a:gd name="connsiteY2" fmla="*/ 889206 h 889206"/>
              <a:gd name="connsiteX3" fmla="*/ 2273682 w 2968764"/>
              <a:gd name="connsiteY3" fmla="*/ 553028 h 889206"/>
              <a:gd name="connsiteX4" fmla="*/ 1033431 w 2968764"/>
              <a:gd name="connsiteY4" fmla="*/ 161216 h 889206"/>
              <a:gd name="connsiteX5" fmla="*/ 0 w 2968764"/>
              <a:gd name="connsiteY5" fmla="*/ 0 h 889206"/>
              <a:gd name="connsiteX0" fmla="*/ 0 w 2968764"/>
              <a:gd name="connsiteY0" fmla="*/ 0 h 889206"/>
              <a:gd name="connsiteX1" fmla="*/ 2968764 w 2968764"/>
              <a:gd name="connsiteY1" fmla="*/ 6818 h 889206"/>
              <a:gd name="connsiteX2" fmla="*/ 2968441 w 2968764"/>
              <a:gd name="connsiteY2" fmla="*/ 889206 h 889206"/>
              <a:gd name="connsiteX3" fmla="*/ 2273682 w 2968764"/>
              <a:gd name="connsiteY3" fmla="*/ 553028 h 889206"/>
              <a:gd name="connsiteX4" fmla="*/ 1033431 w 2968764"/>
              <a:gd name="connsiteY4" fmla="*/ 161216 h 889206"/>
              <a:gd name="connsiteX5" fmla="*/ 0 w 2968764"/>
              <a:gd name="connsiteY5" fmla="*/ 0 h 889206"/>
              <a:gd name="connsiteX0" fmla="*/ 0 w 2968764"/>
              <a:gd name="connsiteY0" fmla="*/ 0 h 890384"/>
              <a:gd name="connsiteX1" fmla="*/ 2968764 w 2968764"/>
              <a:gd name="connsiteY1" fmla="*/ 6818 h 890384"/>
              <a:gd name="connsiteX2" fmla="*/ 2968441 w 2968764"/>
              <a:gd name="connsiteY2" fmla="*/ 889206 h 890384"/>
              <a:gd name="connsiteX3" fmla="*/ 2273682 w 2968764"/>
              <a:gd name="connsiteY3" fmla="*/ 553028 h 890384"/>
              <a:gd name="connsiteX4" fmla="*/ 1033431 w 2968764"/>
              <a:gd name="connsiteY4" fmla="*/ 161216 h 890384"/>
              <a:gd name="connsiteX5" fmla="*/ 0 w 2968764"/>
              <a:gd name="connsiteY5" fmla="*/ 0 h 89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8764" h="890384">
                <a:moveTo>
                  <a:pt x="0" y="0"/>
                </a:moveTo>
                <a:lnTo>
                  <a:pt x="2968764" y="6818"/>
                </a:lnTo>
                <a:cubicBezTo>
                  <a:pt x="2966586" y="890384"/>
                  <a:pt x="2968441" y="604819"/>
                  <a:pt x="2968441" y="889206"/>
                </a:cubicBezTo>
                <a:cubicBezTo>
                  <a:pt x="2694943" y="748443"/>
                  <a:pt x="2634029" y="712175"/>
                  <a:pt x="2273682" y="553028"/>
                </a:cubicBezTo>
                <a:cubicBezTo>
                  <a:pt x="1784533" y="372965"/>
                  <a:pt x="1512908" y="264403"/>
                  <a:pt x="1033431" y="161216"/>
                </a:cubicBezTo>
                <a:cubicBezTo>
                  <a:pt x="687204" y="72738"/>
                  <a:pt x="410494" y="44806"/>
                  <a:pt x="0" y="0"/>
                </a:cubicBezTo>
                <a:close/>
              </a:path>
            </a:pathLst>
          </a:custGeom>
          <a:gradFill flip="none" rotWithShape="1">
            <a:gsLst>
              <a:gs pos="99000">
                <a:srgbClr val="142344"/>
              </a:gs>
              <a:gs pos="81000">
                <a:srgbClr val="1D3261"/>
              </a:gs>
              <a:gs pos="3000">
                <a:srgbClr val="29478B"/>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9"/>
          </a:p>
        </p:txBody>
      </p:sp>
      <p:sp>
        <p:nvSpPr>
          <p:cNvPr id="20" name="Rectangle 19"/>
          <p:cNvSpPr/>
          <p:nvPr userDrawn="1"/>
        </p:nvSpPr>
        <p:spPr>
          <a:xfrm>
            <a:off x="2178" y="7539"/>
            <a:ext cx="10056222" cy="1093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9"/>
          </a:p>
        </p:txBody>
      </p:sp>
      <p:sp>
        <p:nvSpPr>
          <p:cNvPr id="3" name="Content Placeholder 2"/>
          <p:cNvSpPr>
            <a:spLocks noGrp="1"/>
          </p:cNvSpPr>
          <p:nvPr>
            <p:ph idx="1"/>
          </p:nvPr>
        </p:nvSpPr>
        <p:spPr>
          <a:xfrm>
            <a:off x="466250" y="1362076"/>
            <a:ext cx="9016948" cy="5527396"/>
          </a:xfrm>
          <a:prstGeom prst="rect">
            <a:avLst/>
          </a:prstGeom>
        </p:spPr>
        <p:txBody>
          <a:bodyPr>
            <a:normAutofit/>
          </a:bodyPr>
          <a:lstStyle>
            <a:lvl1pPr>
              <a:defRPr sz="2200">
                <a:solidFill>
                  <a:srgbClr val="003A63"/>
                </a:solidFill>
              </a:defRPr>
            </a:lvl1pPr>
            <a:lvl2pPr>
              <a:defRPr sz="1980">
                <a:solidFill>
                  <a:srgbClr val="003A63"/>
                </a:solidFill>
              </a:defRPr>
            </a:lvl2pPr>
            <a:lvl3pPr>
              <a:defRPr sz="1760">
                <a:solidFill>
                  <a:srgbClr val="003A63"/>
                </a:solidFill>
              </a:defRPr>
            </a:lvl3pPr>
            <a:lvl4pPr>
              <a:defRPr sz="1540">
                <a:solidFill>
                  <a:srgbClr val="003A63"/>
                </a:solidFill>
              </a:defRPr>
            </a:lvl4pPr>
            <a:lvl5pPr>
              <a:defRPr sz="1540">
                <a:solidFill>
                  <a:srgbClr val="003A6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7136237" y="7395169"/>
            <a:ext cx="2501563" cy="297631"/>
          </a:xfrm>
          <a:prstGeom prst="rect">
            <a:avLst/>
          </a:prstGeom>
        </p:spPr>
        <p:txBody>
          <a:bodyPr/>
          <a:lstStyle>
            <a:lvl1pPr algn="r">
              <a:defRPr sz="1100">
                <a:solidFill>
                  <a:schemeClr val="bg1"/>
                </a:solidFill>
              </a:defRPr>
            </a:lvl1pPr>
          </a:lstStyle>
          <a:p>
            <a:fld id="{A0150B72-FC83-2F49-9A30-339A8AC063D6}" type="slidenum">
              <a:rPr lang="en-US" smtClean="0"/>
              <a:pPr/>
              <a:t>‹#›</a:t>
            </a:fld>
            <a:endParaRPr lang="en-US" dirty="0"/>
          </a:p>
        </p:txBody>
      </p:sp>
      <p:sp>
        <p:nvSpPr>
          <p:cNvPr id="22" name="Title 1"/>
          <p:cNvSpPr>
            <a:spLocks noGrp="1"/>
          </p:cNvSpPr>
          <p:nvPr>
            <p:ph type="title" hasCustomPrompt="1"/>
          </p:nvPr>
        </p:nvSpPr>
        <p:spPr>
          <a:xfrm>
            <a:off x="1480820" y="460613"/>
            <a:ext cx="6403868" cy="552893"/>
          </a:xfrm>
          <a:prstGeom prst="rect">
            <a:avLst/>
          </a:prstGeom>
        </p:spPr>
        <p:txBody>
          <a:bodyPr>
            <a:noAutofit/>
          </a:bodyPr>
          <a:lstStyle>
            <a:lvl1pPr>
              <a:defRPr sz="3080">
                <a:solidFill>
                  <a:schemeClr val="tx1"/>
                </a:solidFill>
              </a:defRPr>
            </a:lvl1pPr>
          </a:lstStyle>
          <a:p>
            <a:r>
              <a:rPr lang="en-US" dirty="0"/>
              <a:t>Content page with text and table</a:t>
            </a:r>
          </a:p>
        </p:txBody>
      </p:sp>
      <p:sp>
        <p:nvSpPr>
          <p:cNvPr id="19" name="Freeform 18"/>
          <p:cNvSpPr/>
          <p:nvPr userDrawn="1"/>
        </p:nvSpPr>
        <p:spPr>
          <a:xfrm>
            <a:off x="-2177" y="2103"/>
            <a:ext cx="10064934" cy="1774313"/>
          </a:xfrm>
          <a:custGeom>
            <a:avLst/>
            <a:gdLst>
              <a:gd name="connsiteX0" fmla="*/ 0 w 10058400"/>
              <a:gd name="connsiteY0" fmla="*/ 0 h 1889140"/>
              <a:gd name="connsiteX1" fmla="*/ 10058400 w 10058400"/>
              <a:gd name="connsiteY1" fmla="*/ 0 h 1889140"/>
              <a:gd name="connsiteX2" fmla="*/ 10058400 w 10058400"/>
              <a:gd name="connsiteY2" fmla="*/ 1889140 h 1889140"/>
              <a:gd name="connsiteX3" fmla="*/ 0 w 10058400"/>
              <a:gd name="connsiteY3" fmla="*/ 1889140 h 1889140"/>
              <a:gd name="connsiteX4" fmla="*/ 0 w 10058400"/>
              <a:gd name="connsiteY4"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0 w 10058400"/>
              <a:gd name="connsiteY3" fmla="*/ 393067 h 1889140"/>
              <a:gd name="connsiteX4" fmla="*/ 0 w 10058400"/>
              <a:gd name="connsiteY4"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6219755 w 10058400"/>
              <a:gd name="connsiteY3" fmla="*/ 393067 h 1889140"/>
              <a:gd name="connsiteX4" fmla="*/ 0 w 10058400"/>
              <a:gd name="connsiteY4" fmla="*/ 393067 h 1889140"/>
              <a:gd name="connsiteX5" fmla="*/ 0 w 10058400"/>
              <a:gd name="connsiteY5" fmla="*/ 0 h 1889140"/>
              <a:gd name="connsiteX0" fmla="*/ 0 w 10058400"/>
              <a:gd name="connsiteY0" fmla="*/ 0 h 1954651"/>
              <a:gd name="connsiteX1" fmla="*/ 10058400 w 10058400"/>
              <a:gd name="connsiteY1" fmla="*/ 0 h 1954651"/>
              <a:gd name="connsiteX2" fmla="*/ 10058400 w 10058400"/>
              <a:gd name="connsiteY2" fmla="*/ 1889140 h 1954651"/>
              <a:gd name="connsiteX3" fmla="*/ 6219755 w 10058400"/>
              <a:gd name="connsiteY3" fmla="*/ 393067 h 1954651"/>
              <a:gd name="connsiteX4" fmla="*/ 0 w 10058400"/>
              <a:gd name="connsiteY4" fmla="*/ 393067 h 1954651"/>
              <a:gd name="connsiteX5" fmla="*/ 0 w 10058400"/>
              <a:gd name="connsiteY5" fmla="*/ 0 h 1954651"/>
              <a:gd name="connsiteX0" fmla="*/ 0 w 10058400"/>
              <a:gd name="connsiteY0" fmla="*/ 0 h 1889140"/>
              <a:gd name="connsiteX1" fmla="*/ 10058400 w 10058400"/>
              <a:gd name="connsiteY1" fmla="*/ 0 h 1889140"/>
              <a:gd name="connsiteX2" fmla="*/ 10058400 w 10058400"/>
              <a:gd name="connsiteY2" fmla="*/ 1889140 h 1889140"/>
              <a:gd name="connsiteX3" fmla="*/ 6219755 w 10058400"/>
              <a:gd name="connsiteY3" fmla="*/ 393067 h 1889140"/>
              <a:gd name="connsiteX4" fmla="*/ 0 w 10058400"/>
              <a:gd name="connsiteY4" fmla="*/ 393067 h 1889140"/>
              <a:gd name="connsiteX5" fmla="*/ 0 w 10058400"/>
              <a:gd name="connsiteY5"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8394700 w 10058400"/>
              <a:gd name="connsiteY3" fmla="*/ 1231900 h 1889140"/>
              <a:gd name="connsiteX4" fmla="*/ 6219755 w 10058400"/>
              <a:gd name="connsiteY4" fmla="*/ 393067 h 1889140"/>
              <a:gd name="connsiteX5" fmla="*/ 0 w 10058400"/>
              <a:gd name="connsiteY5" fmla="*/ 393067 h 1889140"/>
              <a:gd name="connsiteX6" fmla="*/ 0 w 10058400"/>
              <a:gd name="connsiteY6"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8394700 w 10058400"/>
              <a:gd name="connsiteY3" fmla="*/ 1231900 h 1889140"/>
              <a:gd name="connsiteX4" fmla="*/ 7137400 w 10058400"/>
              <a:gd name="connsiteY4" fmla="*/ 749300 h 1889140"/>
              <a:gd name="connsiteX5" fmla="*/ 6219755 w 10058400"/>
              <a:gd name="connsiteY5" fmla="*/ 393067 h 1889140"/>
              <a:gd name="connsiteX6" fmla="*/ 0 w 10058400"/>
              <a:gd name="connsiteY6" fmla="*/ 393067 h 1889140"/>
              <a:gd name="connsiteX7" fmla="*/ 0 w 10058400"/>
              <a:gd name="connsiteY7"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45600 w 10058400"/>
              <a:gd name="connsiteY3" fmla="*/ 1574800 h 1889140"/>
              <a:gd name="connsiteX4" fmla="*/ 8394700 w 10058400"/>
              <a:gd name="connsiteY4" fmla="*/ 1231900 h 1889140"/>
              <a:gd name="connsiteX5" fmla="*/ 7137400 w 10058400"/>
              <a:gd name="connsiteY5" fmla="*/ 7493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394700 w 10058400"/>
              <a:gd name="connsiteY4" fmla="*/ 1231900 h 1889140"/>
              <a:gd name="connsiteX5" fmla="*/ 7137400 w 10058400"/>
              <a:gd name="connsiteY5" fmla="*/ 7493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137400 w 10058400"/>
              <a:gd name="connsiteY5" fmla="*/ 7493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136237 w 10058400"/>
              <a:gd name="connsiteY5" fmla="*/ 709613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136237 w 10058400"/>
              <a:gd name="connsiteY5" fmla="*/ 393067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136237 w 10058400"/>
              <a:gd name="connsiteY5" fmla="*/ 393067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176940 w 10058400"/>
              <a:gd name="connsiteY3" fmla="*/ 1362076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15345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15345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15345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53750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53750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53750 w 10058400"/>
              <a:gd name="connsiteY3" fmla="*/ 1362075 h 1889140"/>
              <a:gd name="connsiteX4" fmla="*/ 8485650 w 10058400"/>
              <a:gd name="connsiteY4" fmla="*/ 965200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53750 w 10058400"/>
              <a:gd name="connsiteY3" fmla="*/ 1362075 h 1889140"/>
              <a:gd name="connsiteX4" fmla="*/ 8468436 w 10058400"/>
              <a:gd name="connsiteY4" fmla="*/ 948519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253750 w 10058400"/>
              <a:gd name="connsiteY3" fmla="*/ 1362075 h 1889140"/>
              <a:gd name="connsiteX4" fmla="*/ 8468436 w 10058400"/>
              <a:gd name="connsiteY4" fmla="*/ 948519 h 1889140"/>
              <a:gd name="connsiteX5" fmla="*/ 7251700 w 10058400"/>
              <a:gd name="connsiteY5" fmla="*/ 546100 h 1889140"/>
              <a:gd name="connsiteX6" fmla="*/ 6219755 w 10058400"/>
              <a:gd name="connsiteY6" fmla="*/ 393067 h 1889140"/>
              <a:gd name="connsiteX7" fmla="*/ 0 w 10058400"/>
              <a:gd name="connsiteY7" fmla="*/ 393067 h 1889140"/>
              <a:gd name="connsiteX8" fmla="*/ 0 w 10058400"/>
              <a:gd name="connsiteY8" fmla="*/ 0 h 1889140"/>
              <a:gd name="connsiteX0" fmla="*/ 0 w 10058400"/>
              <a:gd name="connsiteY0" fmla="*/ 0 h 2174606"/>
              <a:gd name="connsiteX1" fmla="*/ 10058400 w 10058400"/>
              <a:gd name="connsiteY1" fmla="*/ 0 h 2174606"/>
              <a:gd name="connsiteX2" fmla="*/ 10058400 w 10058400"/>
              <a:gd name="connsiteY2" fmla="*/ 1889140 h 2174606"/>
              <a:gd name="connsiteX3" fmla="*/ 9785445 w 10058400"/>
              <a:gd name="connsiteY3" fmla="*/ 1712794 h 2174606"/>
              <a:gd name="connsiteX4" fmla="*/ 9253750 w 10058400"/>
              <a:gd name="connsiteY4" fmla="*/ 1362075 h 2174606"/>
              <a:gd name="connsiteX5" fmla="*/ 8468436 w 10058400"/>
              <a:gd name="connsiteY5" fmla="*/ 948519 h 2174606"/>
              <a:gd name="connsiteX6" fmla="*/ 7251700 w 10058400"/>
              <a:gd name="connsiteY6" fmla="*/ 546100 h 2174606"/>
              <a:gd name="connsiteX7" fmla="*/ 6219755 w 10058400"/>
              <a:gd name="connsiteY7" fmla="*/ 393067 h 2174606"/>
              <a:gd name="connsiteX8" fmla="*/ 0 w 10058400"/>
              <a:gd name="connsiteY8" fmla="*/ 393067 h 2174606"/>
              <a:gd name="connsiteX9" fmla="*/ 0 w 10058400"/>
              <a:gd name="connsiteY9" fmla="*/ 0 h 2174606"/>
              <a:gd name="connsiteX0" fmla="*/ 0 w 10058400"/>
              <a:gd name="connsiteY0" fmla="*/ 0 h 1889140"/>
              <a:gd name="connsiteX1" fmla="*/ 10058400 w 10058400"/>
              <a:gd name="connsiteY1" fmla="*/ 0 h 1889140"/>
              <a:gd name="connsiteX2" fmla="*/ 10058400 w 10058400"/>
              <a:gd name="connsiteY2" fmla="*/ 1889140 h 1889140"/>
              <a:gd name="connsiteX3" fmla="*/ 9785445 w 10058400"/>
              <a:gd name="connsiteY3" fmla="*/ 1712794 h 1889140"/>
              <a:gd name="connsiteX4" fmla="*/ 9253750 w 10058400"/>
              <a:gd name="connsiteY4" fmla="*/ 1362075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85445 w 10058400"/>
              <a:gd name="connsiteY3" fmla="*/ 1712794 h 1889140"/>
              <a:gd name="connsiteX4" fmla="*/ 9253750 w 10058400"/>
              <a:gd name="connsiteY4" fmla="*/ 1362075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63483 w 10058400"/>
              <a:gd name="connsiteY3" fmla="*/ 1701178 h 1889140"/>
              <a:gd name="connsiteX4" fmla="*/ 9253750 w 10058400"/>
              <a:gd name="connsiteY4" fmla="*/ 1362075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53750 w 10058400"/>
              <a:gd name="connsiteY4" fmla="*/ 1362075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68436 w 10058400"/>
              <a:gd name="connsiteY5" fmla="*/ 948519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264580 w 10058400"/>
              <a:gd name="connsiteY4" fmla="*/ 1351503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31322 w 10058400"/>
              <a:gd name="connsiteY3" fmla="*/ 1667065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1889140"/>
              <a:gd name="connsiteX1" fmla="*/ 10058400 w 10058400"/>
              <a:gd name="connsiteY1" fmla="*/ 0 h 1889140"/>
              <a:gd name="connsiteX2" fmla="*/ 10058400 w 10058400"/>
              <a:gd name="connsiteY2" fmla="*/ 1889140 h 1889140"/>
              <a:gd name="connsiteX3" fmla="*/ 9773661 w 10058400"/>
              <a:gd name="connsiteY3" fmla="*/ 1692570 h 1889140"/>
              <a:gd name="connsiteX4" fmla="*/ 9179951 w 10058400"/>
              <a:gd name="connsiteY4" fmla="*/ 1275617 h 1889140"/>
              <a:gd name="connsiteX5" fmla="*/ 8491951 w 10058400"/>
              <a:gd name="connsiteY5" fmla="*/ 937912 h 1889140"/>
              <a:gd name="connsiteX6" fmla="*/ 7251700 w 10058400"/>
              <a:gd name="connsiteY6" fmla="*/ 546100 h 1889140"/>
              <a:gd name="connsiteX7" fmla="*/ 6219755 w 10058400"/>
              <a:gd name="connsiteY7" fmla="*/ 393067 h 1889140"/>
              <a:gd name="connsiteX8" fmla="*/ 0 w 10058400"/>
              <a:gd name="connsiteY8" fmla="*/ 393067 h 1889140"/>
              <a:gd name="connsiteX9" fmla="*/ 0 w 10058400"/>
              <a:gd name="connsiteY9" fmla="*/ 0 h 1889140"/>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0 w 10058400"/>
              <a:gd name="connsiteY0" fmla="*/ 0 h 2004355"/>
              <a:gd name="connsiteX1" fmla="*/ 10058400 w 10058400"/>
              <a:gd name="connsiteY1" fmla="*/ 0 h 2004355"/>
              <a:gd name="connsiteX2" fmla="*/ 10058400 w 10058400"/>
              <a:gd name="connsiteY2" fmla="*/ 2004355 h 2004355"/>
              <a:gd name="connsiteX3" fmla="*/ 9773661 w 10058400"/>
              <a:gd name="connsiteY3" fmla="*/ 1692570 h 2004355"/>
              <a:gd name="connsiteX4" fmla="*/ 9179951 w 10058400"/>
              <a:gd name="connsiteY4" fmla="*/ 1275617 h 2004355"/>
              <a:gd name="connsiteX5" fmla="*/ 8491951 w 10058400"/>
              <a:gd name="connsiteY5" fmla="*/ 937912 h 2004355"/>
              <a:gd name="connsiteX6" fmla="*/ 7251700 w 10058400"/>
              <a:gd name="connsiteY6" fmla="*/ 546100 h 2004355"/>
              <a:gd name="connsiteX7" fmla="*/ 6219755 w 10058400"/>
              <a:gd name="connsiteY7" fmla="*/ 393067 h 2004355"/>
              <a:gd name="connsiteX8" fmla="*/ 0 w 10058400"/>
              <a:gd name="connsiteY8" fmla="*/ 393067 h 2004355"/>
              <a:gd name="connsiteX9" fmla="*/ 0 w 10058400"/>
              <a:gd name="connsiteY9" fmla="*/ 0 h 2004355"/>
              <a:gd name="connsiteX0" fmla="*/ 6533 w 10064933"/>
              <a:gd name="connsiteY0" fmla="*/ 0 h 2004355"/>
              <a:gd name="connsiteX1" fmla="*/ 10064933 w 10064933"/>
              <a:gd name="connsiteY1" fmla="*/ 0 h 2004355"/>
              <a:gd name="connsiteX2" fmla="*/ 10064933 w 10064933"/>
              <a:gd name="connsiteY2" fmla="*/ 2004355 h 2004355"/>
              <a:gd name="connsiteX3" fmla="*/ 9780194 w 10064933"/>
              <a:gd name="connsiteY3" fmla="*/ 1692570 h 2004355"/>
              <a:gd name="connsiteX4" fmla="*/ 9186484 w 10064933"/>
              <a:gd name="connsiteY4" fmla="*/ 1275617 h 2004355"/>
              <a:gd name="connsiteX5" fmla="*/ 8498484 w 10064933"/>
              <a:gd name="connsiteY5" fmla="*/ 937912 h 2004355"/>
              <a:gd name="connsiteX6" fmla="*/ 7258233 w 10064933"/>
              <a:gd name="connsiteY6" fmla="*/ 546100 h 2004355"/>
              <a:gd name="connsiteX7" fmla="*/ 6226288 w 10064933"/>
              <a:gd name="connsiteY7" fmla="*/ 393067 h 2004355"/>
              <a:gd name="connsiteX8" fmla="*/ 0 w 10064933"/>
              <a:gd name="connsiteY8" fmla="*/ 393065 h 2004355"/>
              <a:gd name="connsiteX9" fmla="*/ 6533 w 10064933"/>
              <a:gd name="connsiteY9" fmla="*/ 0 h 2004355"/>
              <a:gd name="connsiteX0" fmla="*/ 0 w 10064933"/>
              <a:gd name="connsiteY0" fmla="*/ 0 h 2004355"/>
              <a:gd name="connsiteX1" fmla="*/ 10064933 w 10064933"/>
              <a:gd name="connsiteY1" fmla="*/ 0 h 2004355"/>
              <a:gd name="connsiteX2" fmla="*/ 10064933 w 10064933"/>
              <a:gd name="connsiteY2" fmla="*/ 2004355 h 2004355"/>
              <a:gd name="connsiteX3" fmla="*/ 9780194 w 10064933"/>
              <a:gd name="connsiteY3" fmla="*/ 1692570 h 2004355"/>
              <a:gd name="connsiteX4" fmla="*/ 9186484 w 10064933"/>
              <a:gd name="connsiteY4" fmla="*/ 1275617 h 2004355"/>
              <a:gd name="connsiteX5" fmla="*/ 8498484 w 10064933"/>
              <a:gd name="connsiteY5" fmla="*/ 937912 h 2004355"/>
              <a:gd name="connsiteX6" fmla="*/ 7258233 w 10064933"/>
              <a:gd name="connsiteY6" fmla="*/ 546100 h 2004355"/>
              <a:gd name="connsiteX7" fmla="*/ 6226288 w 10064933"/>
              <a:gd name="connsiteY7" fmla="*/ 393067 h 2004355"/>
              <a:gd name="connsiteX8" fmla="*/ 0 w 10064933"/>
              <a:gd name="connsiteY8" fmla="*/ 393065 h 2004355"/>
              <a:gd name="connsiteX9" fmla="*/ 0 w 10064933"/>
              <a:gd name="connsiteY9" fmla="*/ 0 h 2004355"/>
              <a:gd name="connsiteX0" fmla="*/ 0 w 10064933"/>
              <a:gd name="connsiteY0" fmla="*/ 230043 h 2004355"/>
              <a:gd name="connsiteX1" fmla="*/ 10064933 w 10064933"/>
              <a:gd name="connsiteY1" fmla="*/ 0 h 2004355"/>
              <a:gd name="connsiteX2" fmla="*/ 10064933 w 10064933"/>
              <a:gd name="connsiteY2" fmla="*/ 2004355 h 2004355"/>
              <a:gd name="connsiteX3" fmla="*/ 9780194 w 10064933"/>
              <a:gd name="connsiteY3" fmla="*/ 1692570 h 2004355"/>
              <a:gd name="connsiteX4" fmla="*/ 9186484 w 10064933"/>
              <a:gd name="connsiteY4" fmla="*/ 1275617 h 2004355"/>
              <a:gd name="connsiteX5" fmla="*/ 8498484 w 10064933"/>
              <a:gd name="connsiteY5" fmla="*/ 937912 h 2004355"/>
              <a:gd name="connsiteX6" fmla="*/ 7258233 w 10064933"/>
              <a:gd name="connsiteY6" fmla="*/ 546100 h 2004355"/>
              <a:gd name="connsiteX7" fmla="*/ 6226288 w 10064933"/>
              <a:gd name="connsiteY7" fmla="*/ 393067 h 2004355"/>
              <a:gd name="connsiteX8" fmla="*/ 0 w 10064933"/>
              <a:gd name="connsiteY8" fmla="*/ 393065 h 2004355"/>
              <a:gd name="connsiteX9" fmla="*/ 0 w 10064933"/>
              <a:gd name="connsiteY9" fmla="*/ 230043 h 2004355"/>
              <a:gd name="connsiteX0" fmla="*/ 0 w 10064934"/>
              <a:gd name="connsiteY0" fmla="*/ 0 h 1774312"/>
              <a:gd name="connsiteX1" fmla="*/ 10064934 w 10064934"/>
              <a:gd name="connsiteY1" fmla="*/ 46086 h 1774312"/>
              <a:gd name="connsiteX2" fmla="*/ 10064933 w 10064934"/>
              <a:gd name="connsiteY2" fmla="*/ 1774312 h 1774312"/>
              <a:gd name="connsiteX3" fmla="*/ 9780194 w 10064934"/>
              <a:gd name="connsiteY3" fmla="*/ 1462527 h 1774312"/>
              <a:gd name="connsiteX4" fmla="*/ 9186484 w 10064934"/>
              <a:gd name="connsiteY4" fmla="*/ 1045574 h 1774312"/>
              <a:gd name="connsiteX5" fmla="*/ 8498484 w 10064934"/>
              <a:gd name="connsiteY5" fmla="*/ 707869 h 1774312"/>
              <a:gd name="connsiteX6" fmla="*/ 7258233 w 10064934"/>
              <a:gd name="connsiteY6" fmla="*/ 316057 h 1774312"/>
              <a:gd name="connsiteX7" fmla="*/ 6226288 w 10064934"/>
              <a:gd name="connsiteY7" fmla="*/ 163024 h 1774312"/>
              <a:gd name="connsiteX8" fmla="*/ 0 w 10064934"/>
              <a:gd name="connsiteY8" fmla="*/ 163022 h 1774312"/>
              <a:gd name="connsiteX9" fmla="*/ 0 w 10064934"/>
              <a:gd name="connsiteY9" fmla="*/ 0 h 1774312"/>
              <a:gd name="connsiteX0" fmla="*/ 0 w 10064934"/>
              <a:gd name="connsiteY0" fmla="*/ 0 h 1774312"/>
              <a:gd name="connsiteX1" fmla="*/ 10064934 w 10064934"/>
              <a:gd name="connsiteY1" fmla="*/ 0 h 1774312"/>
              <a:gd name="connsiteX2" fmla="*/ 10064933 w 10064934"/>
              <a:gd name="connsiteY2" fmla="*/ 1774312 h 1774312"/>
              <a:gd name="connsiteX3" fmla="*/ 9780194 w 10064934"/>
              <a:gd name="connsiteY3" fmla="*/ 1462527 h 1774312"/>
              <a:gd name="connsiteX4" fmla="*/ 9186484 w 10064934"/>
              <a:gd name="connsiteY4" fmla="*/ 1045574 h 1774312"/>
              <a:gd name="connsiteX5" fmla="*/ 8498484 w 10064934"/>
              <a:gd name="connsiteY5" fmla="*/ 707869 h 1774312"/>
              <a:gd name="connsiteX6" fmla="*/ 7258233 w 10064934"/>
              <a:gd name="connsiteY6" fmla="*/ 316057 h 1774312"/>
              <a:gd name="connsiteX7" fmla="*/ 6226288 w 10064934"/>
              <a:gd name="connsiteY7" fmla="*/ 163024 h 1774312"/>
              <a:gd name="connsiteX8" fmla="*/ 0 w 10064934"/>
              <a:gd name="connsiteY8" fmla="*/ 163022 h 1774312"/>
              <a:gd name="connsiteX9" fmla="*/ 0 w 10064934"/>
              <a:gd name="connsiteY9" fmla="*/ 0 h 177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64934" h="1774312">
                <a:moveTo>
                  <a:pt x="0" y="0"/>
                </a:moveTo>
                <a:lnTo>
                  <a:pt x="10064934" y="0"/>
                </a:lnTo>
                <a:cubicBezTo>
                  <a:pt x="10064934" y="576075"/>
                  <a:pt x="10064933" y="1198237"/>
                  <a:pt x="10064933" y="1774312"/>
                </a:cubicBezTo>
                <a:cubicBezTo>
                  <a:pt x="9845271" y="1514190"/>
                  <a:pt x="9952069" y="1642177"/>
                  <a:pt x="9780194" y="1462527"/>
                </a:cubicBezTo>
                <a:cubicBezTo>
                  <a:pt x="9621316" y="1335995"/>
                  <a:pt x="9507972" y="1248034"/>
                  <a:pt x="9186484" y="1045574"/>
                </a:cubicBezTo>
                <a:cubicBezTo>
                  <a:pt x="8912986" y="904811"/>
                  <a:pt x="8858831" y="867016"/>
                  <a:pt x="8498484" y="707869"/>
                </a:cubicBezTo>
                <a:cubicBezTo>
                  <a:pt x="8009335" y="527806"/>
                  <a:pt x="7737710" y="419244"/>
                  <a:pt x="7258233" y="316057"/>
                </a:cubicBezTo>
                <a:cubicBezTo>
                  <a:pt x="6912006" y="227579"/>
                  <a:pt x="6636782" y="207830"/>
                  <a:pt x="6226288" y="163024"/>
                </a:cubicBezTo>
                <a:lnTo>
                  <a:pt x="0" y="163022"/>
                </a:lnTo>
                <a:lnTo>
                  <a:pt x="0" y="0"/>
                </a:lnTo>
                <a:close/>
              </a:path>
            </a:pathLst>
          </a:custGeom>
          <a:gradFill flip="none" rotWithShape="1">
            <a:gsLst>
              <a:gs pos="99000">
                <a:srgbClr val="142344"/>
              </a:gs>
              <a:gs pos="38000">
                <a:srgbClr val="1D3261"/>
              </a:gs>
              <a:gs pos="5000">
                <a:srgbClr val="29478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9"/>
          </a:p>
        </p:txBody>
      </p:sp>
      <p:grpSp>
        <p:nvGrpSpPr>
          <p:cNvPr id="12" name="Group 11"/>
          <p:cNvGrpSpPr/>
          <p:nvPr userDrawn="1"/>
        </p:nvGrpSpPr>
        <p:grpSpPr>
          <a:xfrm>
            <a:off x="128723" y="7221025"/>
            <a:ext cx="649243" cy="403705"/>
            <a:chOff x="7913235" y="5886920"/>
            <a:chExt cx="1036935" cy="595920"/>
          </a:xfrm>
        </p:grpSpPr>
        <p:pic>
          <p:nvPicPr>
            <p:cNvPr id="13" name="Picture 12" descr="RPAG_Rev_Whit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7145" y="6078538"/>
              <a:ext cx="729115" cy="404302"/>
            </a:xfrm>
            <a:prstGeom prst="rect">
              <a:avLst/>
            </a:prstGeom>
          </p:spPr>
        </p:pic>
        <p:sp>
          <p:nvSpPr>
            <p:cNvPr id="14" name="TextBox 13"/>
            <p:cNvSpPr txBox="1"/>
            <p:nvPr/>
          </p:nvSpPr>
          <p:spPr>
            <a:xfrm>
              <a:off x="7913235" y="5886920"/>
              <a:ext cx="1036935" cy="336195"/>
            </a:xfrm>
            <a:prstGeom prst="rect">
              <a:avLst/>
            </a:prstGeom>
            <a:noFill/>
          </p:spPr>
          <p:txBody>
            <a:bodyPr wrap="square" rtlCol="0">
              <a:spAutoFit/>
            </a:bodyPr>
            <a:lstStyle/>
            <a:p>
              <a:pPr algn="ctr"/>
              <a:r>
                <a:rPr lang="en-US" sz="440" i="1" dirty="0">
                  <a:solidFill>
                    <a:schemeClr val="bg1"/>
                  </a:solidFill>
                </a:rPr>
                <a:t>A proud member of</a:t>
              </a:r>
            </a:p>
          </p:txBody>
        </p:sp>
      </p:grpSp>
    </p:spTree>
    <p:extLst>
      <p:ext uri="{BB962C8B-B14F-4D97-AF65-F5344CB8AC3E}">
        <p14:creationId xmlns:p14="http://schemas.microsoft.com/office/powerpoint/2010/main" val="178761997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457200" y="6920714"/>
            <a:ext cx="9143999" cy="301752"/>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061F5B3-D3D1-4E34-B802-F65422553442}" type="slidenum">
              <a:rPr lang="en-US" smtClean="0"/>
              <a:t>‹#›</a:t>
            </a:fld>
            <a:endParaRPr lang="en-US"/>
          </a:p>
        </p:txBody>
      </p:sp>
    </p:spTree>
    <p:extLst>
      <p:ext uri="{BB962C8B-B14F-4D97-AF65-F5344CB8AC3E}">
        <p14:creationId xmlns:p14="http://schemas.microsoft.com/office/powerpoint/2010/main" val="21033829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4" name="Footer Placeholder 3"/>
          <p:cNvSpPr>
            <a:spLocks noGrp="1"/>
          </p:cNvSpPr>
          <p:nvPr>
            <p:ph type="ftr" sz="quarter" idx="11"/>
          </p:nvPr>
        </p:nvSpPr>
        <p:spPr>
          <a:xfrm>
            <a:off x="457200" y="6920714"/>
            <a:ext cx="9143999" cy="301752"/>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061F5B3-D3D1-4E34-B802-F65422553442}" type="slidenum">
              <a:rPr lang="en-US" smtClean="0"/>
              <a:t>‹#›</a:t>
            </a:fld>
            <a:endParaRPr lang="en-US"/>
          </a:p>
        </p:txBody>
      </p:sp>
    </p:spTree>
    <p:extLst>
      <p:ext uri="{BB962C8B-B14F-4D97-AF65-F5344CB8AC3E}">
        <p14:creationId xmlns:p14="http://schemas.microsoft.com/office/powerpoint/2010/main" val="65759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ition Slide - Pi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D9806-2775-5C42-A3E3-C2806202A3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11261" y="6934200"/>
            <a:ext cx="311923" cy="428500"/>
          </a:xfrm>
          <a:prstGeom prst="rect">
            <a:avLst/>
          </a:prstGeom>
        </p:spPr>
      </p:pic>
      <p:sp>
        <p:nvSpPr>
          <p:cNvPr id="14" name="Rectangle 13">
            <a:extLst>
              <a:ext uri="{FF2B5EF4-FFF2-40B4-BE49-F238E27FC236}">
                <a16:creationId xmlns:a16="http://schemas.microsoft.com/office/drawing/2014/main" id="{D40E3C45-E2FB-5F4E-96DF-B5D91FECB43D}"/>
              </a:ext>
            </a:extLst>
          </p:cNvPr>
          <p:cNvSpPr/>
          <p:nvPr userDrawn="1"/>
        </p:nvSpPr>
        <p:spPr>
          <a:xfrm>
            <a:off x="0" y="0"/>
            <a:ext cx="10058400" cy="7772400"/>
          </a:xfrm>
          <a:prstGeom prst="rect">
            <a:avLst/>
          </a:prstGeom>
          <a:gradFill>
            <a:gsLst>
              <a:gs pos="100000">
                <a:schemeClr val="accent5">
                  <a:lumMod val="50000"/>
                </a:schemeClr>
              </a:gs>
              <a:gs pos="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6" name="Rectangle 15">
            <a:extLst>
              <a:ext uri="{FF2B5EF4-FFF2-40B4-BE49-F238E27FC236}">
                <a16:creationId xmlns:a16="http://schemas.microsoft.com/office/drawing/2014/main" id="{C6710C17-AA76-D148-BD85-901B6D8639F1}"/>
              </a:ext>
            </a:extLst>
          </p:cNvPr>
          <p:cNvSpPr/>
          <p:nvPr userDrawn="1"/>
        </p:nvSpPr>
        <p:spPr>
          <a:xfrm>
            <a:off x="680881" y="2286000"/>
            <a:ext cx="1852208" cy="203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7" name="Title 1">
            <a:extLst>
              <a:ext uri="{FF2B5EF4-FFF2-40B4-BE49-F238E27FC236}">
                <a16:creationId xmlns:a16="http://schemas.microsoft.com/office/drawing/2014/main" id="{31398A6F-6AB9-CD43-BEF7-038AC36D2C98}"/>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18" name="Subtitle 2">
            <a:extLst>
              <a:ext uri="{FF2B5EF4-FFF2-40B4-BE49-F238E27FC236}">
                <a16:creationId xmlns:a16="http://schemas.microsoft.com/office/drawing/2014/main" id="{95E440F4-B331-EE4D-8A6D-72D8AD80C6DC}"/>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9" name="TextBox 18">
            <a:extLst>
              <a:ext uri="{FF2B5EF4-FFF2-40B4-BE49-F238E27FC236}">
                <a16:creationId xmlns:a16="http://schemas.microsoft.com/office/drawing/2014/main" id="{BD8ED14A-D798-5245-A557-353940BB58FA}"/>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9" name="Picture 8">
            <a:extLst>
              <a:ext uri="{FF2B5EF4-FFF2-40B4-BE49-F238E27FC236}">
                <a16:creationId xmlns:a16="http://schemas.microsoft.com/office/drawing/2014/main" id="{3B0C820F-A666-0247-864E-33EC31E54F09}"/>
              </a:ext>
            </a:extLst>
          </p:cNvPr>
          <p:cNvPicPr>
            <a:picLocks noChangeAspect="1"/>
          </p:cNvPicPr>
          <p:nvPr userDrawn="1"/>
        </p:nvPicPr>
        <p:blipFill>
          <a:blip r:embed="rId3"/>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8971699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29005" y="12595"/>
            <a:ext cx="9000173" cy="1295400"/>
          </a:xfrm>
        </p:spPr>
        <p:txBody>
          <a:bodyPr/>
          <a:lstStyle/>
          <a:p>
            <a:r>
              <a:rPr lang="en-US"/>
              <a:t>Click to edit Master title style</a:t>
            </a:r>
          </a:p>
        </p:txBody>
      </p:sp>
      <p:sp>
        <p:nvSpPr>
          <p:cNvPr id="3" name="Table Placeholder 2"/>
          <p:cNvSpPr>
            <a:spLocks noGrp="1"/>
          </p:cNvSpPr>
          <p:nvPr>
            <p:ph type="tbl" idx="1"/>
          </p:nvPr>
        </p:nvSpPr>
        <p:spPr>
          <a:xfrm>
            <a:off x="502920" y="1813560"/>
            <a:ext cx="9052560" cy="5129425"/>
          </a:xfrm>
        </p:spPr>
        <p:txBody>
          <a:bodyPr/>
          <a:lstStyle/>
          <a:p>
            <a:pPr lvl="0"/>
            <a:endParaRPr lang="en-US" noProof="0" dirty="0"/>
          </a:p>
        </p:txBody>
      </p:sp>
      <p:sp>
        <p:nvSpPr>
          <p:cNvPr id="4" name="Footer Placeholder 4"/>
          <p:cNvSpPr>
            <a:spLocks noGrp="1"/>
          </p:cNvSpPr>
          <p:nvPr>
            <p:ph type="ftr" sz="quarter" idx="10"/>
          </p:nvPr>
        </p:nvSpPr>
        <p:spPr>
          <a:xfrm>
            <a:off x="3436620" y="7203864"/>
            <a:ext cx="3185160" cy="413808"/>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7208520" y="7203864"/>
            <a:ext cx="2346960" cy="413808"/>
          </a:xfrm>
          <a:prstGeom prst="rect">
            <a:avLst/>
          </a:prstGeom>
        </p:spPr>
        <p:txBody>
          <a:bodyPr/>
          <a:lstStyle>
            <a:lvl1pPr>
              <a:defRPr/>
            </a:lvl1pPr>
          </a:lstStyle>
          <a:p>
            <a:pPr>
              <a:defRPr/>
            </a:pPr>
            <a:fld id="{F30B8F6B-4B61-4D11-890C-128E58D4AF19}" type="slidenum">
              <a:rPr lang="en-US"/>
              <a:pPr>
                <a:defRPr/>
              </a:pPr>
              <a:t>‹#›</a:t>
            </a:fld>
            <a:endParaRPr lang="en-US" dirty="0"/>
          </a:p>
        </p:txBody>
      </p:sp>
    </p:spTree>
    <p:extLst>
      <p:ext uri="{BB962C8B-B14F-4D97-AF65-F5344CB8AC3E}">
        <p14:creationId xmlns:p14="http://schemas.microsoft.com/office/powerpoint/2010/main" val="18129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064DC4-F2D6-E846-A3CA-3D8E63D8046D}"/>
              </a:ext>
            </a:extLst>
          </p:cNvPr>
          <p:cNvSpPr/>
          <p:nvPr userDrawn="1"/>
        </p:nvSpPr>
        <p:spPr>
          <a:xfrm>
            <a:off x="0" y="0"/>
            <a:ext cx="10058400" cy="7772400"/>
          </a:xfrm>
          <a:prstGeom prst="rect">
            <a:avLst/>
          </a:prstGeom>
          <a:gradFill>
            <a:gsLst>
              <a:gs pos="100000">
                <a:schemeClr val="accent3"/>
              </a:gs>
              <a:gs pos="0">
                <a:schemeClr val="accent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1" name="Rectangle 10">
            <a:extLst>
              <a:ext uri="{FF2B5EF4-FFF2-40B4-BE49-F238E27FC236}">
                <a16:creationId xmlns:a16="http://schemas.microsoft.com/office/drawing/2014/main" id="{8BBF6669-2438-C842-AC90-AAAE54AE9703}"/>
              </a:ext>
            </a:extLst>
          </p:cNvPr>
          <p:cNvSpPr/>
          <p:nvPr userDrawn="1"/>
        </p:nvSpPr>
        <p:spPr>
          <a:xfrm>
            <a:off x="680881" y="2286000"/>
            <a:ext cx="1852208" cy="203200"/>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3" name="Title 1">
            <a:extLst>
              <a:ext uri="{FF2B5EF4-FFF2-40B4-BE49-F238E27FC236}">
                <a16:creationId xmlns:a16="http://schemas.microsoft.com/office/drawing/2014/main" id="{ABFEDD1B-5970-E242-8409-612832DE441D}"/>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j-lt"/>
              </a:defRPr>
            </a:lvl1pPr>
          </a:lstStyle>
          <a:p>
            <a:r>
              <a:rPr lang="en-US" dirty="0"/>
              <a:t>Click to Edit Master Title</a:t>
            </a:r>
          </a:p>
        </p:txBody>
      </p:sp>
      <p:sp>
        <p:nvSpPr>
          <p:cNvPr id="14" name="Subtitle 2">
            <a:extLst>
              <a:ext uri="{FF2B5EF4-FFF2-40B4-BE49-F238E27FC236}">
                <a16:creationId xmlns:a16="http://schemas.microsoft.com/office/drawing/2014/main" id="{74E218A0-2CE7-694E-B62A-AE06A93674BE}"/>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5" name="TextBox 14">
            <a:extLst>
              <a:ext uri="{FF2B5EF4-FFF2-40B4-BE49-F238E27FC236}">
                <a16:creationId xmlns:a16="http://schemas.microsoft.com/office/drawing/2014/main" id="{F105D999-541B-9B4F-823A-87A8A3F554BC}"/>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10" name="Picture 9">
            <a:extLst>
              <a:ext uri="{FF2B5EF4-FFF2-40B4-BE49-F238E27FC236}">
                <a16:creationId xmlns:a16="http://schemas.microsoft.com/office/drawing/2014/main" id="{D234DD4B-B2CB-A94E-83C5-8DD56B37CF06}"/>
              </a:ext>
            </a:extLst>
          </p:cNvPr>
          <p:cNvPicPr>
            <a:picLocks noChangeAspect="1"/>
          </p:cNvPicPr>
          <p:nvPr userDrawn="1"/>
        </p:nvPicPr>
        <p:blipFill>
          <a:blip r:embed="rId2"/>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286092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ransition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8F546F-42BC-924C-BB19-56B732BBEA86}"/>
              </a:ext>
            </a:extLst>
          </p:cNvPr>
          <p:cNvSpPr/>
          <p:nvPr userDrawn="1"/>
        </p:nvSpPr>
        <p:spPr>
          <a:xfrm>
            <a:off x="0" y="0"/>
            <a:ext cx="10058400" cy="7772400"/>
          </a:xfrm>
          <a:prstGeom prst="rect">
            <a:avLst/>
          </a:prstGeom>
          <a:gradFill>
            <a:gsLst>
              <a:gs pos="100000">
                <a:schemeClr val="accent2">
                  <a:lumMod val="75000"/>
                </a:schemeClr>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1" name="Rectangle 10">
            <a:extLst>
              <a:ext uri="{FF2B5EF4-FFF2-40B4-BE49-F238E27FC236}">
                <a16:creationId xmlns:a16="http://schemas.microsoft.com/office/drawing/2014/main" id="{3EAEC08D-32CE-ED46-A889-0B7CA70F4045}"/>
              </a:ext>
            </a:extLst>
          </p:cNvPr>
          <p:cNvSpPr/>
          <p:nvPr userDrawn="1"/>
        </p:nvSpPr>
        <p:spPr>
          <a:xfrm>
            <a:off x="680881" y="2286000"/>
            <a:ext cx="1852208" cy="20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1"/>
          </a:p>
        </p:txBody>
      </p:sp>
      <p:sp>
        <p:nvSpPr>
          <p:cNvPr id="13" name="Title 1">
            <a:extLst>
              <a:ext uri="{FF2B5EF4-FFF2-40B4-BE49-F238E27FC236}">
                <a16:creationId xmlns:a16="http://schemas.microsoft.com/office/drawing/2014/main" id="{12A4C0DE-0153-FE4F-89E5-4BAF693BB94F}"/>
              </a:ext>
            </a:extLst>
          </p:cNvPr>
          <p:cNvSpPr>
            <a:spLocks noGrp="1"/>
          </p:cNvSpPr>
          <p:nvPr>
            <p:ph type="ctrTitle" hasCustomPrompt="1"/>
          </p:nvPr>
        </p:nvSpPr>
        <p:spPr>
          <a:xfrm>
            <a:off x="680881" y="2971800"/>
            <a:ext cx="6622553" cy="1905000"/>
          </a:xfrm>
        </p:spPr>
        <p:txBody>
          <a:bodyPr anchor="b">
            <a:normAutofit/>
          </a:bodyPr>
          <a:lstStyle>
            <a:lvl1pPr algn="l">
              <a:defRPr sz="3203" b="0" i="0">
                <a:solidFill>
                  <a:schemeClr val="bg1"/>
                </a:solidFill>
                <a:latin typeface="+mn-lt"/>
              </a:defRPr>
            </a:lvl1pPr>
          </a:lstStyle>
          <a:p>
            <a:r>
              <a:rPr lang="en-US" dirty="0"/>
              <a:t>Click to Edit Master Title</a:t>
            </a:r>
          </a:p>
        </p:txBody>
      </p:sp>
      <p:sp>
        <p:nvSpPr>
          <p:cNvPr id="14" name="Subtitle 2">
            <a:extLst>
              <a:ext uri="{FF2B5EF4-FFF2-40B4-BE49-F238E27FC236}">
                <a16:creationId xmlns:a16="http://schemas.microsoft.com/office/drawing/2014/main" id="{36FEEC16-7188-4A46-853B-942A5BADFCF0}"/>
              </a:ext>
            </a:extLst>
          </p:cNvPr>
          <p:cNvSpPr>
            <a:spLocks noGrp="1"/>
          </p:cNvSpPr>
          <p:nvPr>
            <p:ph type="subTitle" idx="1" hasCustomPrompt="1"/>
          </p:nvPr>
        </p:nvSpPr>
        <p:spPr>
          <a:xfrm>
            <a:off x="680883" y="5181600"/>
            <a:ext cx="5568638" cy="1066800"/>
          </a:xfrm>
        </p:spPr>
        <p:txBody>
          <a:bodyPr>
            <a:normAutofit/>
          </a:bodyPr>
          <a:lstStyle>
            <a:lvl1pPr marL="0" indent="0" algn="l">
              <a:buNone/>
              <a:defRPr sz="1747">
                <a:solidFill>
                  <a:schemeClr val="bg1"/>
                </a:solidFill>
              </a:defRPr>
            </a:lvl1pPr>
            <a:lvl2pPr marL="366101" indent="0" algn="ctr">
              <a:buNone/>
              <a:defRPr sz="1601"/>
            </a:lvl2pPr>
            <a:lvl3pPr marL="732201" indent="0" algn="ctr">
              <a:buNone/>
              <a:defRPr sz="1441"/>
            </a:lvl3pPr>
            <a:lvl4pPr marL="1098302" indent="0" algn="ctr">
              <a:buNone/>
              <a:defRPr sz="1281"/>
            </a:lvl4pPr>
            <a:lvl5pPr marL="1464402" indent="0" algn="ctr">
              <a:buNone/>
              <a:defRPr sz="1281"/>
            </a:lvl5pPr>
            <a:lvl6pPr marL="1830503" indent="0" algn="ctr">
              <a:buNone/>
              <a:defRPr sz="1281"/>
            </a:lvl6pPr>
            <a:lvl7pPr marL="2196604" indent="0" algn="ctr">
              <a:buNone/>
              <a:defRPr sz="1281"/>
            </a:lvl7pPr>
            <a:lvl8pPr marL="2562704" indent="0" algn="ctr">
              <a:buNone/>
              <a:defRPr sz="1281"/>
            </a:lvl8pPr>
            <a:lvl9pPr marL="2928805" indent="0" algn="ctr">
              <a:buNone/>
              <a:defRPr sz="1281"/>
            </a:lvl9pPr>
          </a:lstStyle>
          <a:p>
            <a:r>
              <a:rPr lang="en-US" dirty="0"/>
              <a:t>Click to edit master subtitle</a:t>
            </a:r>
          </a:p>
        </p:txBody>
      </p:sp>
      <p:sp>
        <p:nvSpPr>
          <p:cNvPr id="15" name="TextBox 14">
            <a:extLst>
              <a:ext uri="{FF2B5EF4-FFF2-40B4-BE49-F238E27FC236}">
                <a16:creationId xmlns:a16="http://schemas.microsoft.com/office/drawing/2014/main" id="{BE13E03C-DFE7-8A4A-8B25-608D93F6768B}"/>
              </a:ext>
            </a:extLst>
          </p:cNvPr>
          <p:cNvSpPr txBox="1"/>
          <p:nvPr userDrawn="1"/>
        </p:nvSpPr>
        <p:spPr>
          <a:xfrm>
            <a:off x="8275384" y="243992"/>
            <a:ext cx="1447800" cy="92333"/>
          </a:xfrm>
          <a:prstGeom prst="rect">
            <a:avLst/>
          </a:prstGeom>
          <a:noFill/>
        </p:spPr>
        <p:txBody>
          <a:bodyPr lIns="0" tIns="0" rIns="0" bIns="0" anchor="ctr">
            <a:spAutoFit/>
          </a:bodyPr>
          <a:lstStyle/>
          <a:p>
            <a:pPr algn="r" eaLnBrk="0" hangingPunct="0">
              <a:spcBef>
                <a:spcPct val="50000"/>
              </a:spcBef>
              <a:defRPr/>
            </a:pPr>
            <a:r>
              <a:rPr lang="en-US" sz="582" b="0" dirty="0">
                <a:solidFill>
                  <a:schemeClr val="bg1"/>
                </a:solidFill>
                <a:latin typeface="Arial"/>
                <a:ea typeface="ＭＳ Ｐゴシック" charset="0"/>
                <a:cs typeface="Arial"/>
              </a:rPr>
              <a:t>Confidential</a:t>
            </a:r>
          </a:p>
        </p:txBody>
      </p:sp>
      <p:pic>
        <p:nvPicPr>
          <p:cNvPr id="10" name="Picture 9">
            <a:extLst>
              <a:ext uri="{FF2B5EF4-FFF2-40B4-BE49-F238E27FC236}">
                <a16:creationId xmlns:a16="http://schemas.microsoft.com/office/drawing/2014/main" id="{A991A279-D3E3-564D-AEF1-BF2D477A7C01}"/>
              </a:ext>
            </a:extLst>
          </p:cNvPr>
          <p:cNvPicPr>
            <a:picLocks noChangeAspect="1"/>
          </p:cNvPicPr>
          <p:nvPr userDrawn="1"/>
        </p:nvPicPr>
        <p:blipFill>
          <a:blip r:embed="rId2"/>
          <a:stretch>
            <a:fillRect/>
          </a:stretch>
        </p:blipFill>
        <p:spPr>
          <a:xfrm>
            <a:off x="9381245" y="7010401"/>
            <a:ext cx="341938" cy="352300"/>
          </a:xfrm>
          <a:prstGeom prst="rect">
            <a:avLst/>
          </a:prstGeom>
        </p:spPr>
      </p:pic>
    </p:spTree>
    <p:extLst>
      <p:ext uri="{BB962C8B-B14F-4D97-AF65-F5344CB8AC3E}">
        <p14:creationId xmlns:p14="http://schemas.microsoft.com/office/powerpoint/2010/main" val="28709851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2.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theme" Target="../theme/theme3.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Footer Placeholder 18"/>
          <p:cNvSpPr>
            <a:spLocks noGrp="1"/>
          </p:cNvSpPr>
          <p:nvPr>
            <p:ph type="ftr" sz="quarter" idx="3"/>
          </p:nvPr>
        </p:nvSpPr>
        <p:spPr>
          <a:xfrm>
            <a:off x="457201" y="6927804"/>
            <a:ext cx="9144000" cy="301752"/>
          </a:xfrm>
          <a:prstGeom prst="rect">
            <a:avLst/>
          </a:prstGeom>
        </p:spPr>
        <p:txBody>
          <a:bodyPr vert="horz" lIns="91440" tIns="45720" rIns="91440" bIns="45720" rtlCol="0" anchor="b"/>
          <a:lstStyle>
            <a:lvl1pPr algn="l">
              <a:defRPr sz="582" i="1">
                <a:solidFill>
                  <a:srgbClr val="AAB4C1"/>
                </a:solidFill>
                <a:latin typeface="Arial" panose="020B0604020202020204" pitchFamily="34" charset="0"/>
                <a:cs typeface="Arial" panose="020B0604020202020204" pitchFamily="34" charset="0"/>
              </a:defRPr>
            </a:lvl1pPr>
          </a:lstStyle>
          <a:p>
            <a:endParaRPr lang="en-US" dirty="0"/>
          </a:p>
        </p:txBody>
      </p:sp>
      <p:sp>
        <p:nvSpPr>
          <p:cNvPr id="2" name="Title Placeholder 1"/>
          <p:cNvSpPr>
            <a:spLocks noGrp="1"/>
          </p:cNvSpPr>
          <p:nvPr>
            <p:ph type="title"/>
          </p:nvPr>
        </p:nvSpPr>
        <p:spPr>
          <a:xfrm>
            <a:off x="457201" y="419710"/>
            <a:ext cx="9143999" cy="380393"/>
          </a:xfrm>
          <a:prstGeom prst="rect">
            <a:avLst/>
          </a:prstGeom>
        </p:spPr>
        <p:txBody>
          <a:bodyPr vert="horz" lIns="91440" tIns="45720" rIns="91440" bIns="45720" rtlCol="0" anchor="ctr">
            <a:noAutofit/>
          </a:bodyPr>
          <a:lstStyle/>
          <a:p>
            <a:r>
              <a:rPr lang="en-US" dirty="0"/>
              <a:t>Click to Edit Master Title</a:t>
            </a:r>
          </a:p>
        </p:txBody>
      </p:sp>
      <p:sp>
        <p:nvSpPr>
          <p:cNvPr id="3" name="Text Placeholder 2"/>
          <p:cNvSpPr>
            <a:spLocks noGrp="1"/>
          </p:cNvSpPr>
          <p:nvPr>
            <p:ph type="body" idx="1"/>
          </p:nvPr>
        </p:nvSpPr>
        <p:spPr>
          <a:xfrm>
            <a:off x="457201" y="1181100"/>
            <a:ext cx="9144000" cy="5679227"/>
          </a:xfrm>
          <a:prstGeom prst="rect">
            <a:avLst/>
          </a:prstGeom>
        </p:spPr>
        <p:txBody>
          <a:bodyPr vert="horz" lIns="91440" tIns="45720" rIns="91440" bIns="45720" rtlCol="0">
            <a:normAutofit/>
          </a:bodyPr>
          <a:lstStyle/>
          <a:p>
            <a:pPr lvl="0"/>
            <a:r>
              <a:rPr lang="en-US" dirty="0"/>
              <a:t>Click to edit Master text </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9144000" y="7255717"/>
            <a:ext cx="457199" cy="345422"/>
          </a:xfrm>
          <a:prstGeom prst="rect">
            <a:avLst/>
          </a:prstGeom>
        </p:spPr>
        <p:txBody>
          <a:bodyPr vert="horz" lIns="91440" tIns="45720" rIns="91440" bIns="45720" rtlCol="0" anchor="ctr"/>
          <a:lstStyle>
            <a:lvl1pPr algn="r">
              <a:defRPr sz="655">
                <a:solidFill>
                  <a:schemeClr val="tx1">
                    <a:lumMod val="60000"/>
                    <a:lumOff val="40000"/>
                  </a:schemeClr>
                </a:solidFill>
              </a:defRPr>
            </a:lvl1pPr>
          </a:lstStyle>
          <a:p>
            <a:fld id="{9061F5B3-D3D1-4E34-B802-F65422553442}" type="slidenum">
              <a:rPr lang="en-US" smtClean="0"/>
              <a:pPr/>
              <a:t>‹#›</a:t>
            </a:fld>
            <a:endParaRPr lang="en-US" dirty="0"/>
          </a:p>
        </p:txBody>
      </p:sp>
      <p:pic>
        <p:nvPicPr>
          <p:cNvPr id="9" name="Picture 8" descr="Logo&#10;&#10;Description automatically generated with medium confidence">
            <a:extLst>
              <a:ext uri="{FF2B5EF4-FFF2-40B4-BE49-F238E27FC236}">
                <a16:creationId xmlns:a16="http://schemas.microsoft.com/office/drawing/2014/main" id="{CF91269B-F117-459A-929A-67BAECAB5B60}"/>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86087" y="7433158"/>
            <a:ext cx="199713" cy="186842"/>
          </a:xfrm>
          <a:prstGeom prst="rect">
            <a:avLst/>
          </a:prstGeom>
        </p:spPr>
      </p:pic>
      <p:sp>
        <p:nvSpPr>
          <p:cNvPr id="7" name="Rectangle 6">
            <a:extLst>
              <a:ext uri="{FF2B5EF4-FFF2-40B4-BE49-F238E27FC236}">
                <a16:creationId xmlns:a16="http://schemas.microsoft.com/office/drawing/2014/main" id="{3E14DA53-E24E-4AC4-9490-579A0E173C07}"/>
              </a:ext>
            </a:extLst>
          </p:cNvPr>
          <p:cNvSpPr/>
          <p:nvPr userDrawn="1"/>
        </p:nvSpPr>
        <p:spPr>
          <a:xfrm>
            <a:off x="0" y="2326"/>
            <a:ext cx="381000" cy="7770073"/>
          </a:xfrm>
          <a:prstGeom prst="rect">
            <a:avLst/>
          </a:prstGeom>
          <a:solidFill>
            <a:srgbClr val="0A1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26799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673" r:id="rId3"/>
    <p:sldLayoutId id="2147483686" r:id="rId4"/>
    <p:sldLayoutId id="2147483687" r:id="rId5"/>
    <p:sldLayoutId id="2147483691" r:id="rId6"/>
    <p:sldLayoutId id="2147483688" r:id="rId7"/>
    <p:sldLayoutId id="2147483689" r:id="rId8"/>
    <p:sldLayoutId id="2147483690" r:id="rId9"/>
    <p:sldLayoutId id="2147483674" r:id="rId10"/>
    <p:sldLayoutId id="2147483678" r:id="rId11"/>
    <p:sldLayoutId id="2147483692" r:id="rId12"/>
    <p:sldLayoutId id="2147483693" r:id="rId13"/>
    <p:sldLayoutId id="2147483694" r:id="rId14"/>
    <p:sldLayoutId id="2147483677" r:id="rId15"/>
    <p:sldLayoutId id="2147483695" r:id="rId16"/>
    <p:sldLayoutId id="2147483696" r:id="rId17"/>
    <p:sldLayoutId id="2147483697" r:id="rId18"/>
    <p:sldLayoutId id="2147483698" r:id="rId19"/>
    <p:sldLayoutId id="2147483701" r:id="rId20"/>
    <p:sldLayoutId id="2147483710" r:id="rId21"/>
    <p:sldLayoutId id="2147483706" r:id="rId22"/>
    <p:sldLayoutId id="2147483707" r:id="rId23"/>
    <p:sldLayoutId id="2147483676" r:id="rId24"/>
    <p:sldLayoutId id="2147483681" r:id="rId25"/>
    <p:sldLayoutId id="2147483708" r:id="rId26"/>
    <p:sldLayoutId id="2147483709" r:id="rId27"/>
    <p:sldLayoutId id="2147483711" r:id="rId28"/>
    <p:sldLayoutId id="2147483712" r:id="rId29"/>
    <p:sldLayoutId id="2147483714" r:id="rId30"/>
    <p:sldLayoutId id="2147483715" r:id="rId31"/>
  </p:sldLayoutIdLst>
  <p:hf hdr="0" dt="0"/>
  <p:txStyles>
    <p:titleStyle>
      <a:lvl1pPr algn="l" defTabSz="732201" rtl="0" eaLnBrk="1" latinLnBrk="0" hangingPunct="1">
        <a:lnSpc>
          <a:spcPct val="90000"/>
        </a:lnSpc>
        <a:spcBef>
          <a:spcPct val="0"/>
        </a:spcBef>
        <a:buNone/>
        <a:defRPr sz="2800" kern="1200">
          <a:solidFill>
            <a:schemeClr val="tx2">
              <a:lumMod val="10000"/>
            </a:schemeClr>
          </a:solidFill>
          <a:latin typeface="+mj-lt"/>
          <a:ea typeface="+mj-ea"/>
          <a:cs typeface="Arial" panose="020B0604020202020204" pitchFamily="34" charset="0"/>
        </a:defRPr>
      </a:lvl1pPr>
    </p:titleStyle>
    <p:bodyStyle>
      <a:lvl1pPr marL="208012"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p:bodyStyle>
    <p:otherStyle>
      <a:defPPr>
        <a:defRPr lang="en-US"/>
      </a:defPPr>
      <a:lvl1pPr marL="0" algn="l" defTabSz="732201" rtl="0" eaLnBrk="1" latinLnBrk="0" hangingPunct="1">
        <a:defRPr sz="1441" kern="1200">
          <a:solidFill>
            <a:schemeClr val="tx1"/>
          </a:solidFill>
          <a:latin typeface="+mn-lt"/>
          <a:ea typeface="+mn-ea"/>
          <a:cs typeface="+mn-cs"/>
        </a:defRPr>
      </a:lvl1pPr>
      <a:lvl2pPr marL="366101" algn="l" defTabSz="732201" rtl="0" eaLnBrk="1" latinLnBrk="0" hangingPunct="1">
        <a:defRPr sz="1441" kern="1200">
          <a:solidFill>
            <a:schemeClr val="tx1"/>
          </a:solidFill>
          <a:latin typeface="+mn-lt"/>
          <a:ea typeface="+mn-ea"/>
          <a:cs typeface="+mn-cs"/>
        </a:defRPr>
      </a:lvl2pPr>
      <a:lvl3pPr marL="732201" algn="l" defTabSz="732201" rtl="0" eaLnBrk="1" latinLnBrk="0" hangingPunct="1">
        <a:defRPr sz="1441" kern="1200">
          <a:solidFill>
            <a:schemeClr val="tx1"/>
          </a:solidFill>
          <a:latin typeface="+mn-lt"/>
          <a:ea typeface="+mn-ea"/>
          <a:cs typeface="+mn-cs"/>
        </a:defRPr>
      </a:lvl3pPr>
      <a:lvl4pPr marL="1098302" algn="l" defTabSz="732201" rtl="0" eaLnBrk="1" latinLnBrk="0" hangingPunct="1">
        <a:defRPr sz="1441" kern="1200">
          <a:solidFill>
            <a:schemeClr val="tx1"/>
          </a:solidFill>
          <a:latin typeface="+mn-lt"/>
          <a:ea typeface="+mn-ea"/>
          <a:cs typeface="+mn-cs"/>
        </a:defRPr>
      </a:lvl4pPr>
      <a:lvl5pPr marL="1464402" algn="l" defTabSz="732201" rtl="0" eaLnBrk="1" latinLnBrk="0" hangingPunct="1">
        <a:defRPr sz="1441" kern="1200">
          <a:solidFill>
            <a:schemeClr val="tx1"/>
          </a:solidFill>
          <a:latin typeface="+mn-lt"/>
          <a:ea typeface="+mn-ea"/>
          <a:cs typeface="+mn-cs"/>
        </a:defRPr>
      </a:lvl5pPr>
      <a:lvl6pPr marL="1830503" algn="l" defTabSz="732201" rtl="0" eaLnBrk="1" latinLnBrk="0" hangingPunct="1">
        <a:defRPr sz="1441" kern="1200">
          <a:solidFill>
            <a:schemeClr val="tx1"/>
          </a:solidFill>
          <a:latin typeface="+mn-lt"/>
          <a:ea typeface="+mn-ea"/>
          <a:cs typeface="+mn-cs"/>
        </a:defRPr>
      </a:lvl6pPr>
      <a:lvl7pPr marL="2196604" algn="l" defTabSz="732201" rtl="0" eaLnBrk="1" latinLnBrk="0" hangingPunct="1">
        <a:defRPr sz="1441" kern="1200">
          <a:solidFill>
            <a:schemeClr val="tx1"/>
          </a:solidFill>
          <a:latin typeface="+mn-lt"/>
          <a:ea typeface="+mn-ea"/>
          <a:cs typeface="+mn-cs"/>
        </a:defRPr>
      </a:lvl7pPr>
      <a:lvl8pPr marL="2562704" algn="l" defTabSz="732201" rtl="0" eaLnBrk="1" latinLnBrk="0" hangingPunct="1">
        <a:defRPr sz="1441" kern="1200">
          <a:solidFill>
            <a:schemeClr val="tx1"/>
          </a:solidFill>
          <a:latin typeface="+mn-lt"/>
          <a:ea typeface="+mn-ea"/>
          <a:cs typeface="+mn-cs"/>
        </a:defRPr>
      </a:lvl8pPr>
      <a:lvl9pPr marL="2928805" algn="l" defTabSz="732201" rtl="0" eaLnBrk="1" latinLnBrk="0" hangingPunct="1">
        <a:defRPr sz="1441"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68" userDrawn="1">
          <p15:clr>
            <a:srgbClr val="F26B43"/>
          </p15:clr>
        </p15:guide>
        <p15:guide id="3" orient="horz" pos="2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07" tIns="45704" rIns="91407" bIns="45704" rtlCol="0" anchor="ctr">
            <a:normAutofit/>
          </a:bodyPr>
          <a:lstStyle/>
          <a:p>
            <a:r>
              <a:rPr lang="en-US"/>
              <a:t>Click to edit Master title style</a:t>
            </a:r>
          </a:p>
        </p:txBody>
      </p:sp>
      <p:sp>
        <p:nvSpPr>
          <p:cNvPr id="3" name="Text Placeholder 2"/>
          <p:cNvSpPr>
            <a:spLocks noGrp="1"/>
          </p:cNvSpPr>
          <p:nvPr>
            <p:ph type="body" idx="1"/>
          </p:nvPr>
        </p:nvSpPr>
        <p:spPr>
          <a:xfrm>
            <a:off x="502920" y="1813564"/>
            <a:ext cx="9052560" cy="5129425"/>
          </a:xfrm>
          <a:prstGeom prst="rect">
            <a:avLst/>
          </a:prstGeom>
        </p:spPr>
        <p:txBody>
          <a:bodyPr vert="horz" lIns="91407" tIns="45704" rIns="91407" bIns="457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07" tIns="45704" rIns="91407" bIns="45704" rtlCol="0" anchor="ctr"/>
          <a:lstStyle>
            <a:lvl1pPr algn="l">
              <a:defRPr sz="1320">
                <a:solidFill>
                  <a:schemeClr val="tx1">
                    <a:tint val="75000"/>
                  </a:schemeClr>
                </a:solidFill>
              </a:defRPr>
            </a:lvl1pPr>
          </a:lstStyle>
          <a:p>
            <a:pPr defTabSz="502743"/>
            <a:fld id="{B96A0F47-8E0F-EC4B-BDC7-68BD1251C88B}" type="datetimeFigureOut">
              <a:rPr lang="en-US" smtClean="0">
                <a:solidFill>
                  <a:prstClr val="black">
                    <a:tint val="75000"/>
                  </a:prstClr>
                </a:solidFill>
              </a:rPr>
              <a:pPr defTabSz="502743"/>
              <a:t>5/24/2023</a:t>
            </a:fld>
            <a:endParaRPr lang="en-US" dirty="0">
              <a:solidFill>
                <a:prstClr val="black">
                  <a:tint val="75000"/>
                </a:prstClr>
              </a:solidFill>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91407" tIns="45704" rIns="91407" bIns="45704" rtlCol="0" anchor="ctr"/>
          <a:lstStyle>
            <a:lvl1pPr algn="ctr">
              <a:defRPr sz="1320">
                <a:solidFill>
                  <a:schemeClr val="tx1">
                    <a:tint val="75000"/>
                  </a:schemeClr>
                </a:solidFill>
              </a:defRPr>
            </a:lvl1pPr>
          </a:lstStyle>
          <a:p>
            <a:pPr defTabSz="502743"/>
            <a:endParaRPr lang="en-US" dirty="0">
              <a:solidFill>
                <a:prstClr val="black">
                  <a:tint val="75000"/>
                </a:prstClr>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07" tIns="45704" rIns="91407" bIns="45704" rtlCol="0" anchor="ctr"/>
          <a:lstStyle>
            <a:lvl1pPr algn="r">
              <a:defRPr sz="1320">
                <a:solidFill>
                  <a:schemeClr val="tx1">
                    <a:tint val="75000"/>
                  </a:schemeClr>
                </a:solidFill>
              </a:defRPr>
            </a:lvl1pPr>
          </a:lstStyle>
          <a:p>
            <a:pPr defTabSz="502743"/>
            <a:fld id="{80D7EFD1-3856-C946-9DD6-7DB363E9E1F6}" type="slidenum">
              <a:rPr lang="en-US" smtClean="0">
                <a:solidFill>
                  <a:prstClr val="black">
                    <a:tint val="75000"/>
                  </a:prstClr>
                </a:solidFill>
              </a:rPr>
              <a:pPr defTabSz="502743"/>
              <a:t>‹#›</a:t>
            </a:fld>
            <a:endParaRPr lang="en-US" dirty="0">
              <a:solidFill>
                <a:prstClr val="black">
                  <a:tint val="75000"/>
                </a:prstClr>
              </a:solidFill>
            </a:endParaRPr>
          </a:p>
        </p:txBody>
      </p:sp>
    </p:spTree>
    <p:extLst>
      <p:ext uri="{BB962C8B-B14F-4D97-AF65-F5344CB8AC3E}">
        <p14:creationId xmlns:p14="http://schemas.microsoft.com/office/powerpoint/2010/main" val="262649128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defTabSz="502743" rtl="0" eaLnBrk="1" latinLnBrk="0" hangingPunct="1">
        <a:spcBef>
          <a:spcPct val="0"/>
        </a:spcBef>
        <a:buNone/>
        <a:defRPr sz="4840" kern="1200">
          <a:solidFill>
            <a:schemeClr val="tx1"/>
          </a:solidFill>
          <a:latin typeface="+mj-lt"/>
          <a:ea typeface="+mj-ea"/>
          <a:cs typeface="+mj-cs"/>
        </a:defRPr>
      </a:lvl1pPr>
    </p:titleStyle>
    <p:bodyStyle>
      <a:lvl1pPr marL="377058" indent="-377058" algn="l" defTabSz="502743" rtl="0" eaLnBrk="1" latinLnBrk="0" hangingPunct="1">
        <a:spcBef>
          <a:spcPct val="20000"/>
        </a:spcBef>
        <a:buFont typeface="Arial"/>
        <a:buChar char="•"/>
        <a:defRPr sz="3520" kern="1200">
          <a:solidFill>
            <a:schemeClr val="tx1"/>
          </a:solidFill>
          <a:latin typeface="+mn-lt"/>
          <a:ea typeface="+mn-ea"/>
          <a:cs typeface="+mn-cs"/>
        </a:defRPr>
      </a:lvl1pPr>
      <a:lvl2pPr marL="816958" indent="-314215" algn="l" defTabSz="502743" rtl="0" eaLnBrk="1" latinLnBrk="0" hangingPunct="1">
        <a:spcBef>
          <a:spcPct val="20000"/>
        </a:spcBef>
        <a:buFont typeface="Arial"/>
        <a:buChar char="–"/>
        <a:defRPr sz="3080" kern="1200">
          <a:solidFill>
            <a:schemeClr val="tx1"/>
          </a:solidFill>
          <a:latin typeface="+mn-lt"/>
          <a:ea typeface="+mn-ea"/>
          <a:cs typeface="+mn-cs"/>
        </a:defRPr>
      </a:lvl2pPr>
      <a:lvl3pPr marL="1256859" indent="-251371" algn="l" defTabSz="502743" rtl="0" eaLnBrk="1" latinLnBrk="0" hangingPunct="1">
        <a:spcBef>
          <a:spcPct val="20000"/>
        </a:spcBef>
        <a:buFont typeface="Arial"/>
        <a:buChar char="•"/>
        <a:defRPr sz="2640" kern="1200">
          <a:solidFill>
            <a:schemeClr val="tx1"/>
          </a:solidFill>
          <a:latin typeface="+mn-lt"/>
          <a:ea typeface="+mn-ea"/>
          <a:cs typeface="+mn-cs"/>
        </a:defRPr>
      </a:lvl3pPr>
      <a:lvl4pPr marL="1759602" indent="-251371" algn="l" defTabSz="502743" rtl="0" eaLnBrk="1" latinLnBrk="0" hangingPunct="1">
        <a:spcBef>
          <a:spcPct val="20000"/>
        </a:spcBef>
        <a:buFont typeface="Arial"/>
        <a:buChar char="–"/>
        <a:defRPr sz="2200" kern="1200">
          <a:solidFill>
            <a:schemeClr val="tx1"/>
          </a:solidFill>
          <a:latin typeface="+mn-lt"/>
          <a:ea typeface="+mn-ea"/>
          <a:cs typeface="+mn-cs"/>
        </a:defRPr>
      </a:lvl4pPr>
      <a:lvl5pPr marL="2262346" indent="-251371" algn="l" defTabSz="502743" rtl="0" eaLnBrk="1" latinLnBrk="0" hangingPunct="1">
        <a:spcBef>
          <a:spcPct val="20000"/>
        </a:spcBef>
        <a:buFont typeface="Arial"/>
        <a:buChar char="»"/>
        <a:defRPr sz="2200" kern="1200">
          <a:solidFill>
            <a:schemeClr val="tx1"/>
          </a:solidFill>
          <a:latin typeface="+mn-lt"/>
          <a:ea typeface="+mn-ea"/>
          <a:cs typeface="+mn-cs"/>
        </a:defRPr>
      </a:lvl5pPr>
      <a:lvl6pPr marL="2765090" indent="-251371" algn="l" defTabSz="502743" rtl="0" eaLnBrk="1" latinLnBrk="0" hangingPunct="1">
        <a:spcBef>
          <a:spcPct val="20000"/>
        </a:spcBef>
        <a:buFont typeface="Arial"/>
        <a:buChar char="•"/>
        <a:defRPr sz="2200" kern="1200">
          <a:solidFill>
            <a:schemeClr val="tx1"/>
          </a:solidFill>
          <a:latin typeface="+mn-lt"/>
          <a:ea typeface="+mn-ea"/>
          <a:cs typeface="+mn-cs"/>
        </a:defRPr>
      </a:lvl6pPr>
      <a:lvl7pPr marL="3267834" indent="-251371" algn="l" defTabSz="502743" rtl="0" eaLnBrk="1" latinLnBrk="0" hangingPunct="1">
        <a:spcBef>
          <a:spcPct val="20000"/>
        </a:spcBef>
        <a:buFont typeface="Arial"/>
        <a:buChar char="•"/>
        <a:defRPr sz="2200" kern="1200">
          <a:solidFill>
            <a:schemeClr val="tx1"/>
          </a:solidFill>
          <a:latin typeface="+mn-lt"/>
          <a:ea typeface="+mn-ea"/>
          <a:cs typeface="+mn-cs"/>
        </a:defRPr>
      </a:lvl7pPr>
      <a:lvl8pPr marL="3770577" indent="-251371" algn="l" defTabSz="502743" rtl="0" eaLnBrk="1" latinLnBrk="0" hangingPunct="1">
        <a:spcBef>
          <a:spcPct val="20000"/>
        </a:spcBef>
        <a:buFont typeface="Arial"/>
        <a:buChar char="•"/>
        <a:defRPr sz="2200" kern="1200">
          <a:solidFill>
            <a:schemeClr val="tx1"/>
          </a:solidFill>
          <a:latin typeface="+mn-lt"/>
          <a:ea typeface="+mn-ea"/>
          <a:cs typeface="+mn-cs"/>
        </a:defRPr>
      </a:lvl8pPr>
      <a:lvl9pPr marL="4273321" indent="-251371" algn="l" defTabSz="502743"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743" rtl="0" eaLnBrk="1" latinLnBrk="0" hangingPunct="1">
        <a:defRPr sz="1980" kern="1200">
          <a:solidFill>
            <a:schemeClr val="tx1"/>
          </a:solidFill>
          <a:latin typeface="+mn-lt"/>
          <a:ea typeface="+mn-ea"/>
          <a:cs typeface="+mn-cs"/>
        </a:defRPr>
      </a:lvl1pPr>
      <a:lvl2pPr marL="502743" algn="l" defTabSz="502743" rtl="0" eaLnBrk="1" latinLnBrk="0" hangingPunct="1">
        <a:defRPr sz="1980" kern="1200">
          <a:solidFill>
            <a:schemeClr val="tx1"/>
          </a:solidFill>
          <a:latin typeface="+mn-lt"/>
          <a:ea typeface="+mn-ea"/>
          <a:cs typeface="+mn-cs"/>
        </a:defRPr>
      </a:lvl2pPr>
      <a:lvl3pPr marL="1005487" algn="l" defTabSz="502743" rtl="0" eaLnBrk="1" latinLnBrk="0" hangingPunct="1">
        <a:defRPr sz="1980" kern="1200">
          <a:solidFill>
            <a:schemeClr val="tx1"/>
          </a:solidFill>
          <a:latin typeface="+mn-lt"/>
          <a:ea typeface="+mn-ea"/>
          <a:cs typeface="+mn-cs"/>
        </a:defRPr>
      </a:lvl3pPr>
      <a:lvl4pPr marL="1508231" algn="l" defTabSz="502743" rtl="0" eaLnBrk="1" latinLnBrk="0" hangingPunct="1">
        <a:defRPr sz="1980" kern="1200">
          <a:solidFill>
            <a:schemeClr val="tx1"/>
          </a:solidFill>
          <a:latin typeface="+mn-lt"/>
          <a:ea typeface="+mn-ea"/>
          <a:cs typeface="+mn-cs"/>
        </a:defRPr>
      </a:lvl4pPr>
      <a:lvl5pPr marL="2010975" algn="l" defTabSz="502743" rtl="0" eaLnBrk="1" latinLnBrk="0" hangingPunct="1">
        <a:defRPr sz="1980" kern="1200">
          <a:solidFill>
            <a:schemeClr val="tx1"/>
          </a:solidFill>
          <a:latin typeface="+mn-lt"/>
          <a:ea typeface="+mn-ea"/>
          <a:cs typeface="+mn-cs"/>
        </a:defRPr>
      </a:lvl5pPr>
      <a:lvl6pPr marL="2513719" algn="l" defTabSz="502743" rtl="0" eaLnBrk="1" latinLnBrk="0" hangingPunct="1">
        <a:defRPr sz="1980" kern="1200">
          <a:solidFill>
            <a:schemeClr val="tx1"/>
          </a:solidFill>
          <a:latin typeface="+mn-lt"/>
          <a:ea typeface="+mn-ea"/>
          <a:cs typeface="+mn-cs"/>
        </a:defRPr>
      </a:lvl6pPr>
      <a:lvl7pPr marL="3016461" algn="l" defTabSz="502743" rtl="0" eaLnBrk="1" latinLnBrk="0" hangingPunct="1">
        <a:defRPr sz="1980" kern="1200">
          <a:solidFill>
            <a:schemeClr val="tx1"/>
          </a:solidFill>
          <a:latin typeface="+mn-lt"/>
          <a:ea typeface="+mn-ea"/>
          <a:cs typeface="+mn-cs"/>
        </a:defRPr>
      </a:lvl7pPr>
      <a:lvl8pPr marL="3519206" algn="l" defTabSz="502743" rtl="0" eaLnBrk="1" latinLnBrk="0" hangingPunct="1">
        <a:defRPr sz="1980" kern="1200">
          <a:solidFill>
            <a:schemeClr val="tx1"/>
          </a:solidFill>
          <a:latin typeface="+mn-lt"/>
          <a:ea typeface="+mn-ea"/>
          <a:cs typeface="+mn-cs"/>
        </a:defRPr>
      </a:lvl8pPr>
      <a:lvl9pPr marL="4021948" algn="l" defTabSz="502743"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813560"/>
            <a:ext cx="9052560" cy="51294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Footer Placeholder 21"/>
          <p:cNvSpPr>
            <a:spLocks noGrp="1"/>
          </p:cNvSpPr>
          <p:nvPr>
            <p:ph type="ftr" sz="quarter" idx="3"/>
          </p:nvPr>
        </p:nvSpPr>
        <p:spPr>
          <a:xfrm>
            <a:off x="1383632" y="7225862"/>
            <a:ext cx="6705000" cy="310896"/>
          </a:xfrm>
          <a:prstGeom prst="rect">
            <a:avLst/>
          </a:prstGeom>
        </p:spPr>
        <p:txBody>
          <a:bodyPr lIns="0" tIns="0" rIns="0" bIns="0" anchor="ctr"/>
          <a:lstStyle>
            <a:lvl1pPr algn="l">
              <a:defRPr sz="1134">
                <a:solidFill>
                  <a:schemeClr val="tx2"/>
                </a:solidFill>
              </a:defRPr>
            </a:lvl1pPr>
          </a:lstStyle>
          <a:p>
            <a:endParaRPr lang="en-US" dirty="0"/>
          </a:p>
        </p:txBody>
      </p:sp>
      <p:sp>
        <p:nvSpPr>
          <p:cNvPr id="10" name="Slide Number Placeholder 22"/>
          <p:cNvSpPr>
            <a:spLocks noGrp="1"/>
          </p:cNvSpPr>
          <p:nvPr>
            <p:ph type="sldNum" sz="quarter" idx="4"/>
          </p:nvPr>
        </p:nvSpPr>
        <p:spPr>
          <a:xfrm>
            <a:off x="8476299" y="7225862"/>
            <a:ext cx="1079183" cy="310896"/>
          </a:xfrm>
          <a:prstGeom prst="rect">
            <a:avLst/>
          </a:prstGeom>
        </p:spPr>
        <p:txBody>
          <a:bodyPr lIns="0" tIns="0" rIns="0" bIns="0" anchor="ctr"/>
          <a:lstStyle>
            <a:lvl1pPr algn="r">
              <a:defRPr sz="1134">
                <a:solidFill>
                  <a:schemeClr val="tx2"/>
                </a:solidFill>
              </a:defRPr>
            </a:lvl1pPr>
          </a:lstStyle>
          <a:p>
            <a:fld id="{5C582A27-141D-134C-93A4-2F5A73DCF9DC}" type="slidenum">
              <a:rPr lang="en-US" smtClean="0"/>
              <a:pPr/>
              <a:t>‹#›</a:t>
            </a:fld>
            <a:endParaRPr lang="en-US" dirty="0"/>
          </a:p>
        </p:txBody>
      </p:sp>
    </p:spTree>
    <p:extLst>
      <p:ext uri="{BB962C8B-B14F-4D97-AF65-F5344CB8AC3E}">
        <p14:creationId xmlns:p14="http://schemas.microsoft.com/office/powerpoint/2010/main" val="64498186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Lst>
  <p:hf hdr="0" dt="0"/>
  <p:txStyles>
    <p:titleStyle>
      <a:lvl1pPr algn="ctr" defTabSz="518176" rtl="0" eaLnBrk="1" latinLnBrk="0" hangingPunct="1">
        <a:spcBef>
          <a:spcPct val="0"/>
        </a:spcBef>
        <a:buNone/>
        <a:defRPr sz="4986" kern="1200">
          <a:solidFill>
            <a:schemeClr val="tx1"/>
          </a:solidFill>
          <a:latin typeface="Arial"/>
          <a:ea typeface="+mj-ea"/>
          <a:cs typeface="Arial"/>
        </a:defRPr>
      </a:lvl1pPr>
    </p:titleStyle>
    <p:bodyStyle>
      <a:lvl1pPr marL="259089" indent="-259089" algn="l" defTabSz="518176" rtl="0" eaLnBrk="1" latinLnBrk="0" hangingPunct="1">
        <a:spcBef>
          <a:spcPct val="20000"/>
        </a:spcBef>
        <a:buFont typeface="Arial"/>
        <a:buChar char="•"/>
        <a:tabLst/>
        <a:defRPr sz="2266" kern="1200">
          <a:solidFill>
            <a:schemeClr val="tx1"/>
          </a:solidFill>
          <a:latin typeface="Arial"/>
          <a:ea typeface="+mn-ea"/>
          <a:cs typeface="Arial"/>
        </a:defRPr>
      </a:lvl1pPr>
      <a:lvl2pPr marL="842037" indent="-323861" algn="l" defTabSz="518176" rtl="0" eaLnBrk="1" latinLnBrk="0" hangingPunct="1">
        <a:spcBef>
          <a:spcPct val="20000"/>
        </a:spcBef>
        <a:buFont typeface="Arial"/>
        <a:buChar char="–"/>
        <a:defRPr sz="2040" kern="1200">
          <a:solidFill>
            <a:schemeClr val="tx1"/>
          </a:solidFill>
          <a:latin typeface="Arial"/>
          <a:ea typeface="+mn-ea"/>
          <a:cs typeface="Arial"/>
        </a:defRPr>
      </a:lvl2pPr>
      <a:lvl3pPr marL="1295440" indent="-259089" algn="l" defTabSz="518176" rtl="0" eaLnBrk="1" latinLnBrk="0" hangingPunct="1">
        <a:spcBef>
          <a:spcPct val="20000"/>
        </a:spcBef>
        <a:buFont typeface="Arial"/>
        <a:buChar char="•"/>
        <a:defRPr sz="1814" kern="1200">
          <a:solidFill>
            <a:schemeClr val="tx1"/>
          </a:solidFill>
          <a:latin typeface="Arial"/>
          <a:ea typeface="+mn-ea"/>
          <a:cs typeface="Arial"/>
        </a:defRPr>
      </a:lvl3pPr>
      <a:lvl4pPr marL="1813616" indent="-259089" algn="l" defTabSz="518176" rtl="0" eaLnBrk="1" latinLnBrk="0" hangingPunct="1">
        <a:spcBef>
          <a:spcPct val="20000"/>
        </a:spcBef>
        <a:buFont typeface="Arial"/>
        <a:buChar char="–"/>
        <a:defRPr sz="1586" kern="1200">
          <a:solidFill>
            <a:schemeClr val="tx1"/>
          </a:solidFill>
          <a:latin typeface="Arial"/>
          <a:ea typeface="+mn-ea"/>
          <a:cs typeface="Arial"/>
        </a:defRPr>
      </a:lvl4pPr>
      <a:lvl5pPr marL="2331793" indent="-259089" algn="l" defTabSz="518176" rtl="0" eaLnBrk="1" latinLnBrk="0" hangingPunct="1">
        <a:spcBef>
          <a:spcPct val="20000"/>
        </a:spcBef>
        <a:buFont typeface="Arial"/>
        <a:buChar char="»"/>
        <a:defRPr sz="1586" kern="1200">
          <a:solidFill>
            <a:srgbClr val="3C4652"/>
          </a:solidFill>
          <a:latin typeface="Arial"/>
          <a:ea typeface="+mn-ea"/>
          <a:cs typeface="Arial"/>
        </a:defRPr>
      </a:lvl5pPr>
      <a:lvl6pPr marL="2849969" indent="-259089" algn="l" defTabSz="518176" rtl="0" eaLnBrk="1" latinLnBrk="0" hangingPunct="1">
        <a:spcBef>
          <a:spcPct val="20000"/>
        </a:spcBef>
        <a:buFont typeface="Arial"/>
        <a:buChar char="•"/>
        <a:defRPr sz="2266" kern="1200">
          <a:solidFill>
            <a:schemeClr val="tx1"/>
          </a:solidFill>
          <a:latin typeface="+mn-lt"/>
          <a:ea typeface="+mn-ea"/>
          <a:cs typeface="+mn-cs"/>
        </a:defRPr>
      </a:lvl6pPr>
      <a:lvl7pPr marL="3368145" indent="-259089" algn="l" defTabSz="518176" rtl="0" eaLnBrk="1" latinLnBrk="0" hangingPunct="1">
        <a:spcBef>
          <a:spcPct val="20000"/>
        </a:spcBef>
        <a:buFont typeface="Arial"/>
        <a:buChar char="•"/>
        <a:defRPr sz="2266" kern="1200">
          <a:solidFill>
            <a:schemeClr val="tx1"/>
          </a:solidFill>
          <a:latin typeface="+mn-lt"/>
          <a:ea typeface="+mn-ea"/>
          <a:cs typeface="+mn-cs"/>
        </a:defRPr>
      </a:lvl7pPr>
      <a:lvl8pPr marL="3886321" indent="-259089" algn="l" defTabSz="518176" rtl="0" eaLnBrk="1" latinLnBrk="0" hangingPunct="1">
        <a:spcBef>
          <a:spcPct val="20000"/>
        </a:spcBef>
        <a:buFont typeface="Arial"/>
        <a:buChar char="•"/>
        <a:defRPr sz="2266" kern="1200">
          <a:solidFill>
            <a:schemeClr val="tx1"/>
          </a:solidFill>
          <a:latin typeface="+mn-lt"/>
          <a:ea typeface="+mn-ea"/>
          <a:cs typeface="+mn-cs"/>
        </a:defRPr>
      </a:lvl8pPr>
      <a:lvl9pPr marL="4404498" indent="-259089" algn="l" defTabSz="518176" rtl="0" eaLnBrk="1" latinLnBrk="0" hangingPunct="1">
        <a:spcBef>
          <a:spcPct val="20000"/>
        </a:spcBef>
        <a:buFont typeface="Arial"/>
        <a:buChar char="•"/>
        <a:defRPr sz="2266" kern="1200">
          <a:solidFill>
            <a:schemeClr val="tx1"/>
          </a:solidFill>
          <a:latin typeface="+mn-lt"/>
          <a:ea typeface="+mn-ea"/>
          <a:cs typeface="+mn-cs"/>
        </a:defRPr>
      </a:lvl9pPr>
    </p:bodyStyle>
    <p:otherStyle>
      <a:defPPr>
        <a:defRPr lang="en-US"/>
      </a:defPPr>
      <a:lvl1pPr marL="0" algn="l" defTabSz="518176" rtl="0" eaLnBrk="1" latinLnBrk="0" hangingPunct="1">
        <a:defRPr sz="2040" kern="1200">
          <a:solidFill>
            <a:schemeClr val="tx1"/>
          </a:solidFill>
          <a:latin typeface="+mn-lt"/>
          <a:ea typeface="+mn-ea"/>
          <a:cs typeface="+mn-cs"/>
        </a:defRPr>
      </a:lvl1pPr>
      <a:lvl2pPr marL="518176" algn="l" defTabSz="518176" rtl="0" eaLnBrk="1" latinLnBrk="0" hangingPunct="1">
        <a:defRPr sz="2040" kern="1200">
          <a:solidFill>
            <a:schemeClr val="tx1"/>
          </a:solidFill>
          <a:latin typeface="+mn-lt"/>
          <a:ea typeface="+mn-ea"/>
          <a:cs typeface="+mn-cs"/>
        </a:defRPr>
      </a:lvl2pPr>
      <a:lvl3pPr marL="1036352" algn="l" defTabSz="518176" rtl="0" eaLnBrk="1" latinLnBrk="0" hangingPunct="1">
        <a:defRPr sz="2040" kern="1200">
          <a:solidFill>
            <a:schemeClr val="tx1"/>
          </a:solidFill>
          <a:latin typeface="+mn-lt"/>
          <a:ea typeface="+mn-ea"/>
          <a:cs typeface="+mn-cs"/>
        </a:defRPr>
      </a:lvl3pPr>
      <a:lvl4pPr marL="1554529" algn="l" defTabSz="518176" rtl="0" eaLnBrk="1" latinLnBrk="0" hangingPunct="1">
        <a:defRPr sz="2040" kern="1200">
          <a:solidFill>
            <a:schemeClr val="tx1"/>
          </a:solidFill>
          <a:latin typeface="+mn-lt"/>
          <a:ea typeface="+mn-ea"/>
          <a:cs typeface="+mn-cs"/>
        </a:defRPr>
      </a:lvl4pPr>
      <a:lvl5pPr marL="2072705" algn="l" defTabSz="518176" rtl="0" eaLnBrk="1" latinLnBrk="0" hangingPunct="1">
        <a:defRPr sz="2040" kern="1200">
          <a:solidFill>
            <a:schemeClr val="tx1"/>
          </a:solidFill>
          <a:latin typeface="+mn-lt"/>
          <a:ea typeface="+mn-ea"/>
          <a:cs typeface="+mn-cs"/>
        </a:defRPr>
      </a:lvl5pPr>
      <a:lvl6pPr marL="2590881" algn="l" defTabSz="518176" rtl="0" eaLnBrk="1" latinLnBrk="0" hangingPunct="1">
        <a:defRPr sz="2040" kern="1200">
          <a:solidFill>
            <a:schemeClr val="tx1"/>
          </a:solidFill>
          <a:latin typeface="+mn-lt"/>
          <a:ea typeface="+mn-ea"/>
          <a:cs typeface="+mn-cs"/>
        </a:defRPr>
      </a:lvl6pPr>
      <a:lvl7pPr marL="3109057" algn="l" defTabSz="518176" rtl="0" eaLnBrk="1" latinLnBrk="0" hangingPunct="1">
        <a:defRPr sz="2040" kern="1200">
          <a:solidFill>
            <a:schemeClr val="tx1"/>
          </a:solidFill>
          <a:latin typeface="+mn-lt"/>
          <a:ea typeface="+mn-ea"/>
          <a:cs typeface="+mn-cs"/>
        </a:defRPr>
      </a:lvl7pPr>
      <a:lvl8pPr marL="3627234" algn="l" defTabSz="518176" rtl="0" eaLnBrk="1" latinLnBrk="0" hangingPunct="1">
        <a:defRPr sz="2040" kern="1200">
          <a:solidFill>
            <a:schemeClr val="tx1"/>
          </a:solidFill>
          <a:latin typeface="+mn-lt"/>
          <a:ea typeface="+mn-ea"/>
          <a:cs typeface="+mn-cs"/>
        </a:defRPr>
      </a:lvl8pPr>
      <a:lvl9pPr marL="4145410" algn="l" defTabSz="518176"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3.jpeg"/><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hyperlink" Target="http://www.standard.com/retiremen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hyperlink" Target="http://www.mywellcents.com/AegisFinancialWellness" TargetMode="External"/><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hyperlink" Target="mailto:mcm.401k@assuredpartners.com" TargetMode="Externa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hyperlink" Target="mailto:mcm.401k@assuredpartners.com"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942" y="383224"/>
            <a:ext cx="4792458" cy="1999533"/>
          </a:xfrm>
        </p:spPr>
        <p:txBody>
          <a:bodyPr>
            <a:normAutofit/>
          </a:bodyPr>
          <a:lstStyle/>
          <a:p>
            <a:r>
              <a:rPr lang="en-US" sz="3000" dirty="0">
                <a:latin typeface="Verdana" panose="020B0604030504040204" pitchFamily="34" charset="0"/>
                <a:ea typeface="Verdana" panose="020B0604030504040204" pitchFamily="34" charset="0"/>
              </a:rPr>
              <a:t>Retirement &amp; Financial Planning 101</a:t>
            </a:r>
          </a:p>
        </p:txBody>
      </p:sp>
      <p:sp>
        <p:nvSpPr>
          <p:cNvPr id="3" name="Subtitle 2"/>
          <p:cNvSpPr>
            <a:spLocks noGrp="1"/>
          </p:cNvSpPr>
          <p:nvPr>
            <p:ph type="subTitle" idx="1"/>
          </p:nvPr>
        </p:nvSpPr>
        <p:spPr/>
        <p:txBody>
          <a:bodyPr>
            <a:normAutofit/>
          </a:bodyPr>
          <a:lstStyle/>
          <a:p>
            <a:r>
              <a:rPr lang="en-US" sz="2000" dirty="0">
                <a:latin typeface="Verdana" panose="020B0604030504040204" pitchFamily="34" charset="0"/>
                <a:ea typeface="Verdana" panose="020B0604030504040204" pitchFamily="34" charset="0"/>
              </a:rPr>
              <a:t>Aegis Living</a:t>
            </a:r>
          </a:p>
        </p:txBody>
      </p:sp>
      <p:sp>
        <p:nvSpPr>
          <p:cNvPr id="4" name="TextBox 3">
            <a:extLst>
              <a:ext uri="{FF2B5EF4-FFF2-40B4-BE49-F238E27FC236}">
                <a16:creationId xmlns:a16="http://schemas.microsoft.com/office/drawing/2014/main" id="{9274ACBC-5C23-49D6-A720-3D12A521BA09}"/>
              </a:ext>
            </a:extLst>
          </p:cNvPr>
          <p:cNvSpPr txBox="1"/>
          <p:nvPr/>
        </p:nvSpPr>
        <p:spPr>
          <a:xfrm>
            <a:off x="990600" y="7315200"/>
            <a:ext cx="8525910" cy="338500"/>
          </a:xfrm>
          <a:prstGeom prst="rect">
            <a:avLst/>
          </a:prstGeom>
          <a:noFill/>
        </p:spPr>
        <p:txBody>
          <a:bodyPr wrap="square" lIns="91387" tIns="45693" rIns="91387" bIns="45693"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85000"/>
                  </a:schemeClr>
                </a:solidFill>
                <a:effectLst/>
                <a:uLnTx/>
                <a:uFillTx/>
                <a:latin typeface="Adobe Garamond Pro"/>
                <a:ea typeface="+mn-ea"/>
                <a:cs typeface="+mn-cs"/>
              </a:rPr>
              <a:t>Securities and Investment Advisory Services Offered Through M Holdings Securities, Inc., A Registered Broker/Dealer and Investment Adviser, Member FINRA/SIPC.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chemeClr val="bg1">
                    <a:lumMod val="85000"/>
                  </a:schemeClr>
                </a:solidFill>
                <a:effectLst/>
                <a:uLnTx/>
                <a:uFillTx/>
                <a:latin typeface="Adobe Garamond Pro"/>
                <a:ea typeface="+mn-ea"/>
                <a:cs typeface="+mn-cs"/>
              </a:rPr>
              <a:t>Assured Partners of Washington LLC is independently owned an operated.</a:t>
            </a:r>
            <a:endParaRPr kumimoji="0" lang="en-US" sz="700" b="0" i="0" u="none" strike="noStrike" kern="1200" cap="none" spc="0" normalizeH="0" baseline="0" noProof="0" dirty="0">
              <a:ln>
                <a:noFill/>
              </a:ln>
              <a:solidFill>
                <a:schemeClr val="bg1">
                  <a:lumMod val="85000"/>
                </a:schemeClr>
              </a:solidFill>
              <a:effectLst/>
              <a:uLnTx/>
              <a:uFillTx/>
              <a:latin typeface="Adobe Garamond Pro"/>
              <a:ea typeface="+mn-ea"/>
              <a:cs typeface="+mn-cs"/>
            </a:endParaRPr>
          </a:p>
        </p:txBody>
      </p:sp>
    </p:spTree>
    <p:extLst>
      <p:ext uri="{BB962C8B-B14F-4D97-AF65-F5344CB8AC3E}">
        <p14:creationId xmlns:p14="http://schemas.microsoft.com/office/powerpoint/2010/main" val="3019288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ving Images – Browse 4,812,361 Stock Photos, Vectors, and Video | Adobe  Stock">
            <a:extLst>
              <a:ext uri="{FF2B5EF4-FFF2-40B4-BE49-F238E27FC236}">
                <a16:creationId xmlns:a16="http://schemas.microsoft.com/office/drawing/2014/main" id="{7A6D532F-F3A4-40C5-B7E7-FEBDFFF2B735}"/>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563003" y="2253349"/>
            <a:ext cx="8984634" cy="4680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ED716F-A295-4C31-9196-BBC7BB60AA5B}"/>
              </a:ext>
            </a:extLst>
          </p:cNvPr>
          <p:cNvSpPr>
            <a:spLocks noGrp="1"/>
          </p:cNvSpPr>
          <p:nvPr>
            <p:ph type="title"/>
          </p:nvPr>
        </p:nvSpPr>
        <p:spPr/>
        <p:txBody>
          <a:bodyPr/>
          <a:lstStyle/>
          <a:p>
            <a:r>
              <a:rPr kumimoji="0" lang="en-US" sz="2800" b="0" i="0" u="none" strike="noStrike" kern="0" cap="none" spc="0" normalizeH="0" baseline="0" noProof="0" dirty="0">
                <a:ln>
                  <a:noFill/>
                </a:ln>
                <a:solidFill>
                  <a:schemeClr val="tx1"/>
                </a:solidFill>
                <a:effectLst/>
                <a:uLnTx/>
                <a:uFillTx/>
                <a:latin typeface="Verdana"/>
                <a:ea typeface="+mj-ea"/>
                <a:cs typeface="+mj-cs"/>
              </a:rPr>
              <a:t>The 15% Savings Goal</a:t>
            </a:r>
            <a:endParaRPr lang="en-US" dirty="0">
              <a:solidFill>
                <a:schemeClr val="tx1"/>
              </a:solidFill>
            </a:endParaRPr>
          </a:p>
        </p:txBody>
      </p:sp>
      <p:sp>
        <p:nvSpPr>
          <p:cNvPr id="5" name="Slide Number Placeholder 4">
            <a:extLst>
              <a:ext uri="{FF2B5EF4-FFF2-40B4-BE49-F238E27FC236}">
                <a16:creationId xmlns:a16="http://schemas.microsoft.com/office/drawing/2014/main" id="{E11D7838-3970-4434-9B47-DC26ACF2906D}"/>
              </a:ext>
            </a:extLst>
          </p:cNvPr>
          <p:cNvSpPr>
            <a:spLocks noGrp="1"/>
          </p:cNvSpPr>
          <p:nvPr>
            <p:ph type="sldNum" sz="quarter" idx="12"/>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9061F5B3-D3D1-4E34-B802-F65422553442}" type="slidenum">
              <a:rPr kumimoji="0" lang="en-US" sz="655" b="0" i="0" u="none" strike="noStrike" kern="1200" cap="none" spc="0" normalizeH="0" baseline="0" noProof="0" smtClean="0">
                <a:ln>
                  <a:noFill/>
                </a:ln>
                <a:solidFill>
                  <a:srgbClr val="323332">
                    <a:lumMod val="60000"/>
                    <a:lumOff val="40000"/>
                  </a:srgbClr>
                </a:solidFill>
                <a:effectLst/>
                <a:uLnTx/>
                <a:uFillTx/>
                <a:latin typeface="Arial" panose="020B060402020202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9</a:t>
            </a:fld>
            <a:endParaRPr kumimoji="0" lang="en-US" sz="655" b="0" i="0" u="none" strike="noStrike" kern="1200" cap="none" spc="0" normalizeH="0" baseline="0" noProof="0">
              <a:ln>
                <a:noFill/>
              </a:ln>
              <a:solidFill>
                <a:srgbClr val="323332">
                  <a:lumMod val="60000"/>
                  <a:lumOff val="40000"/>
                </a:srgbClr>
              </a:solidFill>
              <a:effectLst/>
              <a:uLnTx/>
              <a:uFillTx/>
              <a:latin typeface="Arial" panose="020B0604020202020204"/>
              <a:ea typeface="+mn-ea"/>
              <a:cs typeface="+mn-cs"/>
            </a:endParaRPr>
          </a:p>
        </p:txBody>
      </p:sp>
      <p:sp>
        <p:nvSpPr>
          <p:cNvPr id="11" name="Rectangle 2">
            <a:extLst>
              <a:ext uri="{FF2B5EF4-FFF2-40B4-BE49-F238E27FC236}">
                <a16:creationId xmlns:a16="http://schemas.microsoft.com/office/drawing/2014/main" id="{D9215982-3B69-4704-8D8A-6A115825ADBA}"/>
              </a:ext>
            </a:extLst>
          </p:cNvPr>
          <p:cNvSpPr txBox="1">
            <a:spLocks noChangeArrowheads="1"/>
          </p:cNvSpPr>
          <p:nvPr/>
        </p:nvSpPr>
        <p:spPr>
          <a:xfrm>
            <a:off x="578677" y="1237357"/>
            <a:ext cx="9143998" cy="5581106"/>
          </a:xfrm>
          <a:prstGeom prst="rect">
            <a:avLst/>
          </a:prstGeom>
        </p:spPr>
        <p:txBody>
          <a:bodyPr vert="horz" lIns="82039" tIns="41020" rIns="82039" bIns="410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31775" marR="0" lvl="0" indent="-231775" algn="l" defTabSz="820738" rtl="0" eaLnBrk="1" fontAlgn="auto" latinLnBrk="0" hangingPunct="1">
              <a:lnSpc>
                <a:spcPct val="100000"/>
              </a:lnSpc>
              <a:spcBef>
                <a:spcPts val="600"/>
              </a:spcBef>
              <a:spcAft>
                <a:spcPts val="655"/>
              </a:spcAft>
              <a:buClr>
                <a:srgbClr val="FFFFFF">
                  <a:lumMod val="50000"/>
                </a:srgbClr>
              </a:buClr>
              <a:buSzTx/>
              <a:buFont typeface="Arial" panose="020B0604020202020204" pitchFamily="34" charset="0"/>
              <a:buNone/>
              <a:tabLst/>
              <a:defRPr/>
            </a:pPr>
            <a:endParaRPr kumimoji="0" lang="en-US" sz="1100" b="0" i="0" u="none" strike="noStrike" kern="1200" cap="none" spc="0" normalizeH="0" baseline="0" noProof="0" dirty="0">
              <a:ln>
                <a:noFill/>
              </a:ln>
              <a:solidFill>
                <a:srgbClr val="323332"/>
              </a:solidFill>
              <a:effectLst/>
              <a:uLnTx/>
              <a:uFillTx/>
              <a:latin typeface="Verdana" panose="020B0604030504040204" pitchFamily="34" charset="0"/>
              <a:ea typeface="Verdana" panose="020B0604030504040204" pitchFamily="34" charset="0"/>
              <a:cs typeface="Arial" panose="020B0604020202020204" pitchFamily="34" charset="0"/>
            </a:endParaRPr>
          </a:p>
          <a:p>
            <a:pPr marL="231775" marR="0" lvl="0" indent="-231775" algn="l" defTabSz="820738" rtl="0" eaLnBrk="1" fontAlgn="auto" latinLnBrk="0" hangingPunct="1">
              <a:lnSpc>
                <a:spcPct val="100000"/>
              </a:lnSpc>
              <a:spcBef>
                <a:spcPts val="600"/>
              </a:spcBef>
              <a:spcAft>
                <a:spcPts val="655"/>
              </a:spcAft>
              <a:buClr>
                <a:srgbClr val="FFFFFF">
                  <a:lumMod val="50000"/>
                </a:srgbClr>
              </a:buClr>
              <a:buSzTx/>
              <a:buFont typeface="Arial" panose="020B0604020202020204" pitchFamily="34" charset="0"/>
              <a:buNone/>
              <a:tabLst/>
              <a:defRPr/>
            </a:pPr>
            <a:endParaRPr kumimoji="0" lang="en-US" sz="1100" b="0" i="0" u="none" strike="noStrike" kern="1200" cap="none" spc="0" normalizeH="0" baseline="0" noProof="0" dirty="0">
              <a:ln>
                <a:noFill/>
              </a:ln>
              <a:solidFill>
                <a:srgbClr val="323332"/>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80CFB5-688B-41C3-AEC7-2C539BE9821F}"/>
              </a:ext>
            </a:extLst>
          </p:cNvPr>
          <p:cNvSpPr txBox="1"/>
          <p:nvPr/>
        </p:nvSpPr>
        <p:spPr>
          <a:xfrm>
            <a:off x="578676" y="1371600"/>
            <a:ext cx="8793923" cy="3318986"/>
          </a:xfrm>
          <a:prstGeom prst="rect">
            <a:avLst/>
          </a:prstGeom>
          <a:noFill/>
        </p:spPr>
        <p:txBody>
          <a:bodyPr wrap="square">
            <a:spAutoFit/>
          </a:bodyPr>
          <a:lstStyle/>
          <a:p>
            <a:pPr>
              <a:lnSpc>
                <a:spcPct val="107000"/>
              </a:lnSpc>
              <a:spcAft>
                <a:spcPts val="600"/>
              </a:spcAft>
              <a:tabLst>
                <a:tab pos="57150" algn="l"/>
              </a:tabLst>
            </a:pPr>
            <a:r>
              <a:rPr lang="en-US" sz="1600" dirty="0">
                <a:effectLst/>
                <a:latin typeface="Verdana" panose="020B0604030504040204" pitchFamily="34" charset="0"/>
                <a:ea typeface="Verdana" panose="020B0604030504040204" pitchFamily="34" charset="0"/>
                <a:cs typeface="Times New Roman" panose="02020603050405020304" pitchFamily="18" charset="0"/>
              </a:rPr>
              <a:t>Most people need to save more to build a nest egg that can meet their needs. </a:t>
            </a:r>
            <a:r>
              <a:rPr lang="en-US" sz="1600" dirty="0">
                <a:latin typeface="Verdana" panose="020B0604030504040204" pitchFamily="34" charset="0"/>
                <a:ea typeface="Verdana" panose="020B0604030504040204" pitchFamily="34" charset="0"/>
                <a:cs typeface="Times New Roman" panose="02020603050405020304" pitchFamily="18" charset="0"/>
              </a:rPr>
              <a:t>We </a:t>
            </a:r>
            <a:r>
              <a:rPr lang="en-US" sz="1600" dirty="0">
                <a:effectLst/>
                <a:latin typeface="Verdana" panose="020B0604030504040204" pitchFamily="34" charset="0"/>
                <a:ea typeface="Verdana" panose="020B0604030504040204" pitchFamily="34" charset="0"/>
                <a:cs typeface="Times New Roman" panose="02020603050405020304" pitchFamily="18" charset="0"/>
              </a:rPr>
              <a:t>recommend putting away 10 to 15 percent of your pay for retirement. There’s a relatively painless way to reach that goal.</a:t>
            </a:r>
          </a:p>
          <a:p>
            <a:pPr marL="0" marR="0">
              <a:lnSpc>
                <a:spcPct val="107000"/>
              </a:lnSpc>
              <a:spcBef>
                <a:spcPts val="0"/>
              </a:spcBef>
              <a:spcAft>
                <a:spcPts val="600"/>
              </a:spcAft>
              <a:tabLst>
                <a:tab pos="57150" algn="l"/>
              </a:tabLst>
            </a:pPr>
            <a:endParaRPr lang="en-US" sz="1400" b="1" dirty="0">
              <a:solidFill>
                <a:srgbClr val="1A4278"/>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600"/>
              </a:spcAft>
              <a:tabLst>
                <a:tab pos="57150" algn="l"/>
              </a:tabLst>
            </a:pPr>
            <a:r>
              <a:rPr lang="en-US" sz="1600" b="1" dirty="0">
                <a:solidFill>
                  <a:srgbClr val="1A4278"/>
                </a:solidFill>
                <a:effectLst/>
                <a:latin typeface="Verdana" panose="020B0604030504040204" pitchFamily="34" charset="0"/>
                <a:ea typeface="Verdana" panose="020B0604030504040204" pitchFamily="34" charset="0"/>
                <a:cs typeface="Times New Roman" panose="02020603050405020304" pitchFamily="18" charset="0"/>
              </a:rPr>
              <a:t>Take small steps</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tabLst>
                <a:tab pos="57150" algn="l"/>
              </a:tabLst>
            </a:pPr>
            <a:r>
              <a:rPr lang="en-US" sz="1600" dirty="0">
                <a:effectLst/>
                <a:latin typeface="Verdana" panose="020B0604030504040204" pitchFamily="34" charset="0"/>
                <a:ea typeface="Verdana" panose="020B0604030504040204" pitchFamily="34" charset="0"/>
                <a:cs typeface="Times New Roman" panose="02020603050405020304" pitchFamily="18" charset="0"/>
              </a:rPr>
              <a:t>Begin by contributing enough to receive your employer’s matching contribution </a:t>
            </a:r>
          </a:p>
          <a:p>
            <a:pPr marL="342900" marR="0" lvl="0" indent="-342900">
              <a:lnSpc>
                <a:spcPct val="107000"/>
              </a:lnSpc>
              <a:spcBef>
                <a:spcPts val="0"/>
              </a:spcBef>
              <a:spcAft>
                <a:spcPts val="600"/>
              </a:spcAft>
              <a:buFont typeface="Symbol" panose="05050102010706020507" pitchFamily="18" charset="2"/>
              <a:buChar char=""/>
              <a:tabLst>
                <a:tab pos="57150" algn="l"/>
              </a:tabLst>
            </a:pPr>
            <a:r>
              <a:rPr lang="en-US" sz="1600" dirty="0">
                <a:effectLst/>
                <a:latin typeface="Verdana" panose="020B0604030504040204" pitchFamily="34" charset="0"/>
                <a:ea typeface="Verdana" panose="020B0604030504040204" pitchFamily="34" charset="0"/>
                <a:cs typeface="Times New Roman" panose="02020603050405020304" pitchFamily="18" charset="0"/>
              </a:rPr>
              <a:t>Consider gradually raising your contribution amount to 10 percent or higher </a:t>
            </a:r>
          </a:p>
          <a:p>
            <a:pPr marL="342900" marR="0" lvl="0" indent="-342900">
              <a:lnSpc>
                <a:spcPct val="107000"/>
              </a:lnSpc>
              <a:spcBef>
                <a:spcPts val="0"/>
              </a:spcBef>
              <a:spcAft>
                <a:spcPts val="600"/>
              </a:spcAft>
              <a:buFont typeface="Symbol" panose="05050102010706020507" pitchFamily="18" charset="2"/>
              <a:buChar char=""/>
              <a:tabLst>
                <a:tab pos="57150" algn="l"/>
              </a:tabLst>
            </a:pPr>
            <a:r>
              <a:rPr lang="en-US" sz="1600" dirty="0">
                <a:effectLst/>
                <a:latin typeface="Verdana" panose="020B0604030504040204" pitchFamily="34" charset="0"/>
                <a:ea typeface="Verdana" panose="020B0604030504040204" pitchFamily="34" charset="0"/>
                <a:cs typeface="Times New Roman" panose="02020603050405020304" pitchFamily="18" charset="0"/>
              </a:rPr>
              <a:t>Raise your plan contributions once a year by an amount that’s easy to handle, on a date that’s easy to remember—say, 2 percent on your birthday. Thanks to the power of compounding (the earnings on your earnings), even small, regular increases in your plan contributions can make a big difference over time.</a:t>
            </a:r>
          </a:p>
        </p:txBody>
      </p:sp>
    </p:spTree>
    <p:extLst>
      <p:ext uri="{BB962C8B-B14F-4D97-AF65-F5344CB8AC3E}">
        <p14:creationId xmlns:p14="http://schemas.microsoft.com/office/powerpoint/2010/main" val="14766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716F-A295-4C31-9196-BBC7BB60AA5B}"/>
              </a:ext>
            </a:extLst>
          </p:cNvPr>
          <p:cNvSpPr>
            <a:spLocks noGrp="1"/>
          </p:cNvSpPr>
          <p:nvPr>
            <p:ph type="title"/>
          </p:nvPr>
        </p:nvSpPr>
        <p:spPr/>
        <p:txBody>
          <a:bodyPr/>
          <a:lstStyle/>
          <a:p>
            <a:r>
              <a:rPr kumimoji="0" lang="en-US" sz="2800" b="0" i="0" u="none" strike="noStrike" kern="0" cap="none" spc="0" normalizeH="0" baseline="0" noProof="0" dirty="0">
                <a:ln>
                  <a:noFill/>
                </a:ln>
                <a:solidFill>
                  <a:schemeClr val="tx1"/>
                </a:solidFill>
                <a:effectLst/>
                <a:uLnTx/>
                <a:uFillTx/>
                <a:latin typeface="Verdana"/>
                <a:ea typeface="+mj-ea"/>
                <a:cs typeface="+mj-cs"/>
              </a:rPr>
              <a:t>Rebalancing your Portfolio</a:t>
            </a:r>
            <a:endParaRPr lang="en-US" dirty="0">
              <a:solidFill>
                <a:schemeClr val="tx1"/>
              </a:solidFill>
            </a:endParaRPr>
          </a:p>
        </p:txBody>
      </p:sp>
      <p:sp>
        <p:nvSpPr>
          <p:cNvPr id="5" name="Slide Number Placeholder 4">
            <a:extLst>
              <a:ext uri="{FF2B5EF4-FFF2-40B4-BE49-F238E27FC236}">
                <a16:creationId xmlns:a16="http://schemas.microsoft.com/office/drawing/2014/main" id="{E11D7838-3970-4434-9B47-DC26ACF2906D}"/>
              </a:ext>
            </a:extLst>
          </p:cNvPr>
          <p:cNvSpPr>
            <a:spLocks noGrp="1"/>
          </p:cNvSpPr>
          <p:nvPr>
            <p:ph type="sldNum" sz="quarter" idx="12"/>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9061F5B3-D3D1-4E34-B802-F65422553442}" type="slidenum">
              <a:rPr kumimoji="0" lang="en-US" sz="655" b="0" i="0" u="none" strike="noStrike" kern="1200" cap="none" spc="0" normalizeH="0" baseline="0" noProof="0" smtClean="0">
                <a:ln>
                  <a:noFill/>
                </a:ln>
                <a:solidFill>
                  <a:srgbClr val="323332">
                    <a:lumMod val="60000"/>
                    <a:lumOff val="40000"/>
                  </a:srgbClr>
                </a:solidFill>
                <a:effectLst/>
                <a:uLnTx/>
                <a:uFillTx/>
                <a:latin typeface="Arial" panose="020B060402020202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10</a:t>
            </a:fld>
            <a:endParaRPr kumimoji="0" lang="en-US" sz="655" b="0" i="0" u="none" strike="noStrike" kern="1200" cap="none" spc="0" normalizeH="0" baseline="0" noProof="0">
              <a:ln>
                <a:noFill/>
              </a:ln>
              <a:solidFill>
                <a:srgbClr val="323332">
                  <a:lumMod val="60000"/>
                  <a:lumOff val="40000"/>
                </a:srgbClr>
              </a:solidFill>
              <a:effectLst/>
              <a:uLnTx/>
              <a:uFillTx/>
              <a:latin typeface="Arial" panose="020B0604020202020204"/>
              <a:ea typeface="+mn-ea"/>
              <a:cs typeface="+mn-cs"/>
            </a:endParaRPr>
          </a:p>
        </p:txBody>
      </p:sp>
      <p:sp>
        <p:nvSpPr>
          <p:cNvPr id="11" name="Rectangle 2">
            <a:extLst>
              <a:ext uri="{FF2B5EF4-FFF2-40B4-BE49-F238E27FC236}">
                <a16:creationId xmlns:a16="http://schemas.microsoft.com/office/drawing/2014/main" id="{D9215982-3B69-4704-8D8A-6A115825ADBA}"/>
              </a:ext>
            </a:extLst>
          </p:cNvPr>
          <p:cNvSpPr txBox="1">
            <a:spLocks noChangeArrowheads="1"/>
          </p:cNvSpPr>
          <p:nvPr/>
        </p:nvSpPr>
        <p:spPr>
          <a:xfrm>
            <a:off x="578677" y="1237357"/>
            <a:ext cx="9143998" cy="5581106"/>
          </a:xfrm>
          <a:prstGeom prst="rect">
            <a:avLst/>
          </a:prstGeom>
        </p:spPr>
        <p:txBody>
          <a:bodyPr vert="horz" lIns="82039" tIns="41020" rIns="82039" bIns="410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31775" marR="0" lvl="0" indent="-231775" algn="l" defTabSz="820738" rtl="0" eaLnBrk="1" fontAlgn="auto" latinLnBrk="0" hangingPunct="1">
              <a:lnSpc>
                <a:spcPct val="100000"/>
              </a:lnSpc>
              <a:spcBef>
                <a:spcPts val="600"/>
              </a:spcBef>
              <a:spcAft>
                <a:spcPts val="655"/>
              </a:spcAft>
              <a:buClr>
                <a:srgbClr val="FFFFFF">
                  <a:lumMod val="50000"/>
                </a:srgbClr>
              </a:buClr>
              <a:buSzTx/>
              <a:buFont typeface="Arial" panose="020B0604020202020204" pitchFamily="34" charset="0"/>
              <a:buNone/>
              <a:tabLst/>
              <a:defRPr/>
            </a:pPr>
            <a:endParaRPr kumimoji="0" lang="en-US" sz="1100" b="0" i="0" u="none" strike="noStrike" kern="1200" cap="none" spc="0" normalizeH="0" baseline="0" noProof="0" dirty="0">
              <a:ln>
                <a:noFill/>
              </a:ln>
              <a:solidFill>
                <a:srgbClr val="323332"/>
              </a:solidFill>
              <a:effectLst/>
              <a:uLnTx/>
              <a:uFillTx/>
              <a:latin typeface="Verdana" panose="020B0604030504040204" pitchFamily="34" charset="0"/>
              <a:ea typeface="Verdana" panose="020B0604030504040204" pitchFamily="34" charset="0"/>
              <a:cs typeface="Arial" panose="020B0604020202020204" pitchFamily="34" charset="0"/>
            </a:endParaRPr>
          </a:p>
          <a:p>
            <a:pPr marL="231775" marR="0" lvl="0" indent="-231775" algn="l" defTabSz="820738" rtl="0" eaLnBrk="1" fontAlgn="auto" latinLnBrk="0" hangingPunct="1">
              <a:lnSpc>
                <a:spcPct val="100000"/>
              </a:lnSpc>
              <a:spcBef>
                <a:spcPts val="600"/>
              </a:spcBef>
              <a:spcAft>
                <a:spcPts val="655"/>
              </a:spcAft>
              <a:buClr>
                <a:srgbClr val="FFFFFF">
                  <a:lumMod val="50000"/>
                </a:srgbClr>
              </a:buClr>
              <a:buSzTx/>
              <a:buFont typeface="Arial" panose="020B0604020202020204" pitchFamily="34" charset="0"/>
              <a:buNone/>
              <a:tabLst/>
              <a:defRPr/>
            </a:pPr>
            <a:endParaRPr kumimoji="0" lang="en-US" sz="1100" b="0" i="0" u="none" strike="noStrike" kern="1200" cap="none" spc="0" normalizeH="0" baseline="0" noProof="0" dirty="0">
              <a:ln>
                <a:noFill/>
              </a:ln>
              <a:solidFill>
                <a:srgbClr val="323332"/>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80CFB5-688B-41C3-AEC7-2C539BE9821F}"/>
              </a:ext>
            </a:extLst>
          </p:cNvPr>
          <p:cNvSpPr txBox="1"/>
          <p:nvPr/>
        </p:nvSpPr>
        <p:spPr>
          <a:xfrm>
            <a:off x="492869" y="914400"/>
            <a:ext cx="8793923" cy="948529"/>
          </a:xfrm>
          <a:prstGeom prst="rect">
            <a:avLst/>
          </a:prstGeom>
          <a:noFill/>
        </p:spPr>
        <p:txBody>
          <a:bodyPr wrap="square">
            <a:spAutoFit/>
          </a:bodyPr>
          <a:lstStyle/>
          <a:p>
            <a:pPr marL="0" marR="0">
              <a:lnSpc>
                <a:spcPct val="107000"/>
              </a:lnSpc>
              <a:spcBef>
                <a:spcPts val="0"/>
              </a:spcBef>
              <a:spcAft>
                <a:spcPts val="800"/>
              </a:spcAft>
            </a:pPr>
            <a:r>
              <a:rPr lang="en-US" sz="1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As a participant in the company’s retirement plan, you are already serious about saving for your future. Whether you are retiring in a few weeks or a few decades, you may need to protect your investment. A healthy way to do this is to rebalance your portfolio.</a:t>
            </a:r>
          </a:p>
          <a:p>
            <a:pPr marL="0" marR="0">
              <a:lnSpc>
                <a:spcPct val="107000"/>
              </a:lnSpc>
              <a:spcBef>
                <a:spcPts val="0"/>
              </a:spcBef>
              <a:spcAft>
                <a:spcPts val="800"/>
              </a:spcAft>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3074" name="Picture 1">
            <a:extLst>
              <a:ext uri="{FF2B5EF4-FFF2-40B4-BE49-F238E27FC236}">
                <a16:creationId xmlns:a16="http://schemas.microsoft.com/office/drawing/2014/main" id="{38C6E184-A114-430A-A0BE-FB2245FB816A}"/>
              </a:ext>
            </a:extLst>
          </p:cNvPr>
          <p:cNvPicPr>
            <a:picLocks noChangeAspect="1" noChangeArrowheads="1"/>
          </p:cNvPicPr>
          <p:nvPr/>
        </p:nvPicPr>
        <p:blipFill>
          <a:blip r:embed="rId2" cstate="print">
            <a:alphaModFix amt="70000"/>
            <a:extLst>
              <a:ext uri="{28A0092B-C50C-407E-A947-70E740481C1C}">
                <a14:useLocalDpi xmlns:a14="http://schemas.microsoft.com/office/drawing/2010/main" val="0"/>
              </a:ext>
            </a:extLst>
          </a:blip>
          <a:srcRect/>
          <a:stretch>
            <a:fillRect/>
          </a:stretch>
        </p:blipFill>
        <p:spPr bwMode="auto">
          <a:xfrm>
            <a:off x="5898445" y="4671522"/>
            <a:ext cx="3616946" cy="241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526125F2-AA2A-49E1-8762-2AA297AA541E}"/>
              </a:ext>
            </a:extLst>
          </p:cNvPr>
          <p:cNvGrpSpPr/>
          <p:nvPr/>
        </p:nvGrpSpPr>
        <p:grpSpPr>
          <a:xfrm>
            <a:off x="499233" y="1752600"/>
            <a:ext cx="2469323" cy="4913160"/>
            <a:chOff x="499233" y="2326811"/>
            <a:chExt cx="2469323" cy="4913160"/>
          </a:xfrm>
        </p:grpSpPr>
        <p:sp>
          <p:nvSpPr>
            <p:cNvPr id="8" name="Rectangle: Rounded Corners 7">
              <a:extLst>
                <a:ext uri="{FF2B5EF4-FFF2-40B4-BE49-F238E27FC236}">
                  <a16:creationId xmlns:a16="http://schemas.microsoft.com/office/drawing/2014/main" id="{2299A855-04BF-4F24-8429-DA1ABBA1D814}"/>
                </a:ext>
              </a:extLst>
            </p:cNvPr>
            <p:cNvSpPr/>
            <p:nvPr/>
          </p:nvSpPr>
          <p:spPr>
            <a:xfrm>
              <a:off x="499233" y="2326811"/>
              <a:ext cx="2469323" cy="49131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4ADD077-55BD-4547-8889-E093C415F718}"/>
                </a:ext>
              </a:extLst>
            </p:cNvPr>
            <p:cNvSpPr txBox="1"/>
            <p:nvPr/>
          </p:nvSpPr>
          <p:spPr>
            <a:xfrm>
              <a:off x="560133" y="2451202"/>
              <a:ext cx="2310439" cy="2804742"/>
            </a:xfrm>
            <a:prstGeom prst="rect">
              <a:avLst/>
            </a:prstGeom>
            <a:noFill/>
          </p:spPr>
          <p:txBody>
            <a:bodyPr wrap="square">
              <a:spAutoFit/>
            </a:bodyPr>
            <a:lstStyle/>
            <a:p>
              <a:pPr marL="0" marR="0">
                <a:lnSpc>
                  <a:spcPct val="107000"/>
                </a:lnSpc>
                <a:spcBef>
                  <a:spcPts val="0"/>
                </a:spcBef>
                <a:spcAft>
                  <a:spcPts val="800"/>
                </a:spcAft>
              </a:pPr>
              <a:r>
                <a:rPr lang="en-US" sz="85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Example:</a:t>
              </a:r>
              <a:endParaRPr lang="en-US" sz="85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85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Suppose you enrolled in the plan at the beginning of last year and allocated 40 percent of your portfolio to bond funds and 60 percent to equity funds. Further suppose that when you got your year-end statement, it shows that 70 percent of your assets are in equity funds and 30 percent are in bond funds.</a:t>
              </a:r>
              <a:endParaRPr lang="en-US" sz="85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85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To stay within your acceptable risk level (which is what you determined before entering into the plan), you should sell enough equity funds to bring that back to 60 percent of your assets and buy enough bond funds to bring them up to 40 percent of your assets.</a:t>
              </a:r>
              <a:endParaRPr lang="en-US" sz="850" dirty="0">
                <a:effectLst/>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23" name="Object 21">
              <a:extLst>
                <a:ext uri="{FF2B5EF4-FFF2-40B4-BE49-F238E27FC236}">
                  <a16:creationId xmlns:a16="http://schemas.microsoft.com/office/drawing/2014/main" id="{679C30DE-A61F-4279-9011-B7E12AAE74CC}"/>
                </a:ext>
              </a:extLst>
            </p:cNvPr>
            <p:cNvGraphicFramePr>
              <a:graphicFrameLocks noChangeAspect="1"/>
            </p:cNvGraphicFramePr>
            <p:nvPr>
              <p:extLst>
                <p:ext uri="{D42A27DB-BD31-4B8C-83A1-F6EECF244321}">
                  <p14:modId xmlns:p14="http://schemas.microsoft.com/office/powerpoint/2010/main" val="1276895241"/>
                </p:ext>
              </p:extLst>
            </p:nvPr>
          </p:nvGraphicFramePr>
          <p:xfrm>
            <a:off x="844685" y="5275467"/>
            <a:ext cx="1600201" cy="9847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Object 23">
              <a:extLst>
                <a:ext uri="{FF2B5EF4-FFF2-40B4-BE49-F238E27FC236}">
                  <a16:creationId xmlns:a16="http://schemas.microsoft.com/office/drawing/2014/main" id="{023A4E29-F048-4CED-BD26-969E4184F547}"/>
                </a:ext>
              </a:extLst>
            </p:cNvPr>
            <p:cNvGraphicFramePr>
              <a:graphicFrameLocks noChangeAspect="1"/>
            </p:cNvGraphicFramePr>
            <p:nvPr>
              <p:extLst>
                <p:ext uri="{D42A27DB-BD31-4B8C-83A1-F6EECF244321}">
                  <p14:modId xmlns:p14="http://schemas.microsoft.com/office/powerpoint/2010/main" val="1042156618"/>
                </p:ext>
              </p:extLst>
            </p:nvPr>
          </p:nvGraphicFramePr>
          <p:xfrm>
            <a:off x="830090" y="6156681"/>
            <a:ext cx="1600201" cy="984739"/>
          </p:xfrm>
          <a:graphic>
            <a:graphicData uri="http://schemas.openxmlformats.org/drawingml/2006/chart">
              <c:chart xmlns:c="http://schemas.openxmlformats.org/drawingml/2006/chart" xmlns:r="http://schemas.openxmlformats.org/officeDocument/2006/relationships" r:id="rId4"/>
            </a:graphicData>
          </a:graphic>
        </p:graphicFrame>
      </p:grpSp>
      <p:sp>
        <p:nvSpPr>
          <p:cNvPr id="31" name="TextBox 30">
            <a:extLst>
              <a:ext uri="{FF2B5EF4-FFF2-40B4-BE49-F238E27FC236}">
                <a16:creationId xmlns:a16="http://schemas.microsoft.com/office/drawing/2014/main" id="{8AF49643-C785-4908-B0DD-DE0520DBE527}"/>
              </a:ext>
            </a:extLst>
          </p:cNvPr>
          <p:cNvSpPr txBox="1"/>
          <p:nvPr/>
        </p:nvSpPr>
        <p:spPr>
          <a:xfrm>
            <a:off x="3234564" y="1895229"/>
            <a:ext cx="5528436" cy="2557751"/>
          </a:xfrm>
          <a:prstGeom prst="rect">
            <a:avLst/>
          </a:prstGeom>
          <a:noFill/>
        </p:spPr>
        <p:txBody>
          <a:bodyPr wrap="square">
            <a:spAutoFit/>
          </a:bodyPr>
          <a:lstStyle/>
          <a:p>
            <a:pPr marL="0" marR="0">
              <a:lnSpc>
                <a:spcPct val="107000"/>
              </a:lnSpc>
              <a:spcBef>
                <a:spcPts val="0"/>
              </a:spcBef>
              <a:spcAft>
                <a:spcPts val="800"/>
              </a:spcAft>
            </a:pPr>
            <a:r>
              <a:rPr lang="en-US" sz="1100" b="1" dirty="0">
                <a:solidFill>
                  <a:schemeClr val="accent6"/>
                </a:solidFill>
                <a:latin typeface="Verdana" panose="020B0604030504040204" pitchFamily="34" charset="0"/>
                <a:ea typeface="Verdana" panose="020B0604030504040204" pitchFamily="34" charset="0"/>
                <a:cs typeface="Times New Roman" panose="02020603050405020304" pitchFamily="18" charset="0"/>
              </a:rPr>
              <a:t>What is rebalancing?</a:t>
            </a:r>
          </a:p>
          <a:p>
            <a:pPr marL="0" marR="0">
              <a:lnSpc>
                <a:spcPct val="107000"/>
              </a:lnSpc>
              <a:spcBef>
                <a:spcPts val="0"/>
              </a:spcBef>
              <a:spcAft>
                <a:spcPts val="800"/>
              </a:spcAft>
            </a:pPr>
            <a:r>
              <a:rPr lang="en-US" sz="1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Rebalancing is simply readjusting your portfolio back to the original asset allocation that considered your risk tolerance and time horizon. Put another way, rebalancing forces you to adhere to your investment strategy. </a:t>
            </a:r>
            <a:r>
              <a:rPr lang="en-US" sz="1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You rebalance by selling assets that make up too much of your portfolio and use the proceeds to buy back those that now make up too little of your portfolio. The net effect is to “sell high and buy low.” Ultimately, regular rebalancing can increase the overall return of your portfolio over time. </a:t>
            </a:r>
          </a:p>
          <a:p>
            <a:pPr marL="0" marR="0">
              <a:lnSpc>
                <a:spcPct val="107000"/>
              </a:lnSpc>
              <a:spcBef>
                <a:spcPts val="0"/>
              </a:spcBef>
              <a:spcAft>
                <a:spcPts val="800"/>
              </a:spcAft>
            </a:pPr>
            <a:r>
              <a:rPr lang="en-US" sz="1100" b="1" dirty="0">
                <a:solidFill>
                  <a:schemeClr val="accent6"/>
                </a:solidFill>
                <a:latin typeface="Verdana" panose="020B0604030504040204" pitchFamily="34" charset="0"/>
                <a:ea typeface="Verdana" panose="020B0604030504040204" pitchFamily="34" charset="0"/>
                <a:cs typeface="Times New Roman" panose="02020603050405020304" pitchFamily="18" charset="0"/>
              </a:rPr>
              <a:t>Keeping in check</a:t>
            </a:r>
          </a:p>
          <a:p>
            <a:pPr marL="0" marR="0">
              <a:lnSpc>
                <a:spcPct val="107000"/>
              </a:lnSpc>
              <a:spcBef>
                <a:spcPts val="0"/>
              </a:spcBef>
              <a:spcAft>
                <a:spcPts val="800"/>
              </a:spcAft>
            </a:pPr>
            <a:r>
              <a:rPr lang="en-US" sz="1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It is recommended that you rebalance at least once a year and no more than four times a year. Consider this a good opportunity to evaluate if your investment strategy is still in line with your original goals.</a:t>
            </a:r>
          </a:p>
        </p:txBody>
      </p:sp>
    </p:spTree>
    <p:extLst>
      <p:ext uri="{BB962C8B-B14F-4D97-AF65-F5344CB8AC3E}">
        <p14:creationId xmlns:p14="http://schemas.microsoft.com/office/powerpoint/2010/main" val="96798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716F-A295-4C31-9196-BBC7BB60AA5B}"/>
              </a:ext>
            </a:extLst>
          </p:cNvPr>
          <p:cNvSpPr>
            <a:spLocks noGrp="1"/>
          </p:cNvSpPr>
          <p:nvPr>
            <p:ph type="title"/>
          </p:nvPr>
        </p:nvSpPr>
        <p:spPr/>
        <p:txBody>
          <a:bodyPr/>
          <a:lstStyle/>
          <a:p>
            <a:r>
              <a:rPr kumimoji="0" lang="en-US" sz="2800" b="0" i="0" u="none" strike="noStrike" kern="0" cap="none" spc="0" normalizeH="0" baseline="0" noProof="0" dirty="0">
                <a:ln>
                  <a:noFill/>
                </a:ln>
                <a:solidFill>
                  <a:schemeClr val="tx1"/>
                </a:solidFill>
                <a:effectLst/>
                <a:uLnTx/>
                <a:uFillTx/>
                <a:latin typeface="Verdana"/>
                <a:ea typeface="+mj-ea"/>
                <a:cs typeface="+mj-cs"/>
              </a:rPr>
              <a:t>Eligibility &amp; Employee Contributions</a:t>
            </a:r>
            <a:endParaRPr lang="en-US" dirty="0">
              <a:solidFill>
                <a:schemeClr val="tx1"/>
              </a:solidFill>
            </a:endParaRPr>
          </a:p>
        </p:txBody>
      </p:sp>
      <p:sp>
        <p:nvSpPr>
          <p:cNvPr id="5" name="Slide Number Placeholder 4">
            <a:extLst>
              <a:ext uri="{FF2B5EF4-FFF2-40B4-BE49-F238E27FC236}">
                <a16:creationId xmlns:a16="http://schemas.microsoft.com/office/drawing/2014/main" id="{E11D7838-3970-4434-9B47-DC26ACF2906D}"/>
              </a:ext>
            </a:extLst>
          </p:cNvPr>
          <p:cNvSpPr>
            <a:spLocks noGrp="1"/>
          </p:cNvSpPr>
          <p:nvPr>
            <p:ph type="sldNum" sz="quarter" idx="12"/>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9061F5B3-D3D1-4E34-B802-F65422553442}" type="slidenum">
              <a:rPr kumimoji="0" lang="en-US" sz="655" b="0" i="0" u="none" strike="noStrike" kern="1200" cap="none" spc="0" normalizeH="0" baseline="0" noProof="0" smtClean="0">
                <a:ln>
                  <a:noFill/>
                </a:ln>
                <a:solidFill>
                  <a:srgbClr val="323332">
                    <a:lumMod val="60000"/>
                    <a:lumOff val="40000"/>
                  </a:srgbClr>
                </a:solidFill>
                <a:effectLst/>
                <a:uLnTx/>
                <a:uFillTx/>
                <a:latin typeface="Arial" panose="020B060402020202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11</a:t>
            </a:fld>
            <a:endParaRPr kumimoji="0" lang="en-US" sz="655" b="0" i="0" u="none" strike="noStrike" kern="1200" cap="none" spc="0" normalizeH="0" baseline="0" noProof="0">
              <a:ln>
                <a:noFill/>
              </a:ln>
              <a:solidFill>
                <a:srgbClr val="323332">
                  <a:lumMod val="60000"/>
                  <a:lumOff val="40000"/>
                </a:srgbClr>
              </a:solidFill>
              <a:effectLst/>
              <a:uLnTx/>
              <a:uFillTx/>
              <a:latin typeface="Arial" panose="020B0604020202020204"/>
              <a:ea typeface="+mn-ea"/>
              <a:cs typeface="+mn-cs"/>
            </a:endParaRPr>
          </a:p>
        </p:txBody>
      </p:sp>
      <p:sp>
        <p:nvSpPr>
          <p:cNvPr id="11" name="Rectangle 2">
            <a:extLst>
              <a:ext uri="{FF2B5EF4-FFF2-40B4-BE49-F238E27FC236}">
                <a16:creationId xmlns:a16="http://schemas.microsoft.com/office/drawing/2014/main" id="{D9215982-3B69-4704-8D8A-6A115825ADBA}"/>
              </a:ext>
            </a:extLst>
          </p:cNvPr>
          <p:cNvSpPr txBox="1">
            <a:spLocks noChangeArrowheads="1"/>
          </p:cNvSpPr>
          <p:nvPr/>
        </p:nvSpPr>
        <p:spPr>
          <a:xfrm>
            <a:off x="578677" y="1237356"/>
            <a:ext cx="9143998" cy="6018361"/>
          </a:xfrm>
          <a:prstGeom prst="rect">
            <a:avLst/>
          </a:prstGeom>
        </p:spPr>
        <p:txBody>
          <a:bodyPr vert="horz" lIns="82039" tIns="41020" rIns="82039" bIns="410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31775" indent="-231775" defTabSz="820738">
              <a:spcBef>
                <a:spcPts val="600"/>
              </a:spcBef>
              <a:buClr>
                <a:schemeClr val="bg1">
                  <a:lumMod val="50000"/>
                </a:schemeClr>
              </a:buClr>
            </a:pPr>
            <a:r>
              <a:rPr lang="en-US" sz="1600" b="1" dirty="0">
                <a:latin typeface="Verdana" panose="020B0604030504040204" pitchFamily="34" charset="0"/>
                <a:ea typeface="Verdana" panose="020B0604030504040204" pitchFamily="34" charset="0"/>
              </a:rPr>
              <a:t>Eligibility and Entry Date: </a:t>
            </a:r>
            <a:r>
              <a:rPr lang="en-US" sz="1400" dirty="0">
                <a:latin typeface="Verdana" panose="020B0604030504040204" pitchFamily="34" charset="0"/>
                <a:ea typeface="Verdana" panose="020B0604030504040204" pitchFamily="34" charset="0"/>
              </a:rPr>
              <a:t>Age 18, First of the month</a:t>
            </a:r>
            <a:endParaRPr lang="en-US" sz="1400" baseline="30000" dirty="0">
              <a:latin typeface="Verdana" panose="020B0604030504040204" pitchFamily="34" charset="0"/>
              <a:ea typeface="Verdana" panose="020B0604030504040204" pitchFamily="34" charset="0"/>
            </a:endParaRPr>
          </a:p>
          <a:p>
            <a:pPr marL="231775" indent="-231775" defTabSz="820738">
              <a:spcBef>
                <a:spcPts val="600"/>
              </a:spcBef>
              <a:spcAft>
                <a:spcPts val="0"/>
              </a:spcAft>
              <a:buClr>
                <a:schemeClr val="bg1">
                  <a:lumMod val="50000"/>
                </a:schemeClr>
              </a:buClr>
            </a:pPr>
            <a:r>
              <a:rPr lang="en-US" sz="1600" b="1" dirty="0">
                <a:latin typeface="Verdana" panose="020B0604030504040204" pitchFamily="34" charset="0"/>
                <a:ea typeface="Verdana" panose="020B0604030504040204" pitchFamily="34" charset="0"/>
              </a:rPr>
              <a:t>Employee Contributions</a:t>
            </a:r>
          </a:p>
          <a:p>
            <a:pPr marL="688975" lvl="1" indent="-231775" defTabSz="820738">
              <a:spcBef>
                <a:spcPct val="50000"/>
              </a:spcBef>
              <a:spcAft>
                <a:spcPts val="0"/>
              </a:spcAft>
              <a:buClr>
                <a:srgbClr val="FFFFFF">
                  <a:lumMod val="50000"/>
                </a:srgbClr>
              </a:buClr>
            </a:pPr>
            <a:r>
              <a:rPr lang="en-US" sz="1400" dirty="0">
                <a:latin typeface="Verdana" panose="020B0604030504040204" pitchFamily="34" charset="0"/>
                <a:ea typeface="Verdana" panose="020B0604030504040204" pitchFamily="34" charset="0"/>
              </a:rPr>
              <a:t>Pre-tax Contributions</a:t>
            </a:r>
          </a:p>
          <a:p>
            <a:pPr marL="1139720" lvl="2" indent="-231775" defTabSz="820738">
              <a:spcBef>
                <a:spcPct val="50000"/>
              </a:spcBef>
              <a:buClr>
                <a:srgbClr val="FFFFFF">
                  <a:lumMod val="50000"/>
                </a:srgbClr>
              </a:buClr>
            </a:pPr>
            <a:r>
              <a:rPr lang="en-US" sz="1200" dirty="0">
                <a:latin typeface="Verdana" panose="020B0604030504040204" pitchFamily="34" charset="0"/>
                <a:ea typeface="Verdana" panose="020B0604030504040204" pitchFamily="34" charset="0"/>
              </a:rPr>
              <a:t>Traditional 401(k) contributions to a retirement plan are contributed on a pre-tax basis and help lower your current taxable income now.</a:t>
            </a:r>
          </a:p>
          <a:p>
            <a:pPr marL="1139720" lvl="2" indent="-231775" defTabSz="820738">
              <a:spcBef>
                <a:spcPct val="50000"/>
              </a:spcBef>
              <a:buClr>
                <a:srgbClr val="FFFFFF">
                  <a:lumMod val="50000"/>
                </a:srgbClr>
              </a:buClr>
            </a:pPr>
            <a:r>
              <a:rPr lang="en-US" sz="1200" dirty="0">
                <a:latin typeface="Verdana" panose="020B0604030504040204" pitchFamily="34" charset="0"/>
                <a:ea typeface="Verdana" panose="020B0604030504040204" pitchFamily="34" charset="0"/>
              </a:rPr>
              <a:t>You not only defer taxes on the amount you save, but earnings on your savings are also tax deferred until distribution.</a:t>
            </a:r>
          </a:p>
          <a:p>
            <a:pPr marL="688975" lvl="1" indent="-231775" defTabSz="820738">
              <a:spcBef>
                <a:spcPct val="50000"/>
              </a:spcBef>
              <a:buClr>
                <a:srgbClr val="FFFFFF">
                  <a:lumMod val="50000"/>
                </a:srgbClr>
              </a:buClr>
            </a:pPr>
            <a:r>
              <a:rPr lang="en-US" sz="1400" dirty="0">
                <a:latin typeface="Verdana" panose="020B0604030504040204" pitchFamily="34" charset="0"/>
                <a:ea typeface="Verdana" panose="020B0604030504040204" pitchFamily="34" charset="0"/>
              </a:rPr>
              <a:t>ROTH Contributions</a:t>
            </a:r>
          </a:p>
          <a:p>
            <a:pPr marL="1139720" lvl="2" indent="-231775" defTabSz="820738">
              <a:spcBef>
                <a:spcPct val="50000"/>
              </a:spcBef>
              <a:buClr>
                <a:srgbClr val="FFFFFF">
                  <a:lumMod val="50000"/>
                </a:srgbClr>
              </a:buClr>
            </a:pPr>
            <a:r>
              <a:rPr lang="en-US" sz="1200" dirty="0">
                <a:latin typeface="Verdana" panose="020B0604030504040204" pitchFamily="34" charset="0"/>
                <a:ea typeface="Verdana" panose="020B0604030504040204" pitchFamily="34" charset="0"/>
              </a:rPr>
              <a:t>Roth 401(k) contributions are made on an after-tax basis.</a:t>
            </a:r>
          </a:p>
          <a:p>
            <a:pPr marL="1139720" lvl="2" indent="-231775" defTabSz="820738">
              <a:spcBef>
                <a:spcPct val="50000"/>
              </a:spcBef>
              <a:buClr>
                <a:srgbClr val="FFFFFF">
                  <a:lumMod val="50000"/>
                </a:srgbClr>
              </a:buClr>
            </a:pPr>
            <a:r>
              <a:rPr lang="en-US" sz="1200" dirty="0">
                <a:latin typeface="Verdana" panose="020B0604030504040204" pitchFamily="34" charset="0"/>
                <a:ea typeface="Verdana" panose="020B0604030504040204" pitchFamily="34" charset="0"/>
              </a:rPr>
              <a:t>Money in the Roth account and any earnings will be distributed tax-free if withdrawn after age 59½, death, disability and at the end of the five-year taxable period during which the participant’s deferral is first deposited into the Roth 401(k) account.</a:t>
            </a:r>
          </a:p>
          <a:p>
            <a:pPr marL="688975" lvl="1" indent="-231775" defTabSz="820738">
              <a:spcBef>
                <a:spcPct val="50000"/>
              </a:spcBef>
              <a:buClr>
                <a:srgbClr val="FFFFFF">
                  <a:lumMod val="50000"/>
                </a:srgbClr>
              </a:buClr>
            </a:pPr>
            <a:r>
              <a:rPr lang="en-US" sz="1200" dirty="0">
                <a:latin typeface="Verdana" panose="020B0604030504040204" pitchFamily="34" charset="0"/>
                <a:ea typeface="Verdana" panose="020B0604030504040204" pitchFamily="34" charset="0"/>
              </a:rPr>
              <a:t>You may increase, decrease or stop contributions to the plan during every pay period.</a:t>
            </a:r>
          </a:p>
          <a:p>
            <a:pPr marL="285750" indent="-285750" defTabSz="820738">
              <a:spcBef>
                <a:spcPts val="500"/>
              </a:spcBef>
              <a:buClr>
                <a:schemeClr val="bg1">
                  <a:lumMod val="50000"/>
                </a:schemeClr>
              </a:buClr>
            </a:pPr>
            <a:r>
              <a:rPr lang="en-US" sz="1600" b="1" dirty="0">
                <a:latin typeface="Verdana" panose="020B0604030504040204" pitchFamily="34" charset="0"/>
                <a:ea typeface="Verdana" panose="020B0604030504040204" pitchFamily="34" charset="0"/>
              </a:rPr>
              <a:t>Contribution limits</a:t>
            </a:r>
          </a:p>
          <a:p>
            <a:pPr marL="742844" lvl="1" indent="-285750" defTabSz="820738">
              <a:lnSpc>
                <a:spcPct val="110000"/>
              </a:lnSpc>
              <a:spcBef>
                <a:spcPts val="500"/>
              </a:spcBef>
              <a:buClr>
                <a:schemeClr val="bg1">
                  <a:lumMod val="50000"/>
                </a:schemeClr>
              </a:buClr>
            </a:pPr>
            <a:r>
              <a:rPr lang="en-US" sz="1200" dirty="0">
                <a:latin typeface="Verdana" panose="020B0604030504040204" pitchFamily="34" charset="0"/>
                <a:ea typeface="Verdana" panose="020B0604030504040204" pitchFamily="34" charset="0"/>
              </a:rPr>
              <a:t>100% of compensation up to the IRS maximum, $22,500 for 2023 plus $7,500 for catch up contributions if over the age of 50. </a:t>
            </a:r>
            <a:endParaRPr lang="en-US" sz="1400" dirty="0">
              <a:latin typeface="Verdana" panose="020B0604030504040204" pitchFamily="34" charset="0"/>
              <a:ea typeface="Verdana" panose="020B0604030504040204" pitchFamily="34" charset="0"/>
            </a:endParaRPr>
          </a:p>
          <a:p>
            <a:pPr marL="231775" indent="-231775" defTabSz="820738">
              <a:lnSpc>
                <a:spcPct val="110000"/>
              </a:lnSpc>
              <a:spcAft>
                <a:spcPts val="600"/>
              </a:spcAft>
              <a:buClr>
                <a:schemeClr val="bg1">
                  <a:lumMod val="50000"/>
                </a:schemeClr>
              </a:buClr>
            </a:pPr>
            <a:r>
              <a:rPr lang="en-US" sz="1600" b="1" dirty="0">
                <a:latin typeface="Verdana" panose="020B0604030504040204" pitchFamily="34" charset="0"/>
                <a:ea typeface="Verdana" panose="020B0604030504040204" pitchFamily="34" charset="0"/>
              </a:rPr>
              <a:t>Rollovers</a:t>
            </a:r>
          </a:p>
          <a:p>
            <a:pPr marL="688975" lvl="1" indent="-231775" defTabSz="820738">
              <a:spcAft>
                <a:spcPts val="600"/>
              </a:spcAft>
              <a:buClr>
                <a:schemeClr val="bg1">
                  <a:lumMod val="50000"/>
                </a:schemeClr>
              </a:buClr>
            </a:pPr>
            <a:r>
              <a:rPr lang="en-US" sz="1400" dirty="0">
                <a:latin typeface="Verdana" panose="020B0604030504040204" pitchFamily="34" charset="0"/>
                <a:ea typeface="Verdana" panose="020B0604030504040204" pitchFamily="34" charset="0"/>
              </a:rPr>
              <a:t>401(k), IRA rollovers</a:t>
            </a:r>
          </a:p>
          <a:p>
            <a:pPr marL="1139825" lvl="2" indent="-231775" defTabSz="820738">
              <a:spcAft>
                <a:spcPts val="600"/>
              </a:spcAft>
              <a:buClr>
                <a:schemeClr val="bg1">
                  <a:lumMod val="50000"/>
                </a:schemeClr>
              </a:buClr>
            </a:pPr>
            <a:r>
              <a:rPr lang="en-US" sz="1200" dirty="0">
                <a:latin typeface="Verdana" panose="020B0604030504040204" pitchFamily="34" charset="0"/>
                <a:ea typeface="Verdana" panose="020B0604030504040204" pitchFamily="34" charset="0"/>
              </a:rPr>
              <a:t>Note: You must have an account set up with The Standard before rolling over any accounts into the plan.</a:t>
            </a:r>
          </a:p>
        </p:txBody>
      </p:sp>
    </p:spTree>
    <p:extLst>
      <p:ext uri="{BB962C8B-B14F-4D97-AF65-F5344CB8AC3E}">
        <p14:creationId xmlns:p14="http://schemas.microsoft.com/office/powerpoint/2010/main" val="363444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716F-A295-4C31-9196-BBC7BB60AA5B}"/>
              </a:ext>
            </a:extLst>
          </p:cNvPr>
          <p:cNvSpPr>
            <a:spLocks noGrp="1"/>
          </p:cNvSpPr>
          <p:nvPr>
            <p:ph type="title"/>
          </p:nvPr>
        </p:nvSpPr>
        <p:spPr/>
        <p:txBody>
          <a:bodyPr/>
          <a:lstStyle/>
          <a:p>
            <a:r>
              <a:rPr kumimoji="0" lang="en-US" sz="2800" b="0" i="0" u="none" strike="noStrike" kern="0" cap="none" spc="0" normalizeH="0" baseline="0" noProof="0" dirty="0">
                <a:ln>
                  <a:noFill/>
                </a:ln>
                <a:solidFill>
                  <a:schemeClr val="tx1"/>
                </a:solidFill>
                <a:effectLst/>
                <a:uLnTx/>
                <a:uFillTx/>
                <a:latin typeface="Verdana"/>
                <a:ea typeface="+mj-ea"/>
                <a:cs typeface="+mj-cs"/>
              </a:rPr>
              <a:t>Employer Contribution &amp; Vesting</a:t>
            </a:r>
            <a:endParaRPr lang="en-US" dirty="0">
              <a:solidFill>
                <a:schemeClr val="tx1"/>
              </a:solidFill>
            </a:endParaRPr>
          </a:p>
        </p:txBody>
      </p:sp>
      <p:sp>
        <p:nvSpPr>
          <p:cNvPr id="5" name="Slide Number Placeholder 4">
            <a:extLst>
              <a:ext uri="{FF2B5EF4-FFF2-40B4-BE49-F238E27FC236}">
                <a16:creationId xmlns:a16="http://schemas.microsoft.com/office/drawing/2014/main" id="{E11D7838-3970-4434-9B47-DC26ACF2906D}"/>
              </a:ext>
            </a:extLst>
          </p:cNvPr>
          <p:cNvSpPr>
            <a:spLocks noGrp="1"/>
          </p:cNvSpPr>
          <p:nvPr>
            <p:ph type="sldNum" sz="quarter" idx="12"/>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9061F5B3-D3D1-4E34-B802-F65422553442}" type="slidenum">
              <a:rPr kumimoji="0" lang="en-US" sz="655" b="0" i="0" u="none" strike="noStrike" kern="1200" cap="none" spc="0" normalizeH="0" baseline="0" noProof="0" smtClean="0">
                <a:ln>
                  <a:noFill/>
                </a:ln>
                <a:solidFill>
                  <a:srgbClr val="323332">
                    <a:lumMod val="60000"/>
                    <a:lumOff val="40000"/>
                  </a:srgbClr>
                </a:solidFill>
                <a:effectLst/>
                <a:uLnTx/>
                <a:uFillTx/>
                <a:latin typeface="Arial" panose="020B060402020202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12</a:t>
            </a:fld>
            <a:endParaRPr kumimoji="0" lang="en-US" sz="655" b="0" i="0" u="none" strike="noStrike" kern="1200" cap="none" spc="0" normalizeH="0" baseline="0" noProof="0">
              <a:ln>
                <a:noFill/>
              </a:ln>
              <a:solidFill>
                <a:srgbClr val="323332">
                  <a:lumMod val="60000"/>
                  <a:lumOff val="40000"/>
                </a:srgbClr>
              </a:solidFill>
              <a:effectLst/>
              <a:uLnTx/>
              <a:uFillTx/>
              <a:latin typeface="Arial" panose="020B0604020202020204"/>
              <a:ea typeface="+mn-ea"/>
              <a:cs typeface="+mn-cs"/>
            </a:endParaRPr>
          </a:p>
        </p:txBody>
      </p:sp>
      <p:sp>
        <p:nvSpPr>
          <p:cNvPr id="11" name="Rectangle 2">
            <a:extLst>
              <a:ext uri="{FF2B5EF4-FFF2-40B4-BE49-F238E27FC236}">
                <a16:creationId xmlns:a16="http://schemas.microsoft.com/office/drawing/2014/main" id="{D9215982-3B69-4704-8D8A-6A115825ADBA}"/>
              </a:ext>
            </a:extLst>
          </p:cNvPr>
          <p:cNvSpPr txBox="1">
            <a:spLocks noChangeArrowheads="1"/>
          </p:cNvSpPr>
          <p:nvPr/>
        </p:nvSpPr>
        <p:spPr>
          <a:xfrm>
            <a:off x="578677" y="1237357"/>
            <a:ext cx="9143998" cy="5581106"/>
          </a:xfrm>
          <a:prstGeom prst="rect">
            <a:avLst/>
          </a:prstGeom>
        </p:spPr>
        <p:txBody>
          <a:bodyPr vert="horz" lIns="82039" tIns="41020" rIns="82039" bIns="410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31775" indent="-231775" defTabSz="820738">
              <a:spcBef>
                <a:spcPts val="600"/>
              </a:spcBef>
              <a:buClr>
                <a:schemeClr val="bg1">
                  <a:lumMod val="50000"/>
                </a:schemeClr>
              </a:buClr>
            </a:pPr>
            <a:endParaRPr lang="en-US" sz="1200" dirty="0"/>
          </a:p>
        </p:txBody>
      </p:sp>
      <p:sp>
        <p:nvSpPr>
          <p:cNvPr id="6" name="Rectangle 2">
            <a:extLst>
              <a:ext uri="{FF2B5EF4-FFF2-40B4-BE49-F238E27FC236}">
                <a16:creationId xmlns:a16="http://schemas.microsoft.com/office/drawing/2014/main" id="{25A0AD59-57E8-4367-9F9B-C6FD526D1A9E}"/>
              </a:ext>
            </a:extLst>
          </p:cNvPr>
          <p:cNvSpPr txBox="1">
            <a:spLocks noChangeArrowheads="1"/>
          </p:cNvSpPr>
          <p:nvPr/>
        </p:nvSpPr>
        <p:spPr>
          <a:xfrm>
            <a:off x="533400" y="1183655"/>
            <a:ext cx="8690044" cy="6072061"/>
          </a:xfrm>
          <a:prstGeom prst="rect">
            <a:avLst/>
          </a:prstGeom>
        </p:spPr>
        <p:txBody>
          <a:bodyPr vert="horz" lIns="82039" tIns="41020" rIns="82039" bIns="410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31775" indent="-231775" defTabSz="820738">
              <a:spcBef>
                <a:spcPct val="50000"/>
              </a:spcBef>
              <a:buClr>
                <a:schemeClr val="bg1">
                  <a:lumMod val="50000"/>
                </a:schemeClr>
              </a:buClr>
            </a:pPr>
            <a:r>
              <a:rPr lang="en-US" sz="1600" b="1" dirty="0">
                <a:latin typeface="Verdana" panose="020B0604030504040204" pitchFamily="34" charset="0"/>
                <a:ea typeface="Verdana" panose="020B0604030504040204" pitchFamily="34" charset="0"/>
              </a:rPr>
              <a:t>Employer Discretionary Contribution</a:t>
            </a:r>
          </a:p>
          <a:p>
            <a:pPr marL="688869" lvl="1" indent="-231775" defTabSz="820738">
              <a:spcBef>
                <a:spcPct val="50000"/>
              </a:spcBef>
              <a:buClr>
                <a:schemeClr val="bg1">
                  <a:lumMod val="50000"/>
                </a:schemeClr>
              </a:buClr>
            </a:pPr>
            <a:r>
              <a:rPr lang="en-US" sz="1400" dirty="0">
                <a:latin typeface="Verdana" panose="020B0604030504040204" pitchFamily="34" charset="0"/>
                <a:ea typeface="Verdana" panose="020B0604030504040204" pitchFamily="34" charset="0"/>
              </a:rPr>
              <a:t>Aegis Living provides a discretionary match of 50% of the first 4% of an employee’s contribution to the 401(k) Plan. </a:t>
            </a:r>
            <a:r>
              <a:rPr lang="en-US" sz="1400" i="1" dirty="0">
                <a:latin typeface="Verdana" panose="020B0604030504040204" pitchFamily="34" charset="0"/>
                <a:ea typeface="Verdana" panose="020B0604030504040204" pitchFamily="34" charset="0"/>
              </a:rPr>
              <a:t>(If you contribute 4%, you will receive a max match of 2%).</a:t>
            </a:r>
          </a:p>
          <a:p>
            <a:pPr marL="688869" lvl="1" indent="-231775" defTabSz="820738">
              <a:spcBef>
                <a:spcPct val="50000"/>
              </a:spcBef>
              <a:buClr>
                <a:schemeClr val="bg1">
                  <a:lumMod val="50000"/>
                </a:schemeClr>
              </a:buClr>
            </a:pPr>
            <a:r>
              <a:rPr lang="en-US" sz="1400" dirty="0">
                <a:latin typeface="Verdana" panose="020B0604030504040204" pitchFamily="34" charset="0"/>
                <a:ea typeface="Verdana" panose="020B0604030504040204" pitchFamily="34" charset="0"/>
              </a:rPr>
              <a:t>Eligibility: Age 18, employed last day of the plan year.</a:t>
            </a:r>
          </a:p>
          <a:p>
            <a:pPr marL="688869" lvl="1" indent="-231775" defTabSz="820738">
              <a:spcBef>
                <a:spcPct val="50000"/>
              </a:spcBef>
              <a:buClr>
                <a:schemeClr val="bg1">
                  <a:lumMod val="50000"/>
                </a:schemeClr>
              </a:buClr>
            </a:pPr>
            <a:r>
              <a:rPr lang="en-US" sz="1400" dirty="0">
                <a:latin typeface="Verdana" panose="020B0604030504040204" pitchFamily="34" charset="0"/>
                <a:ea typeface="Verdana" panose="020B0604030504040204" pitchFamily="34" charset="0"/>
              </a:rPr>
              <a:t>Don’t say no to free money and save at least 4% of pay to get the full company match.</a:t>
            </a:r>
          </a:p>
          <a:p>
            <a:pPr marL="231775" indent="-231775" defTabSz="820738">
              <a:spcBef>
                <a:spcPct val="50000"/>
              </a:spcBef>
              <a:buClr>
                <a:schemeClr val="bg1">
                  <a:lumMod val="50000"/>
                </a:schemeClr>
              </a:buClr>
            </a:pPr>
            <a:r>
              <a:rPr lang="en-US" sz="1600" b="1" dirty="0">
                <a:latin typeface="Verdana" panose="020B0604030504040204" pitchFamily="34" charset="0"/>
                <a:ea typeface="Verdana" panose="020B0604030504040204" pitchFamily="34" charset="0"/>
              </a:rPr>
              <a:t>Vesting (ownership)</a:t>
            </a:r>
          </a:p>
          <a:p>
            <a:pPr marL="688975" lvl="1" indent="-231775" defTabSz="820738">
              <a:spcBef>
                <a:spcPct val="50000"/>
              </a:spcBef>
              <a:buClr>
                <a:schemeClr val="bg1">
                  <a:lumMod val="50000"/>
                </a:schemeClr>
              </a:buClr>
            </a:pPr>
            <a:r>
              <a:rPr lang="en-US" sz="1400" dirty="0">
                <a:latin typeface="Verdana" panose="020B0604030504040204" pitchFamily="34" charset="0"/>
                <a:ea typeface="Verdana" panose="020B0604030504040204" pitchFamily="34" charset="0"/>
              </a:rPr>
              <a:t>You are 100% vested in your own contributions and rollover.</a:t>
            </a:r>
          </a:p>
          <a:p>
            <a:pPr marL="688975" lvl="1" indent="-231775" defTabSz="820738">
              <a:spcBef>
                <a:spcPct val="50000"/>
              </a:spcBef>
              <a:buClr>
                <a:schemeClr val="bg1">
                  <a:lumMod val="50000"/>
                </a:schemeClr>
              </a:buClr>
            </a:pPr>
            <a:r>
              <a:rPr lang="en-US" sz="1400" dirty="0">
                <a:latin typeface="Verdana" panose="020B0604030504040204" pitchFamily="34" charset="0"/>
                <a:ea typeface="Verdana" panose="020B0604030504040204" pitchFamily="34" charset="0"/>
              </a:rPr>
              <a:t>Employer Discretionary contributions are subject to a 5-year vesting schedule commencing on participant’s date of hire: 0, 20, 40, 60, 80, 100.</a:t>
            </a:r>
          </a:p>
          <a:p>
            <a:pPr marL="688975" lvl="1" indent="-231775" defTabSz="820738">
              <a:spcBef>
                <a:spcPct val="50000"/>
              </a:spcBef>
              <a:buClr>
                <a:schemeClr val="bg1">
                  <a:lumMod val="50000"/>
                </a:schemeClr>
              </a:buClr>
            </a:pPr>
            <a:endParaRPr lang="en-US" sz="1400" dirty="0">
              <a:latin typeface="Verdana" panose="020B0604030504040204" pitchFamily="34" charset="0"/>
              <a:ea typeface="Verdana" panose="020B0604030504040204" pitchFamily="34" charset="0"/>
            </a:endParaRPr>
          </a:p>
          <a:p>
            <a:pPr marL="688975" lvl="1" indent="-231775" defTabSz="820738">
              <a:spcBef>
                <a:spcPct val="50000"/>
              </a:spcBef>
              <a:buClr>
                <a:schemeClr val="bg1">
                  <a:lumMod val="50000"/>
                </a:schemeClr>
              </a:buClr>
            </a:pPr>
            <a:endParaRPr lang="en-US" sz="1400" dirty="0">
              <a:latin typeface="Verdana" panose="020B0604030504040204" pitchFamily="34" charset="0"/>
              <a:ea typeface="Verdana" panose="020B0604030504040204" pitchFamily="34" charset="0"/>
            </a:endParaRPr>
          </a:p>
          <a:p>
            <a:pPr marL="688975" lvl="1" indent="-231775" defTabSz="820738">
              <a:spcBef>
                <a:spcPct val="50000"/>
              </a:spcBef>
              <a:buClr>
                <a:schemeClr val="bg1">
                  <a:lumMod val="50000"/>
                </a:schemeClr>
              </a:buClr>
            </a:pPr>
            <a:endParaRPr lang="en-US" sz="1400" dirty="0">
              <a:latin typeface="Verdana" panose="020B0604030504040204" pitchFamily="34" charset="0"/>
              <a:ea typeface="Verdana" panose="020B0604030504040204" pitchFamily="34" charset="0"/>
            </a:endParaRPr>
          </a:p>
          <a:p>
            <a:pPr marL="688975" lvl="1" indent="-231775" defTabSz="820738">
              <a:spcBef>
                <a:spcPct val="50000"/>
              </a:spcBef>
              <a:buClr>
                <a:schemeClr val="bg1">
                  <a:lumMod val="50000"/>
                </a:schemeClr>
              </a:buClr>
            </a:pPr>
            <a:endParaRPr lang="en-US" sz="1400" dirty="0">
              <a:latin typeface="Verdana" panose="020B0604030504040204" pitchFamily="34" charset="0"/>
              <a:ea typeface="Verdana" panose="020B0604030504040204" pitchFamily="34" charset="0"/>
            </a:endParaRPr>
          </a:p>
          <a:p>
            <a:pPr marL="688975" lvl="1" indent="-231775" defTabSz="820738">
              <a:spcBef>
                <a:spcPct val="50000"/>
              </a:spcBef>
              <a:buClr>
                <a:schemeClr val="bg1">
                  <a:lumMod val="50000"/>
                </a:schemeClr>
              </a:buClr>
            </a:pPr>
            <a:r>
              <a:rPr lang="en-US" sz="1400" dirty="0">
                <a:latin typeface="Verdana" panose="020B0604030504040204" pitchFamily="34" charset="0"/>
                <a:ea typeface="Verdana" panose="020B0604030504040204" pitchFamily="34" charset="0"/>
              </a:rPr>
              <a:t>1,000 Hours of service per plan year = One (1) year of vesting</a:t>
            </a:r>
          </a:p>
          <a:p>
            <a:pPr marL="688975" lvl="1" indent="-231775" defTabSz="820738">
              <a:spcBef>
                <a:spcPct val="50000"/>
              </a:spcBef>
              <a:buClr>
                <a:schemeClr val="bg1">
                  <a:lumMod val="50000"/>
                </a:schemeClr>
              </a:buClr>
            </a:pPr>
            <a:r>
              <a:rPr lang="en-US" sz="1400" dirty="0">
                <a:latin typeface="Verdana" panose="020B0604030504040204" pitchFamily="34" charset="0"/>
                <a:ea typeface="Verdana" panose="020B0604030504040204" pitchFamily="34" charset="0"/>
              </a:rPr>
              <a:t>Plan Year: January 1 through December 31</a:t>
            </a:r>
          </a:p>
          <a:p>
            <a:pPr marL="688975" lvl="1" indent="-231775" defTabSz="820738">
              <a:spcBef>
                <a:spcPct val="50000"/>
              </a:spcBef>
              <a:buClr>
                <a:schemeClr val="bg1">
                  <a:lumMod val="50000"/>
                </a:schemeClr>
              </a:buClr>
            </a:pPr>
            <a:endParaRPr lang="en-US" sz="1400" dirty="0">
              <a:latin typeface="Verdana" panose="020B0604030504040204" pitchFamily="34" charset="0"/>
              <a:ea typeface="Verdana" panose="020B0604030504040204" pitchFamily="34" charset="0"/>
            </a:endParaRPr>
          </a:p>
          <a:p>
            <a:pPr marL="688975" lvl="1" indent="-231775" defTabSz="820738">
              <a:spcBef>
                <a:spcPct val="50000"/>
              </a:spcBef>
              <a:buClr>
                <a:schemeClr val="bg1">
                  <a:lumMod val="50000"/>
                </a:schemeClr>
              </a:buClr>
            </a:pPr>
            <a:endParaRPr lang="en-US" sz="1400" dirty="0">
              <a:latin typeface="Verdana" panose="020B0604030504040204" pitchFamily="34" charset="0"/>
              <a:ea typeface="Verdana" panose="020B0604030504040204" pitchFamily="34" charset="0"/>
            </a:endParaRPr>
          </a:p>
          <a:p>
            <a:pPr marL="688975" lvl="1" indent="-231775" defTabSz="820738">
              <a:spcBef>
                <a:spcPct val="50000"/>
              </a:spcBef>
              <a:buClr>
                <a:schemeClr val="bg1">
                  <a:lumMod val="50000"/>
                </a:schemeClr>
              </a:buClr>
            </a:pPr>
            <a:endParaRPr lang="en-US" sz="1400" dirty="0">
              <a:latin typeface="Verdana" panose="020B0604030504040204" pitchFamily="34" charset="0"/>
              <a:ea typeface="Verdana" panose="020B0604030504040204" pitchFamily="34" charset="0"/>
            </a:endParaRPr>
          </a:p>
          <a:p>
            <a:pPr marL="688975" lvl="1" indent="-231775" defTabSz="820738">
              <a:spcBef>
                <a:spcPct val="50000"/>
              </a:spcBef>
              <a:buClr>
                <a:schemeClr val="bg1">
                  <a:lumMod val="50000"/>
                </a:schemeClr>
              </a:buClr>
            </a:pPr>
            <a:endParaRPr lang="en-US" sz="1400" dirty="0">
              <a:latin typeface="Verdana" panose="020B0604030504040204" pitchFamily="34" charset="0"/>
              <a:ea typeface="Verdana" panose="020B0604030504040204" pitchFamily="34" charset="0"/>
            </a:endParaRPr>
          </a:p>
          <a:p>
            <a:pPr marL="688975" lvl="1" indent="-231775" defTabSz="820738">
              <a:spcBef>
                <a:spcPct val="50000"/>
              </a:spcBef>
              <a:buClr>
                <a:schemeClr val="bg1">
                  <a:lumMod val="50000"/>
                </a:schemeClr>
              </a:buClr>
            </a:pPr>
            <a:endParaRPr lang="en-US" sz="1400" dirty="0">
              <a:latin typeface="Verdana" panose="020B0604030504040204" pitchFamily="34" charset="0"/>
              <a:ea typeface="Verdana" panose="020B0604030504040204" pitchFamily="34" charset="0"/>
            </a:endParaRPr>
          </a:p>
        </p:txBody>
      </p:sp>
      <p:sp>
        <p:nvSpPr>
          <p:cNvPr id="3" name="Text Box 12">
            <a:extLst>
              <a:ext uri="{FF2B5EF4-FFF2-40B4-BE49-F238E27FC236}">
                <a16:creationId xmlns:a16="http://schemas.microsoft.com/office/drawing/2014/main" id="{7407E44F-6952-33FD-B2B5-9CB69CC57BF8}"/>
              </a:ext>
            </a:extLst>
          </p:cNvPr>
          <p:cNvSpPr txBox="1">
            <a:spLocks noChangeArrowheads="1"/>
          </p:cNvSpPr>
          <p:nvPr/>
        </p:nvSpPr>
        <p:spPr bwMode="auto">
          <a:xfrm>
            <a:off x="3947149" y="4800600"/>
            <a:ext cx="1920251" cy="1384995"/>
          </a:xfrm>
          <a:prstGeom prst="rect">
            <a:avLst/>
          </a:prstGeom>
          <a:noFill/>
          <a:ln w="9525">
            <a:noFill/>
            <a:miter lim="800000"/>
            <a:headEnd/>
            <a:tailEnd/>
          </a:ln>
        </p:spPr>
        <p:txBody>
          <a:bodyPr wrap="square">
            <a:spAutoFit/>
          </a:bodyPr>
          <a:lstStyle/>
          <a:p>
            <a:pPr>
              <a:spcBef>
                <a:spcPts val="0"/>
              </a:spcBef>
            </a:pPr>
            <a:r>
              <a:rPr lang="en-US" sz="1400" dirty="0">
                <a:solidFill>
                  <a:srgbClr val="2A4C41"/>
                </a:solidFill>
                <a:latin typeface="Arial"/>
              </a:rPr>
              <a:t>Under 1 =	   0%</a:t>
            </a:r>
          </a:p>
          <a:p>
            <a:pPr>
              <a:spcBef>
                <a:spcPts val="0"/>
              </a:spcBef>
            </a:pPr>
            <a:r>
              <a:rPr lang="en-US" sz="1400" dirty="0">
                <a:solidFill>
                  <a:srgbClr val="2A4C41"/>
                </a:solidFill>
                <a:latin typeface="Arial"/>
              </a:rPr>
              <a:t>Year 1    =      20%</a:t>
            </a:r>
          </a:p>
          <a:p>
            <a:pPr>
              <a:spcBef>
                <a:spcPts val="0"/>
              </a:spcBef>
            </a:pPr>
            <a:r>
              <a:rPr lang="en-US" sz="1400" dirty="0">
                <a:solidFill>
                  <a:srgbClr val="2A4C41"/>
                </a:solidFill>
                <a:latin typeface="Arial"/>
              </a:rPr>
              <a:t>Year 2    =      40% Year 3    =      60% Year 4    =      80%      Year 5    =     100%</a:t>
            </a:r>
          </a:p>
        </p:txBody>
      </p:sp>
    </p:spTree>
    <p:extLst>
      <p:ext uri="{BB962C8B-B14F-4D97-AF65-F5344CB8AC3E}">
        <p14:creationId xmlns:p14="http://schemas.microsoft.com/office/powerpoint/2010/main" val="244811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Contributing: Tax Advantages</a:t>
            </a:r>
          </a:p>
        </p:txBody>
      </p:sp>
      <p:sp>
        <p:nvSpPr>
          <p:cNvPr id="4" name="Slide Number Placeholder 3"/>
          <p:cNvSpPr>
            <a:spLocks noGrp="1"/>
          </p:cNvSpPr>
          <p:nvPr>
            <p:ph type="sldNum" sz="quarter" idx="12"/>
          </p:nvPr>
        </p:nvSpPr>
        <p:spPr/>
        <p:txBody>
          <a:bodyPr/>
          <a:lstStyle/>
          <a:p>
            <a:fld id="{9061F5B3-D3D1-4E34-B802-F65422553442}" type="slidenum">
              <a:rPr lang="en-US" smtClean="0"/>
              <a:t>13</a:t>
            </a:fld>
            <a:endParaRPr lang="en-US" dirty="0"/>
          </a:p>
        </p:txBody>
      </p:sp>
      <p:sp>
        <p:nvSpPr>
          <p:cNvPr id="5" name="Rectangle 4"/>
          <p:cNvSpPr/>
          <p:nvPr/>
        </p:nvSpPr>
        <p:spPr>
          <a:xfrm>
            <a:off x="457200" y="1176996"/>
            <a:ext cx="9098280" cy="769441"/>
          </a:xfrm>
          <a:prstGeom prst="rect">
            <a:avLst/>
          </a:prstGeom>
        </p:spPr>
        <p:txBody>
          <a:bodyPr wrap="square">
            <a:spAutoFit/>
          </a:bodyPr>
          <a:lstStyle/>
          <a:p>
            <a:r>
              <a:rPr lang="en-US" sz="2200" dirty="0">
                <a:latin typeface="Verdana" panose="020B0604030504040204" pitchFamily="34" charset="0"/>
                <a:ea typeface="Verdana" panose="020B0604030504040204" pitchFamily="34" charset="0"/>
              </a:rPr>
              <a:t>Tax advantages of contributing to your employer’s retirement plan:</a:t>
            </a:r>
          </a:p>
        </p:txBody>
      </p:sp>
      <p:graphicFrame>
        <p:nvGraphicFramePr>
          <p:cNvPr id="6" name="Content Placeholder 6"/>
          <p:cNvGraphicFramePr>
            <a:graphicFrameLocks/>
          </p:cNvGraphicFramePr>
          <p:nvPr>
            <p:extLst>
              <p:ext uri="{D42A27DB-BD31-4B8C-83A1-F6EECF244321}">
                <p14:modId xmlns:p14="http://schemas.microsoft.com/office/powerpoint/2010/main" val="1763022400"/>
              </p:ext>
            </p:extLst>
          </p:nvPr>
        </p:nvGraphicFramePr>
        <p:xfrm>
          <a:off x="574220" y="2311595"/>
          <a:ext cx="4262956" cy="2194560"/>
        </p:xfrm>
        <a:graphic>
          <a:graphicData uri="http://schemas.openxmlformats.org/drawingml/2006/table">
            <a:tbl>
              <a:tblPr firstRow="1" bandRow="1">
                <a:tableStyleId>{5C22544A-7EE6-4342-B048-85BDC9FD1C3A}</a:tableStyleId>
              </a:tblPr>
              <a:tblGrid>
                <a:gridCol w="1330780">
                  <a:extLst>
                    <a:ext uri="{9D8B030D-6E8A-4147-A177-3AD203B41FA5}">
                      <a16:colId xmlns:a16="http://schemas.microsoft.com/office/drawing/2014/main" val="20000"/>
                    </a:ext>
                  </a:extLst>
                </a:gridCol>
                <a:gridCol w="2932176">
                  <a:extLst>
                    <a:ext uri="{9D8B030D-6E8A-4147-A177-3AD203B41FA5}">
                      <a16:colId xmlns:a16="http://schemas.microsoft.com/office/drawing/2014/main" val="20001"/>
                    </a:ext>
                  </a:extLst>
                </a:gridCol>
              </a:tblGrid>
              <a:tr h="548640">
                <a:tc>
                  <a:txBody>
                    <a:bodyPr/>
                    <a:lstStyle/>
                    <a:p>
                      <a:pPr algn="r" fontAlgn="b"/>
                      <a:r>
                        <a:rPr lang="en-US" sz="1600" b="0" i="0" u="none" strike="noStrike" dirty="0">
                          <a:solidFill>
                            <a:schemeClr val="tx1"/>
                          </a:solidFill>
                          <a:effectLst/>
                          <a:latin typeface="Verdana" panose="020B0604030504040204" pitchFamily="34" charset="0"/>
                          <a:ea typeface="Verdana" panose="020B0604030504040204" pitchFamily="34" charset="0"/>
                          <a:cs typeface="Helvetica"/>
                        </a:rPr>
                        <a:t>$30,000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b"/>
                      <a:r>
                        <a:rPr lang="en-US" sz="1600" b="0" i="0" u="none" strike="noStrike" dirty="0">
                          <a:solidFill>
                            <a:schemeClr val="tx1"/>
                          </a:solidFill>
                          <a:effectLst/>
                          <a:latin typeface="Verdana" panose="020B0604030504040204" pitchFamily="34" charset="0"/>
                          <a:ea typeface="Verdana" panose="020B0604030504040204" pitchFamily="34" charset="0"/>
                          <a:cs typeface="Helvetica"/>
                        </a:rPr>
                        <a:t>Salary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48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600" b="0" dirty="0">
                          <a:solidFill>
                            <a:schemeClr val="tx1"/>
                          </a:solidFill>
                          <a:latin typeface="Verdana" panose="020B0604030504040204" pitchFamily="34" charset="0"/>
                          <a:ea typeface="Verdana" panose="020B0604030504040204" pitchFamily="34" charset="0"/>
                        </a:rPr>
                        <a:t>-4%</a:t>
                      </a:r>
                      <a:endParaRPr lang="en-US" sz="1600" b="0" dirty="0">
                        <a:solidFill>
                          <a:schemeClr val="tx1"/>
                        </a:solidFill>
                        <a:latin typeface="Verdana" panose="020B0604030504040204" pitchFamily="34" charset="0"/>
                        <a:ea typeface="Verdana" panose="020B0604030504040204" pitchFamily="34" charset="0"/>
                        <a:cs typeface="Helvetica"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0" u="none" strike="noStrike" dirty="0">
                          <a:solidFill>
                            <a:schemeClr val="tx1"/>
                          </a:solidFill>
                          <a:effectLst/>
                          <a:latin typeface="Verdana" panose="020B0604030504040204" pitchFamily="34" charset="0"/>
                          <a:ea typeface="Verdana" panose="020B0604030504040204" pitchFamily="34" charset="0"/>
                        </a:rPr>
                        <a:t>Contribution ($1,200)</a:t>
                      </a:r>
                      <a:endParaRPr lang="en-US" sz="1600" b="0" i="0" u="none" strike="noStrike" dirty="0">
                        <a:solidFill>
                          <a:schemeClr val="tx1"/>
                        </a:solidFill>
                        <a:effectLst/>
                        <a:latin typeface="Verdana" panose="020B0604030504040204" pitchFamily="34" charset="0"/>
                        <a:ea typeface="Verdana" panose="020B0604030504040204" pitchFamily="34" charset="0"/>
                        <a:cs typeface="Helvetica"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548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600" b="0" u="none" dirty="0">
                          <a:solidFill>
                            <a:schemeClr val="tx1"/>
                          </a:solidFill>
                          <a:latin typeface="Verdana" panose="020B0604030504040204" pitchFamily="34" charset="0"/>
                          <a:ea typeface="Verdana" panose="020B0604030504040204" pitchFamily="34" charset="0"/>
                        </a:rPr>
                        <a:t>= </a:t>
                      </a:r>
                      <a:r>
                        <a:rPr lang="en-US" sz="1600" b="0" u="sng" dirty="0">
                          <a:solidFill>
                            <a:schemeClr val="tx1"/>
                          </a:solidFill>
                          <a:latin typeface="Verdana" panose="020B0604030504040204" pitchFamily="34" charset="0"/>
                          <a:ea typeface="Verdana" panose="020B0604030504040204" pitchFamily="34" charset="0"/>
                        </a:rPr>
                        <a:t>$28,800</a:t>
                      </a:r>
                      <a:endParaRPr lang="en-US" sz="1600" b="0" u="sng" dirty="0">
                        <a:solidFill>
                          <a:schemeClr val="tx1"/>
                        </a:solidFill>
                        <a:latin typeface="Verdana" panose="020B0604030504040204" pitchFamily="34" charset="0"/>
                        <a:ea typeface="Verdana" panose="020B0604030504040204" pitchFamily="34" charset="0"/>
                        <a:cs typeface="Helvetica"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0" i="0" u="none" strike="noStrike" dirty="0">
                          <a:solidFill>
                            <a:schemeClr val="tx1"/>
                          </a:solidFill>
                          <a:effectLst/>
                          <a:latin typeface="Verdana" panose="020B0604030504040204" pitchFamily="34" charset="0"/>
                          <a:ea typeface="Verdana" panose="020B0604030504040204" pitchFamily="34" charset="0"/>
                          <a:cs typeface="+mn-cs"/>
                        </a:rPr>
                        <a:t>Taxable Income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48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600" b="1" dirty="0">
                          <a:solidFill>
                            <a:schemeClr val="bg1"/>
                          </a:solidFill>
                          <a:latin typeface="Verdana" panose="020B0604030504040204" pitchFamily="34" charset="0"/>
                          <a:ea typeface="Verdana" panose="020B0604030504040204" pitchFamily="34" charset="0"/>
                        </a:rPr>
                        <a:t>$7,200</a:t>
                      </a:r>
                      <a:endParaRPr lang="en-US" sz="1600" b="1" dirty="0">
                        <a:solidFill>
                          <a:schemeClr val="bg1"/>
                        </a:solidFill>
                        <a:latin typeface="Verdana" panose="020B0604030504040204" pitchFamily="34" charset="0"/>
                        <a:ea typeface="Verdana" panose="020B0604030504040204" pitchFamily="34" charset="0"/>
                        <a:cs typeface="Helvetica" panose="020B0604020202020204" pitchFamily="34" charset="0"/>
                      </a:endParaRPr>
                    </a:p>
                  </a:txBody>
                  <a:tcPr anchor="ctr">
                    <a:lnT w="19050" cap="flat" cmpd="sng" algn="ctr">
                      <a:solidFill>
                        <a:schemeClr val="bg1"/>
                      </a:solidFill>
                      <a:prstDash val="solid"/>
                      <a:round/>
                      <a:headEnd type="none" w="med" len="med"/>
                      <a:tailEnd type="none" w="med" len="med"/>
                    </a:lnT>
                    <a:solidFill>
                      <a:schemeClr val="accent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1" i="0" u="none" strike="noStrike" dirty="0">
                          <a:solidFill>
                            <a:schemeClr val="bg1"/>
                          </a:solidFill>
                          <a:effectLst/>
                          <a:latin typeface="Verdana" panose="020B0604030504040204" pitchFamily="34" charset="0"/>
                          <a:ea typeface="Verdana" panose="020B0604030504040204" pitchFamily="34" charset="0"/>
                          <a:cs typeface="+mn-cs"/>
                        </a:rPr>
                        <a:t>Taxes Owed*</a:t>
                      </a:r>
                    </a:p>
                  </a:txBody>
                  <a:tcPr anchor="ctr">
                    <a:lnT w="1905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3"/>
                  </a:ext>
                </a:extLst>
              </a:tr>
            </a:tbl>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3901773545"/>
              </p:ext>
            </p:extLst>
          </p:nvPr>
        </p:nvGraphicFramePr>
        <p:xfrm>
          <a:off x="5254119" y="2311595"/>
          <a:ext cx="4262956" cy="2194560"/>
        </p:xfrm>
        <a:graphic>
          <a:graphicData uri="http://schemas.openxmlformats.org/drawingml/2006/table">
            <a:tbl>
              <a:tblPr firstRow="1" bandRow="1">
                <a:tableStyleId>{5C22544A-7EE6-4342-B048-85BDC9FD1C3A}</a:tableStyleId>
              </a:tblPr>
              <a:tblGrid>
                <a:gridCol w="1375281">
                  <a:extLst>
                    <a:ext uri="{9D8B030D-6E8A-4147-A177-3AD203B41FA5}">
                      <a16:colId xmlns:a16="http://schemas.microsoft.com/office/drawing/2014/main" val="20000"/>
                    </a:ext>
                  </a:extLst>
                </a:gridCol>
                <a:gridCol w="2887675">
                  <a:extLst>
                    <a:ext uri="{9D8B030D-6E8A-4147-A177-3AD203B41FA5}">
                      <a16:colId xmlns:a16="http://schemas.microsoft.com/office/drawing/2014/main" val="20001"/>
                    </a:ext>
                  </a:extLst>
                </a:gridCol>
              </a:tblGrid>
              <a:tr h="548640">
                <a:tc>
                  <a:txBody>
                    <a:bodyPr/>
                    <a:lstStyle/>
                    <a:p>
                      <a:pPr algn="r" fontAlgn="b"/>
                      <a:r>
                        <a:rPr lang="en-US" sz="1600" b="0" i="0" u="none" strike="noStrike" dirty="0">
                          <a:solidFill>
                            <a:schemeClr val="tx1"/>
                          </a:solidFill>
                          <a:effectLst/>
                          <a:latin typeface="Verdana" panose="020B0604030504040204" pitchFamily="34" charset="0"/>
                          <a:ea typeface="Verdana" panose="020B0604030504040204" pitchFamily="34" charset="0"/>
                          <a:cs typeface="Helvetica"/>
                        </a:rPr>
                        <a:t>$30,000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b"/>
                      <a:r>
                        <a:rPr lang="en-US" sz="1600" b="0" i="0" u="none" strike="noStrike" dirty="0">
                          <a:solidFill>
                            <a:schemeClr val="tx1"/>
                          </a:solidFill>
                          <a:effectLst/>
                          <a:latin typeface="Verdana" panose="020B0604030504040204" pitchFamily="34" charset="0"/>
                          <a:ea typeface="Verdana" panose="020B0604030504040204" pitchFamily="34" charset="0"/>
                          <a:cs typeface="Helvetica"/>
                        </a:rPr>
                        <a:t>Salary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48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600" b="0" dirty="0">
                          <a:solidFill>
                            <a:schemeClr val="tx1"/>
                          </a:solidFill>
                          <a:latin typeface="Verdana" panose="020B0604030504040204" pitchFamily="34" charset="0"/>
                          <a:ea typeface="Verdana" panose="020B0604030504040204" pitchFamily="34" charset="0"/>
                        </a:rPr>
                        <a:t>-0%</a:t>
                      </a:r>
                      <a:endParaRPr lang="en-US" sz="1600" b="0" dirty="0">
                        <a:solidFill>
                          <a:schemeClr val="tx1"/>
                        </a:solidFill>
                        <a:latin typeface="Verdana" panose="020B0604030504040204" pitchFamily="34" charset="0"/>
                        <a:ea typeface="Verdana" panose="020B0604030504040204" pitchFamily="34" charset="0"/>
                        <a:cs typeface="Helvetica"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0" u="none" strike="noStrike" dirty="0">
                          <a:solidFill>
                            <a:schemeClr val="tx1"/>
                          </a:solidFill>
                          <a:effectLst/>
                          <a:latin typeface="Verdana" panose="020B0604030504040204" pitchFamily="34" charset="0"/>
                          <a:ea typeface="Verdana" panose="020B0604030504040204" pitchFamily="34" charset="0"/>
                        </a:rPr>
                        <a:t>Contribution</a:t>
                      </a:r>
                      <a:endParaRPr lang="en-US" sz="1600" b="0" i="0" u="none" strike="noStrike" dirty="0">
                        <a:solidFill>
                          <a:schemeClr val="tx1"/>
                        </a:solidFill>
                        <a:effectLst/>
                        <a:latin typeface="Verdana" panose="020B0604030504040204" pitchFamily="34" charset="0"/>
                        <a:ea typeface="Verdana" panose="020B0604030504040204" pitchFamily="34" charset="0"/>
                        <a:cs typeface="Helvetica"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548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600" b="0" u="none" dirty="0">
                          <a:solidFill>
                            <a:schemeClr val="tx1"/>
                          </a:solidFill>
                          <a:latin typeface="Verdana" panose="020B0604030504040204" pitchFamily="34" charset="0"/>
                          <a:ea typeface="Verdana" panose="020B0604030504040204" pitchFamily="34" charset="0"/>
                        </a:rPr>
                        <a:t>= </a:t>
                      </a:r>
                      <a:r>
                        <a:rPr lang="en-US" sz="1600" b="0" u="sng" dirty="0">
                          <a:solidFill>
                            <a:schemeClr val="tx1"/>
                          </a:solidFill>
                          <a:latin typeface="Verdana" panose="020B0604030504040204" pitchFamily="34" charset="0"/>
                          <a:ea typeface="Verdana" panose="020B0604030504040204" pitchFamily="34" charset="0"/>
                        </a:rPr>
                        <a:t>$30,000</a:t>
                      </a:r>
                      <a:endParaRPr lang="en-US" sz="1600" b="0" u="sng" dirty="0">
                        <a:solidFill>
                          <a:schemeClr val="tx1"/>
                        </a:solidFill>
                        <a:latin typeface="Verdana" panose="020B0604030504040204" pitchFamily="34" charset="0"/>
                        <a:ea typeface="Verdana" panose="020B0604030504040204" pitchFamily="34" charset="0"/>
                        <a:cs typeface="Helvetica"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0" i="0" u="none" strike="noStrike" dirty="0">
                          <a:solidFill>
                            <a:schemeClr val="tx1"/>
                          </a:solidFill>
                          <a:effectLst/>
                          <a:latin typeface="Verdana" panose="020B0604030504040204" pitchFamily="34" charset="0"/>
                          <a:ea typeface="Verdana" panose="020B0604030504040204" pitchFamily="34" charset="0"/>
                          <a:cs typeface="+mn-cs"/>
                        </a:rPr>
                        <a:t>Taxable Income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48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600" b="1" dirty="0">
                          <a:solidFill>
                            <a:schemeClr val="bg1"/>
                          </a:solidFill>
                          <a:latin typeface="Verdana" panose="020B0604030504040204" pitchFamily="34" charset="0"/>
                          <a:ea typeface="Verdana" panose="020B0604030504040204" pitchFamily="34" charset="0"/>
                        </a:rPr>
                        <a:t>$7,500</a:t>
                      </a:r>
                      <a:endParaRPr lang="en-US" sz="1600" b="1" dirty="0">
                        <a:solidFill>
                          <a:schemeClr val="bg1"/>
                        </a:solidFill>
                        <a:latin typeface="Verdana" panose="020B0604030504040204" pitchFamily="34" charset="0"/>
                        <a:ea typeface="Verdana" panose="020B0604030504040204" pitchFamily="34" charset="0"/>
                        <a:cs typeface="Helvetica" panose="020B0604020202020204" pitchFamily="34" charset="0"/>
                      </a:endParaRPr>
                    </a:p>
                  </a:txBody>
                  <a:tcPr anchor="ctr">
                    <a:lnT w="19050" cap="flat" cmpd="sng" algn="ctr">
                      <a:solidFill>
                        <a:schemeClr val="bg1"/>
                      </a:solidFill>
                      <a:prstDash val="solid"/>
                      <a:round/>
                      <a:headEnd type="none" w="med" len="med"/>
                      <a:tailEnd type="none" w="med" len="med"/>
                    </a:lnT>
                    <a:solidFill>
                      <a:schemeClr val="accent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1" i="0" u="none" strike="noStrike" dirty="0">
                          <a:solidFill>
                            <a:schemeClr val="bg1"/>
                          </a:solidFill>
                          <a:effectLst/>
                          <a:latin typeface="Verdana" panose="020B0604030504040204" pitchFamily="34" charset="0"/>
                          <a:ea typeface="Verdana" panose="020B0604030504040204" pitchFamily="34" charset="0"/>
                          <a:cs typeface="+mn-cs"/>
                        </a:rPr>
                        <a:t>Taxes Owed*</a:t>
                      </a:r>
                    </a:p>
                  </a:txBody>
                  <a:tcPr anchor="ctr">
                    <a:lnT w="1905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3"/>
                  </a:ext>
                </a:extLst>
              </a:tr>
            </a:tbl>
          </a:graphicData>
        </a:graphic>
      </p:graphicFrame>
      <p:sp>
        <p:nvSpPr>
          <p:cNvPr id="8" name="Text Box 12"/>
          <p:cNvSpPr txBox="1">
            <a:spLocks noChangeArrowheads="1"/>
          </p:cNvSpPr>
          <p:nvPr/>
        </p:nvSpPr>
        <p:spPr bwMode="auto">
          <a:xfrm>
            <a:off x="497410" y="4562247"/>
            <a:ext cx="4339766" cy="215444"/>
          </a:xfrm>
          <a:prstGeom prst="rect">
            <a:avLst/>
          </a:prstGeom>
          <a:noFill/>
          <a:ln w="9525">
            <a:noFill/>
            <a:miter lim="800000"/>
            <a:headEnd/>
            <a:tailEnd/>
          </a:ln>
        </p:spPr>
        <p:txBody>
          <a:bodyPr wrap="square">
            <a:spAutoFit/>
          </a:bodyPr>
          <a:lstStyle/>
          <a:p>
            <a:pPr defTabSz="820738">
              <a:spcBef>
                <a:spcPct val="50000"/>
              </a:spcBef>
            </a:pPr>
            <a:r>
              <a:rPr lang="en-US" sz="800" dirty="0">
                <a:latin typeface="Verdana" panose="020B0604030504040204" pitchFamily="34" charset="0"/>
                <a:ea typeface="Verdana" panose="020B0604030504040204" pitchFamily="34" charset="0"/>
              </a:rPr>
              <a:t>*This chart is based on 25% tax bracket and for illustrative purposes only.</a:t>
            </a:r>
          </a:p>
        </p:txBody>
      </p:sp>
      <p:sp>
        <p:nvSpPr>
          <p:cNvPr id="9" name="Text Box 13"/>
          <p:cNvSpPr txBox="1">
            <a:spLocks noChangeArrowheads="1"/>
          </p:cNvSpPr>
          <p:nvPr/>
        </p:nvSpPr>
        <p:spPr bwMode="auto">
          <a:xfrm>
            <a:off x="5182819" y="4562247"/>
            <a:ext cx="4334255" cy="215444"/>
          </a:xfrm>
          <a:prstGeom prst="rect">
            <a:avLst/>
          </a:prstGeom>
          <a:noFill/>
          <a:ln w="9525">
            <a:noFill/>
            <a:miter lim="800000"/>
            <a:headEnd/>
            <a:tailEnd/>
          </a:ln>
        </p:spPr>
        <p:txBody>
          <a:bodyPr wrap="square">
            <a:spAutoFit/>
          </a:bodyPr>
          <a:lstStyle/>
          <a:p>
            <a:pPr defTabSz="820738">
              <a:spcBef>
                <a:spcPct val="50000"/>
              </a:spcBef>
            </a:pPr>
            <a:r>
              <a:rPr lang="en-US" sz="800" dirty="0">
                <a:latin typeface="Verdana" panose="020B0604030504040204" pitchFamily="34" charset="0"/>
                <a:ea typeface="Verdana" panose="020B0604030504040204" pitchFamily="34" charset="0"/>
              </a:rPr>
              <a:t>*This chart is based on 25% tax bracket and for illustrative purposes only.</a:t>
            </a:r>
          </a:p>
        </p:txBody>
      </p:sp>
      <p:graphicFrame>
        <p:nvGraphicFramePr>
          <p:cNvPr id="10" name="Content Placeholder 6"/>
          <p:cNvGraphicFramePr>
            <a:graphicFrameLocks/>
          </p:cNvGraphicFramePr>
          <p:nvPr>
            <p:extLst>
              <p:ext uri="{D42A27DB-BD31-4B8C-83A1-F6EECF244321}">
                <p14:modId xmlns:p14="http://schemas.microsoft.com/office/powerpoint/2010/main" val="1531834434"/>
              </p:ext>
            </p:extLst>
          </p:nvPr>
        </p:nvGraphicFramePr>
        <p:xfrm>
          <a:off x="2724900" y="5120655"/>
          <a:ext cx="4685410" cy="1645920"/>
        </p:xfrm>
        <a:graphic>
          <a:graphicData uri="http://schemas.openxmlformats.org/drawingml/2006/table">
            <a:tbl>
              <a:tblPr firstRow="1" bandRow="1">
                <a:tableStyleId>{5C22544A-7EE6-4342-B048-85BDC9FD1C3A}</a:tableStyleId>
              </a:tblPr>
              <a:tblGrid>
                <a:gridCol w="1190555">
                  <a:extLst>
                    <a:ext uri="{9D8B030D-6E8A-4147-A177-3AD203B41FA5}">
                      <a16:colId xmlns:a16="http://schemas.microsoft.com/office/drawing/2014/main" val="20000"/>
                    </a:ext>
                  </a:extLst>
                </a:gridCol>
                <a:gridCol w="3494855">
                  <a:extLst>
                    <a:ext uri="{9D8B030D-6E8A-4147-A177-3AD203B41FA5}">
                      <a16:colId xmlns:a16="http://schemas.microsoft.com/office/drawing/2014/main" val="20001"/>
                    </a:ext>
                  </a:extLst>
                </a:gridCol>
              </a:tblGrid>
              <a:tr h="548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600" b="0" dirty="0">
                          <a:solidFill>
                            <a:schemeClr val="tx1"/>
                          </a:solidFill>
                          <a:latin typeface="Verdana" panose="020B0604030504040204" pitchFamily="34" charset="0"/>
                          <a:ea typeface="Verdana" panose="020B0604030504040204" pitchFamily="34" charset="0"/>
                          <a:cs typeface="Helvetica" panose="020B0604020202020204" pitchFamily="34" charset="0"/>
                        </a:rPr>
                        <a:t>$7,500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0" u="none" strike="noStrike" dirty="0">
                          <a:solidFill>
                            <a:schemeClr val="tx1"/>
                          </a:solidFill>
                          <a:effectLst/>
                          <a:latin typeface="Verdana" panose="020B0604030504040204" pitchFamily="34" charset="0"/>
                          <a:ea typeface="Verdana" panose="020B0604030504040204" pitchFamily="34" charset="0"/>
                        </a:rPr>
                        <a:t>(Taxes Owed 0% Contribution)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48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600" b="0" u="none" dirty="0">
                          <a:solidFill>
                            <a:schemeClr val="tx1"/>
                          </a:solidFill>
                          <a:latin typeface="Verdana" panose="020B0604030504040204" pitchFamily="34" charset="0"/>
                          <a:ea typeface="Verdana" panose="020B0604030504040204" pitchFamily="34" charset="0"/>
                        </a:rPr>
                        <a:t>-$7,200</a:t>
                      </a:r>
                      <a:endParaRPr lang="en-US" sz="1600" b="0" u="sng" dirty="0">
                        <a:solidFill>
                          <a:schemeClr val="tx1"/>
                        </a:solidFill>
                        <a:latin typeface="Verdana" panose="020B0604030504040204" pitchFamily="34" charset="0"/>
                        <a:ea typeface="Verdana" panose="020B0604030504040204" pitchFamily="34" charset="0"/>
                        <a:cs typeface="Helvetica"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0" i="0" u="none" strike="noStrike" dirty="0">
                          <a:solidFill>
                            <a:schemeClr val="tx1"/>
                          </a:solidFill>
                          <a:effectLst/>
                          <a:latin typeface="Verdana" panose="020B0604030504040204" pitchFamily="34" charset="0"/>
                          <a:ea typeface="Verdana" panose="020B0604030504040204" pitchFamily="34" charset="0"/>
                          <a:cs typeface="+mn-cs"/>
                        </a:rPr>
                        <a:t>(Taxes Owed 4% Contribution)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548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r>
                        <a:rPr lang="en-US" sz="1600" b="1" dirty="0">
                          <a:solidFill>
                            <a:schemeClr val="bg1"/>
                          </a:solidFill>
                          <a:latin typeface="Verdana" panose="020B0604030504040204" pitchFamily="34" charset="0"/>
                          <a:ea typeface="Verdana" panose="020B0604030504040204" pitchFamily="34" charset="0"/>
                          <a:cs typeface="Helvetica" panose="020B0604020202020204" pitchFamily="34" charset="0"/>
                        </a:rPr>
                        <a:t>= $300</a:t>
                      </a:r>
                    </a:p>
                  </a:txBody>
                  <a:tcPr anchor="ctr">
                    <a:lnT w="19050" cap="flat" cmpd="sng" algn="ctr">
                      <a:solidFill>
                        <a:schemeClr val="bg1"/>
                      </a:solidFill>
                      <a:prstDash val="solid"/>
                      <a:round/>
                      <a:headEnd type="none" w="med" len="med"/>
                      <a:tailEnd type="none" w="med" len="med"/>
                    </a:lnT>
                    <a:solidFill>
                      <a:schemeClr val="accent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600" b="1" i="0" u="none" strike="noStrike" dirty="0">
                          <a:solidFill>
                            <a:schemeClr val="bg1"/>
                          </a:solidFill>
                          <a:effectLst/>
                          <a:latin typeface="Verdana" panose="020B0604030504040204" pitchFamily="34" charset="0"/>
                          <a:ea typeface="Verdana" panose="020B0604030504040204" pitchFamily="34" charset="0"/>
                          <a:cs typeface="+mn-cs"/>
                        </a:rPr>
                        <a:t>(Current Tax Savings)</a:t>
                      </a:r>
                    </a:p>
                  </a:txBody>
                  <a:tcPr anchor="ctr">
                    <a:lnT w="1905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6A589CBE-6445-47E9-BE87-6A21502DB304}"/>
              </a:ext>
            </a:extLst>
          </p:cNvPr>
          <p:cNvSpPr>
            <a:spLocks noGrp="1"/>
          </p:cNvSpPr>
          <p:nvPr>
            <p:ph type="ftr" sz="quarter" idx="11"/>
          </p:nvPr>
        </p:nvSpPr>
        <p:spPr/>
        <p:txBody>
          <a:bodyPr/>
          <a:lstStyle/>
          <a:p>
            <a:r>
              <a:rPr lang="en-US" dirty="0"/>
              <a:t>ACR# 4021661 12/21</a:t>
            </a:r>
          </a:p>
        </p:txBody>
      </p:sp>
    </p:spTree>
    <p:extLst>
      <p:ext uri="{BB962C8B-B14F-4D97-AF65-F5344CB8AC3E}">
        <p14:creationId xmlns:p14="http://schemas.microsoft.com/office/powerpoint/2010/main" val="342372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716F-A295-4C31-9196-BBC7BB60AA5B}"/>
              </a:ext>
            </a:extLst>
          </p:cNvPr>
          <p:cNvSpPr>
            <a:spLocks noGrp="1"/>
          </p:cNvSpPr>
          <p:nvPr>
            <p:ph type="title"/>
          </p:nvPr>
        </p:nvSpPr>
        <p:spPr/>
        <p:txBody>
          <a:bodyPr/>
          <a:lstStyle/>
          <a:p>
            <a:r>
              <a:rPr kumimoji="0" lang="en-US" sz="2800" b="0" i="0" u="none" strike="noStrike" kern="0" cap="none" spc="0" normalizeH="0" baseline="0" noProof="0" dirty="0">
                <a:ln>
                  <a:noFill/>
                </a:ln>
                <a:solidFill>
                  <a:schemeClr val="tx1"/>
                </a:solidFill>
                <a:effectLst/>
                <a:uLnTx/>
                <a:uFillTx/>
                <a:latin typeface="Verdana"/>
                <a:ea typeface="+mj-ea"/>
                <a:cs typeface="+mj-cs"/>
              </a:rPr>
              <a:t>Loans</a:t>
            </a:r>
            <a:endParaRPr lang="en-US" dirty="0">
              <a:solidFill>
                <a:schemeClr val="tx1"/>
              </a:solidFill>
            </a:endParaRPr>
          </a:p>
        </p:txBody>
      </p:sp>
      <p:sp>
        <p:nvSpPr>
          <p:cNvPr id="5" name="Slide Number Placeholder 4">
            <a:extLst>
              <a:ext uri="{FF2B5EF4-FFF2-40B4-BE49-F238E27FC236}">
                <a16:creationId xmlns:a16="http://schemas.microsoft.com/office/drawing/2014/main" id="{E11D7838-3970-4434-9B47-DC26ACF2906D}"/>
              </a:ext>
            </a:extLst>
          </p:cNvPr>
          <p:cNvSpPr>
            <a:spLocks noGrp="1"/>
          </p:cNvSpPr>
          <p:nvPr>
            <p:ph type="sldNum" sz="quarter" idx="12"/>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9061F5B3-D3D1-4E34-B802-F65422553442}" type="slidenum">
              <a:rPr kumimoji="0" lang="en-US" sz="655" b="0" i="0" u="none" strike="noStrike" kern="1200" cap="none" spc="0" normalizeH="0" baseline="0" noProof="0" smtClean="0">
                <a:ln>
                  <a:noFill/>
                </a:ln>
                <a:solidFill>
                  <a:srgbClr val="323332">
                    <a:lumMod val="60000"/>
                    <a:lumOff val="40000"/>
                  </a:srgbClr>
                </a:solidFill>
                <a:effectLst/>
                <a:uLnTx/>
                <a:uFillTx/>
                <a:latin typeface="Arial" panose="020B060402020202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14</a:t>
            </a:fld>
            <a:endParaRPr kumimoji="0" lang="en-US" sz="655" b="0" i="0" u="none" strike="noStrike" kern="1200" cap="none" spc="0" normalizeH="0" baseline="0" noProof="0">
              <a:ln>
                <a:noFill/>
              </a:ln>
              <a:solidFill>
                <a:srgbClr val="323332">
                  <a:lumMod val="60000"/>
                  <a:lumOff val="40000"/>
                </a:srgbClr>
              </a:solidFill>
              <a:effectLst/>
              <a:uLnTx/>
              <a:uFillTx/>
              <a:latin typeface="Arial" panose="020B0604020202020204"/>
              <a:ea typeface="+mn-ea"/>
              <a:cs typeface="+mn-cs"/>
            </a:endParaRPr>
          </a:p>
        </p:txBody>
      </p:sp>
      <p:sp>
        <p:nvSpPr>
          <p:cNvPr id="11" name="Rectangle 2">
            <a:extLst>
              <a:ext uri="{FF2B5EF4-FFF2-40B4-BE49-F238E27FC236}">
                <a16:creationId xmlns:a16="http://schemas.microsoft.com/office/drawing/2014/main" id="{D9215982-3B69-4704-8D8A-6A115825ADBA}"/>
              </a:ext>
            </a:extLst>
          </p:cNvPr>
          <p:cNvSpPr txBox="1">
            <a:spLocks noChangeArrowheads="1"/>
          </p:cNvSpPr>
          <p:nvPr/>
        </p:nvSpPr>
        <p:spPr>
          <a:xfrm>
            <a:off x="578677" y="1237357"/>
            <a:ext cx="9143998" cy="5581106"/>
          </a:xfrm>
          <a:prstGeom prst="rect">
            <a:avLst/>
          </a:prstGeom>
        </p:spPr>
        <p:txBody>
          <a:bodyPr vert="horz" lIns="82039" tIns="41020" rIns="82039" bIns="410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31775" indent="-231775" defTabSz="820738">
              <a:spcBef>
                <a:spcPts val="600"/>
              </a:spcBef>
              <a:buClr>
                <a:schemeClr val="bg1">
                  <a:lumMod val="50000"/>
                </a:schemeClr>
              </a:buClr>
            </a:pPr>
            <a:endParaRPr lang="en-US" sz="1200" dirty="0"/>
          </a:p>
        </p:txBody>
      </p:sp>
      <p:sp>
        <p:nvSpPr>
          <p:cNvPr id="7" name="Rectangle 2">
            <a:extLst>
              <a:ext uri="{FF2B5EF4-FFF2-40B4-BE49-F238E27FC236}">
                <a16:creationId xmlns:a16="http://schemas.microsoft.com/office/drawing/2014/main" id="{705D5F66-6F3C-4A88-BAC5-9F7F0038E44D}"/>
              </a:ext>
            </a:extLst>
          </p:cNvPr>
          <p:cNvSpPr txBox="1">
            <a:spLocks noChangeArrowheads="1"/>
          </p:cNvSpPr>
          <p:nvPr/>
        </p:nvSpPr>
        <p:spPr>
          <a:xfrm>
            <a:off x="457200" y="1138822"/>
            <a:ext cx="8839199" cy="5415105"/>
          </a:xfrm>
          <a:prstGeom prst="rect">
            <a:avLst/>
          </a:prstGeom>
        </p:spPr>
        <p:txBody>
          <a:bodyPr vert="horz" lIns="82039" tIns="41020" rIns="82039" bIns="410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31775" indent="-231775" defTabSz="820738">
              <a:spcBef>
                <a:spcPct val="50000"/>
              </a:spcBef>
              <a:buClr>
                <a:schemeClr val="bg1">
                  <a:lumMod val="50000"/>
                </a:schemeClr>
              </a:buClr>
            </a:pPr>
            <a:r>
              <a:rPr lang="en-US" sz="1600" b="1" dirty="0">
                <a:latin typeface="Verdana" panose="020B0604030504040204" pitchFamily="34" charset="0"/>
                <a:ea typeface="Verdana" panose="020B0604030504040204" pitchFamily="34" charset="0"/>
              </a:rPr>
              <a:t>Participant Loans</a:t>
            </a:r>
          </a:p>
          <a:p>
            <a:pPr marL="688975" lvl="1" indent="-231775" defTabSz="820738">
              <a:spcBef>
                <a:spcPts val="400"/>
              </a:spcBef>
              <a:buClr>
                <a:schemeClr val="bg1">
                  <a:lumMod val="50000"/>
                </a:schemeClr>
              </a:buClr>
            </a:pPr>
            <a:r>
              <a:rPr lang="en-US" sz="1400" dirty="0">
                <a:latin typeface="Verdana" panose="020B0604030504040204" pitchFamily="34" charset="0"/>
                <a:ea typeface="Verdana" panose="020B0604030504040204" pitchFamily="34" charset="0"/>
              </a:rPr>
              <a:t>May borrow 50% of </a:t>
            </a:r>
            <a:r>
              <a:rPr lang="en-US" sz="1400" b="1" dirty="0">
                <a:latin typeface="Verdana" panose="020B0604030504040204" pitchFamily="34" charset="0"/>
                <a:ea typeface="Verdana" panose="020B0604030504040204" pitchFamily="34" charset="0"/>
              </a:rPr>
              <a:t>VESTED</a:t>
            </a:r>
            <a:r>
              <a:rPr lang="en-US" sz="1400" dirty="0">
                <a:latin typeface="Verdana" panose="020B0604030504040204" pitchFamily="34" charset="0"/>
                <a:ea typeface="Verdana" panose="020B0604030504040204" pitchFamily="34" charset="0"/>
              </a:rPr>
              <a:t> balance up to $50,000</a:t>
            </a:r>
          </a:p>
          <a:p>
            <a:pPr marL="688975" lvl="1" indent="-231775" defTabSz="820738">
              <a:spcBef>
                <a:spcPts val="400"/>
              </a:spcBef>
              <a:buClr>
                <a:schemeClr val="bg1">
                  <a:lumMod val="50000"/>
                </a:schemeClr>
              </a:buClr>
            </a:pPr>
            <a:r>
              <a:rPr lang="en-US" sz="1400" dirty="0">
                <a:latin typeface="Verdana" panose="020B0604030504040204" pitchFamily="34" charset="0"/>
                <a:ea typeface="Verdana" panose="020B0604030504040204" pitchFamily="34" charset="0"/>
              </a:rPr>
              <a:t>Permitted for any reasonable purpose including hardship </a:t>
            </a:r>
          </a:p>
          <a:p>
            <a:pPr marL="688975" lvl="1" indent="-231775" defTabSz="820738">
              <a:spcBef>
                <a:spcPts val="400"/>
              </a:spcBef>
              <a:buClr>
                <a:schemeClr val="bg1">
                  <a:lumMod val="50000"/>
                </a:schemeClr>
              </a:buClr>
            </a:pPr>
            <a:r>
              <a:rPr lang="en-US" sz="1400" dirty="0">
                <a:latin typeface="Verdana" panose="020B0604030504040204" pitchFamily="34" charset="0"/>
                <a:ea typeface="Verdana" panose="020B0604030504040204" pitchFamily="34" charset="0"/>
              </a:rPr>
              <a:t>Minimum loan amount - $1,000</a:t>
            </a:r>
          </a:p>
          <a:p>
            <a:pPr marL="688975" lvl="1" indent="-231775" defTabSz="820738">
              <a:spcBef>
                <a:spcPts val="400"/>
              </a:spcBef>
              <a:buClr>
                <a:schemeClr val="bg1">
                  <a:lumMod val="50000"/>
                </a:schemeClr>
              </a:buClr>
            </a:pPr>
            <a:r>
              <a:rPr lang="en-US" sz="1400" dirty="0">
                <a:latin typeface="Verdana" panose="020B0604030504040204" pitchFamily="34" charset="0"/>
                <a:ea typeface="Verdana" panose="020B0604030504040204" pitchFamily="34" charset="0"/>
              </a:rPr>
              <a:t>Loan limit (1)</a:t>
            </a:r>
          </a:p>
          <a:p>
            <a:pPr marL="688975" lvl="1" indent="-231775" defTabSz="820738">
              <a:spcBef>
                <a:spcPts val="400"/>
              </a:spcBef>
              <a:buClr>
                <a:schemeClr val="bg1">
                  <a:lumMod val="50000"/>
                </a:schemeClr>
              </a:buClr>
            </a:pPr>
            <a:r>
              <a:rPr lang="en-US" sz="1400" dirty="0">
                <a:latin typeface="Verdana" panose="020B0604030504040204" pitchFamily="34" charset="0"/>
                <a:ea typeface="Verdana" panose="020B0604030504040204" pitchFamily="34" charset="0"/>
              </a:rPr>
              <a:t>Five (5) year maximum repayment unless to purchase principal residence (up to 10 years)</a:t>
            </a:r>
          </a:p>
          <a:p>
            <a:pPr marL="688975" lvl="1" indent="-231775" defTabSz="820738">
              <a:spcBef>
                <a:spcPts val="400"/>
              </a:spcBef>
              <a:buClr>
                <a:schemeClr val="bg1">
                  <a:lumMod val="50000"/>
                </a:schemeClr>
              </a:buClr>
            </a:pPr>
            <a:r>
              <a:rPr lang="en-US" sz="1400" dirty="0">
                <a:latin typeface="Verdana" panose="020B0604030504040204" pitchFamily="34" charset="0"/>
                <a:ea typeface="Verdana" panose="020B0604030504040204" pitchFamily="34" charset="0"/>
              </a:rPr>
              <a:t>Repayments made through payroll deduction.</a:t>
            </a:r>
          </a:p>
          <a:p>
            <a:pPr marL="688975" lvl="1" indent="-231775" defTabSz="820738">
              <a:spcBef>
                <a:spcPts val="400"/>
              </a:spcBef>
              <a:buClr>
                <a:schemeClr val="bg1">
                  <a:lumMod val="50000"/>
                </a:schemeClr>
              </a:buClr>
            </a:pPr>
            <a:endParaRPr lang="en-US" sz="1400" dirty="0">
              <a:latin typeface="Verdana" panose="020B0604030504040204" pitchFamily="34" charset="0"/>
              <a:ea typeface="Verdana" panose="020B0604030504040204" pitchFamily="34" charset="0"/>
            </a:endParaRPr>
          </a:p>
          <a:p>
            <a:pPr marL="231775" indent="-231775" defTabSz="820738">
              <a:spcBef>
                <a:spcPts val="400"/>
              </a:spcBef>
              <a:buClr>
                <a:schemeClr val="bg1">
                  <a:lumMod val="50000"/>
                </a:schemeClr>
              </a:buClr>
            </a:pPr>
            <a:r>
              <a:rPr lang="en-US" sz="1400" b="1" dirty="0">
                <a:latin typeface="Verdana" panose="020B0604030504040204" pitchFamily="34" charset="0"/>
                <a:ea typeface="Verdana" panose="020B0604030504040204" pitchFamily="34" charset="0"/>
              </a:rPr>
              <a:t>Remember that you are paying yourself back</a:t>
            </a:r>
          </a:p>
        </p:txBody>
      </p:sp>
    </p:spTree>
    <p:extLst>
      <p:ext uri="{BB962C8B-B14F-4D97-AF65-F5344CB8AC3E}">
        <p14:creationId xmlns:p14="http://schemas.microsoft.com/office/powerpoint/2010/main" val="281054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716F-A295-4C31-9196-BBC7BB60AA5B}"/>
              </a:ext>
            </a:extLst>
          </p:cNvPr>
          <p:cNvSpPr>
            <a:spLocks noGrp="1"/>
          </p:cNvSpPr>
          <p:nvPr>
            <p:ph type="title"/>
          </p:nvPr>
        </p:nvSpPr>
        <p:spPr/>
        <p:txBody>
          <a:bodyPr/>
          <a:lstStyle/>
          <a:p>
            <a:r>
              <a:rPr lang="en-US" kern="0" dirty="0">
                <a:solidFill>
                  <a:schemeClr val="tx1"/>
                </a:solidFill>
                <a:latin typeface="Verdana"/>
                <a:cs typeface="+mj-cs"/>
              </a:rPr>
              <a:t>Distributions</a:t>
            </a:r>
            <a:endParaRPr lang="en-US" dirty="0">
              <a:solidFill>
                <a:schemeClr val="tx1"/>
              </a:solidFill>
            </a:endParaRPr>
          </a:p>
        </p:txBody>
      </p:sp>
      <p:sp>
        <p:nvSpPr>
          <p:cNvPr id="5" name="Slide Number Placeholder 4">
            <a:extLst>
              <a:ext uri="{FF2B5EF4-FFF2-40B4-BE49-F238E27FC236}">
                <a16:creationId xmlns:a16="http://schemas.microsoft.com/office/drawing/2014/main" id="{E11D7838-3970-4434-9B47-DC26ACF2906D}"/>
              </a:ext>
            </a:extLst>
          </p:cNvPr>
          <p:cNvSpPr>
            <a:spLocks noGrp="1"/>
          </p:cNvSpPr>
          <p:nvPr>
            <p:ph type="sldNum" sz="quarter" idx="12"/>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9061F5B3-D3D1-4E34-B802-F65422553442}" type="slidenum">
              <a:rPr kumimoji="0" lang="en-US" sz="655" b="0" i="0" u="none" strike="noStrike" kern="1200" cap="none" spc="0" normalizeH="0" baseline="0" noProof="0" smtClean="0">
                <a:ln>
                  <a:noFill/>
                </a:ln>
                <a:solidFill>
                  <a:srgbClr val="323332">
                    <a:lumMod val="60000"/>
                    <a:lumOff val="40000"/>
                  </a:srgbClr>
                </a:solidFill>
                <a:effectLst/>
                <a:uLnTx/>
                <a:uFillTx/>
                <a:latin typeface="Arial" panose="020B060402020202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15</a:t>
            </a:fld>
            <a:endParaRPr kumimoji="0" lang="en-US" sz="655" b="0" i="0" u="none" strike="noStrike" kern="1200" cap="none" spc="0" normalizeH="0" baseline="0" noProof="0">
              <a:ln>
                <a:noFill/>
              </a:ln>
              <a:solidFill>
                <a:srgbClr val="323332">
                  <a:lumMod val="60000"/>
                  <a:lumOff val="40000"/>
                </a:srgbClr>
              </a:solidFill>
              <a:effectLst/>
              <a:uLnTx/>
              <a:uFillTx/>
              <a:latin typeface="Arial" panose="020B0604020202020204"/>
              <a:ea typeface="+mn-ea"/>
              <a:cs typeface="+mn-cs"/>
            </a:endParaRPr>
          </a:p>
        </p:txBody>
      </p:sp>
      <p:sp>
        <p:nvSpPr>
          <p:cNvPr id="11" name="Rectangle 2">
            <a:extLst>
              <a:ext uri="{FF2B5EF4-FFF2-40B4-BE49-F238E27FC236}">
                <a16:creationId xmlns:a16="http://schemas.microsoft.com/office/drawing/2014/main" id="{D9215982-3B69-4704-8D8A-6A115825ADBA}"/>
              </a:ext>
            </a:extLst>
          </p:cNvPr>
          <p:cNvSpPr txBox="1">
            <a:spLocks noChangeArrowheads="1"/>
          </p:cNvSpPr>
          <p:nvPr/>
        </p:nvSpPr>
        <p:spPr>
          <a:xfrm>
            <a:off x="578677" y="1237357"/>
            <a:ext cx="9143998" cy="5581106"/>
          </a:xfrm>
          <a:prstGeom prst="rect">
            <a:avLst/>
          </a:prstGeom>
        </p:spPr>
        <p:txBody>
          <a:bodyPr vert="horz" lIns="82039" tIns="41020" rIns="82039" bIns="410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31775" indent="-231775" defTabSz="820738">
              <a:spcBef>
                <a:spcPts val="600"/>
              </a:spcBef>
              <a:buClr>
                <a:schemeClr val="bg1">
                  <a:lumMod val="50000"/>
                </a:schemeClr>
              </a:buClr>
            </a:pPr>
            <a:endParaRPr lang="en-US" sz="1200" dirty="0"/>
          </a:p>
        </p:txBody>
      </p:sp>
      <p:sp>
        <p:nvSpPr>
          <p:cNvPr id="6" name="Rectangle 2">
            <a:extLst>
              <a:ext uri="{FF2B5EF4-FFF2-40B4-BE49-F238E27FC236}">
                <a16:creationId xmlns:a16="http://schemas.microsoft.com/office/drawing/2014/main" id="{97C4B5C0-9A99-46D1-A951-C51B4782A77C}"/>
              </a:ext>
            </a:extLst>
          </p:cNvPr>
          <p:cNvSpPr txBox="1">
            <a:spLocks noChangeArrowheads="1"/>
          </p:cNvSpPr>
          <p:nvPr/>
        </p:nvSpPr>
        <p:spPr>
          <a:xfrm>
            <a:off x="542500" y="1219200"/>
            <a:ext cx="8449100" cy="5415105"/>
          </a:xfrm>
          <a:prstGeom prst="rect">
            <a:avLst/>
          </a:prstGeom>
        </p:spPr>
        <p:txBody>
          <a:bodyPr vert="horz" lIns="82039" tIns="41020" rIns="82039" bIns="41020" rtlCol="0">
            <a:normAutofit/>
          </a:bodyPr>
          <a:lstStyle>
            <a:lvl1pPr marL="0" indent="0" algn="l" defTabSz="732201" rtl="0" eaLnBrk="1" latinLnBrk="0" hangingPunct="1">
              <a:lnSpc>
                <a:spcPct val="100000"/>
              </a:lnSpc>
              <a:spcBef>
                <a:spcPts val="0"/>
              </a:spcBef>
              <a:spcAft>
                <a:spcPts val="655"/>
              </a:spcAft>
              <a:buClr>
                <a:schemeClr val="tx1"/>
              </a:buClr>
              <a:buFont typeface="Arial" panose="020B0604020202020204" pitchFamily="34" charset="0"/>
              <a:buNone/>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pPr marL="231775" indent="-231775" defTabSz="820738">
              <a:spcBef>
                <a:spcPct val="50000"/>
              </a:spcBef>
              <a:buClr>
                <a:schemeClr val="bg1">
                  <a:lumMod val="50000"/>
                </a:schemeClr>
              </a:buClr>
            </a:pPr>
            <a:r>
              <a:rPr lang="en-US" sz="1600" b="1" dirty="0">
                <a:latin typeface="Verdana" panose="020B0604030504040204" pitchFamily="34" charset="0"/>
                <a:ea typeface="Verdana" panose="020B0604030504040204" pitchFamily="34" charset="0"/>
              </a:rPr>
              <a:t>Qualified Distributions</a:t>
            </a:r>
          </a:p>
          <a:p>
            <a:pPr marL="688975" lvl="1" indent="-231775" defTabSz="820738">
              <a:spcAft>
                <a:spcPts val="200"/>
              </a:spcAft>
              <a:buClr>
                <a:schemeClr val="bg1">
                  <a:lumMod val="50000"/>
                </a:schemeClr>
              </a:buClr>
            </a:pPr>
            <a:r>
              <a:rPr lang="en-US" sz="1400" dirty="0">
                <a:latin typeface="Verdana" panose="020B0604030504040204" pitchFamily="34" charset="0"/>
                <a:ea typeface="Verdana" panose="020B0604030504040204" pitchFamily="34" charset="0"/>
              </a:rPr>
              <a:t>In-Service Distributions - Age 59½ and still working</a:t>
            </a:r>
          </a:p>
          <a:p>
            <a:pPr marL="688975" lvl="1" indent="-231775" defTabSz="820738">
              <a:spcAft>
                <a:spcPts val="200"/>
              </a:spcAft>
              <a:buClr>
                <a:schemeClr val="bg1">
                  <a:lumMod val="50000"/>
                </a:schemeClr>
              </a:buClr>
            </a:pPr>
            <a:r>
              <a:rPr lang="en-US" sz="1400" dirty="0">
                <a:latin typeface="Verdana" panose="020B0604030504040204" pitchFamily="34" charset="0"/>
                <a:ea typeface="Verdana" panose="020B0604030504040204" pitchFamily="34" charset="0"/>
              </a:rPr>
              <a:t>Death</a:t>
            </a:r>
          </a:p>
          <a:p>
            <a:pPr marL="688975" lvl="1" indent="-231775" defTabSz="820738">
              <a:spcAft>
                <a:spcPts val="200"/>
              </a:spcAft>
              <a:buClr>
                <a:schemeClr val="bg1">
                  <a:lumMod val="50000"/>
                </a:schemeClr>
              </a:buClr>
            </a:pPr>
            <a:r>
              <a:rPr lang="en-US" sz="1400" dirty="0">
                <a:latin typeface="Verdana" panose="020B0604030504040204" pitchFamily="34" charset="0"/>
                <a:ea typeface="Verdana" panose="020B0604030504040204" pitchFamily="34" charset="0"/>
              </a:rPr>
              <a:t>Disability</a:t>
            </a:r>
          </a:p>
          <a:p>
            <a:pPr marL="688975" lvl="1" indent="-231775" defTabSz="820738">
              <a:spcAft>
                <a:spcPts val="200"/>
              </a:spcAft>
              <a:buClr>
                <a:schemeClr val="bg1">
                  <a:lumMod val="50000"/>
                </a:schemeClr>
              </a:buClr>
            </a:pPr>
            <a:r>
              <a:rPr lang="en-US" sz="1400" dirty="0">
                <a:latin typeface="Verdana" panose="020B0604030504040204" pitchFamily="34" charset="0"/>
                <a:ea typeface="Verdana" panose="020B0604030504040204" pitchFamily="34" charset="0"/>
              </a:rPr>
              <a:t>Termination of Employment</a:t>
            </a:r>
          </a:p>
          <a:p>
            <a:pPr marL="1139825" lvl="2" indent="-231775" defTabSz="820738">
              <a:spcBef>
                <a:spcPts val="100"/>
              </a:spcBef>
              <a:spcAft>
                <a:spcPts val="100"/>
              </a:spcAft>
              <a:buClr>
                <a:schemeClr val="bg1">
                  <a:lumMod val="50000"/>
                </a:schemeClr>
              </a:buClr>
            </a:pPr>
            <a:r>
              <a:rPr lang="en-US" sz="1200" dirty="0">
                <a:latin typeface="Verdana" panose="020B0604030504040204" pitchFamily="34" charset="0"/>
                <a:ea typeface="Verdana" panose="020B0604030504040204" pitchFamily="34" charset="0"/>
              </a:rPr>
              <a:t>Option 1 - Rollover to IRA</a:t>
            </a:r>
          </a:p>
          <a:p>
            <a:pPr marL="1139825" lvl="2" indent="-231775" defTabSz="820738">
              <a:spcBef>
                <a:spcPts val="100"/>
              </a:spcBef>
              <a:spcAft>
                <a:spcPts val="100"/>
              </a:spcAft>
              <a:buClr>
                <a:schemeClr val="bg1">
                  <a:lumMod val="50000"/>
                </a:schemeClr>
              </a:buClr>
            </a:pPr>
            <a:r>
              <a:rPr lang="en-US" sz="1200" dirty="0">
                <a:latin typeface="Verdana" panose="020B0604030504040204" pitchFamily="34" charset="0"/>
                <a:ea typeface="Verdana" panose="020B0604030504040204" pitchFamily="34" charset="0"/>
              </a:rPr>
              <a:t>Option 2 - Rollover to a new 401(k) Plan</a:t>
            </a:r>
          </a:p>
          <a:p>
            <a:pPr marL="1139825" lvl="2" indent="-231775" defTabSz="820738">
              <a:spcBef>
                <a:spcPts val="100"/>
              </a:spcBef>
              <a:spcAft>
                <a:spcPts val="100"/>
              </a:spcAft>
              <a:buClr>
                <a:schemeClr val="bg1">
                  <a:lumMod val="50000"/>
                </a:schemeClr>
              </a:buClr>
            </a:pPr>
            <a:r>
              <a:rPr lang="en-US" sz="1200" dirty="0">
                <a:latin typeface="Verdana" panose="020B0604030504040204" pitchFamily="34" charset="0"/>
                <a:ea typeface="Verdana" panose="020B0604030504040204" pitchFamily="34" charset="0"/>
              </a:rPr>
              <a:t>Option 3 – Cash (beware of tax consequences)</a:t>
            </a:r>
          </a:p>
          <a:p>
            <a:pPr marL="908050" lvl="2" indent="0" defTabSz="820738">
              <a:spcBef>
                <a:spcPts val="100"/>
              </a:spcBef>
              <a:spcAft>
                <a:spcPts val="100"/>
              </a:spcAft>
              <a:buClr>
                <a:schemeClr val="bg1">
                  <a:lumMod val="50000"/>
                </a:schemeClr>
              </a:buClr>
              <a:buNone/>
            </a:pPr>
            <a:endParaRPr lang="en-US" sz="1200" dirty="0">
              <a:latin typeface="Verdana" panose="020B0604030504040204" pitchFamily="34" charset="0"/>
              <a:ea typeface="Verdana" panose="020B0604030504040204" pitchFamily="34" charset="0"/>
            </a:endParaRPr>
          </a:p>
          <a:p>
            <a:pPr marL="231775" indent="-231775" defTabSz="820738">
              <a:spcBef>
                <a:spcPct val="50000"/>
              </a:spcBef>
              <a:buClr>
                <a:schemeClr val="bg1">
                  <a:lumMod val="50000"/>
                </a:schemeClr>
              </a:buClr>
            </a:pPr>
            <a:r>
              <a:rPr lang="en-US" sz="1600" b="1" dirty="0">
                <a:latin typeface="Verdana" panose="020B0604030504040204" pitchFamily="34" charset="0"/>
                <a:ea typeface="Verdana" panose="020B0604030504040204" pitchFamily="34" charset="0"/>
              </a:rPr>
              <a:t>Hardship Withdrawals</a:t>
            </a:r>
            <a:endParaRPr lang="en-US" sz="1400" b="1" dirty="0">
              <a:latin typeface="Verdana" panose="020B0604030504040204" pitchFamily="34" charset="0"/>
              <a:ea typeface="Verdana" panose="020B0604030504040204" pitchFamily="34" charset="0"/>
            </a:endParaRPr>
          </a:p>
          <a:p>
            <a:pPr marL="688975" lvl="1" indent="-231775" defTabSz="820738">
              <a:spcAft>
                <a:spcPts val="200"/>
              </a:spcAft>
              <a:buClr>
                <a:schemeClr val="bg1">
                  <a:lumMod val="50000"/>
                </a:schemeClr>
              </a:buClr>
            </a:pPr>
            <a:r>
              <a:rPr lang="en-US" sz="1400" dirty="0">
                <a:latin typeface="Verdana" panose="020B0604030504040204" pitchFamily="34" charset="0"/>
                <a:ea typeface="Verdana" panose="020B0604030504040204" pitchFamily="34" charset="0"/>
              </a:rPr>
              <a:t>Expenses</a:t>
            </a:r>
            <a:endParaRPr lang="en-US" sz="1600" dirty="0">
              <a:latin typeface="Verdana" panose="020B0604030504040204" pitchFamily="34" charset="0"/>
              <a:ea typeface="Verdana" panose="020B0604030504040204" pitchFamily="34" charset="0"/>
            </a:endParaRPr>
          </a:p>
          <a:p>
            <a:pPr marL="1139720" lvl="2" indent="-231775" defTabSz="820738">
              <a:spcAft>
                <a:spcPts val="200"/>
              </a:spcAft>
              <a:buClr>
                <a:schemeClr val="bg1">
                  <a:lumMod val="50000"/>
                </a:schemeClr>
              </a:buClr>
            </a:pPr>
            <a:r>
              <a:rPr lang="en-US" sz="1200" dirty="0">
                <a:latin typeface="Verdana" panose="020B0604030504040204" pitchFamily="34" charset="0"/>
                <a:ea typeface="Verdana" panose="020B0604030504040204" pitchFamily="34" charset="0"/>
              </a:rPr>
              <a:t>Medical bills</a:t>
            </a:r>
          </a:p>
          <a:p>
            <a:pPr marL="1139720" lvl="2" indent="-231775" defTabSz="820738">
              <a:spcAft>
                <a:spcPts val="200"/>
              </a:spcAft>
              <a:buClr>
                <a:schemeClr val="bg1">
                  <a:lumMod val="50000"/>
                </a:schemeClr>
              </a:buClr>
            </a:pPr>
            <a:r>
              <a:rPr lang="en-US" sz="1200" dirty="0">
                <a:latin typeface="Verdana" panose="020B0604030504040204" pitchFamily="34" charset="0"/>
                <a:ea typeface="Verdana" panose="020B0604030504040204" pitchFamily="34" charset="0"/>
              </a:rPr>
              <a:t>Post Secondary Education</a:t>
            </a:r>
          </a:p>
          <a:p>
            <a:pPr marL="1139720" lvl="2" indent="-231775" defTabSz="820738">
              <a:spcAft>
                <a:spcPts val="200"/>
              </a:spcAft>
              <a:buClr>
                <a:schemeClr val="bg1">
                  <a:lumMod val="50000"/>
                </a:schemeClr>
              </a:buClr>
            </a:pPr>
            <a:r>
              <a:rPr lang="en-US" sz="1200" dirty="0">
                <a:latin typeface="Verdana" panose="020B0604030504040204" pitchFamily="34" charset="0"/>
                <a:ea typeface="Verdana" panose="020B0604030504040204" pitchFamily="34" charset="0"/>
              </a:rPr>
              <a:t>Burial or Funeral</a:t>
            </a:r>
          </a:p>
          <a:p>
            <a:pPr marL="688975" lvl="1" indent="-231775" defTabSz="820738">
              <a:spcAft>
                <a:spcPts val="200"/>
              </a:spcAft>
              <a:buClr>
                <a:schemeClr val="bg1">
                  <a:lumMod val="50000"/>
                </a:schemeClr>
              </a:buClr>
            </a:pPr>
            <a:r>
              <a:rPr lang="en-US" sz="1400" dirty="0">
                <a:latin typeface="Verdana" panose="020B0604030504040204" pitchFamily="34" charset="0"/>
                <a:ea typeface="Verdana" panose="020B0604030504040204" pitchFamily="34" charset="0"/>
              </a:rPr>
              <a:t>Principal Residence</a:t>
            </a:r>
          </a:p>
          <a:p>
            <a:pPr marL="1139720" lvl="2" indent="-231775" defTabSz="820738">
              <a:spcAft>
                <a:spcPts val="200"/>
              </a:spcAft>
              <a:buClr>
                <a:schemeClr val="bg1">
                  <a:lumMod val="50000"/>
                </a:schemeClr>
              </a:buClr>
            </a:pPr>
            <a:r>
              <a:rPr lang="en-US" sz="1200" dirty="0">
                <a:latin typeface="Verdana" panose="020B0604030504040204" pitchFamily="34" charset="0"/>
                <a:ea typeface="Verdana" panose="020B0604030504040204" pitchFamily="34" charset="0"/>
              </a:rPr>
              <a:t>Purchase</a:t>
            </a:r>
          </a:p>
          <a:p>
            <a:pPr marL="1139720" lvl="2" indent="-231775" defTabSz="820738">
              <a:spcAft>
                <a:spcPts val="200"/>
              </a:spcAft>
              <a:buClr>
                <a:schemeClr val="bg1">
                  <a:lumMod val="50000"/>
                </a:schemeClr>
              </a:buClr>
            </a:pPr>
            <a:r>
              <a:rPr lang="en-US" sz="1200" dirty="0">
                <a:latin typeface="Verdana" panose="020B0604030504040204" pitchFamily="34" charset="0"/>
                <a:ea typeface="Verdana" panose="020B0604030504040204" pitchFamily="34" charset="0"/>
              </a:rPr>
              <a:t>Prevent eviction or foreclosure</a:t>
            </a:r>
          </a:p>
          <a:p>
            <a:pPr marL="1139720" lvl="2" indent="-231775" defTabSz="820738">
              <a:spcAft>
                <a:spcPts val="200"/>
              </a:spcAft>
              <a:buClr>
                <a:schemeClr val="bg1">
                  <a:lumMod val="50000"/>
                </a:schemeClr>
              </a:buClr>
            </a:pPr>
            <a:r>
              <a:rPr lang="en-US" sz="1200" dirty="0">
                <a:latin typeface="Verdana" panose="020B0604030504040204" pitchFamily="34" charset="0"/>
                <a:ea typeface="Verdana" panose="020B0604030504040204" pitchFamily="34" charset="0"/>
              </a:rPr>
              <a:t>Casualty losses</a:t>
            </a:r>
          </a:p>
          <a:p>
            <a:pPr marL="288925" defTabSz="820738">
              <a:spcBef>
                <a:spcPct val="50000"/>
              </a:spcBef>
              <a:buClr>
                <a:srgbClr val="CC6600"/>
              </a:buClr>
            </a:pPr>
            <a:r>
              <a:rPr lang="en-US" sz="1100" b="1" dirty="0">
                <a:latin typeface="Verdana" panose="020B0604030504040204" pitchFamily="34" charset="0"/>
                <a:ea typeface="Verdana" panose="020B0604030504040204" pitchFamily="34" charset="0"/>
              </a:rPr>
              <a:t>Note</a:t>
            </a:r>
            <a:r>
              <a:rPr lang="en-US" sz="1100" dirty="0">
                <a:latin typeface="Verdana" panose="020B0604030504040204" pitchFamily="34" charset="0"/>
                <a:ea typeface="Verdana" panose="020B0604030504040204" pitchFamily="34" charset="0"/>
              </a:rPr>
              <a:t>:  Distribution amount can only be equal to required need and proceeds are subject to tax &amp; penalty.  </a:t>
            </a:r>
            <a:endParaRPr lang="en-US"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0212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Grp="1" noChangeArrowheads="1"/>
          </p:cNvSpPr>
          <p:nvPr>
            <p:ph type="title"/>
          </p:nvPr>
        </p:nvSpPr>
        <p:spPr>
          <a:xfrm>
            <a:off x="457201" y="419710"/>
            <a:ext cx="9143999" cy="380393"/>
          </a:xfrm>
        </p:spPr>
        <p:txBody>
          <a:bodyPr vert="horz" lIns="91440" tIns="45720" rIns="91440" bIns="45720" rtlCol="0" anchor="ctr">
            <a:noAutofit/>
          </a:bodyPr>
          <a:lstStyle/>
          <a:p>
            <a:r>
              <a:rPr lang="en-US" kern="1200" dirty="0">
                <a:latin typeface="Verdana" panose="020B0604030504040204" pitchFamily="34" charset="0"/>
                <a:ea typeface="Verdana" panose="020B0604030504040204" pitchFamily="34" charset="0"/>
              </a:rPr>
              <a:t>What Strategy is Right For You?</a:t>
            </a:r>
          </a:p>
        </p:txBody>
      </p:sp>
      <p:pic>
        <p:nvPicPr>
          <p:cNvPr id="5" name="Picture 4">
            <a:extLst>
              <a:ext uri="{FF2B5EF4-FFF2-40B4-BE49-F238E27FC236}">
                <a16:creationId xmlns:a16="http://schemas.microsoft.com/office/drawing/2014/main" id="{EB4DF3B0-381C-491E-9547-3BDDB531BAD3}"/>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l="26337" r="15793"/>
          <a:stretch/>
        </p:blipFill>
        <p:spPr>
          <a:xfrm>
            <a:off x="5791201" y="1553261"/>
            <a:ext cx="3505199" cy="4542739"/>
          </a:xfrm>
          <a:prstGeom prst="rect">
            <a:avLst/>
          </a:prstGeom>
          <a:noFill/>
        </p:spPr>
      </p:pic>
      <p:sp>
        <p:nvSpPr>
          <p:cNvPr id="7" name="Rectangle 3">
            <a:extLst>
              <a:ext uri="{FF2B5EF4-FFF2-40B4-BE49-F238E27FC236}">
                <a16:creationId xmlns:a16="http://schemas.microsoft.com/office/drawing/2014/main" id="{DE3929A2-2A3F-41B5-BC75-32323C0D6F30}"/>
              </a:ext>
            </a:extLst>
          </p:cNvPr>
          <p:cNvSpPr txBox="1">
            <a:spLocks/>
          </p:cNvSpPr>
          <p:nvPr/>
        </p:nvSpPr>
        <p:spPr bwMode="auto">
          <a:xfrm>
            <a:off x="457199" y="1181100"/>
            <a:ext cx="5334001" cy="5678424"/>
          </a:xfrm>
          <a:prstGeom prst="rect">
            <a:avLst/>
          </a:prstGeom>
        </p:spPr>
        <p:txBody>
          <a:bodyPr vert="horz" lIns="91440" tIns="45720" rIns="91440" bIns="45720" numCol="1" rtlCol="0" anchorCtr="0" compatLnSpc="1">
            <a:prstTxWarp prst="textNoShape">
              <a:avLst/>
            </a:prstTxWarp>
            <a:normAutofit/>
          </a:bodyPr>
          <a:lstStyle>
            <a:lvl1pPr marL="234894" indent="-228546" algn="l" rtl="0" eaLnBrk="0" fontAlgn="base" hangingPunct="0">
              <a:spcBef>
                <a:spcPts val="300"/>
              </a:spcBef>
              <a:spcAft>
                <a:spcPts val="300"/>
              </a:spcAft>
              <a:buSzPct val="90000"/>
              <a:buFont typeface="Wingdings" pitchFamily="2" charset="2"/>
              <a:buChar char="§"/>
              <a:defRPr sz="2400">
                <a:solidFill>
                  <a:schemeClr val="tx1"/>
                </a:solidFill>
                <a:latin typeface="+mn-lt"/>
                <a:ea typeface="+mn-ea"/>
                <a:cs typeface="+mn-cs"/>
              </a:defRPr>
            </a:lvl1pPr>
            <a:lvl2pPr marL="691988" indent="-228546" algn="l" rtl="0" eaLnBrk="0" fontAlgn="base" hangingPunct="0">
              <a:spcBef>
                <a:spcPts val="300"/>
              </a:spcBef>
              <a:spcAft>
                <a:spcPts val="300"/>
              </a:spcAft>
              <a:buFont typeface="Arial" charset="0"/>
              <a:buChar char="­"/>
              <a:defRPr sz="2200">
                <a:solidFill>
                  <a:schemeClr val="tx1"/>
                </a:solidFill>
                <a:latin typeface="+mn-lt"/>
              </a:defRPr>
            </a:lvl2pPr>
            <a:lvl3pPr marL="1142733" indent="-228546" algn="l" rtl="0" eaLnBrk="0" fontAlgn="base" hangingPunct="0">
              <a:spcBef>
                <a:spcPts val="300"/>
              </a:spcBef>
              <a:spcAft>
                <a:spcPts val="300"/>
              </a:spcAft>
              <a:buFont typeface="Arial" charset="0"/>
              <a:buChar char="•"/>
              <a:defRPr sz="2000">
                <a:solidFill>
                  <a:schemeClr val="tx1"/>
                </a:solidFill>
                <a:latin typeface="+mn-lt"/>
              </a:defRPr>
            </a:lvl3pPr>
            <a:lvl4pPr marL="1599825" indent="-228546" algn="l" rtl="0" eaLnBrk="0" fontAlgn="base" hangingPunct="0">
              <a:spcBef>
                <a:spcPts val="300"/>
              </a:spcBef>
              <a:spcAft>
                <a:spcPts val="300"/>
              </a:spcAft>
              <a:buFont typeface="Wingdings" pitchFamily="2" charset="2"/>
              <a:buChar char="s"/>
              <a:defRPr>
                <a:solidFill>
                  <a:schemeClr val="tx1"/>
                </a:solidFill>
                <a:latin typeface="+mn-lt"/>
              </a:defRPr>
            </a:lvl4pPr>
            <a:lvl5pPr marL="2056919" indent="-228546" algn="l" rtl="0" eaLnBrk="0" fontAlgn="base" hangingPunct="0">
              <a:spcBef>
                <a:spcPts val="300"/>
              </a:spcBef>
              <a:spcAft>
                <a:spcPts val="300"/>
              </a:spcAft>
              <a:buFont typeface="Courier New" pitchFamily="49" charset="0"/>
              <a:buChar char="o"/>
              <a:defRPr sz="1600">
                <a:solidFill>
                  <a:schemeClr val="tx1"/>
                </a:solidFill>
                <a:latin typeface="+mn-lt"/>
              </a:defRPr>
            </a:lvl5pPr>
            <a:lvl6pPr marL="2514012" indent="-228546" algn="l" rtl="0" fontAlgn="base">
              <a:spcBef>
                <a:spcPct val="20000"/>
              </a:spcBef>
              <a:spcAft>
                <a:spcPct val="0"/>
              </a:spcAft>
              <a:buFont typeface="Wingdings" pitchFamily="2" charset="2"/>
              <a:buChar char="§"/>
              <a:defRPr sz="1200">
                <a:solidFill>
                  <a:schemeClr val="tx1"/>
                </a:solidFill>
                <a:latin typeface="+mn-lt"/>
              </a:defRPr>
            </a:lvl6pPr>
            <a:lvl7pPr marL="2971106" indent="-228546" algn="l" rtl="0" fontAlgn="base">
              <a:spcBef>
                <a:spcPct val="20000"/>
              </a:spcBef>
              <a:spcAft>
                <a:spcPct val="0"/>
              </a:spcAft>
              <a:buFont typeface="Wingdings" pitchFamily="2" charset="2"/>
              <a:buChar char="§"/>
              <a:defRPr sz="1200">
                <a:solidFill>
                  <a:schemeClr val="tx1"/>
                </a:solidFill>
                <a:latin typeface="+mn-lt"/>
              </a:defRPr>
            </a:lvl7pPr>
            <a:lvl8pPr marL="3428198" indent="-228546" algn="l" rtl="0" fontAlgn="base">
              <a:spcBef>
                <a:spcPct val="20000"/>
              </a:spcBef>
              <a:spcAft>
                <a:spcPct val="0"/>
              </a:spcAft>
              <a:buFont typeface="Wingdings" pitchFamily="2" charset="2"/>
              <a:buChar char="§"/>
              <a:defRPr sz="1200">
                <a:solidFill>
                  <a:schemeClr val="tx1"/>
                </a:solidFill>
                <a:latin typeface="+mn-lt"/>
              </a:defRPr>
            </a:lvl8pPr>
            <a:lvl9pPr marL="3885292" indent="-228546" algn="l" rtl="0" fontAlgn="base">
              <a:spcBef>
                <a:spcPct val="20000"/>
              </a:spcBef>
              <a:spcAft>
                <a:spcPct val="0"/>
              </a:spcAft>
              <a:buFont typeface="Wingdings" pitchFamily="2" charset="2"/>
              <a:buChar char="§"/>
              <a:defRPr sz="1200">
                <a:solidFill>
                  <a:schemeClr val="tx1"/>
                </a:solidFill>
                <a:latin typeface="+mn-lt"/>
              </a:defRPr>
            </a:lvl9pPr>
          </a:lstStyle>
          <a:p>
            <a:pPr marL="0" indent="0" defTabSz="732201" eaLnBrk="1" hangingPunct="1">
              <a:spcBef>
                <a:spcPts val="0"/>
              </a:spcBef>
              <a:spcAft>
                <a:spcPts val="655"/>
              </a:spcAft>
              <a:buClr>
                <a:schemeClr val="tx1"/>
              </a:buClr>
              <a:buNone/>
            </a:pPr>
            <a:r>
              <a:rPr lang="en-US" altLang="en-US" sz="1800" dirty="0">
                <a:latin typeface="Verdana" panose="020B0604030504040204" pitchFamily="34" charset="0"/>
                <a:ea typeface="Verdana" panose="020B0604030504040204" pitchFamily="34" charset="0"/>
                <a:cs typeface="Arial" panose="020B0604020202020204" pitchFamily="34" charset="0"/>
              </a:rPr>
              <a:t>When choosing an investment strategy, consider these things:</a:t>
            </a:r>
          </a:p>
          <a:p>
            <a:pPr marL="568325" indent="-208012" defTabSz="732201" eaLnBrk="1" hangingPunct="1">
              <a:spcBef>
                <a:spcPts val="0"/>
              </a:spcBef>
              <a:spcAft>
                <a:spcPts val="655"/>
              </a:spcAft>
              <a:buClr>
                <a:schemeClr val="tx1"/>
              </a:buClr>
              <a:buFont typeface="Arial" panose="020B0604020202020204" pitchFamily="34" charset="0"/>
              <a:buChar char="•"/>
            </a:pPr>
            <a:r>
              <a:rPr lang="en-US" altLang="en-US" sz="1600" dirty="0">
                <a:latin typeface="Verdana" panose="020B0604030504040204" pitchFamily="34" charset="0"/>
                <a:ea typeface="Verdana" panose="020B0604030504040204" pitchFamily="34" charset="0"/>
                <a:cs typeface="Arial" panose="020B0604020202020204" pitchFamily="34" charset="0"/>
              </a:rPr>
              <a:t>Your current age</a:t>
            </a:r>
          </a:p>
          <a:p>
            <a:pPr marL="568325" indent="-208012" defTabSz="732201" eaLnBrk="1" hangingPunct="1">
              <a:spcBef>
                <a:spcPts val="0"/>
              </a:spcBef>
              <a:spcAft>
                <a:spcPts val="655"/>
              </a:spcAft>
              <a:buClr>
                <a:schemeClr val="tx1"/>
              </a:buClr>
              <a:buFont typeface="Arial" panose="020B0604020202020204" pitchFamily="34" charset="0"/>
              <a:buChar char="•"/>
            </a:pPr>
            <a:r>
              <a:rPr lang="en-US" altLang="en-US" sz="1600" dirty="0">
                <a:latin typeface="Verdana" panose="020B0604030504040204" pitchFamily="34" charset="0"/>
                <a:ea typeface="Verdana" panose="020B0604030504040204" pitchFamily="34" charset="0"/>
                <a:cs typeface="Arial" panose="020B0604020202020204" pitchFamily="34" charset="0"/>
              </a:rPr>
              <a:t>Your time to retirement</a:t>
            </a:r>
          </a:p>
          <a:p>
            <a:pPr marL="568325" indent="-208012" defTabSz="732201" eaLnBrk="1" hangingPunct="1">
              <a:spcBef>
                <a:spcPts val="0"/>
              </a:spcBef>
              <a:spcAft>
                <a:spcPts val="655"/>
              </a:spcAft>
              <a:buClr>
                <a:schemeClr val="tx1"/>
              </a:buClr>
              <a:buFont typeface="Arial" panose="020B0604020202020204" pitchFamily="34" charset="0"/>
              <a:buChar char="•"/>
            </a:pPr>
            <a:r>
              <a:rPr lang="en-US" altLang="en-US" sz="1600" dirty="0">
                <a:latin typeface="Verdana" panose="020B0604030504040204" pitchFamily="34" charset="0"/>
                <a:ea typeface="Verdana" panose="020B0604030504040204" pitchFamily="34" charset="0"/>
                <a:cs typeface="Arial" panose="020B0604020202020204" pitchFamily="34" charset="0"/>
              </a:rPr>
              <a:t>Your risk tolerance</a:t>
            </a:r>
          </a:p>
          <a:p>
            <a:pPr marL="568325" indent="-208012" defTabSz="732201" eaLnBrk="1" hangingPunct="1">
              <a:spcBef>
                <a:spcPts val="0"/>
              </a:spcBef>
              <a:spcAft>
                <a:spcPts val="655"/>
              </a:spcAft>
              <a:buClr>
                <a:schemeClr val="tx1"/>
              </a:buClr>
              <a:buFont typeface="Arial" panose="020B0604020202020204" pitchFamily="34" charset="0"/>
              <a:buChar char="•"/>
            </a:pPr>
            <a:r>
              <a:rPr lang="en-US" altLang="en-US" sz="1600" dirty="0">
                <a:latin typeface="Verdana" panose="020B0604030504040204" pitchFamily="34" charset="0"/>
                <a:ea typeface="Verdana" panose="020B0604030504040204" pitchFamily="34" charset="0"/>
                <a:cs typeface="Arial" panose="020B0604020202020204" pitchFamily="34" charset="0"/>
              </a:rPr>
              <a:t>Your financial situation and tax status</a:t>
            </a:r>
          </a:p>
          <a:p>
            <a:pPr marL="568325" indent="-208012" defTabSz="732201" eaLnBrk="1" hangingPunct="1">
              <a:spcBef>
                <a:spcPts val="0"/>
              </a:spcBef>
              <a:spcAft>
                <a:spcPts val="655"/>
              </a:spcAft>
              <a:buClr>
                <a:schemeClr val="tx1"/>
              </a:buClr>
              <a:buFont typeface="Arial" panose="020B0604020202020204" pitchFamily="34" charset="0"/>
              <a:buChar char="•"/>
            </a:pPr>
            <a:r>
              <a:rPr lang="en-US" altLang="en-US" sz="1600" dirty="0">
                <a:latin typeface="Verdana" panose="020B0604030504040204" pitchFamily="34" charset="0"/>
                <a:ea typeface="Verdana" panose="020B0604030504040204" pitchFamily="34" charset="0"/>
                <a:cs typeface="Arial" panose="020B0604020202020204" pitchFamily="34" charset="0"/>
              </a:rPr>
              <a:t>Investment objectives and experience</a:t>
            </a:r>
          </a:p>
          <a:p>
            <a:pPr marL="568325" indent="-208012" defTabSz="732201" eaLnBrk="1" hangingPunct="1">
              <a:spcBef>
                <a:spcPts val="0"/>
              </a:spcBef>
              <a:spcAft>
                <a:spcPts val="655"/>
              </a:spcAft>
              <a:buClr>
                <a:schemeClr val="tx1"/>
              </a:buClr>
              <a:buFont typeface="Arial" panose="020B0604020202020204" pitchFamily="34" charset="0"/>
              <a:buChar char="•"/>
            </a:pPr>
            <a:r>
              <a:rPr lang="en-US" altLang="en-US" sz="1600" dirty="0">
                <a:latin typeface="Verdana" panose="020B0604030504040204" pitchFamily="34" charset="0"/>
                <a:ea typeface="Verdana" panose="020B0604030504040204" pitchFamily="34" charset="0"/>
                <a:cs typeface="Arial" panose="020B0604020202020204" pitchFamily="34" charset="0"/>
              </a:rPr>
              <a:t>Liquidity Needs</a:t>
            </a:r>
          </a:p>
          <a:p>
            <a:pPr marL="568325" indent="-208012" defTabSz="732201" eaLnBrk="1" hangingPunct="1">
              <a:spcBef>
                <a:spcPts val="0"/>
              </a:spcBef>
              <a:spcAft>
                <a:spcPts val="655"/>
              </a:spcAft>
              <a:buClr>
                <a:schemeClr val="tx1"/>
              </a:buClr>
              <a:buFont typeface="Arial" panose="020B0604020202020204" pitchFamily="34" charset="0"/>
              <a:buChar char="•"/>
            </a:pPr>
            <a:r>
              <a:rPr lang="en-US" altLang="en-US" sz="1600" dirty="0">
                <a:latin typeface="Verdana" panose="020B0604030504040204" pitchFamily="34" charset="0"/>
                <a:ea typeface="Verdana" panose="020B0604030504040204" pitchFamily="34" charset="0"/>
                <a:cs typeface="Arial" panose="020B0604020202020204" pitchFamily="34" charset="0"/>
              </a:rPr>
              <a:t>Other investments</a:t>
            </a:r>
          </a:p>
          <a:p>
            <a:pPr marL="568325" indent="-208012" defTabSz="732201" eaLnBrk="1" hangingPunct="1">
              <a:spcBef>
                <a:spcPts val="0"/>
              </a:spcBef>
              <a:spcAft>
                <a:spcPts val="655"/>
              </a:spcAft>
              <a:buClr>
                <a:schemeClr val="tx1"/>
              </a:buClr>
              <a:buFont typeface="Arial" panose="020B0604020202020204" pitchFamily="34" charset="0"/>
              <a:buChar char="•"/>
            </a:pPr>
            <a:r>
              <a:rPr lang="en-US" altLang="en-US" sz="1600" dirty="0">
                <a:latin typeface="Verdana" panose="020B0604030504040204" pitchFamily="34" charset="0"/>
                <a:ea typeface="Verdana" panose="020B0604030504040204" pitchFamily="34" charset="0"/>
                <a:cs typeface="Arial" panose="020B0604020202020204" pitchFamily="34" charset="0"/>
              </a:rPr>
              <a:t>How much do you want to be involved in the research, fine tuning, rebalancing,  etc., of the investments offered in your plan? </a:t>
            </a:r>
          </a:p>
        </p:txBody>
      </p:sp>
      <p:sp>
        <p:nvSpPr>
          <p:cNvPr id="24585" name="Footer Placeholder 4">
            <a:extLst>
              <a:ext uri="{FF2B5EF4-FFF2-40B4-BE49-F238E27FC236}">
                <a16:creationId xmlns:a16="http://schemas.microsoft.com/office/drawing/2014/main" id="{C26D01E3-09B9-5C88-214D-CAA5EE2ED722}"/>
              </a:ext>
            </a:extLst>
          </p:cNvPr>
          <p:cNvSpPr>
            <a:spLocks noGrp="1"/>
          </p:cNvSpPr>
          <p:nvPr>
            <p:ph type="ftr" sz="quarter" idx="11"/>
          </p:nvPr>
        </p:nvSpPr>
        <p:spPr>
          <a:xfrm>
            <a:off x="457200" y="6920714"/>
            <a:ext cx="9143999" cy="301752"/>
          </a:xfrm>
        </p:spPr>
        <p:txBody>
          <a:bodyPr/>
          <a:lstStyle/>
          <a:p>
            <a:endParaRPr lang="en-US"/>
          </a:p>
        </p:txBody>
      </p:sp>
      <p:sp>
        <p:nvSpPr>
          <p:cNvPr id="24577" name="Slide Number Placeholder 4"/>
          <p:cNvSpPr>
            <a:spLocks noGrp="1"/>
          </p:cNvSpPr>
          <p:nvPr>
            <p:ph type="sldNum" sz="quarter" idx="12"/>
          </p:nvPr>
        </p:nvSpPr>
        <p:spPr bwMode="auto">
          <a:xfrm>
            <a:off x="9144000" y="7255717"/>
            <a:ext cx="457199" cy="345422"/>
          </a:xfrm>
        </p:spPr>
        <p:txBody>
          <a:bodyPr vert="horz" lIns="91440" tIns="45720" rIns="91440" bIns="45720" numCol="1" rtlCol="0" anchor="ctr" anchorCtr="0" compatLnSpc="1">
            <a:prstTxWarp prst="textNoShape">
              <a:avLst/>
            </a:prstTxWarp>
            <a:normAutofit/>
          </a:bodyPr>
          <a:lstStyle>
            <a:defPPr>
              <a:defRPr lang="en-US"/>
            </a:defPPr>
            <a:lvl1pPr algn="r" rtl="0" eaLnBrk="0" fontAlgn="base" hangingPunct="0">
              <a:spcBef>
                <a:spcPct val="0"/>
              </a:spcBef>
              <a:spcAft>
                <a:spcPct val="0"/>
              </a:spcAft>
              <a:defRPr sz="800" b="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pitchFamily="18" charset="0"/>
                <a:ea typeface="+mn-ea"/>
                <a:cs typeface="+mn-cs"/>
              </a:defRPr>
            </a:lvl5pPr>
            <a:lvl6pPr marL="2286000" algn="l" defTabSz="914400" rtl="0" eaLnBrk="1" latinLnBrk="0" hangingPunct="1">
              <a:defRPr sz="2400" b="1" kern="1200">
                <a:solidFill>
                  <a:schemeClr val="tx1"/>
                </a:solidFill>
                <a:latin typeface="Times" pitchFamily="18" charset="0"/>
                <a:ea typeface="+mn-ea"/>
                <a:cs typeface="+mn-cs"/>
              </a:defRPr>
            </a:lvl6pPr>
            <a:lvl7pPr marL="2743200" algn="l" defTabSz="914400" rtl="0" eaLnBrk="1" latinLnBrk="0" hangingPunct="1">
              <a:defRPr sz="2400" b="1" kern="1200">
                <a:solidFill>
                  <a:schemeClr val="tx1"/>
                </a:solidFill>
                <a:latin typeface="Times" pitchFamily="18" charset="0"/>
                <a:ea typeface="+mn-ea"/>
                <a:cs typeface="+mn-cs"/>
              </a:defRPr>
            </a:lvl7pPr>
            <a:lvl8pPr marL="3200400" algn="l" defTabSz="914400" rtl="0" eaLnBrk="1" latinLnBrk="0" hangingPunct="1">
              <a:defRPr sz="2400" b="1" kern="1200">
                <a:solidFill>
                  <a:schemeClr val="tx1"/>
                </a:solidFill>
                <a:latin typeface="Times" pitchFamily="18" charset="0"/>
                <a:ea typeface="+mn-ea"/>
                <a:cs typeface="+mn-cs"/>
              </a:defRPr>
            </a:lvl8pPr>
            <a:lvl9pPr marL="3657600" algn="l" defTabSz="914400" rtl="0" eaLnBrk="1" latinLnBrk="0" hangingPunct="1">
              <a:defRPr sz="2400" b="1" kern="1200">
                <a:solidFill>
                  <a:schemeClr val="tx1"/>
                </a:solidFill>
                <a:latin typeface="Times" pitchFamily="18" charset="0"/>
                <a:ea typeface="+mn-ea"/>
                <a:cs typeface="+mn-cs"/>
              </a:defRPr>
            </a:lvl9pPr>
          </a:lstStyle>
          <a:p>
            <a:pPr eaLnBrk="1" fontAlgn="base" hangingPunct="1">
              <a:spcBef>
                <a:spcPct val="0"/>
              </a:spcBef>
              <a:spcAft>
                <a:spcPts val="600"/>
              </a:spcAft>
              <a:defRPr/>
            </a:pPr>
            <a:fld id="{2049C683-F4AC-4930-A8D8-C8CAD693F1B3}" type="slidenum">
              <a:rPr lang="en-US" sz="655" smtClean="0">
                <a:solidFill>
                  <a:schemeClr val="tx1">
                    <a:lumMod val="60000"/>
                    <a:lumOff val="40000"/>
                  </a:schemeClr>
                </a:solidFill>
                <a:latin typeface="+mn-lt"/>
              </a:rPr>
              <a:pPr eaLnBrk="1" fontAlgn="base" hangingPunct="1">
                <a:spcBef>
                  <a:spcPct val="0"/>
                </a:spcBef>
                <a:spcAft>
                  <a:spcPts val="600"/>
                </a:spcAft>
                <a:defRPr/>
              </a:pPr>
              <a:t>16</a:t>
            </a:fld>
            <a:endParaRPr lang="en-US" sz="655">
              <a:solidFill>
                <a:schemeClr val="tx1">
                  <a:lumMod val="60000"/>
                  <a:lumOff val="40000"/>
                </a:schemeClr>
              </a:solidFill>
              <a:latin typeface="+mn-lt"/>
            </a:endParaRPr>
          </a:p>
        </p:txBody>
      </p:sp>
    </p:spTree>
    <p:extLst>
      <p:ext uri="{BB962C8B-B14F-4D97-AF65-F5344CB8AC3E}">
        <p14:creationId xmlns:p14="http://schemas.microsoft.com/office/powerpoint/2010/main" val="4276963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4294967295"/>
          </p:nvPr>
        </p:nvSpPr>
        <p:spPr>
          <a:xfrm>
            <a:off x="9145445" y="7262125"/>
            <a:ext cx="403470" cy="251290"/>
          </a:xfrm>
          <a:prstGeom prst="rect">
            <a:avLst/>
          </a:prstGeom>
        </p:spPr>
        <p:txBody>
          <a:bodyPr/>
          <a:lstStyle/>
          <a:p>
            <a:pPr algn="ctr" defTabSz="1005840" eaLnBrk="0" fontAlgn="base" hangingPunct="0">
              <a:spcBef>
                <a:spcPct val="0"/>
              </a:spcBef>
              <a:spcAft>
                <a:spcPct val="0"/>
              </a:spcAft>
              <a:defRPr/>
            </a:pPr>
            <a:fld id="{3653B1C7-8EA7-AC4F-AF75-9BD5D9CA5C95}" type="slidenum">
              <a:rPr lang="en-US" sz="880">
                <a:solidFill>
                  <a:srgbClr val="5B5B5B"/>
                </a:solidFill>
                <a:latin typeface="Times" pitchFamily="18" charset="0"/>
                <a:cs typeface="Times" panose="02020603050405020304" pitchFamily="18" charset="0"/>
              </a:rPr>
              <a:pPr algn="ctr" defTabSz="1005840" eaLnBrk="0" fontAlgn="base" hangingPunct="0">
                <a:spcBef>
                  <a:spcPct val="0"/>
                </a:spcBef>
                <a:spcAft>
                  <a:spcPct val="0"/>
                </a:spcAft>
                <a:defRPr/>
              </a:pPr>
              <a:t>17</a:t>
            </a:fld>
            <a:endParaRPr lang="en-US" sz="1210" dirty="0">
              <a:solidFill>
                <a:srgbClr val="5B5B5B"/>
              </a:solidFill>
              <a:latin typeface="Times" pitchFamily="18" charset="0"/>
              <a:cs typeface="Times" panose="02020603050405020304" pitchFamily="18" charset="0"/>
            </a:endParaRPr>
          </a:p>
        </p:txBody>
      </p:sp>
      <p:pic>
        <p:nvPicPr>
          <p:cNvPr id="3" name="Picture 2">
            <a:extLst>
              <a:ext uri="{FF2B5EF4-FFF2-40B4-BE49-F238E27FC236}">
                <a16:creationId xmlns:a16="http://schemas.microsoft.com/office/drawing/2014/main" id="{DB750AC9-E19E-41F4-91FD-5E4DC4D12EE6}"/>
              </a:ext>
            </a:extLst>
          </p:cNvPr>
          <p:cNvPicPr>
            <a:picLocks noChangeAspect="1"/>
          </p:cNvPicPr>
          <p:nvPr/>
        </p:nvPicPr>
        <p:blipFill rotWithShape="1">
          <a:blip r:embed="rId3"/>
          <a:srcRect l="32572" t="12945" r="31333" b="1187"/>
          <a:stretch/>
        </p:blipFill>
        <p:spPr>
          <a:xfrm>
            <a:off x="5029201" y="1248194"/>
            <a:ext cx="4538720" cy="5848543"/>
          </a:xfrm>
          <a:prstGeom prst="rect">
            <a:avLst/>
          </a:prstGeom>
        </p:spPr>
      </p:pic>
      <p:pic>
        <p:nvPicPr>
          <p:cNvPr id="5" name="Picture 4">
            <a:extLst>
              <a:ext uri="{FF2B5EF4-FFF2-40B4-BE49-F238E27FC236}">
                <a16:creationId xmlns:a16="http://schemas.microsoft.com/office/drawing/2014/main" id="{B01E8374-67EC-4912-BB06-E68B7B88ADB0}"/>
              </a:ext>
            </a:extLst>
          </p:cNvPr>
          <p:cNvPicPr>
            <a:picLocks noChangeAspect="1"/>
          </p:cNvPicPr>
          <p:nvPr/>
        </p:nvPicPr>
        <p:blipFill rotWithShape="1">
          <a:blip r:embed="rId4"/>
          <a:srcRect l="32286" t="12638" r="31238" b="1581"/>
          <a:stretch/>
        </p:blipFill>
        <p:spPr>
          <a:xfrm>
            <a:off x="664595" y="1248194"/>
            <a:ext cx="4516801" cy="5753716"/>
          </a:xfrm>
          <a:prstGeom prst="rect">
            <a:avLst/>
          </a:prstGeom>
        </p:spPr>
      </p:pic>
      <p:sp>
        <p:nvSpPr>
          <p:cNvPr id="6" name="Title 1">
            <a:extLst>
              <a:ext uri="{FF2B5EF4-FFF2-40B4-BE49-F238E27FC236}">
                <a16:creationId xmlns:a16="http://schemas.microsoft.com/office/drawing/2014/main" id="{1984E9FC-D0B9-44DE-97B3-E517672844CA}"/>
              </a:ext>
            </a:extLst>
          </p:cNvPr>
          <p:cNvSpPr>
            <a:spLocks noGrp="1"/>
          </p:cNvSpPr>
          <p:nvPr>
            <p:ph type="title"/>
          </p:nvPr>
        </p:nvSpPr>
        <p:spPr>
          <a:xfrm>
            <a:off x="457201" y="419710"/>
            <a:ext cx="9143999" cy="380393"/>
          </a:xfrm>
        </p:spPr>
        <p:txBody>
          <a:bodyPr/>
          <a:lstStyle/>
          <a:p>
            <a:r>
              <a:rPr lang="en-US" kern="0" dirty="0">
                <a:solidFill>
                  <a:schemeClr val="tx1"/>
                </a:solidFill>
                <a:latin typeface="Verdana"/>
                <a:cs typeface="+mj-cs"/>
              </a:rPr>
              <a:t>What Type of Investor Are You?</a:t>
            </a:r>
            <a:endParaRPr lang="en-US" dirty="0">
              <a:solidFill>
                <a:schemeClr val="tx1"/>
              </a:solidFill>
            </a:endParaRPr>
          </a:p>
        </p:txBody>
      </p:sp>
    </p:spTree>
    <p:extLst>
      <p:ext uri="{BB962C8B-B14F-4D97-AF65-F5344CB8AC3E}">
        <p14:creationId xmlns:p14="http://schemas.microsoft.com/office/powerpoint/2010/main" val="7840781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p:cNvSpPr>
            <a:spLocks noGrp="1"/>
          </p:cNvSpPr>
          <p:nvPr>
            <p:ph type="sldNum" sz="quarter" idx="10"/>
          </p:nvPr>
        </p:nvSpPr>
        <p:spPr bwMode="auto">
          <a:xfrm>
            <a:off x="6629400" y="6557964"/>
            <a:ext cx="1905000" cy="19685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defPPr>
              <a:defRPr lang="en-US"/>
            </a:defPPr>
            <a:lvl1pPr algn="r" rtl="0" eaLnBrk="0" fontAlgn="base" hangingPunct="0">
              <a:spcBef>
                <a:spcPct val="0"/>
              </a:spcBef>
              <a:spcAft>
                <a:spcPct val="0"/>
              </a:spcAft>
              <a:defRPr sz="800" b="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pitchFamily="18" charset="0"/>
                <a:ea typeface="+mn-ea"/>
                <a:cs typeface="+mn-cs"/>
              </a:defRPr>
            </a:lvl5pPr>
            <a:lvl6pPr marL="2286000" algn="l" defTabSz="914400" rtl="0" eaLnBrk="1" latinLnBrk="0" hangingPunct="1">
              <a:defRPr sz="2400" b="1" kern="1200">
                <a:solidFill>
                  <a:schemeClr val="tx1"/>
                </a:solidFill>
                <a:latin typeface="Times" pitchFamily="18" charset="0"/>
                <a:ea typeface="+mn-ea"/>
                <a:cs typeface="+mn-cs"/>
              </a:defRPr>
            </a:lvl6pPr>
            <a:lvl7pPr marL="2743200" algn="l" defTabSz="914400" rtl="0" eaLnBrk="1" latinLnBrk="0" hangingPunct="1">
              <a:defRPr sz="2400" b="1" kern="1200">
                <a:solidFill>
                  <a:schemeClr val="tx1"/>
                </a:solidFill>
                <a:latin typeface="Times" pitchFamily="18" charset="0"/>
                <a:ea typeface="+mn-ea"/>
                <a:cs typeface="+mn-cs"/>
              </a:defRPr>
            </a:lvl7pPr>
            <a:lvl8pPr marL="3200400" algn="l" defTabSz="914400" rtl="0" eaLnBrk="1" latinLnBrk="0" hangingPunct="1">
              <a:defRPr sz="2400" b="1" kern="1200">
                <a:solidFill>
                  <a:schemeClr val="tx1"/>
                </a:solidFill>
                <a:latin typeface="Times" pitchFamily="18" charset="0"/>
                <a:ea typeface="+mn-ea"/>
                <a:cs typeface="+mn-cs"/>
              </a:defRPr>
            </a:lvl8pPr>
            <a:lvl9pPr marL="3657600" algn="l" defTabSz="914400" rtl="0" eaLnBrk="1" latinLnBrk="0" hangingPunct="1">
              <a:defRPr sz="2400" b="1" kern="1200">
                <a:solidFill>
                  <a:schemeClr val="tx1"/>
                </a:solidFill>
                <a:latin typeface="Times" pitchFamily="18" charset="0"/>
                <a:ea typeface="+mn-ea"/>
                <a:cs typeface="+mn-cs"/>
              </a:defRPr>
            </a:lvl9pPr>
          </a:lstStyle>
          <a:p>
            <a:pPr algn="r" defTabSz="1005840" eaLnBrk="0" fontAlgn="base" hangingPunct="0">
              <a:spcBef>
                <a:spcPct val="0"/>
              </a:spcBef>
              <a:spcAft>
                <a:spcPct val="0"/>
              </a:spcAft>
              <a:defRPr/>
            </a:pPr>
            <a:fld id="{2049C683-F4AC-4930-A8D8-C8CAD693F1B3}" type="slidenum">
              <a:rPr lang="en-US" smtClean="0"/>
              <a:pPr algn="r" defTabSz="1005840" eaLnBrk="0" fontAlgn="base" hangingPunct="0">
                <a:spcBef>
                  <a:spcPct val="0"/>
                </a:spcBef>
                <a:spcAft>
                  <a:spcPct val="0"/>
                </a:spcAft>
                <a:defRPr/>
              </a:pPr>
              <a:t>18</a:t>
            </a:fld>
            <a:endParaRPr lang="en-US" sz="880" dirty="0">
              <a:solidFill>
                <a:srgbClr val="2A4C41"/>
              </a:solidFill>
              <a:latin typeface="Times" pitchFamily="18" charset="0"/>
            </a:endParaRPr>
          </a:p>
        </p:txBody>
      </p:sp>
      <p:sp>
        <p:nvSpPr>
          <p:cNvPr id="24578" name="Rectangle 2"/>
          <p:cNvSpPr>
            <a:spLocks noGrp="1" noChangeArrowheads="1"/>
          </p:cNvSpPr>
          <p:nvPr>
            <p:ph type="body" idx="1"/>
          </p:nvPr>
        </p:nvSpPr>
        <p:spPr>
          <a:xfrm>
            <a:off x="587927" y="1687916"/>
            <a:ext cx="4013323" cy="4182305"/>
          </a:xfrm>
        </p:spPr>
        <p:txBody>
          <a:bodyPr vert="horz" lIns="90223" tIns="45111" rIns="90223" bIns="45111" rtlCol="0">
            <a:normAutofit/>
          </a:bodyPr>
          <a:lstStyle/>
          <a:p>
            <a:pPr marL="254893" indent="-254893" defTabSz="902601">
              <a:spcBef>
                <a:spcPct val="50000"/>
              </a:spcBef>
              <a:buClr>
                <a:srgbClr val="CC6600"/>
              </a:buClr>
            </a:pPr>
            <a:r>
              <a:rPr lang="en-US" sz="1600" b="1" dirty="0">
                <a:latin typeface="Verdana" panose="020B0604030504040204" pitchFamily="34" charset="0"/>
                <a:ea typeface="Verdana" panose="020B0604030504040204" pitchFamily="34" charset="0"/>
              </a:rPr>
              <a:t>Mix Your Own</a:t>
            </a:r>
          </a:p>
          <a:p>
            <a:pPr marL="662940" lvl="1" indent="-285750" defTabSz="902601">
              <a:spcBef>
                <a:spcPct val="50000"/>
              </a:spcBef>
              <a:buClr>
                <a:schemeClr val="bg1">
                  <a:lumMod val="75000"/>
                </a:schemeClr>
              </a:buClr>
              <a:buFont typeface="Wingdings" panose="05000000000000000000" pitchFamily="2" charset="2"/>
              <a:buChar char="§"/>
            </a:pPr>
            <a:r>
              <a:rPr lang="en-US" sz="1300" dirty="0">
                <a:latin typeface="Verdana" panose="020B0604030504040204" pitchFamily="34" charset="0"/>
                <a:ea typeface="Verdana" panose="020B0604030504040204" pitchFamily="34" charset="0"/>
              </a:rPr>
              <a:t>Your portfolio is composed of individual funds</a:t>
            </a:r>
          </a:p>
          <a:p>
            <a:pPr marL="662940" lvl="1" indent="-285750" defTabSz="902601">
              <a:spcBef>
                <a:spcPct val="50000"/>
              </a:spcBef>
              <a:buClr>
                <a:schemeClr val="bg1">
                  <a:lumMod val="75000"/>
                </a:schemeClr>
              </a:buClr>
              <a:buFont typeface="Wingdings" panose="05000000000000000000" pitchFamily="2" charset="2"/>
              <a:buChar char="§"/>
            </a:pPr>
            <a:r>
              <a:rPr lang="en-US" sz="1300" dirty="0">
                <a:latin typeface="Verdana" panose="020B0604030504040204" pitchFamily="34" charset="0"/>
                <a:ea typeface="Verdana" panose="020B0604030504040204" pitchFamily="34" charset="0"/>
              </a:rPr>
              <a:t>Build diversification through your own choice of funds. You must understand the different levels of risk and reward</a:t>
            </a:r>
          </a:p>
          <a:p>
            <a:pPr marL="662940" lvl="1" indent="-285750" defTabSz="902601">
              <a:spcBef>
                <a:spcPct val="50000"/>
              </a:spcBef>
              <a:buClr>
                <a:schemeClr val="bg1">
                  <a:lumMod val="75000"/>
                </a:schemeClr>
              </a:buClr>
              <a:buFont typeface="Wingdings" panose="05000000000000000000" pitchFamily="2" charset="2"/>
              <a:buChar char="§"/>
            </a:pPr>
            <a:r>
              <a:rPr lang="en-US" sz="1300" dirty="0">
                <a:latin typeface="Verdana" panose="020B0604030504040204" pitchFamily="34" charset="0"/>
                <a:ea typeface="Verdana" panose="020B0604030504040204" pitchFamily="34" charset="0"/>
              </a:rPr>
              <a:t>You should change the  asset allocation and diversification of your portfolio as your needs and goals require (at least annually)</a:t>
            </a:r>
          </a:p>
          <a:p>
            <a:pPr marL="757695" lvl="1" indent="-254893" defTabSz="902601">
              <a:spcBef>
                <a:spcPct val="50000"/>
              </a:spcBef>
              <a:buClr>
                <a:srgbClr val="CC6600"/>
              </a:buClr>
            </a:pPr>
            <a:endParaRPr lang="en-US" dirty="0">
              <a:latin typeface="Verdana" panose="020B0604030504040204" pitchFamily="34" charset="0"/>
              <a:ea typeface="Verdana" panose="020B0604030504040204" pitchFamily="34" charset="0"/>
            </a:endParaRPr>
          </a:p>
          <a:p>
            <a:pPr marL="254893" indent="-254893" defTabSz="902601"/>
            <a:endParaRPr lang="en-US" dirty="0"/>
          </a:p>
        </p:txBody>
      </p:sp>
      <p:sp>
        <p:nvSpPr>
          <p:cNvPr id="9" name="TextBox 8"/>
          <p:cNvSpPr txBox="1"/>
          <p:nvPr/>
        </p:nvSpPr>
        <p:spPr>
          <a:xfrm>
            <a:off x="551178" y="1066800"/>
            <a:ext cx="6319138" cy="409319"/>
          </a:xfrm>
          <a:prstGeom prst="rect">
            <a:avLst/>
          </a:prstGeom>
          <a:noFill/>
        </p:spPr>
        <p:txBody>
          <a:bodyPr wrap="square" lIns="100560" tIns="50280" rIns="100560" bIns="50280" rtlCol="0">
            <a:spAutoFit/>
          </a:bodyPr>
          <a:lstStyle/>
          <a:p>
            <a:pPr defTabSz="1005840" fontAlgn="base">
              <a:spcBef>
                <a:spcPct val="0"/>
              </a:spcBef>
              <a:spcAft>
                <a:spcPct val="0"/>
              </a:spcAft>
              <a:defRPr/>
            </a:pPr>
            <a:r>
              <a:rPr lang="en-US" sz="2000" dirty="0">
                <a:latin typeface="Verdana" panose="020B0604030504040204" pitchFamily="34" charset="0"/>
                <a:ea typeface="Verdana" panose="020B0604030504040204" pitchFamily="34" charset="0"/>
                <a:cs typeface="Arial" pitchFamily="34" charset="0"/>
              </a:rPr>
              <a:t>Two approaches to investing</a:t>
            </a:r>
          </a:p>
        </p:txBody>
      </p:sp>
      <p:sp>
        <p:nvSpPr>
          <p:cNvPr id="25" name="Rectangle 2"/>
          <p:cNvSpPr txBox="1">
            <a:spLocks noChangeArrowheads="1"/>
          </p:cNvSpPr>
          <p:nvPr/>
        </p:nvSpPr>
        <p:spPr bwMode="auto">
          <a:xfrm>
            <a:off x="4789694" y="1689434"/>
            <a:ext cx="4548550" cy="5070573"/>
          </a:xfrm>
          <a:prstGeom prst="rect">
            <a:avLst/>
          </a:prstGeom>
          <a:noFill/>
          <a:ln w="9525">
            <a:noFill/>
            <a:miter lim="800000"/>
            <a:headEnd/>
            <a:tailEnd/>
          </a:ln>
        </p:spPr>
        <p:txBody>
          <a:bodyPr vert="horz" wrap="square" lIns="90223" tIns="45111" rIns="90223" bIns="45111" numCol="1" anchor="t" anchorCtr="0" compatLnSpc="1">
            <a:prstTxWarp prst="textNoShape">
              <a:avLst/>
            </a:prstTxWarp>
          </a:bodyPr>
          <a:lstStyle>
            <a:lvl1pPr marL="234950" indent="-228600" algn="l" rtl="0" eaLnBrk="0" fontAlgn="base" hangingPunct="0">
              <a:spcBef>
                <a:spcPts val="300"/>
              </a:spcBef>
              <a:spcAft>
                <a:spcPts val="300"/>
              </a:spcAft>
              <a:buSzPct val="90000"/>
              <a:buFont typeface="Wingdings" pitchFamily="2" charset="2"/>
              <a:buChar char="§"/>
              <a:defRPr sz="2400">
                <a:solidFill>
                  <a:schemeClr val="tx1"/>
                </a:solidFill>
                <a:latin typeface="+mn-lt"/>
                <a:ea typeface="+mn-ea"/>
                <a:cs typeface="+mn-cs"/>
              </a:defRPr>
            </a:lvl1pPr>
            <a:lvl2pPr marL="692150" indent="-228600" algn="l" rtl="0" eaLnBrk="0" fontAlgn="base" hangingPunct="0">
              <a:spcBef>
                <a:spcPts val="300"/>
              </a:spcBef>
              <a:spcAft>
                <a:spcPts val="300"/>
              </a:spcAft>
              <a:buFont typeface="Arial" charset="0"/>
              <a:buChar char="­"/>
              <a:defRPr sz="2200">
                <a:solidFill>
                  <a:schemeClr val="tx1"/>
                </a:solidFill>
                <a:latin typeface="+mn-lt"/>
              </a:defRPr>
            </a:lvl2pPr>
            <a:lvl3pPr marL="1143000" indent="-228600" algn="l" rtl="0" eaLnBrk="0" fontAlgn="base" hangingPunct="0">
              <a:spcBef>
                <a:spcPts val="300"/>
              </a:spcBef>
              <a:spcAft>
                <a:spcPts val="300"/>
              </a:spcAft>
              <a:buFont typeface="Arial" charset="0"/>
              <a:buChar char="•"/>
              <a:defRPr sz="2000">
                <a:solidFill>
                  <a:schemeClr val="tx1"/>
                </a:solidFill>
                <a:latin typeface="+mn-lt"/>
              </a:defRPr>
            </a:lvl3pPr>
            <a:lvl4pPr marL="1600200" indent="-228600" algn="l" rtl="0" eaLnBrk="0" fontAlgn="base" hangingPunct="0">
              <a:spcBef>
                <a:spcPts val="300"/>
              </a:spcBef>
              <a:spcAft>
                <a:spcPts val="300"/>
              </a:spcAft>
              <a:buFont typeface="Wingdings" pitchFamily="2" charset="2"/>
              <a:buChar char="s"/>
              <a:defRPr>
                <a:solidFill>
                  <a:schemeClr val="tx1"/>
                </a:solidFill>
                <a:latin typeface="+mn-lt"/>
              </a:defRPr>
            </a:lvl4pPr>
            <a:lvl5pPr marL="2057400" indent="-228600" algn="l" rtl="0" eaLnBrk="0" fontAlgn="base" hangingPunct="0">
              <a:spcBef>
                <a:spcPts val="300"/>
              </a:spcBef>
              <a:spcAft>
                <a:spcPts val="300"/>
              </a:spcAft>
              <a:buFont typeface="Courier New" pitchFamily="49" charset="0"/>
              <a:buChar char="o"/>
              <a:defRPr sz="1600">
                <a:solidFill>
                  <a:schemeClr val="tx1"/>
                </a:solidFill>
                <a:latin typeface="+mn-lt"/>
              </a:defRPr>
            </a:lvl5pPr>
            <a:lvl6pPr marL="2514600" indent="-228600" algn="l" rtl="0" fontAlgn="base">
              <a:spcBef>
                <a:spcPct val="20000"/>
              </a:spcBef>
              <a:spcAft>
                <a:spcPct val="0"/>
              </a:spcAft>
              <a:buFont typeface="Wingdings" pitchFamily="2" charset="2"/>
              <a:buChar char="§"/>
              <a:defRPr sz="1200">
                <a:solidFill>
                  <a:schemeClr val="tx1"/>
                </a:solidFill>
                <a:latin typeface="+mn-lt"/>
              </a:defRPr>
            </a:lvl6pPr>
            <a:lvl7pPr marL="2971800" indent="-228600" algn="l" rtl="0" fontAlgn="base">
              <a:spcBef>
                <a:spcPct val="20000"/>
              </a:spcBef>
              <a:spcAft>
                <a:spcPct val="0"/>
              </a:spcAft>
              <a:buFont typeface="Wingdings" pitchFamily="2" charset="2"/>
              <a:buChar char="§"/>
              <a:defRPr sz="1200">
                <a:solidFill>
                  <a:schemeClr val="tx1"/>
                </a:solidFill>
                <a:latin typeface="+mn-lt"/>
              </a:defRPr>
            </a:lvl7pPr>
            <a:lvl8pPr marL="3429000" indent="-228600" algn="l" rtl="0" fontAlgn="base">
              <a:spcBef>
                <a:spcPct val="20000"/>
              </a:spcBef>
              <a:spcAft>
                <a:spcPct val="0"/>
              </a:spcAft>
              <a:buFont typeface="Wingdings" pitchFamily="2" charset="2"/>
              <a:buChar char="§"/>
              <a:defRPr sz="1200">
                <a:solidFill>
                  <a:schemeClr val="tx1"/>
                </a:solidFill>
                <a:latin typeface="+mn-lt"/>
              </a:defRPr>
            </a:lvl8pPr>
            <a:lvl9pPr marL="3886200" indent="-228600" algn="l" rtl="0" fontAlgn="base">
              <a:spcBef>
                <a:spcPct val="20000"/>
              </a:spcBef>
              <a:spcAft>
                <a:spcPct val="0"/>
              </a:spcAft>
              <a:buFont typeface="Wingdings" pitchFamily="2" charset="2"/>
              <a:buChar char="§"/>
              <a:defRPr sz="1200">
                <a:solidFill>
                  <a:schemeClr val="tx1"/>
                </a:solidFill>
                <a:latin typeface="+mn-lt"/>
              </a:defRPr>
            </a:lvl9pPr>
          </a:lstStyle>
          <a:p>
            <a:pPr marL="0" indent="0" defTabSz="902601" eaLnBrk="1" hangingPunct="1">
              <a:spcBef>
                <a:spcPct val="50000"/>
              </a:spcBef>
              <a:spcAft>
                <a:spcPts val="330"/>
              </a:spcAft>
              <a:buClr>
                <a:srgbClr val="CC6600"/>
              </a:buClr>
              <a:buNone/>
              <a:defRPr/>
            </a:pPr>
            <a:r>
              <a:rPr lang="en-US" sz="1600" b="1" dirty="0">
                <a:latin typeface="Verdana" panose="020B0604030504040204" pitchFamily="34" charset="0"/>
                <a:ea typeface="Verdana" panose="020B0604030504040204" pitchFamily="34" charset="0"/>
              </a:rPr>
              <a:t>Ready-Mix</a:t>
            </a:r>
          </a:p>
          <a:p>
            <a:pPr marL="788552" lvl="1" indent="-285750" defTabSz="902601" eaLnBrk="1" hangingPunct="1">
              <a:spcBef>
                <a:spcPct val="50000"/>
              </a:spcBef>
              <a:spcAft>
                <a:spcPts val="330"/>
              </a:spcAft>
              <a:buClr>
                <a:schemeClr val="bg1">
                  <a:lumMod val="75000"/>
                </a:schemeClr>
              </a:buClr>
              <a:buFont typeface="Wingdings" panose="05000000000000000000" pitchFamily="2" charset="2"/>
              <a:buChar char="§"/>
              <a:defRPr/>
            </a:pPr>
            <a:r>
              <a:rPr lang="en-US" sz="1300" dirty="0">
                <a:latin typeface="Verdana" panose="020B0604030504040204" pitchFamily="34" charset="0"/>
                <a:ea typeface="Verdana" panose="020B0604030504040204" pitchFamily="34" charset="0"/>
              </a:rPr>
              <a:t>Portfolio is composed of a fund of funds and managed to a target retirement date or risk profile</a:t>
            </a:r>
          </a:p>
          <a:p>
            <a:pPr marL="788552" lvl="1" indent="-285750" defTabSz="902601" eaLnBrk="1" hangingPunct="1">
              <a:spcBef>
                <a:spcPct val="50000"/>
              </a:spcBef>
              <a:spcAft>
                <a:spcPts val="330"/>
              </a:spcAft>
              <a:buClr>
                <a:schemeClr val="bg1">
                  <a:lumMod val="75000"/>
                </a:schemeClr>
              </a:buClr>
              <a:buFont typeface="Wingdings" panose="05000000000000000000" pitchFamily="2" charset="2"/>
              <a:buChar char="§"/>
              <a:defRPr/>
            </a:pPr>
            <a:r>
              <a:rPr lang="en-US" sz="1300" dirty="0">
                <a:latin typeface="Verdana" panose="020B0604030504040204" pitchFamily="34" charset="0"/>
                <a:ea typeface="Verdana" panose="020B0604030504040204" pitchFamily="34" charset="0"/>
              </a:rPr>
              <a:t>Diversification is established for each fund</a:t>
            </a:r>
          </a:p>
          <a:p>
            <a:pPr marL="788552" lvl="1" indent="-285750" defTabSz="902601" eaLnBrk="1" hangingPunct="1">
              <a:spcBef>
                <a:spcPct val="50000"/>
              </a:spcBef>
              <a:spcAft>
                <a:spcPts val="330"/>
              </a:spcAft>
              <a:buClr>
                <a:schemeClr val="bg1">
                  <a:lumMod val="75000"/>
                </a:schemeClr>
              </a:buClr>
              <a:buFont typeface="Wingdings" panose="05000000000000000000" pitchFamily="2" charset="2"/>
              <a:buChar char="§"/>
              <a:defRPr/>
            </a:pPr>
            <a:r>
              <a:rPr lang="en-US" sz="1300" dirty="0">
                <a:latin typeface="Verdana" panose="020B0604030504040204" pitchFamily="34" charset="0"/>
                <a:ea typeface="Verdana" panose="020B0604030504040204" pitchFamily="34" charset="0"/>
              </a:rPr>
              <a:t>Target date asset allocation and diversification happen according to a preset schedule whereby portfolio automatically shifts from aggressive to conservative as you get closer to your stated retirement date</a:t>
            </a:r>
          </a:p>
          <a:p>
            <a:pPr marL="757695" lvl="1" indent="-254893" defTabSz="902601" eaLnBrk="1" hangingPunct="1">
              <a:spcBef>
                <a:spcPct val="50000"/>
              </a:spcBef>
              <a:spcAft>
                <a:spcPts val="330"/>
              </a:spcAft>
              <a:buClr>
                <a:srgbClr val="CC6600"/>
              </a:buClr>
              <a:defRPr/>
            </a:pPr>
            <a:endParaRPr lang="en-US" sz="2420" dirty="0">
              <a:solidFill>
                <a:srgbClr val="2A4C41"/>
              </a:solidFill>
              <a:latin typeface="Arial"/>
            </a:endParaRPr>
          </a:p>
          <a:p>
            <a:pPr marL="254893" indent="-254893" defTabSz="902601" eaLnBrk="1" hangingPunct="1">
              <a:spcBef>
                <a:spcPts val="330"/>
              </a:spcBef>
              <a:spcAft>
                <a:spcPts val="330"/>
              </a:spcAft>
              <a:buNone/>
              <a:defRPr/>
            </a:pPr>
            <a:endParaRPr lang="en-US" sz="2640" dirty="0">
              <a:solidFill>
                <a:srgbClr val="2A4C41"/>
              </a:solidFill>
              <a:latin typeface="Arial"/>
            </a:endParaRPr>
          </a:p>
        </p:txBody>
      </p:sp>
      <p:sp>
        <p:nvSpPr>
          <p:cNvPr id="7" name="Title 1"/>
          <p:cNvSpPr>
            <a:spLocks noGrp="1"/>
          </p:cNvSpPr>
          <p:nvPr>
            <p:ph type="title"/>
          </p:nvPr>
        </p:nvSpPr>
        <p:spPr>
          <a:xfrm>
            <a:off x="546577" y="253087"/>
            <a:ext cx="8673623" cy="722948"/>
          </a:xfrm>
        </p:spPr>
        <p:txBody>
          <a:bodyPr/>
          <a:lstStyle/>
          <a:p>
            <a:pPr algn="l"/>
            <a:r>
              <a:rPr lang="en-US" dirty="0">
                <a:latin typeface="Verdana" panose="020B0604030504040204" pitchFamily="34" charset="0"/>
                <a:ea typeface="Verdana" panose="020B0604030504040204" pitchFamily="34" charset="0"/>
              </a:rPr>
              <a:t>Investment Strategy</a:t>
            </a:r>
          </a:p>
        </p:txBody>
      </p:sp>
      <p:grpSp>
        <p:nvGrpSpPr>
          <p:cNvPr id="8" name="Group 7"/>
          <p:cNvGrpSpPr/>
          <p:nvPr/>
        </p:nvGrpSpPr>
        <p:grpSpPr>
          <a:xfrm>
            <a:off x="1046464" y="4477638"/>
            <a:ext cx="3683239" cy="2596602"/>
            <a:chOff x="3938582" y="1905000"/>
            <a:chExt cx="4816481" cy="3126359"/>
          </a:xfrm>
        </p:grpSpPr>
        <p:cxnSp>
          <p:nvCxnSpPr>
            <p:cNvPr id="10" name="Straight Connector 9"/>
            <p:cNvCxnSpPr>
              <a:stCxn id="12" idx="3"/>
            </p:cNvCxnSpPr>
            <p:nvPr/>
          </p:nvCxnSpPr>
          <p:spPr>
            <a:xfrm flipH="1">
              <a:off x="4124352" y="4940808"/>
              <a:ext cx="4478311" cy="12192"/>
            </a:xfrm>
            <a:prstGeom prst="line">
              <a:avLst/>
            </a:prstGeom>
            <a:noFill/>
            <a:ln w="12700" cap="flat" cmpd="sng" algn="ctr">
              <a:solidFill>
                <a:srgbClr val="000000"/>
              </a:solidFill>
              <a:prstDash val="solid"/>
            </a:ln>
            <a:effectLst/>
          </p:spPr>
        </p:cxnSp>
        <p:sp>
          <p:nvSpPr>
            <p:cNvPr id="11" name="Isosceles Triangle 10"/>
            <p:cNvSpPr/>
            <p:nvPr/>
          </p:nvSpPr>
          <p:spPr>
            <a:xfrm>
              <a:off x="4048150" y="1905000"/>
              <a:ext cx="176784" cy="152400"/>
            </a:xfrm>
            <a:prstGeom prst="triangle">
              <a:avLst/>
            </a:prstGeom>
            <a:solidFill>
              <a:srgbClr val="000000"/>
            </a:solidFill>
            <a:ln w="25400" cap="flat" cmpd="sng" algn="ctr">
              <a:noFill/>
              <a:prstDash val="solid"/>
            </a:ln>
            <a:effectLst/>
          </p:spPr>
          <p:txBody>
            <a:bodyPr rtlCol="0" anchor="ctr"/>
            <a:lstStyle/>
            <a:p>
              <a:pPr algn="ctr" defTabSz="502920">
                <a:defRPr/>
              </a:pPr>
              <a:endParaRPr lang="en-US" sz="1980" kern="0" dirty="0">
                <a:solidFill>
                  <a:srgbClr val="FFFFFF"/>
                </a:solidFill>
                <a:latin typeface="Calibri"/>
              </a:endParaRPr>
            </a:p>
          </p:txBody>
        </p:sp>
        <p:sp>
          <p:nvSpPr>
            <p:cNvPr id="12" name="Isosceles Triangle 11"/>
            <p:cNvSpPr/>
            <p:nvPr/>
          </p:nvSpPr>
          <p:spPr>
            <a:xfrm rot="5400000">
              <a:off x="8590471" y="4864608"/>
              <a:ext cx="176784" cy="152400"/>
            </a:xfrm>
            <a:prstGeom prst="triangle">
              <a:avLst/>
            </a:prstGeom>
            <a:solidFill>
              <a:srgbClr val="000000"/>
            </a:solidFill>
            <a:ln w="25400" cap="flat" cmpd="sng" algn="ctr">
              <a:noFill/>
              <a:prstDash val="solid"/>
            </a:ln>
            <a:effectLst/>
          </p:spPr>
          <p:txBody>
            <a:bodyPr rtlCol="0" anchor="ctr"/>
            <a:lstStyle/>
            <a:p>
              <a:pPr algn="ctr" defTabSz="502920">
                <a:defRPr/>
              </a:pPr>
              <a:endParaRPr lang="en-US" sz="1980" kern="0" dirty="0">
                <a:solidFill>
                  <a:srgbClr val="FFFFFF"/>
                </a:solidFill>
                <a:latin typeface="Calibri"/>
              </a:endParaRPr>
            </a:p>
          </p:txBody>
        </p:sp>
        <p:cxnSp>
          <p:nvCxnSpPr>
            <p:cNvPr id="13" name="Straight Connector 12"/>
            <p:cNvCxnSpPr>
              <a:stCxn id="11" idx="3"/>
            </p:cNvCxnSpPr>
            <p:nvPr/>
          </p:nvCxnSpPr>
          <p:spPr>
            <a:xfrm flipH="1">
              <a:off x="4124350" y="2057400"/>
              <a:ext cx="12192" cy="2895600"/>
            </a:xfrm>
            <a:prstGeom prst="line">
              <a:avLst/>
            </a:prstGeom>
            <a:noFill/>
            <a:ln w="12700" cap="flat" cmpd="sng" algn="ctr">
              <a:solidFill>
                <a:srgbClr val="000000"/>
              </a:solidFill>
              <a:prstDash val="solid"/>
            </a:ln>
            <a:effectLst/>
          </p:spPr>
        </p:cxnSp>
        <p:sp>
          <p:nvSpPr>
            <p:cNvPr id="14" name="TextBox 13"/>
            <p:cNvSpPr txBox="1"/>
            <p:nvPr/>
          </p:nvSpPr>
          <p:spPr>
            <a:xfrm>
              <a:off x="5800750" y="4716376"/>
              <a:ext cx="777503" cy="314983"/>
            </a:xfrm>
            <a:prstGeom prst="rect">
              <a:avLst/>
            </a:prstGeom>
            <a:solidFill>
              <a:srgbClr val="FFFFFF"/>
            </a:solidFill>
          </p:spPr>
          <p:txBody>
            <a:bodyPr wrap="square" rtlCol="0">
              <a:spAutoFit/>
            </a:bodyPr>
            <a:lstStyle/>
            <a:p>
              <a:pPr algn="ctr" defTabSz="502920">
                <a:defRPr/>
              </a:pPr>
              <a:r>
                <a:rPr lang="en-US" sz="1100" b="1" kern="0" dirty="0">
                  <a:solidFill>
                    <a:srgbClr val="D75426"/>
                  </a:solidFill>
                  <a:latin typeface="Arial"/>
                  <a:cs typeface="Arial"/>
                </a:rPr>
                <a:t>Risk</a:t>
              </a:r>
            </a:p>
          </p:txBody>
        </p:sp>
        <p:sp>
          <p:nvSpPr>
            <p:cNvPr id="15" name="TextBox 14"/>
            <p:cNvSpPr txBox="1"/>
            <p:nvPr/>
          </p:nvSpPr>
          <p:spPr>
            <a:xfrm rot="16200000">
              <a:off x="3281193" y="3328616"/>
              <a:ext cx="1667947" cy="353169"/>
            </a:xfrm>
            <a:prstGeom prst="rect">
              <a:avLst/>
            </a:prstGeom>
            <a:solidFill>
              <a:srgbClr val="FFFFFF"/>
            </a:solidFill>
          </p:spPr>
          <p:txBody>
            <a:bodyPr wrap="none" rtlCol="0">
              <a:spAutoFit/>
            </a:bodyPr>
            <a:lstStyle/>
            <a:p>
              <a:pPr algn="ctr" defTabSz="502920">
                <a:defRPr/>
              </a:pPr>
              <a:r>
                <a:rPr lang="en-US" sz="1155" b="1" kern="0" dirty="0">
                  <a:solidFill>
                    <a:srgbClr val="D75426"/>
                  </a:solidFill>
                  <a:latin typeface="Arial"/>
                  <a:cs typeface="Arial"/>
                </a:rPr>
                <a:t>Potential Reward</a:t>
              </a:r>
            </a:p>
          </p:txBody>
        </p:sp>
        <p:sp>
          <p:nvSpPr>
            <p:cNvPr id="16" name="TextBox 15"/>
            <p:cNvSpPr txBox="1"/>
            <p:nvPr/>
          </p:nvSpPr>
          <p:spPr>
            <a:xfrm>
              <a:off x="4559995" y="4523012"/>
              <a:ext cx="1432130" cy="274221"/>
            </a:xfrm>
            <a:prstGeom prst="rect">
              <a:avLst/>
            </a:prstGeom>
            <a:noFill/>
          </p:spPr>
          <p:txBody>
            <a:bodyPr wrap="none" rtlCol="0">
              <a:spAutoFit/>
            </a:bodyPr>
            <a:lstStyle/>
            <a:p>
              <a:pPr defTabSz="502920">
                <a:defRPr/>
              </a:pPr>
              <a:r>
                <a:rPr lang="en-US" sz="880" kern="0" dirty="0">
                  <a:solidFill>
                    <a:srgbClr val="000000"/>
                  </a:solidFill>
                  <a:latin typeface="Calibri"/>
                </a:rPr>
                <a:t>Stability of Principal</a:t>
              </a:r>
            </a:p>
          </p:txBody>
        </p:sp>
        <p:sp>
          <p:nvSpPr>
            <p:cNvPr id="17" name="TextBox 16"/>
            <p:cNvSpPr txBox="1"/>
            <p:nvPr/>
          </p:nvSpPr>
          <p:spPr>
            <a:xfrm>
              <a:off x="5240073" y="4113155"/>
              <a:ext cx="687976" cy="274221"/>
            </a:xfrm>
            <a:prstGeom prst="rect">
              <a:avLst/>
            </a:prstGeom>
            <a:noFill/>
          </p:spPr>
          <p:txBody>
            <a:bodyPr wrap="none" rtlCol="0">
              <a:spAutoFit/>
            </a:bodyPr>
            <a:lstStyle/>
            <a:p>
              <a:pPr defTabSz="502920">
                <a:defRPr/>
              </a:pPr>
              <a:r>
                <a:rPr lang="en-US" sz="880" kern="0" dirty="0">
                  <a:solidFill>
                    <a:srgbClr val="000000"/>
                  </a:solidFill>
                  <a:latin typeface="Calibri"/>
                </a:rPr>
                <a:t>Income</a:t>
              </a:r>
              <a:endParaRPr lang="en-US" sz="1100" kern="0" dirty="0">
                <a:solidFill>
                  <a:srgbClr val="000000"/>
                </a:solidFill>
                <a:latin typeface="Calibri"/>
              </a:endParaRPr>
            </a:p>
          </p:txBody>
        </p:sp>
        <p:sp>
          <p:nvSpPr>
            <p:cNvPr id="18" name="TextBox 17"/>
            <p:cNvSpPr txBox="1"/>
            <p:nvPr/>
          </p:nvSpPr>
          <p:spPr>
            <a:xfrm>
              <a:off x="5971645" y="3664887"/>
              <a:ext cx="788594" cy="274221"/>
            </a:xfrm>
            <a:prstGeom prst="rect">
              <a:avLst/>
            </a:prstGeom>
            <a:noFill/>
          </p:spPr>
          <p:txBody>
            <a:bodyPr wrap="none" rtlCol="0">
              <a:spAutoFit/>
            </a:bodyPr>
            <a:lstStyle/>
            <a:p>
              <a:pPr defTabSz="502920">
                <a:defRPr/>
              </a:pPr>
              <a:r>
                <a:rPr lang="en-US" sz="880" kern="0" dirty="0">
                  <a:solidFill>
                    <a:srgbClr val="000000"/>
                  </a:solidFill>
                  <a:latin typeface="Calibri"/>
                </a:rPr>
                <a:t>Balanced</a:t>
              </a:r>
              <a:endParaRPr lang="en-US" sz="1100" kern="0" dirty="0">
                <a:solidFill>
                  <a:srgbClr val="000000"/>
                </a:solidFill>
                <a:latin typeface="Calibri"/>
              </a:endParaRPr>
            </a:p>
          </p:txBody>
        </p:sp>
        <p:sp>
          <p:nvSpPr>
            <p:cNvPr id="19" name="TextBox 18"/>
            <p:cNvSpPr txBox="1"/>
            <p:nvPr/>
          </p:nvSpPr>
          <p:spPr>
            <a:xfrm>
              <a:off x="6578256" y="3279215"/>
              <a:ext cx="1205738" cy="274221"/>
            </a:xfrm>
            <a:prstGeom prst="rect">
              <a:avLst/>
            </a:prstGeom>
            <a:noFill/>
          </p:spPr>
          <p:txBody>
            <a:bodyPr wrap="none" rtlCol="0">
              <a:spAutoFit/>
            </a:bodyPr>
            <a:lstStyle/>
            <a:p>
              <a:pPr defTabSz="502920">
                <a:defRPr/>
              </a:pPr>
              <a:r>
                <a:rPr lang="en-US" sz="880" kern="0" dirty="0">
                  <a:solidFill>
                    <a:srgbClr val="000000"/>
                  </a:solidFill>
                  <a:latin typeface="Calibri"/>
                </a:rPr>
                <a:t>Large Cap Value</a:t>
              </a:r>
            </a:p>
          </p:txBody>
        </p:sp>
        <p:sp>
          <p:nvSpPr>
            <p:cNvPr id="20" name="TextBox 19"/>
            <p:cNvSpPr txBox="1"/>
            <p:nvPr/>
          </p:nvSpPr>
          <p:spPr>
            <a:xfrm>
              <a:off x="6889808" y="1963105"/>
              <a:ext cx="1463573" cy="274221"/>
            </a:xfrm>
            <a:prstGeom prst="rect">
              <a:avLst/>
            </a:prstGeom>
            <a:noFill/>
          </p:spPr>
          <p:txBody>
            <a:bodyPr wrap="none" rtlCol="0">
              <a:spAutoFit/>
            </a:bodyPr>
            <a:lstStyle/>
            <a:p>
              <a:pPr defTabSz="502920">
                <a:defRPr/>
              </a:pPr>
              <a:r>
                <a:rPr lang="en-US" sz="880" kern="0" dirty="0">
                  <a:solidFill>
                    <a:srgbClr val="000000"/>
                  </a:solidFill>
                  <a:latin typeface="Calibri"/>
                </a:rPr>
                <a:t>Global/international</a:t>
              </a:r>
            </a:p>
          </p:txBody>
        </p:sp>
        <p:sp>
          <p:nvSpPr>
            <p:cNvPr id="21" name="TextBox 20"/>
            <p:cNvSpPr txBox="1"/>
            <p:nvPr/>
          </p:nvSpPr>
          <p:spPr>
            <a:xfrm>
              <a:off x="6174066" y="2326716"/>
              <a:ext cx="1321031" cy="274221"/>
            </a:xfrm>
            <a:prstGeom prst="rect">
              <a:avLst/>
            </a:prstGeom>
            <a:noFill/>
          </p:spPr>
          <p:txBody>
            <a:bodyPr wrap="none" rtlCol="0">
              <a:spAutoFit/>
            </a:bodyPr>
            <a:lstStyle/>
            <a:p>
              <a:pPr defTabSz="502920">
                <a:defRPr/>
              </a:pPr>
              <a:r>
                <a:rPr lang="en-US" sz="880" kern="0" dirty="0">
                  <a:solidFill>
                    <a:srgbClr val="000000"/>
                  </a:solidFill>
                  <a:latin typeface="Calibri"/>
                </a:rPr>
                <a:t>Large Cap Growth</a:t>
              </a:r>
            </a:p>
          </p:txBody>
        </p:sp>
        <p:sp>
          <p:nvSpPr>
            <p:cNvPr id="22" name="TextBox 21"/>
            <p:cNvSpPr txBox="1"/>
            <p:nvPr/>
          </p:nvSpPr>
          <p:spPr>
            <a:xfrm>
              <a:off x="7224790" y="2821215"/>
              <a:ext cx="1450995" cy="274221"/>
            </a:xfrm>
            <a:prstGeom prst="rect">
              <a:avLst/>
            </a:prstGeom>
            <a:noFill/>
          </p:spPr>
          <p:txBody>
            <a:bodyPr wrap="none" rtlCol="0">
              <a:spAutoFit/>
            </a:bodyPr>
            <a:lstStyle/>
            <a:p>
              <a:pPr defTabSz="502920">
                <a:defRPr/>
              </a:pPr>
              <a:r>
                <a:rPr lang="en-US" sz="880" kern="0" dirty="0">
                  <a:solidFill>
                    <a:srgbClr val="000000"/>
                  </a:solidFill>
                  <a:latin typeface="Calibri"/>
                </a:rPr>
                <a:t>Small/Mid/Specialty</a:t>
              </a:r>
              <a:endParaRPr lang="en-US" sz="1100" kern="0" dirty="0">
                <a:solidFill>
                  <a:srgbClr val="000000"/>
                </a:solidFill>
                <a:latin typeface="Calibri"/>
              </a:endParaRPr>
            </a:p>
          </p:txBody>
        </p:sp>
        <p:sp>
          <p:nvSpPr>
            <p:cNvPr id="23" name="Oval 22"/>
            <p:cNvSpPr/>
            <p:nvPr/>
          </p:nvSpPr>
          <p:spPr>
            <a:xfrm rot="15247366">
              <a:off x="4229855" y="4434957"/>
              <a:ext cx="381000" cy="381000"/>
            </a:xfrm>
            <a:prstGeom prst="ellipse">
              <a:avLst/>
            </a:prstGeom>
            <a:solidFill>
              <a:srgbClr val="F58000"/>
            </a:solidFill>
            <a:ln w="25400" cap="flat" cmpd="sng" algn="ctr">
              <a:noFill/>
              <a:prstDash val="solid"/>
            </a:ln>
            <a:effectLst/>
          </p:spPr>
          <p:txBody>
            <a:bodyPr rtlCol="0" anchor="ctr"/>
            <a:lstStyle/>
            <a:p>
              <a:pPr algn="ctr" defTabSz="502920">
                <a:defRPr/>
              </a:pPr>
              <a:endParaRPr lang="en-US" sz="1980" kern="0" dirty="0">
                <a:solidFill>
                  <a:srgbClr val="FFFFFF"/>
                </a:solidFill>
                <a:latin typeface="Calibri"/>
              </a:endParaRPr>
            </a:p>
          </p:txBody>
        </p:sp>
        <p:sp>
          <p:nvSpPr>
            <p:cNvPr id="24" name="Oval 23"/>
            <p:cNvSpPr/>
            <p:nvPr/>
          </p:nvSpPr>
          <p:spPr>
            <a:xfrm rot="15247366">
              <a:off x="4914631" y="4004401"/>
              <a:ext cx="381000" cy="381000"/>
            </a:xfrm>
            <a:prstGeom prst="ellipse">
              <a:avLst/>
            </a:prstGeom>
            <a:solidFill>
              <a:srgbClr val="F58000"/>
            </a:solidFill>
            <a:ln w="25400" cap="flat" cmpd="sng" algn="ctr">
              <a:noFill/>
              <a:prstDash val="solid"/>
            </a:ln>
            <a:effectLst/>
          </p:spPr>
          <p:txBody>
            <a:bodyPr rtlCol="0" anchor="ctr"/>
            <a:lstStyle/>
            <a:p>
              <a:pPr algn="ctr" defTabSz="502920">
                <a:defRPr/>
              </a:pPr>
              <a:endParaRPr lang="en-US" sz="1980" kern="0" dirty="0">
                <a:solidFill>
                  <a:srgbClr val="FFFFFF"/>
                </a:solidFill>
                <a:latin typeface="Calibri"/>
              </a:endParaRPr>
            </a:p>
          </p:txBody>
        </p:sp>
        <p:sp>
          <p:nvSpPr>
            <p:cNvPr id="26" name="Oval 25"/>
            <p:cNvSpPr/>
            <p:nvPr/>
          </p:nvSpPr>
          <p:spPr>
            <a:xfrm rot="15247366">
              <a:off x="5617548" y="3591987"/>
              <a:ext cx="381000" cy="381000"/>
            </a:xfrm>
            <a:prstGeom prst="ellipse">
              <a:avLst/>
            </a:prstGeom>
            <a:solidFill>
              <a:srgbClr val="F58000"/>
            </a:solidFill>
            <a:ln w="25400" cap="flat" cmpd="sng" algn="ctr">
              <a:noFill/>
              <a:prstDash val="solid"/>
            </a:ln>
            <a:effectLst/>
          </p:spPr>
          <p:txBody>
            <a:bodyPr rtlCol="0" anchor="ctr"/>
            <a:lstStyle/>
            <a:p>
              <a:pPr algn="ctr" defTabSz="502920">
                <a:defRPr/>
              </a:pPr>
              <a:endParaRPr lang="en-US" sz="1980" kern="0" dirty="0">
                <a:solidFill>
                  <a:srgbClr val="FFFFFF"/>
                </a:solidFill>
                <a:latin typeface="Calibri"/>
              </a:endParaRPr>
            </a:p>
          </p:txBody>
        </p:sp>
        <p:sp>
          <p:nvSpPr>
            <p:cNvPr id="27" name="Oval 26"/>
            <p:cNvSpPr/>
            <p:nvPr/>
          </p:nvSpPr>
          <p:spPr>
            <a:xfrm rot="15247366">
              <a:off x="6266037" y="3161429"/>
              <a:ext cx="381000" cy="381000"/>
            </a:xfrm>
            <a:prstGeom prst="ellipse">
              <a:avLst/>
            </a:prstGeom>
            <a:solidFill>
              <a:srgbClr val="F58000"/>
            </a:solidFill>
            <a:ln w="25400" cap="flat" cmpd="sng" algn="ctr">
              <a:noFill/>
              <a:prstDash val="solid"/>
            </a:ln>
            <a:effectLst/>
          </p:spPr>
          <p:txBody>
            <a:bodyPr rtlCol="0" anchor="ctr"/>
            <a:lstStyle/>
            <a:p>
              <a:pPr algn="ctr" defTabSz="502920">
                <a:defRPr/>
              </a:pPr>
              <a:endParaRPr lang="en-US" sz="1980" kern="0" dirty="0">
                <a:solidFill>
                  <a:srgbClr val="FFFFFF"/>
                </a:solidFill>
                <a:latin typeface="Calibri"/>
              </a:endParaRPr>
            </a:p>
          </p:txBody>
        </p:sp>
        <p:sp>
          <p:nvSpPr>
            <p:cNvPr id="28" name="Oval 27"/>
            <p:cNvSpPr/>
            <p:nvPr/>
          </p:nvSpPr>
          <p:spPr>
            <a:xfrm rot="15247366">
              <a:off x="6914527" y="2730872"/>
              <a:ext cx="381000" cy="381000"/>
            </a:xfrm>
            <a:prstGeom prst="ellipse">
              <a:avLst/>
            </a:prstGeom>
            <a:solidFill>
              <a:srgbClr val="F58000"/>
            </a:solidFill>
            <a:ln w="25400" cap="flat" cmpd="sng" algn="ctr">
              <a:noFill/>
              <a:prstDash val="solid"/>
            </a:ln>
            <a:effectLst/>
          </p:spPr>
          <p:txBody>
            <a:bodyPr rtlCol="0" anchor="ctr"/>
            <a:lstStyle/>
            <a:p>
              <a:pPr algn="ctr" defTabSz="502920">
                <a:defRPr/>
              </a:pPr>
              <a:endParaRPr lang="en-US" sz="1980" kern="0" dirty="0">
                <a:solidFill>
                  <a:srgbClr val="FFFFFF"/>
                </a:solidFill>
                <a:latin typeface="Calibri"/>
              </a:endParaRPr>
            </a:p>
          </p:txBody>
        </p:sp>
        <p:sp>
          <p:nvSpPr>
            <p:cNvPr id="29" name="Oval 28"/>
            <p:cNvSpPr/>
            <p:nvPr/>
          </p:nvSpPr>
          <p:spPr>
            <a:xfrm rot="15247366">
              <a:off x="7617444" y="2336601"/>
              <a:ext cx="381000" cy="381000"/>
            </a:xfrm>
            <a:prstGeom prst="ellipse">
              <a:avLst/>
            </a:prstGeom>
            <a:solidFill>
              <a:srgbClr val="F58000"/>
            </a:solidFill>
            <a:ln w="25400" cap="flat" cmpd="sng" algn="ctr">
              <a:noFill/>
              <a:prstDash val="solid"/>
            </a:ln>
            <a:effectLst/>
          </p:spPr>
          <p:txBody>
            <a:bodyPr rtlCol="0" anchor="ctr"/>
            <a:lstStyle/>
            <a:p>
              <a:pPr algn="ctr" defTabSz="502920">
                <a:defRPr/>
              </a:pPr>
              <a:endParaRPr lang="en-US" sz="1980" kern="0" dirty="0">
                <a:solidFill>
                  <a:srgbClr val="FFFFFF"/>
                </a:solidFill>
                <a:latin typeface="Calibri"/>
              </a:endParaRPr>
            </a:p>
          </p:txBody>
        </p:sp>
        <p:sp>
          <p:nvSpPr>
            <p:cNvPr id="30" name="Oval 29"/>
            <p:cNvSpPr/>
            <p:nvPr/>
          </p:nvSpPr>
          <p:spPr>
            <a:xfrm rot="15247366">
              <a:off x="8329213" y="1929211"/>
              <a:ext cx="381000" cy="381000"/>
            </a:xfrm>
            <a:prstGeom prst="ellipse">
              <a:avLst/>
            </a:prstGeom>
            <a:solidFill>
              <a:srgbClr val="F58000"/>
            </a:solidFill>
            <a:ln w="25400" cap="flat" cmpd="sng" algn="ctr">
              <a:noFill/>
              <a:prstDash val="solid"/>
            </a:ln>
            <a:effectLst/>
          </p:spPr>
          <p:txBody>
            <a:bodyPr rtlCol="0" anchor="ctr"/>
            <a:lstStyle/>
            <a:p>
              <a:pPr algn="ctr" defTabSz="502920">
                <a:defRPr/>
              </a:pPr>
              <a:endParaRPr lang="en-US" sz="1980" kern="0" dirty="0">
                <a:solidFill>
                  <a:srgbClr val="FFFFFF"/>
                </a:solidFill>
                <a:latin typeface="Calibri"/>
              </a:endParaRPr>
            </a:p>
          </p:txBody>
        </p:sp>
      </p:grpSp>
      <p:grpSp>
        <p:nvGrpSpPr>
          <p:cNvPr id="2" name="Group 1">
            <a:extLst>
              <a:ext uri="{FF2B5EF4-FFF2-40B4-BE49-F238E27FC236}">
                <a16:creationId xmlns:a16="http://schemas.microsoft.com/office/drawing/2014/main" id="{D181530C-9276-B2E2-E755-90AD00057C83}"/>
              </a:ext>
            </a:extLst>
          </p:cNvPr>
          <p:cNvGrpSpPr/>
          <p:nvPr/>
        </p:nvGrpSpPr>
        <p:grpSpPr>
          <a:xfrm>
            <a:off x="5755672" y="4621162"/>
            <a:ext cx="3410743" cy="2480188"/>
            <a:chOff x="3965575" y="1676400"/>
            <a:chExt cx="4840288" cy="3967163"/>
          </a:xfrm>
        </p:grpSpPr>
        <p:pic>
          <p:nvPicPr>
            <p:cNvPr id="4" name="Picture 32" descr="OrangeBoxsmall">
              <a:extLst>
                <a:ext uri="{FF2B5EF4-FFF2-40B4-BE49-F238E27FC236}">
                  <a16:creationId xmlns:a16="http://schemas.microsoft.com/office/drawing/2014/main" id="{CA4DD519-5338-B4F8-F399-BFA4D95B7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188" t="5888" r="12260" b="27396"/>
            <a:stretch>
              <a:fillRect/>
            </a:stretch>
          </p:blipFill>
          <p:spPr bwMode="auto">
            <a:xfrm>
              <a:off x="3965575" y="1676400"/>
              <a:ext cx="4840288"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a:extLst>
                <a:ext uri="{FF2B5EF4-FFF2-40B4-BE49-F238E27FC236}">
                  <a16:creationId xmlns:a16="http://schemas.microsoft.com/office/drawing/2014/main" id="{92727CD4-5201-27CC-62F6-9E3420174BB9}"/>
                </a:ext>
              </a:extLst>
            </p:cNvPr>
            <p:cNvGrpSpPr>
              <a:grpSpLocks/>
            </p:cNvGrpSpPr>
            <p:nvPr/>
          </p:nvGrpSpPr>
          <p:grpSpPr bwMode="auto">
            <a:xfrm>
              <a:off x="4549778" y="4784407"/>
              <a:ext cx="2195351" cy="392675"/>
              <a:chOff x="2682" y="2777"/>
              <a:chExt cx="1170" cy="213"/>
            </a:xfrm>
          </p:grpSpPr>
          <p:sp>
            <p:nvSpPr>
              <p:cNvPr id="24599" name="Oval 4">
                <a:extLst>
                  <a:ext uri="{FF2B5EF4-FFF2-40B4-BE49-F238E27FC236}">
                    <a16:creationId xmlns:a16="http://schemas.microsoft.com/office/drawing/2014/main" id="{7E28BCD8-E078-53A5-1695-C97BCD9BD415}"/>
                  </a:ext>
                </a:extLst>
              </p:cNvPr>
              <p:cNvSpPr>
                <a:spLocks noChangeArrowheads="1"/>
              </p:cNvSpPr>
              <p:nvPr/>
            </p:nvSpPr>
            <p:spPr bwMode="auto">
              <a:xfrm>
                <a:off x="2682" y="2777"/>
                <a:ext cx="192" cy="192"/>
              </a:xfrm>
              <a:prstGeom prst="ellipse">
                <a:avLst/>
              </a:prstGeom>
              <a:solidFill>
                <a:srgbClr val="003366">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eaLnBrk="1" hangingPunct="1">
                  <a:lnSpc>
                    <a:spcPct val="100000"/>
                  </a:lnSpc>
                  <a:spcBef>
                    <a:spcPct val="50000"/>
                  </a:spcBef>
                  <a:spcAft>
                    <a:spcPct val="0"/>
                  </a:spcAft>
                  <a:buFontTx/>
                  <a:buNone/>
                </a:pPr>
                <a:endParaRPr lang="en-US" altLang="en-US" sz="1800">
                  <a:solidFill>
                    <a:schemeClr val="tx1"/>
                  </a:solidFill>
                </a:endParaRPr>
              </a:p>
            </p:txBody>
          </p:sp>
          <p:sp>
            <p:nvSpPr>
              <p:cNvPr id="24600" name="Text Box 5">
                <a:extLst>
                  <a:ext uri="{FF2B5EF4-FFF2-40B4-BE49-F238E27FC236}">
                    <a16:creationId xmlns:a16="http://schemas.microsoft.com/office/drawing/2014/main" id="{E7B719D4-E8D7-A92F-C774-B142F9794176}"/>
                  </a:ext>
                </a:extLst>
              </p:cNvPr>
              <p:cNvSpPr txBox="1">
                <a:spLocks noChangeArrowheads="1"/>
              </p:cNvSpPr>
              <p:nvPr/>
            </p:nvSpPr>
            <p:spPr bwMode="auto">
              <a:xfrm>
                <a:off x="2888" y="2803"/>
                <a:ext cx="96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eaLnBrk="1" hangingPunct="1">
                  <a:lnSpc>
                    <a:spcPct val="100000"/>
                  </a:lnSpc>
                  <a:spcBef>
                    <a:spcPct val="0"/>
                  </a:spcBef>
                  <a:spcAft>
                    <a:spcPct val="0"/>
                  </a:spcAft>
                  <a:buFontTx/>
                  <a:buNone/>
                </a:pPr>
                <a:r>
                  <a:rPr lang="en-US" altLang="en-US" sz="800" b="1" dirty="0">
                    <a:solidFill>
                      <a:schemeClr val="tx1"/>
                    </a:solidFill>
                    <a:latin typeface="Arial Narrow" pitchFamily="34" charset="0"/>
                  </a:rPr>
                  <a:t>T. Rowe Price Target 2025</a:t>
                </a:r>
              </a:p>
            </p:txBody>
          </p:sp>
        </p:grpSp>
        <p:grpSp>
          <p:nvGrpSpPr>
            <p:cNvPr id="6" name="Group 6">
              <a:extLst>
                <a:ext uri="{FF2B5EF4-FFF2-40B4-BE49-F238E27FC236}">
                  <a16:creationId xmlns:a16="http://schemas.microsoft.com/office/drawing/2014/main" id="{7A477DEF-AB2C-F66A-D732-B3F49564A713}"/>
                </a:ext>
              </a:extLst>
            </p:cNvPr>
            <p:cNvGrpSpPr>
              <a:grpSpLocks/>
            </p:cNvGrpSpPr>
            <p:nvPr/>
          </p:nvGrpSpPr>
          <p:grpSpPr bwMode="auto">
            <a:xfrm>
              <a:off x="5302254" y="4256082"/>
              <a:ext cx="1985549" cy="516193"/>
              <a:chOff x="3175" y="2445"/>
              <a:chExt cx="1059" cy="280"/>
            </a:xfrm>
          </p:grpSpPr>
          <p:sp>
            <p:nvSpPr>
              <p:cNvPr id="24597" name="Oval 7">
                <a:extLst>
                  <a:ext uri="{FF2B5EF4-FFF2-40B4-BE49-F238E27FC236}">
                    <a16:creationId xmlns:a16="http://schemas.microsoft.com/office/drawing/2014/main" id="{2650F166-98F1-E0AF-7BDD-BEE990E11907}"/>
                  </a:ext>
                </a:extLst>
              </p:cNvPr>
              <p:cNvSpPr>
                <a:spLocks noChangeArrowheads="1"/>
              </p:cNvSpPr>
              <p:nvPr/>
            </p:nvSpPr>
            <p:spPr bwMode="auto">
              <a:xfrm>
                <a:off x="3175" y="2482"/>
                <a:ext cx="192" cy="192"/>
              </a:xfrm>
              <a:prstGeom prst="ellipse">
                <a:avLst/>
              </a:prstGeom>
              <a:solidFill>
                <a:srgbClr val="003366">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eaLnBrk="1" hangingPunct="1">
                  <a:lnSpc>
                    <a:spcPct val="100000"/>
                  </a:lnSpc>
                  <a:spcBef>
                    <a:spcPct val="50000"/>
                  </a:spcBef>
                  <a:spcAft>
                    <a:spcPct val="0"/>
                  </a:spcAft>
                  <a:buFontTx/>
                  <a:buNone/>
                </a:pPr>
                <a:endParaRPr lang="en-US" altLang="en-US" sz="1800">
                  <a:solidFill>
                    <a:schemeClr val="tx1"/>
                  </a:solidFill>
                </a:endParaRPr>
              </a:p>
            </p:txBody>
          </p:sp>
          <p:sp>
            <p:nvSpPr>
              <p:cNvPr id="24598" name="Text Box 8">
                <a:extLst>
                  <a:ext uri="{FF2B5EF4-FFF2-40B4-BE49-F238E27FC236}">
                    <a16:creationId xmlns:a16="http://schemas.microsoft.com/office/drawing/2014/main" id="{3CB160CF-5F1A-C926-C6C8-D8B963EDDFD9}"/>
                  </a:ext>
                </a:extLst>
              </p:cNvPr>
              <p:cNvSpPr txBox="1">
                <a:spLocks noChangeArrowheads="1"/>
              </p:cNvSpPr>
              <p:nvPr/>
            </p:nvSpPr>
            <p:spPr bwMode="auto">
              <a:xfrm>
                <a:off x="3406" y="2445"/>
                <a:ext cx="82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eaLnBrk="1" hangingPunct="1">
                  <a:lnSpc>
                    <a:spcPct val="100000"/>
                  </a:lnSpc>
                  <a:spcBef>
                    <a:spcPct val="0"/>
                  </a:spcBef>
                  <a:spcAft>
                    <a:spcPct val="0"/>
                  </a:spcAft>
                  <a:buFontTx/>
                  <a:buNone/>
                </a:pPr>
                <a:r>
                  <a:rPr lang="en-US" altLang="en-US" sz="800" b="1" dirty="0">
                    <a:solidFill>
                      <a:schemeClr val="tx1"/>
                    </a:solidFill>
                    <a:latin typeface="Arial Narrow" pitchFamily="34" charset="0"/>
                  </a:rPr>
                  <a:t>Target  Date 2030</a:t>
                </a:r>
              </a:p>
              <a:p>
                <a:pPr eaLnBrk="1" hangingPunct="1">
                  <a:lnSpc>
                    <a:spcPct val="100000"/>
                  </a:lnSpc>
                  <a:spcBef>
                    <a:spcPct val="0"/>
                  </a:spcBef>
                  <a:spcAft>
                    <a:spcPct val="0"/>
                  </a:spcAft>
                  <a:buFontTx/>
                  <a:buNone/>
                </a:pPr>
                <a:r>
                  <a:rPr lang="en-US" altLang="en-US" sz="700" dirty="0">
                    <a:solidFill>
                      <a:schemeClr val="tx1"/>
                    </a:solidFill>
                    <a:latin typeface="Arial Narrow" pitchFamily="34" charset="0"/>
                  </a:rPr>
                  <a:t>(Target date: 2021 to 2030)</a:t>
                </a:r>
              </a:p>
            </p:txBody>
          </p:sp>
        </p:grpSp>
        <p:grpSp>
          <p:nvGrpSpPr>
            <p:cNvPr id="31" name="Group 9">
              <a:extLst>
                <a:ext uri="{FF2B5EF4-FFF2-40B4-BE49-F238E27FC236}">
                  <a16:creationId xmlns:a16="http://schemas.microsoft.com/office/drawing/2014/main" id="{04750A02-7F8A-4A04-1884-DE743CE0E9E0}"/>
                </a:ext>
              </a:extLst>
            </p:cNvPr>
            <p:cNvGrpSpPr>
              <a:grpSpLocks/>
            </p:cNvGrpSpPr>
            <p:nvPr/>
          </p:nvGrpSpPr>
          <p:grpSpPr bwMode="auto">
            <a:xfrm>
              <a:off x="5163671" y="2536976"/>
              <a:ext cx="2543643" cy="617385"/>
              <a:chOff x="3302" y="1346"/>
              <a:chExt cx="1354" cy="334"/>
            </a:xfrm>
          </p:grpSpPr>
          <p:sp>
            <p:nvSpPr>
              <p:cNvPr id="24595" name="Oval 10">
                <a:extLst>
                  <a:ext uri="{FF2B5EF4-FFF2-40B4-BE49-F238E27FC236}">
                    <a16:creationId xmlns:a16="http://schemas.microsoft.com/office/drawing/2014/main" id="{1960CD98-32AC-7576-7C65-575F4E79EFE1}"/>
                  </a:ext>
                </a:extLst>
              </p:cNvPr>
              <p:cNvSpPr>
                <a:spLocks noChangeArrowheads="1"/>
              </p:cNvSpPr>
              <p:nvPr/>
            </p:nvSpPr>
            <p:spPr bwMode="auto">
              <a:xfrm>
                <a:off x="4464" y="1488"/>
                <a:ext cx="192" cy="192"/>
              </a:xfrm>
              <a:prstGeom prst="ellipse">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eaLnBrk="1" hangingPunct="1">
                  <a:lnSpc>
                    <a:spcPct val="100000"/>
                  </a:lnSpc>
                  <a:spcBef>
                    <a:spcPct val="50000"/>
                  </a:spcBef>
                  <a:spcAft>
                    <a:spcPct val="0"/>
                  </a:spcAft>
                  <a:buFontTx/>
                  <a:buNone/>
                </a:pPr>
                <a:endParaRPr lang="en-US" altLang="en-US" sz="1800">
                  <a:solidFill>
                    <a:schemeClr val="tx1"/>
                  </a:solidFill>
                </a:endParaRPr>
              </a:p>
            </p:txBody>
          </p:sp>
          <p:sp>
            <p:nvSpPr>
              <p:cNvPr id="24596" name="Text Box 11">
                <a:extLst>
                  <a:ext uri="{FF2B5EF4-FFF2-40B4-BE49-F238E27FC236}">
                    <a16:creationId xmlns:a16="http://schemas.microsoft.com/office/drawing/2014/main" id="{CEE57532-B8AB-4B7F-5BB1-EEDE8F1CC17C}"/>
                  </a:ext>
                </a:extLst>
              </p:cNvPr>
              <p:cNvSpPr txBox="1">
                <a:spLocks noChangeArrowheads="1"/>
              </p:cNvSpPr>
              <p:nvPr/>
            </p:nvSpPr>
            <p:spPr bwMode="auto">
              <a:xfrm>
                <a:off x="3302" y="1346"/>
                <a:ext cx="1147"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algn="r" eaLnBrk="1" hangingPunct="1">
                  <a:lnSpc>
                    <a:spcPct val="100000"/>
                  </a:lnSpc>
                  <a:spcBef>
                    <a:spcPct val="0"/>
                  </a:spcBef>
                  <a:spcAft>
                    <a:spcPct val="0"/>
                  </a:spcAft>
                  <a:buFontTx/>
                  <a:buNone/>
                </a:pPr>
                <a:r>
                  <a:rPr lang="en-US" altLang="en-US" sz="800" b="1" dirty="0">
                    <a:solidFill>
                      <a:schemeClr val="tx1"/>
                    </a:solidFill>
                    <a:latin typeface="Arial Narrow" pitchFamily="34" charset="0"/>
                  </a:rPr>
                  <a:t>Target Date 2060 </a:t>
                </a:r>
              </a:p>
              <a:p>
                <a:pPr algn="r" eaLnBrk="1" hangingPunct="1">
                  <a:lnSpc>
                    <a:spcPct val="100000"/>
                  </a:lnSpc>
                  <a:spcBef>
                    <a:spcPct val="0"/>
                  </a:spcBef>
                  <a:spcAft>
                    <a:spcPct val="0"/>
                  </a:spcAft>
                  <a:buFontTx/>
                  <a:buNone/>
                </a:pPr>
                <a:r>
                  <a:rPr lang="en-US" altLang="en-US" sz="700" dirty="0">
                    <a:solidFill>
                      <a:schemeClr val="tx1"/>
                    </a:solidFill>
                    <a:latin typeface="Arial Narrow" pitchFamily="34" charset="0"/>
                  </a:rPr>
                  <a:t>(Target date: 2051 to 2060</a:t>
                </a:r>
                <a:r>
                  <a:rPr lang="en-US" altLang="en-US" sz="800" dirty="0">
                    <a:solidFill>
                      <a:schemeClr val="tx1"/>
                    </a:solidFill>
                    <a:latin typeface="Arial Narrow" pitchFamily="34" charset="0"/>
                  </a:rPr>
                  <a:t>)</a:t>
                </a:r>
              </a:p>
            </p:txBody>
          </p:sp>
        </p:grpSp>
        <p:grpSp>
          <p:nvGrpSpPr>
            <p:cNvPr id="24576" name="Group 12">
              <a:extLst>
                <a:ext uri="{FF2B5EF4-FFF2-40B4-BE49-F238E27FC236}">
                  <a16:creationId xmlns:a16="http://schemas.microsoft.com/office/drawing/2014/main" id="{7DE9EF61-0A20-A832-E98C-8F3997B9718A}"/>
                </a:ext>
              </a:extLst>
            </p:cNvPr>
            <p:cNvGrpSpPr>
              <a:grpSpLocks/>
            </p:cNvGrpSpPr>
            <p:nvPr/>
          </p:nvGrpSpPr>
          <p:grpSpPr bwMode="auto">
            <a:xfrm>
              <a:off x="5076757" y="3027918"/>
              <a:ext cx="2087621" cy="542002"/>
              <a:chOff x="3161" y="1686"/>
              <a:chExt cx="1113" cy="294"/>
            </a:xfrm>
          </p:grpSpPr>
          <p:sp>
            <p:nvSpPr>
              <p:cNvPr id="24593" name="Oval 13">
                <a:extLst>
                  <a:ext uri="{FF2B5EF4-FFF2-40B4-BE49-F238E27FC236}">
                    <a16:creationId xmlns:a16="http://schemas.microsoft.com/office/drawing/2014/main" id="{6B3ABA4A-58F4-0EB9-8AEB-570D24C49CE1}"/>
                  </a:ext>
                </a:extLst>
              </p:cNvPr>
              <p:cNvSpPr>
                <a:spLocks noChangeArrowheads="1"/>
              </p:cNvSpPr>
              <p:nvPr/>
            </p:nvSpPr>
            <p:spPr bwMode="auto">
              <a:xfrm>
                <a:off x="4080" y="1776"/>
                <a:ext cx="194" cy="192"/>
              </a:xfrm>
              <a:prstGeom prst="ellipse">
                <a:avLst/>
              </a:prstGeom>
              <a:solidFill>
                <a:srgbClr val="003366">
                  <a:alpha val="7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eaLnBrk="1" hangingPunct="1">
                  <a:lnSpc>
                    <a:spcPct val="100000"/>
                  </a:lnSpc>
                  <a:spcBef>
                    <a:spcPct val="50000"/>
                  </a:spcBef>
                  <a:spcAft>
                    <a:spcPct val="0"/>
                  </a:spcAft>
                  <a:buFontTx/>
                  <a:buNone/>
                </a:pPr>
                <a:endParaRPr lang="en-US" altLang="en-US" sz="1800">
                  <a:solidFill>
                    <a:schemeClr val="tx1"/>
                  </a:solidFill>
                </a:endParaRPr>
              </a:p>
            </p:txBody>
          </p:sp>
          <p:sp>
            <p:nvSpPr>
              <p:cNvPr id="24594" name="Text Box 14">
                <a:extLst>
                  <a:ext uri="{FF2B5EF4-FFF2-40B4-BE49-F238E27FC236}">
                    <a16:creationId xmlns:a16="http://schemas.microsoft.com/office/drawing/2014/main" id="{1D7BCFA6-FB68-4E6A-3DF4-669F7F87E4A4}"/>
                  </a:ext>
                </a:extLst>
              </p:cNvPr>
              <p:cNvSpPr txBox="1">
                <a:spLocks noChangeArrowheads="1"/>
              </p:cNvSpPr>
              <p:nvPr/>
            </p:nvSpPr>
            <p:spPr bwMode="auto">
              <a:xfrm>
                <a:off x="3161" y="1686"/>
                <a:ext cx="83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algn="r" eaLnBrk="1" hangingPunct="1">
                  <a:lnSpc>
                    <a:spcPct val="100000"/>
                  </a:lnSpc>
                  <a:spcBef>
                    <a:spcPct val="0"/>
                  </a:spcBef>
                  <a:spcAft>
                    <a:spcPct val="0"/>
                  </a:spcAft>
                  <a:buFontTx/>
                  <a:buNone/>
                </a:pPr>
                <a:r>
                  <a:rPr lang="en-US" altLang="en-US" sz="800" b="1" dirty="0">
                    <a:solidFill>
                      <a:schemeClr val="tx1"/>
                    </a:solidFill>
                    <a:latin typeface="Arial Narrow" pitchFamily="34" charset="0"/>
                  </a:rPr>
                  <a:t>Target  Date 2050</a:t>
                </a:r>
                <a:endParaRPr lang="en-US" altLang="en-US" sz="1050" b="1" dirty="0">
                  <a:solidFill>
                    <a:schemeClr val="tx1"/>
                  </a:solidFill>
                  <a:latin typeface="Arial Narrow" pitchFamily="34" charset="0"/>
                </a:endParaRPr>
              </a:p>
              <a:p>
                <a:pPr algn="r" eaLnBrk="1" hangingPunct="1">
                  <a:lnSpc>
                    <a:spcPct val="100000"/>
                  </a:lnSpc>
                  <a:spcBef>
                    <a:spcPct val="0"/>
                  </a:spcBef>
                  <a:spcAft>
                    <a:spcPct val="0"/>
                  </a:spcAft>
                  <a:buFontTx/>
                  <a:buNone/>
                </a:pPr>
                <a:r>
                  <a:rPr lang="en-US" altLang="en-US" sz="700" dirty="0">
                    <a:solidFill>
                      <a:schemeClr val="tx1"/>
                    </a:solidFill>
                    <a:latin typeface="Arial Narrow" pitchFamily="34" charset="0"/>
                  </a:rPr>
                  <a:t>(Target date: 2041 to 2050</a:t>
                </a:r>
                <a:r>
                  <a:rPr lang="en-US" altLang="en-US" sz="800" dirty="0">
                    <a:solidFill>
                      <a:schemeClr val="tx1"/>
                    </a:solidFill>
                    <a:latin typeface="Arial Narrow" pitchFamily="34" charset="0"/>
                  </a:rPr>
                  <a:t>)</a:t>
                </a:r>
              </a:p>
            </p:txBody>
          </p:sp>
        </p:grpSp>
        <p:grpSp>
          <p:nvGrpSpPr>
            <p:cNvPr id="24579" name="Group 15">
              <a:extLst>
                <a:ext uri="{FF2B5EF4-FFF2-40B4-BE49-F238E27FC236}">
                  <a16:creationId xmlns:a16="http://schemas.microsoft.com/office/drawing/2014/main" id="{EB71DB49-39F1-7FFB-1B9C-D079C0A651FB}"/>
                </a:ext>
              </a:extLst>
            </p:cNvPr>
            <p:cNvGrpSpPr>
              <a:grpSpLocks/>
            </p:cNvGrpSpPr>
            <p:nvPr/>
          </p:nvGrpSpPr>
          <p:grpSpPr bwMode="auto">
            <a:xfrm>
              <a:off x="5934079" y="3704046"/>
              <a:ext cx="2131564" cy="542003"/>
              <a:chOff x="3585" y="2092"/>
              <a:chExt cx="1136" cy="294"/>
            </a:xfrm>
          </p:grpSpPr>
          <p:sp>
            <p:nvSpPr>
              <p:cNvPr id="24591" name="Oval 16">
                <a:extLst>
                  <a:ext uri="{FF2B5EF4-FFF2-40B4-BE49-F238E27FC236}">
                    <a16:creationId xmlns:a16="http://schemas.microsoft.com/office/drawing/2014/main" id="{180919DD-3EB3-8794-F810-DDE57F26A926}"/>
                  </a:ext>
                </a:extLst>
              </p:cNvPr>
              <p:cNvSpPr>
                <a:spLocks noChangeArrowheads="1"/>
              </p:cNvSpPr>
              <p:nvPr/>
            </p:nvSpPr>
            <p:spPr bwMode="auto">
              <a:xfrm>
                <a:off x="3585" y="2140"/>
                <a:ext cx="192" cy="192"/>
              </a:xfrm>
              <a:prstGeom prst="ellipse">
                <a:avLst/>
              </a:prstGeom>
              <a:solidFill>
                <a:srgbClr val="003366">
                  <a:alpha val="5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eaLnBrk="1" hangingPunct="1">
                  <a:lnSpc>
                    <a:spcPct val="100000"/>
                  </a:lnSpc>
                  <a:spcBef>
                    <a:spcPct val="50000"/>
                  </a:spcBef>
                  <a:spcAft>
                    <a:spcPct val="0"/>
                  </a:spcAft>
                  <a:buFontTx/>
                  <a:buNone/>
                </a:pPr>
                <a:endParaRPr lang="en-US" altLang="en-US" sz="1800">
                  <a:solidFill>
                    <a:schemeClr val="tx1"/>
                  </a:solidFill>
                </a:endParaRPr>
              </a:p>
            </p:txBody>
          </p:sp>
          <p:sp>
            <p:nvSpPr>
              <p:cNvPr id="24592" name="Text Box 17">
                <a:extLst>
                  <a:ext uri="{FF2B5EF4-FFF2-40B4-BE49-F238E27FC236}">
                    <a16:creationId xmlns:a16="http://schemas.microsoft.com/office/drawing/2014/main" id="{D2F52E8D-7567-1492-0767-B4C3C98F196D}"/>
                  </a:ext>
                </a:extLst>
              </p:cNvPr>
              <p:cNvSpPr txBox="1">
                <a:spLocks noChangeArrowheads="1"/>
              </p:cNvSpPr>
              <p:nvPr/>
            </p:nvSpPr>
            <p:spPr bwMode="auto">
              <a:xfrm>
                <a:off x="3808" y="2092"/>
                <a:ext cx="913"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eaLnBrk="1" hangingPunct="1">
                  <a:lnSpc>
                    <a:spcPct val="100000"/>
                  </a:lnSpc>
                  <a:spcBef>
                    <a:spcPct val="0"/>
                  </a:spcBef>
                  <a:spcAft>
                    <a:spcPct val="0"/>
                  </a:spcAft>
                  <a:buFontTx/>
                  <a:buNone/>
                </a:pPr>
                <a:r>
                  <a:rPr lang="en-US" altLang="en-US" sz="800" b="1" dirty="0">
                    <a:solidFill>
                      <a:schemeClr val="tx1"/>
                    </a:solidFill>
                    <a:latin typeface="Arial Narrow" pitchFamily="34" charset="0"/>
                  </a:rPr>
                  <a:t>Target Date 2040</a:t>
                </a:r>
              </a:p>
              <a:p>
                <a:pPr eaLnBrk="1" hangingPunct="1">
                  <a:lnSpc>
                    <a:spcPct val="100000"/>
                  </a:lnSpc>
                  <a:spcBef>
                    <a:spcPct val="0"/>
                  </a:spcBef>
                  <a:spcAft>
                    <a:spcPct val="0"/>
                  </a:spcAft>
                  <a:buFontTx/>
                  <a:buNone/>
                </a:pPr>
                <a:r>
                  <a:rPr lang="en-US" altLang="en-US" sz="800" dirty="0">
                    <a:solidFill>
                      <a:schemeClr val="tx1"/>
                    </a:solidFill>
                    <a:latin typeface="Arial Narrow" pitchFamily="34" charset="0"/>
                  </a:rPr>
                  <a:t>(Target date: 2031 to 2040</a:t>
                </a:r>
                <a:r>
                  <a:rPr lang="en-US" altLang="en-US" sz="800" b="1" dirty="0">
                    <a:solidFill>
                      <a:schemeClr val="tx1"/>
                    </a:solidFill>
                    <a:latin typeface="Arial Narrow" pitchFamily="34" charset="0"/>
                  </a:rPr>
                  <a:t>)</a:t>
                </a:r>
              </a:p>
            </p:txBody>
          </p:sp>
        </p:grpSp>
        <p:grpSp>
          <p:nvGrpSpPr>
            <p:cNvPr id="24580" name="Group 18">
              <a:extLst>
                <a:ext uri="{FF2B5EF4-FFF2-40B4-BE49-F238E27FC236}">
                  <a16:creationId xmlns:a16="http://schemas.microsoft.com/office/drawing/2014/main" id="{DC25B597-9321-68A4-7A2F-701820A65624}"/>
                </a:ext>
              </a:extLst>
            </p:cNvPr>
            <p:cNvGrpSpPr>
              <a:grpSpLocks/>
            </p:cNvGrpSpPr>
            <p:nvPr/>
          </p:nvGrpSpPr>
          <p:grpSpPr bwMode="auto">
            <a:xfrm>
              <a:off x="4025302" y="2087563"/>
              <a:ext cx="4367812" cy="3519887"/>
              <a:chOff x="2473" y="1295"/>
              <a:chExt cx="2327" cy="1904"/>
            </a:xfrm>
          </p:grpSpPr>
          <p:sp>
            <p:nvSpPr>
              <p:cNvPr id="24583" name="Line 19">
                <a:extLst>
                  <a:ext uri="{FF2B5EF4-FFF2-40B4-BE49-F238E27FC236}">
                    <a16:creationId xmlns:a16="http://schemas.microsoft.com/office/drawing/2014/main" id="{EE2E2384-25D2-217E-090E-C7E955D8980C}"/>
                  </a:ext>
                </a:extLst>
              </p:cNvPr>
              <p:cNvSpPr>
                <a:spLocks noChangeShapeType="1"/>
              </p:cNvSpPr>
              <p:nvPr/>
            </p:nvSpPr>
            <p:spPr bwMode="auto">
              <a:xfrm flipV="1">
                <a:off x="2887" y="1447"/>
                <a:ext cx="1893" cy="1391"/>
              </a:xfrm>
              <a:prstGeom prst="line">
                <a:avLst/>
              </a:prstGeom>
              <a:noFill/>
              <a:ln w="9525">
                <a:solidFill>
                  <a:srgbClr val="FF66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584" name="Group 20">
                <a:extLst>
                  <a:ext uri="{FF2B5EF4-FFF2-40B4-BE49-F238E27FC236}">
                    <a16:creationId xmlns:a16="http://schemas.microsoft.com/office/drawing/2014/main" id="{A85C2898-4A8B-C041-75B2-0165C6CE260F}"/>
                  </a:ext>
                </a:extLst>
              </p:cNvPr>
              <p:cNvGrpSpPr>
                <a:grpSpLocks/>
              </p:cNvGrpSpPr>
              <p:nvPr/>
            </p:nvGrpSpPr>
            <p:grpSpPr bwMode="auto">
              <a:xfrm>
                <a:off x="2473" y="1295"/>
                <a:ext cx="2327" cy="1904"/>
                <a:chOff x="2473" y="1295"/>
                <a:chExt cx="2327" cy="1904"/>
              </a:xfrm>
            </p:grpSpPr>
            <p:grpSp>
              <p:nvGrpSpPr>
                <p:cNvPr id="24585" name="Group 21">
                  <a:extLst>
                    <a:ext uri="{FF2B5EF4-FFF2-40B4-BE49-F238E27FC236}">
                      <a16:creationId xmlns:a16="http://schemas.microsoft.com/office/drawing/2014/main" id="{0FE3BE9A-3AE4-487A-FA73-536828DC0476}"/>
                    </a:ext>
                  </a:extLst>
                </p:cNvPr>
                <p:cNvGrpSpPr>
                  <a:grpSpLocks/>
                </p:cNvGrpSpPr>
                <p:nvPr/>
              </p:nvGrpSpPr>
              <p:grpSpPr bwMode="auto">
                <a:xfrm>
                  <a:off x="2630" y="2933"/>
                  <a:ext cx="2170" cy="266"/>
                  <a:chOff x="2630" y="2933"/>
                  <a:chExt cx="2170" cy="266"/>
                </a:xfrm>
              </p:grpSpPr>
              <p:sp>
                <p:nvSpPr>
                  <p:cNvPr id="24589" name="Line 22">
                    <a:extLst>
                      <a:ext uri="{FF2B5EF4-FFF2-40B4-BE49-F238E27FC236}">
                        <a16:creationId xmlns:a16="http://schemas.microsoft.com/office/drawing/2014/main" id="{450FDDBD-22B1-BE2E-0FBB-7705985C65C7}"/>
                      </a:ext>
                    </a:extLst>
                  </p:cNvPr>
                  <p:cNvSpPr>
                    <a:spLocks noChangeShapeType="1"/>
                  </p:cNvSpPr>
                  <p:nvPr/>
                </p:nvSpPr>
                <p:spPr bwMode="auto">
                  <a:xfrm>
                    <a:off x="2688" y="2976"/>
                    <a:ext cx="2112"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0" name="Text Box 23">
                    <a:extLst>
                      <a:ext uri="{FF2B5EF4-FFF2-40B4-BE49-F238E27FC236}">
                        <a16:creationId xmlns:a16="http://schemas.microsoft.com/office/drawing/2014/main" id="{8CA471D7-BC18-BF17-7944-0710384D54FD}"/>
                      </a:ext>
                    </a:extLst>
                  </p:cNvPr>
                  <p:cNvSpPr txBox="1">
                    <a:spLocks noChangeArrowheads="1"/>
                  </p:cNvSpPr>
                  <p:nvPr/>
                </p:nvSpPr>
                <p:spPr bwMode="auto">
                  <a:xfrm>
                    <a:off x="2630" y="2933"/>
                    <a:ext cx="217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20000"/>
                      </a:spcAft>
                      <a:buChar char="•"/>
                      <a:tabLst>
                        <a:tab pos="1654175" algn="ctr"/>
                        <a:tab pos="3208338" algn="r"/>
                      </a:tabLst>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tabLst>
                        <a:tab pos="1654175" algn="ctr"/>
                        <a:tab pos="3208338" algn="r"/>
                      </a:tabLst>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tabLst>
                        <a:tab pos="1654175" algn="ctr"/>
                        <a:tab pos="3208338" algn="r"/>
                      </a:tabLst>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tabLst>
                        <a:tab pos="1654175" algn="ctr"/>
                        <a:tab pos="3208338" algn="r"/>
                      </a:tabLst>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tabLst>
                        <a:tab pos="1654175" algn="ctr"/>
                        <a:tab pos="3208338" algn="r"/>
                      </a:tabLst>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tabLst>
                        <a:tab pos="1654175" algn="ctr"/>
                        <a:tab pos="3208338" algn="r"/>
                      </a:tabLst>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tabLst>
                        <a:tab pos="1654175" algn="ctr"/>
                        <a:tab pos="3208338" algn="r"/>
                      </a:tabLst>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tabLst>
                        <a:tab pos="1654175" algn="ctr"/>
                        <a:tab pos="3208338" algn="r"/>
                      </a:tabLst>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tabLst>
                        <a:tab pos="1654175" algn="ctr"/>
                        <a:tab pos="3208338" algn="r"/>
                      </a:tabLst>
                      <a:defRPr sz="1600">
                        <a:solidFill>
                          <a:srgbClr val="000066"/>
                        </a:solidFill>
                        <a:latin typeface="Arial" pitchFamily="34" charset="0"/>
                      </a:defRPr>
                    </a:lvl9pPr>
                  </a:lstStyle>
                  <a:p>
                    <a:pPr eaLnBrk="1" hangingPunct="1">
                      <a:lnSpc>
                        <a:spcPct val="100000"/>
                      </a:lnSpc>
                      <a:spcBef>
                        <a:spcPct val="0"/>
                      </a:spcBef>
                      <a:spcAft>
                        <a:spcPct val="0"/>
                      </a:spcAft>
                      <a:buFontTx/>
                      <a:buNone/>
                    </a:pPr>
                    <a:r>
                      <a:rPr lang="en-US" altLang="en-US" sz="1050" b="1" dirty="0">
                        <a:solidFill>
                          <a:srgbClr val="003352"/>
                        </a:solidFill>
                      </a:rPr>
                      <a:t>Low</a:t>
                    </a:r>
                    <a:r>
                      <a:rPr lang="en-US" altLang="en-US" sz="1400" b="1" dirty="0">
                        <a:solidFill>
                          <a:schemeClr val="tx1"/>
                        </a:solidFill>
                      </a:rPr>
                      <a:t>                </a:t>
                    </a:r>
                    <a:r>
                      <a:rPr lang="en-US" altLang="en-US" sz="1050" b="1" dirty="0">
                        <a:solidFill>
                          <a:srgbClr val="FF6600"/>
                        </a:solidFill>
                      </a:rPr>
                      <a:t>Risk</a:t>
                    </a:r>
                    <a:r>
                      <a:rPr lang="en-US" altLang="en-US" sz="1050" b="1" dirty="0">
                        <a:solidFill>
                          <a:schemeClr val="tx1"/>
                        </a:solidFill>
                      </a:rPr>
                      <a:t>	                            </a:t>
                    </a:r>
                    <a:r>
                      <a:rPr lang="en-US" altLang="en-US" sz="1050" b="1" dirty="0">
                        <a:solidFill>
                          <a:srgbClr val="003352"/>
                        </a:solidFill>
                      </a:rPr>
                      <a:t>High</a:t>
                    </a:r>
                  </a:p>
                </p:txBody>
              </p:sp>
            </p:grpSp>
            <p:grpSp>
              <p:nvGrpSpPr>
                <p:cNvPr id="24586" name="Group 24">
                  <a:extLst>
                    <a:ext uri="{FF2B5EF4-FFF2-40B4-BE49-F238E27FC236}">
                      <a16:creationId xmlns:a16="http://schemas.microsoft.com/office/drawing/2014/main" id="{749E17EF-674A-178D-9596-96284851E9F9}"/>
                    </a:ext>
                  </a:extLst>
                </p:cNvPr>
                <p:cNvGrpSpPr>
                  <a:grpSpLocks/>
                </p:cNvGrpSpPr>
                <p:nvPr/>
              </p:nvGrpSpPr>
              <p:grpSpPr bwMode="auto">
                <a:xfrm>
                  <a:off x="2473" y="1295"/>
                  <a:ext cx="215" cy="1681"/>
                  <a:chOff x="2473" y="1295"/>
                  <a:chExt cx="215" cy="1681"/>
                </a:xfrm>
              </p:grpSpPr>
              <p:sp>
                <p:nvSpPr>
                  <p:cNvPr id="24587" name="Line 25">
                    <a:extLst>
                      <a:ext uri="{FF2B5EF4-FFF2-40B4-BE49-F238E27FC236}">
                        <a16:creationId xmlns:a16="http://schemas.microsoft.com/office/drawing/2014/main" id="{9A0C9361-E38C-B762-D31D-6AC3121E0292}"/>
                      </a:ext>
                    </a:extLst>
                  </p:cNvPr>
                  <p:cNvSpPr>
                    <a:spLocks noChangeShapeType="1"/>
                  </p:cNvSpPr>
                  <p:nvPr/>
                </p:nvSpPr>
                <p:spPr bwMode="auto">
                  <a:xfrm rot="-5400000">
                    <a:off x="1868" y="2157"/>
                    <a:ext cx="1639" cy="0"/>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Text Box 26">
                    <a:extLst>
                      <a:ext uri="{FF2B5EF4-FFF2-40B4-BE49-F238E27FC236}">
                        <a16:creationId xmlns:a16="http://schemas.microsoft.com/office/drawing/2014/main" id="{BEF1026D-20B6-E015-4909-59404A9001CF}"/>
                      </a:ext>
                    </a:extLst>
                  </p:cNvPr>
                  <p:cNvSpPr txBox="1">
                    <a:spLocks noChangeArrowheads="1"/>
                  </p:cNvSpPr>
                  <p:nvPr/>
                </p:nvSpPr>
                <p:spPr bwMode="auto">
                  <a:xfrm rot="16200000">
                    <a:off x="1738" y="2030"/>
                    <a:ext cx="1680"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20000"/>
                      </a:spcAft>
                      <a:buChar char="•"/>
                      <a:tabLst>
                        <a:tab pos="1204913" algn="ctr"/>
                        <a:tab pos="3208338" algn="r"/>
                      </a:tabLst>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tabLst>
                        <a:tab pos="1204913" algn="ctr"/>
                        <a:tab pos="3208338" algn="r"/>
                      </a:tabLst>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tabLst>
                        <a:tab pos="1204913" algn="ctr"/>
                        <a:tab pos="3208338" algn="r"/>
                      </a:tabLst>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tabLst>
                        <a:tab pos="1204913" algn="ctr"/>
                        <a:tab pos="3208338" algn="r"/>
                      </a:tabLst>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tabLst>
                        <a:tab pos="1204913" algn="ctr"/>
                        <a:tab pos="3208338" algn="r"/>
                      </a:tabLst>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tabLst>
                        <a:tab pos="1204913" algn="ctr"/>
                        <a:tab pos="3208338" algn="r"/>
                      </a:tabLst>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tabLst>
                        <a:tab pos="1204913" algn="ctr"/>
                        <a:tab pos="3208338" algn="r"/>
                      </a:tabLst>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tabLst>
                        <a:tab pos="1204913" algn="ctr"/>
                        <a:tab pos="3208338" algn="r"/>
                      </a:tabLst>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tabLst>
                        <a:tab pos="1204913" algn="ctr"/>
                        <a:tab pos="3208338" algn="r"/>
                      </a:tabLst>
                      <a:defRPr sz="1600">
                        <a:solidFill>
                          <a:srgbClr val="000066"/>
                        </a:solidFill>
                        <a:latin typeface="Arial" pitchFamily="34" charset="0"/>
                      </a:defRPr>
                    </a:lvl9pPr>
                  </a:lstStyle>
                  <a:p>
                    <a:pPr eaLnBrk="1" hangingPunct="1">
                      <a:lnSpc>
                        <a:spcPct val="100000"/>
                      </a:lnSpc>
                      <a:spcBef>
                        <a:spcPct val="0"/>
                      </a:spcBef>
                      <a:spcAft>
                        <a:spcPct val="0"/>
                      </a:spcAft>
                      <a:buFontTx/>
                      <a:buNone/>
                    </a:pPr>
                    <a:r>
                      <a:rPr lang="en-US" altLang="en-US" sz="1050" b="1" dirty="0">
                        <a:solidFill>
                          <a:srgbClr val="003352"/>
                        </a:solidFill>
                      </a:rPr>
                      <a:t>Low</a:t>
                    </a:r>
                    <a:r>
                      <a:rPr lang="en-US" altLang="en-US" sz="1200" b="1" dirty="0">
                        <a:solidFill>
                          <a:schemeClr val="tx1"/>
                        </a:solidFill>
                      </a:rPr>
                      <a:t>      </a:t>
                    </a:r>
                    <a:r>
                      <a:rPr lang="en-US" altLang="en-US" sz="1050" b="1" dirty="0">
                        <a:solidFill>
                          <a:srgbClr val="FF6600"/>
                        </a:solidFill>
                      </a:rPr>
                      <a:t>Reward      </a:t>
                    </a:r>
                    <a:r>
                      <a:rPr lang="en-US" altLang="en-US" sz="1200" b="1" dirty="0">
                        <a:solidFill>
                          <a:schemeClr val="tx1"/>
                        </a:solidFill>
                      </a:rPr>
                      <a:t>	</a:t>
                    </a:r>
                    <a:r>
                      <a:rPr lang="en-US" altLang="en-US" sz="1050" b="1" dirty="0">
                        <a:solidFill>
                          <a:srgbClr val="003352"/>
                        </a:solidFill>
                      </a:rPr>
                      <a:t>High</a:t>
                    </a:r>
                    <a:endParaRPr lang="en-US" altLang="en-US" sz="1100" b="1" dirty="0">
                      <a:solidFill>
                        <a:srgbClr val="003352"/>
                      </a:solidFill>
                    </a:endParaRPr>
                  </a:p>
                </p:txBody>
              </p:sp>
            </p:grpSp>
          </p:grpSp>
        </p:grpSp>
        <p:sp>
          <p:nvSpPr>
            <p:cNvPr id="24581" name="Text Box 11">
              <a:extLst>
                <a:ext uri="{FF2B5EF4-FFF2-40B4-BE49-F238E27FC236}">
                  <a16:creationId xmlns:a16="http://schemas.microsoft.com/office/drawing/2014/main" id="{AC672D7E-77E3-53BE-69BD-B8A3CB64D3B3}"/>
                </a:ext>
              </a:extLst>
            </p:cNvPr>
            <p:cNvSpPr txBox="1">
              <a:spLocks noChangeArrowheads="1"/>
            </p:cNvSpPr>
            <p:nvPr/>
          </p:nvSpPr>
          <p:spPr bwMode="auto">
            <a:xfrm>
              <a:off x="5830888" y="2044981"/>
              <a:ext cx="2159001" cy="56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algn="r" eaLnBrk="1" hangingPunct="1">
                <a:lnSpc>
                  <a:spcPct val="100000"/>
                </a:lnSpc>
                <a:spcBef>
                  <a:spcPct val="0"/>
                </a:spcBef>
                <a:spcAft>
                  <a:spcPct val="0"/>
                </a:spcAft>
                <a:buFontTx/>
                <a:buNone/>
              </a:pPr>
              <a:r>
                <a:rPr lang="en-US" altLang="en-US" sz="800" b="1" dirty="0">
                  <a:solidFill>
                    <a:schemeClr val="tx1"/>
                  </a:solidFill>
                  <a:latin typeface="Arial Narrow" pitchFamily="34" charset="0"/>
                </a:rPr>
                <a:t>Target Date 2070</a:t>
              </a:r>
            </a:p>
            <a:p>
              <a:pPr algn="r" eaLnBrk="1" hangingPunct="1">
                <a:lnSpc>
                  <a:spcPct val="100000"/>
                </a:lnSpc>
                <a:spcBef>
                  <a:spcPct val="0"/>
                </a:spcBef>
                <a:spcAft>
                  <a:spcPct val="0"/>
                </a:spcAft>
                <a:buFontTx/>
                <a:buNone/>
              </a:pPr>
              <a:r>
                <a:rPr lang="en-US" altLang="en-US" sz="900" dirty="0">
                  <a:solidFill>
                    <a:schemeClr val="tx1"/>
                  </a:solidFill>
                  <a:latin typeface="Arial Narrow" pitchFamily="34" charset="0"/>
                </a:rPr>
                <a:t>(</a:t>
              </a:r>
              <a:r>
                <a:rPr lang="en-US" altLang="en-US" sz="700" dirty="0">
                  <a:solidFill>
                    <a:schemeClr val="tx1"/>
                  </a:solidFill>
                  <a:latin typeface="Arial Narrow" pitchFamily="34" charset="0"/>
                </a:rPr>
                <a:t>Target date: 2061 to 2070)</a:t>
              </a:r>
              <a:endParaRPr lang="en-US" altLang="en-US" sz="600" dirty="0">
                <a:solidFill>
                  <a:schemeClr val="tx1"/>
                </a:solidFill>
                <a:latin typeface="Arial Narrow" pitchFamily="34" charset="0"/>
              </a:endParaRPr>
            </a:p>
          </p:txBody>
        </p:sp>
        <p:sp>
          <p:nvSpPr>
            <p:cNvPr id="24582" name="Oval 18">
              <a:extLst>
                <a:ext uri="{FF2B5EF4-FFF2-40B4-BE49-F238E27FC236}">
                  <a16:creationId xmlns:a16="http://schemas.microsoft.com/office/drawing/2014/main" id="{6FAABCAC-01E3-4E3D-37FE-1E1298B27550}"/>
                </a:ext>
              </a:extLst>
            </p:cNvPr>
            <p:cNvSpPr>
              <a:spLocks noChangeArrowheads="1"/>
            </p:cNvSpPr>
            <p:nvPr/>
          </p:nvSpPr>
          <p:spPr bwMode="auto">
            <a:xfrm>
              <a:off x="7989888" y="2286000"/>
              <a:ext cx="355600" cy="368300"/>
            </a:xfrm>
            <a:prstGeom prst="ellipse">
              <a:avLst/>
            </a:prstGeom>
            <a:solidFill>
              <a:srgbClr val="003366"/>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lnSpc>
                  <a:spcPct val="90000"/>
                </a:lnSpc>
                <a:spcBef>
                  <a:spcPct val="20000"/>
                </a:spcBef>
                <a:spcAft>
                  <a:spcPct val="20000"/>
                </a:spcAft>
                <a:buChar char="•"/>
                <a:defRPr sz="2000">
                  <a:solidFill>
                    <a:srgbClr val="000066"/>
                  </a:solidFill>
                  <a:latin typeface="Arial" pitchFamily="34" charset="0"/>
                </a:defRPr>
              </a:lvl1pPr>
              <a:lvl2pPr marL="742950" indent="-285750" eaLnBrk="0" hangingPunct="0">
                <a:lnSpc>
                  <a:spcPct val="90000"/>
                </a:lnSpc>
                <a:spcBef>
                  <a:spcPct val="20000"/>
                </a:spcBef>
                <a:spcAft>
                  <a:spcPct val="20000"/>
                </a:spcAft>
                <a:buClr>
                  <a:srgbClr val="000096"/>
                </a:buClr>
                <a:buFont typeface="Arial" pitchFamily="34" charset="0"/>
                <a:buChar char="•"/>
                <a:defRPr sz="2800">
                  <a:solidFill>
                    <a:srgbClr val="000066"/>
                  </a:solidFill>
                  <a:latin typeface="Arial" pitchFamily="34" charset="0"/>
                </a:defRPr>
              </a:lvl2pPr>
              <a:lvl3pPr marL="1143000" indent="-228600" eaLnBrk="0" hangingPunct="0">
                <a:lnSpc>
                  <a:spcPct val="90000"/>
                </a:lnSpc>
                <a:spcBef>
                  <a:spcPct val="20000"/>
                </a:spcBef>
                <a:spcAft>
                  <a:spcPct val="20000"/>
                </a:spcAft>
                <a:buClr>
                  <a:srgbClr val="000096"/>
                </a:buClr>
                <a:buFont typeface="Arial" pitchFamily="34" charset="0"/>
                <a:buChar char="•"/>
                <a:defRPr sz="1600">
                  <a:solidFill>
                    <a:srgbClr val="000066"/>
                  </a:solidFill>
                  <a:latin typeface="Arial" pitchFamily="34" charset="0"/>
                </a:defRPr>
              </a:lvl3pPr>
              <a:lvl4pPr marL="1600200" indent="-228600" eaLnBrk="0" hangingPunct="0">
                <a:lnSpc>
                  <a:spcPct val="90000"/>
                </a:lnSpc>
                <a:spcBef>
                  <a:spcPct val="20000"/>
                </a:spcBef>
                <a:spcAft>
                  <a:spcPct val="20000"/>
                </a:spcAft>
                <a:buClr>
                  <a:srgbClr val="0000FA"/>
                </a:buClr>
                <a:buSzPct val="95000"/>
                <a:buFont typeface="Arial" pitchFamily="34" charset="0"/>
                <a:buChar char="•"/>
                <a:defRPr sz="1600">
                  <a:solidFill>
                    <a:srgbClr val="000066"/>
                  </a:solidFill>
                  <a:latin typeface="Arial" pitchFamily="34" charset="0"/>
                </a:defRPr>
              </a:lvl4pPr>
              <a:lvl5pPr marL="2057400" indent="-228600" eaLnBrk="0"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5pPr>
              <a:lvl6pPr marL="25146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6pPr>
              <a:lvl7pPr marL="29718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7pPr>
              <a:lvl8pPr marL="34290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8pPr>
              <a:lvl9pPr marL="3886200" indent="-228600" eaLnBrk="0" fontAlgn="base" hangingPunct="0">
                <a:lnSpc>
                  <a:spcPct val="90000"/>
                </a:lnSpc>
                <a:spcBef>
                  <a:spcPct val="20000"/>
                </a:spcBef>
                <a:spcAft>
                  <a:spcPct val="20000"/>
                </a:spcAft>
                <a:buClr>
                  <a:srgbClr val="0000FF"/>
                </a:buClr>
                <a:buSzPct val="90000"/>
                <a:buFont typeface="Arial" pitchFamily="34" charset="0"/>
                <a:buChar char="•"/>
                <a:defRPr sz="1600">
                  <a:solidFill>
                    <a:srgbClr val="000066"/>
                  </a:solidFill>
                  <a:latin typeface="Arial" pitchFamily="34" charset="0"/>
                </a:defRPr>
              </a:lvl9pPr>
            </a:lstStyle>
            <a:p>
              <a:pPr eaLnBrk="1" hangingPunct="1">
                <a:lnSpc>
                  <a:spcPct val="100000"/>
                </a:lnSpc>
                <a:spcBef>
                  <a:spcPct val="50000"/>
                </a:spcBef>
                <a:spcAft>
                  <a:spcPct val="0"/>
                </a:spcAft>
                <a:buFontTx/>
                <a:buNone/>
              </a:pPr>
              <a:endParaRPr lang="en-US" altLang="en-US" sz="1800">
                <a:solidFill>
                  <a:schemeClr val="tx1"/>
                </a:solidFill>
              </a:endParaRPr>
            </a:p>
          </p:txBody>
        </p:sp>
      </p:grpSp>
    </p:spTree>
    <p:extLst>
      <p:ext uri="{BB962C8B-B14F-4D97-AF65-F5344CB8AC3E}">
        <p14:creationId xmlns:p14="http://schemas.microsoft.com/office/powerpoint/2010/main" val="358536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716F-A295-4C31-9196-BBC7BB60AA5B}"/>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rPr>
              <a:t>Why Invest in a Retirement Plan?</a:t>
            </a:r>
            <a:endParaRPr lang="en-US" dirty="0">
              <a:solidFill>
                <a:schemeClr val="tx1"/>
              </a:solidFill>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E11D7838-3970-4434-9B47-DC26ACF2906D}"/>
              </a:ext>
            </a:extLst>
          </p:cNvPr>
          <p:cNvSpPr>
            <a:spLocks noGrp="1"/>
          </p:cNvSpPr>
          <p:nvPr>
            <p:ph type="sldNum" sz="quarter" idx="12"/>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9061F5B3-D3D1-4E34-B802-F65422553442}" type="slidenum">
              <a:rPr kumimoji="0" lang="en-US" sz="655" b="0" i="0" u="none" strike="noStrike" kern="1200" cap="none" spc="0" normalizeH="0" baseline="0" noProof="0" smtClean="0">
                <a:ln>
                  <a:noFill/>
                </a:ln>
                <a:solidFill>
                  <a:srgbClr val="323332">
                    <a:lumMod val="60000"/>
                    <a:lumOff val="40000"/>
                  </a:srgbClr>
                </a:solidFill>
                <a:effectLst/>
                <a:uLnTx/>
                <a:uFillTx/>
                <a:latin typeface="Arial" panose="020B060402020202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a:t>
            </a:fld>
            <a:endParaRPr kumimoji="0" lang="en-US" sz="655" b="0" i="0" u="none" strike="noStrike" kern="1200" cap="none" spc="0" normalizeH="0" baseline="0" noProof="0">
              <a:ln>
                <a:noFill/>
              </a:ln>
              <a:solidFill>
                <a:srgbClr val="323332">
                  <a:lumMod val="60000"/>
                  <a:lumOff val="40000"/>
                </a:srgbClr>
              </a:solidFill>
              <a:effectLst/>
              <a:uLnTx/>
              <a:uFillTx/>
              <a:latin typeface="Arial" panose="020B0604020202020204"/>
              <a:ea typeface="+mn-ea"/>
              <a:cs typeface="+mn-cs"/>
            </a:endParaRPr>
          </a:p>
        </p:txBody>
      </p:sp>
      <p:sp>
        <p:nvSpPr>
          <p:cNvPr id="6" name="Content Placeholder 5">
            <a:extLst>
              <a:ext uri="{FF2B5EF4-FFF2-40B4-BE49-F238E27FC236}">
                <a16:creationId xmlns:a16="http://schemas.microsoft.com/office/drawing/2014/main" id="{096A05F8-DE08-4D4E-88E8-AF68EED5D875}"/>
              </a:ext>
            </a:extLst>
          </p:cNvPr>
          <p:cNvSpPr txBox="1">
            <a:spLocks/>
          </p:cNvSpPr>
          <p:nvPr/>
        </p:nvSpPr>
        <p:spPr>
          <a:xfrm>
            <a:off x="457201" y="1750998"/>
            <a:ext cx="4181116" cy="3811602"/>
          </a:xfrm>
          <a:prstGeom prst="rect">
            <a:avLst/>
          </a:prstGeom>
        </p:spPr>
        <p:txBody>
          <a:bodyPr/>
          <a:lstStyle>
            <a:lvl1pPr marL="208012"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310" kern="1200">
                <a:solidFill>
                  <a:schemeClr val="tx1"/>
                </a:solidFill>
                <a:latin typeface="Arial" panose="020B0604020202020204" pitchFamily="34" charset="0"/>
                <a:ea typeface="+mn-ea"/>
                <a:cs typeface="Arial" panose="020B0604020202020204" pitchFamily="34" charset="0"/>
              </a:defRPr>
            </a:lvl1pPr>
            <a:lvl2pPr marL="377888"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2pPr>
            <a:lvl3pPr marL="540831"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3pPr>
            <a:lvl4pPr marL="710706" indent="-208012" algn="l" defTabSz="732201" rtl="0" eaLnBrk="1" latinLnBrk="0" hangingPunct="1">
              <a:lnSpc>
                <a:spcPct val="100000"/>
              </a:lnSpc>
              <a:spcBef>
                <a:spcPts val="0"/>
              </a:spcBef>
              <a:spcAft>
                <a:spcPts val="655"/>
              </a:spcAft>
              <a:buClr>
                <a:schemeClr val="tx1"/>
              </a:buClr>
              <a:buFont typeface="Arial" panose="020B0604020202020204" pitchFamily="34" charset="0"/>
              <a:buChar char="•"/>
              <a:defRPr sz="1165" kern="1200">
                <a:solidFill>
                  <a:schemeClr val="tx1"/>
                </a:solidFill>
                <a:latin typeface="Arial" panose="020B0604020202020204" pitchFamily="34" charset="0"/>
                <a:ea typeface="+mn-ea"/>
                <a:cs typeface="Arial" panose="020B0604020202020204" pitchFamily="34" charset="0"/>
              </a:defRPr>
            </a:lvl4pPr>
            <a:lvl5pPr marL="16474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5pPr>
            <a:lvl6pPr marL="2013553"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6pPr>
            <a:lvl7pPr marL="2379654"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7pPr>
            <a:lvl8pPr marL="27457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8pPr>
            <a:lvl9pPr marL="3111855" indent="-183050" algn="l" defTabSz="732201" rtl="0" eaLnBrk="1" latinLnBrk="0" hangingPunct="1">
              <a:lnSpc>
                <a:spcPct val="90000"/>
              </a:lnSpc>
              <a:spcBef>
                <a:spcPts val="401"/>
              </a:spcBef>
              <a:buFont typeface="Arial" panose="020B0604020202020204" pitchFamily="34" charset="0"/>
              <a:buChar char="•"/>
              <a:defRPr sz="1441" kern="1200">
                <a:solidFill>
                  <a:schemeClr val="tx1"/>
                </a:solidFill>
                <a:latin typeface="+mn-lt"/>
                <a:ea typeface="+mn-ea"/>
                <a:cs typeface="+mn-cs"/>
              </a:defRPr>
            </a:lvl9pPr>
          </a:lstStyle>
          <a:p>
            <a:r>
              <a:rPr lang="en-US" sz="1800" dirty="0">
                <a:latin typeface="Verdana" panose="020B0604030504040204" pitchFamily="34" charset="0"/>
                <a:ea typeface="Verdana" panose="020B0604030504040204" pitchFamily="34" charset="0"/>
              </a:rPr>
              <a:t>Do you plan to retire someday?</a:t>
            </a:r>
          </a:p>
          <a:p>
            <a:pPr lvl="2"/>
            <a:r>
              <a:rPr lang="en-US" sz="1655" dirty="0">
                <a:latin typeface="Verdana" panose="020B0604030504040204" pitchFamily="34" charset="0"/>
                <a:ea typeface="Verdana" panose="020B0604030504040204" pitchFamily="34" charset="0"/>
              </a:rPr>
              <a:t>Retirement Income</a:t>
            </a:r>
          </a:p>
          <a:p>
            <a:pPr lvl="2"/>
            <a:r>
              <a:rPr lang="en-US" sz="1655" dirty="0">
                <a:latin typeface="Verdana" panose="020B0604030504040204" pitchFamily="34" charset="0"/>
                <a:ea typeface="Verdana" panose="020B0604030504040204" pitchFamily="34" charset="0"/>
              </a:rPr>
              <a:t>Healthcare Expenses</a:t>
            </a:r>
          </a:p>
          <a:p>
            <a:pPr lvl="2"/>
            <a:r>
              <a:rPr lang="en-US" sz="1655" dirty="0">
                <a:latin typeface="Verdana" panose="020B0604030504040204" pitchFamily="34" charset="0"/>
                <a:ea typeface="Verdana" panose="020B0604030504040204" pitchFamily="34" charset="0"/>
              </a:rPr>
              <a:t>Travel</a:t>
            </a:r>
          </a:p>
          <a:p>
            <a:r>
              <a:rPr lang="en-US" sz="1800" dirty="0">
                <a:latin typeface="Verdana" panose="020B0604030504040204" pitchFamily="34" charset="0"/>
                <a:ea typeface="Verdana" panose="020B0604030504040204" pitchFamily="34" charset="0"/>
              </a:rPr>
              <a:t>Despite market volatility, retirement plan advantages can remain</a:t>
            </a:r>
          </a:p>
          <a:p>
            <a:pPr lvl="2"/>
            <a:r>
              <a:rPr lang="en-US" sz="1600" dirty="0">
                <a:latin typeface="Verdana" panose="020B0604030504040204" pitchFamily="34" charset="0"/>
                <a:ea typeface="Verdana" panose="020B0604030504040204" pitchFamily="34" charset="0"/>
              </a:rPr>
              <a:t>Tax-deferred compounding interest</a:t>
            </a:r>
          </a:p>
          <a:p>
            <a:pPr lvl="2"/>
            <a:r>
              <a:rPr lang="en-US" sz="1600" dirty="0">
                <a:latin typeface="Verdana" panose="020B0604030504040204" pitchFamily="34" charset="0"/>
                <a:ea typeface="Verdana" panose="020B0604030504040204" pitchFamily="34" charset="0"/>
              </a:rPr>
              <a:t>Dollar cost averaging, and more.</a:t>
            </a:r>
            <a:endParaRPr lang="en-US" sz="1745" dirty="0">
              <a:latin typeface="Verdana" panose="020B0604030504040204" pitchFamily="34" charset="0"/>
              <a:ea typeface="Verdana" panose="020B0604030504040204" pitchFamily="34" charset="0"/>
            </a:endParaRPr>
          </a:p>
          <a:p>
            <a:r>
              <a:rPr lang="en-US" sz="1745" dirty="0">
                <a:latin typeface="Verdana" panose="020B0604030504040204" pitchFamily="34" charset="0"/>
                <a:ea typeface="Verdana" panose="020B0604030504040204" pitchFamily="34" charset="0"/>
              </a:rPr>
              <a:t>Portable</a:t>
            </a:r>
          </a:p>
        </p:txBody>
      </p:sp>
      <p:pic>
        <p:nvPicPr>
          <p:cNvPr id="8" name="Picture 2" descr="See the source image">
            <a:extLst>
              <a:ext uri="{FF2B5EF4-FFF2-40B4-BE49-F238E27FC236}">
                <a16:creationId xmlns:a16="http://schemas.microsoft.com/office/drawing/2014/main" id="{C4E01F2A-3225-4DFA-AA3E-2E93A83A5C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9664" y="2205686"/>
            <a:ext cx="4181116" cy="190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313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457200" y="114300"/>
            <a:ext cx="8382000" cy="1068705"/>
          </a:xfrm>
          <a:ln>
            <a:noFill/>
          </a:ln>
        </p:spPr>
        <p:txBody>
          <a:bodyPr/>
          <a:lstStyle/>
          <a:p>
            <a:pPr eaLnBrk="1" hangingPunct="1"/>
            <a:r>
              <a:rPr lang="en-US" dirty="0">
                <a:latin typeface="Verdana" panose="020B0604030504040204" pitchFamily="34" charset="0"/>
                <a:ea typeface="Verdana" panose="020B0604030504040204" pitchFamily="34" charset="0"/>
              </a:rPr>
              <a:t>Investment Options</a:t>
            </a:r>
          </a:p>
        </p:txBody>
      </p:sp>
      <p:sp>
        <p:nvSpPr>
          <p:cNvPr id="44036" name="Slide Number Placeholder 4"/>
          <p:cNvSpPr>
            <a:spLocks noGrp="1"/>
          </p:cNvSpPr>
          <p:nvPr>
            <p:ph type="sldNum" sz="quarter" idx="12"/>
          </p:nvPr>
        </p:nvSpPr>
        <p:spPr>
          <a:noFill/>
        </p:spPr>
        <p:txBody>
          <a:bodyPr/>
          <a:lstStyle/>
          <a:p>
            <a:pPr defTabSz="1005840" eaLnBrk="0" fontAlgn="base" hangingPunct="0">
              <a:spcBef>
                <a:spcPct val="0"/>
              </a:spcBef>
              <a:spcAft>
                <a:spcPct val="0"/>
              </a:spcAft>
              <a:defRPr/>
            </a:pPr>
            <a:fld id="{42B2272F-EF79-4861-AF8A-2FFC3FE039D9}" type="slidenum">
              <a:rPr lang="en-US" sz="880">
                <a:solidFill>
                  <a:srgbClr val="2A4C41"/>
                </a:solidFill>
                <a:latin typeface="Times" pitchFamily="18" charset="0"/>
              </a:rPr>
              <a:pPr defTabSz="1005840" eaLnBrk="0" fontAlgn="base" hangingPunct="0">
                <a:spcBef>
                  <a:spcPct val="0"/>
                </a:spcBef>
                <a:spcAft>
                  <a:spcPct val="0"/>
                </a:spcAft>
                <a:defRPr/>
              </a:pPr>
              <a:t>19</a:t>
            </a:fld>
            <a:endParaRPr lang="en-US" sz="880" dirty="0">
              <a:solidFill>
                <a:srgbClr val="2A4C41"/>
              </a:solidFill>
              <a:latin typeface="Times"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008462"/>
              </p:ext>
            </p:extLst>
          </p:nvPr>
        </p:nvGraphicFramePr>
        <p:xfrm>
          <a:off x="551177" y="1097998"/>
          <a:ext cx="8998292" cy="6097519"/>
        </p:xfrm>
        <a:graphic>
          <a:graphicData uri="http://schemas.openxmlformats.org/drawingml/2006/table">
            <a:tbl>
              <a:tblPr firstRow="1" bandRow="1">
                <a:tableStyleId>{5C22544A-7EE6-4342-B048-85BDC9FD1C3A}</a:tableStyleId>
              </a:tblPr>
              <a:tblGrid>
                <a:gridCol w="4499146">
                  <a:extLst>
                    <a:ext uri="{9D8B030D-6E8A-4147-A177-3AD203B41FA5}">
                      <a16:colId xmlns:a16="http://schemas.microsoft.com/office/drawing/2014/main" val="20000"/>
                    </a:ext>
                  </a:extLst>
                </a:gridCol>
                <a:gridCol w="4499146">
                  <a:extLst>
                    <a:ext uri="{9D8B030D-6E8A-4147-A177-3AD203B41FA5}">
                      <a16:colId xmlns:a16="http://schemas.microsoft.com/office/drawing/2014/main" val="20001"/>
                    </a:ext>
                  </a:extLst>
                </a:gridCol>
              </a:tblGrid>
              <a:tr h="335280">
                <a:tc>
                  <a:txBody>
                    <a:bodyPr/>
                    <a:lstStyle/>
                    <a:p>
                      <a:r>
                        <a:rPr lang="en-US" sz="1500" baseline="0" dirty="0">
                          <a:latin typeface="Verdana" panose="020B0604030504040204" pitchFamily="34" charset="0"/>
                          <a:ea typeface="Verdana" panose="020B0604030504040204" pitchFamily="34" charset="0"/>
                        </a:rPr>
                        <a:t>Asset Allocation</a:t>
                      </a:r>
                      <a:endParaRPr lang="en-US" sz="1500" dirty="0">
                        <a:latin typeface="Verdana" panose="020B0604030504040204" pitchFamily="34" charset="0"/>
                        <a:ea typeface="Verdana" panose="020B0604030504040204" pitchFamily="34" charset="0"/>
                      </a:endParaRPr>
                    </a:p>
                  </a:txBody>
                  <a:tcPr marL="100584" marR="100584" marT="50292" marB="50292">
                    <a:solidFill>
                      <a:srgbClr val="3E6384"/>
                    </a:solidFill>
                  </a:tcPr>
                </a:tc>
                <a:tc>
                  <a:txBody>
                    <a:bodyPr/>
                    <a:lstStyle/>
                    <a:p>
                      <a:r>
                        <a:rPr lang="en-US" sz="1500" dirty="0">
                          <a:latin typeface="Verdana" panose="020B0604030504040204" pitchFamily="34" charset="0"/>
                          <a:ea typeface="Verdana" panose="020B0604030504040204" pitchFamily="34" charset="0"/>
                        </a:rPr>
                        <a:t>Other</a:t>
                      </a:r>
                      <a:r>
                        <a:rPr lang="en-US" sz="1500" baseline="0" dirty="0">
                          <a:latin typeface="Verdana" panose="020B0604030504040204" pitchFamily="34" charset="0"/>
                          <a:ea typeface="Verdana" panose="020B0604030504040204" pitchFamily="34" charset="0"/>
                        </a:rPr>
                        <a:t> Investment Options</a:t>
                      </a:r>
                      <a:endParaRPr lang="en-US" sz="1500" dirty="0">
                        <a:latin typeface="Verdana" panose="020B0604030504040204" pitchFamily="34" charset="0"/>
                        <a:ea typeface="Verdana" panose="020B0604030504040204" pitchFamily="34" charset="0"/>
                      </a:endParaRPr>
                    </a:p>
                  </a:txBody>
                  <a:tcPr marL="100584" marR="100584" marT="50292" marB="50292">
                    <a:solidFill>
                      <a:srgbClr val="3E6384"/>
                    </a:solidFill>
                  </a:tcPr>
                </a:tc>
                <a:extLst>
                  <a:ext uri="{0D108BD9-81ED-4DB2-BD59-A6C34878D82A}">
                    <a16:rowId xmlns:a16="http://schemas.microsoft.com/office/drawing/2014/main" val="10000"/>
                  </a:ext>
                </a:extLst>
              </a:tr>
              <a:tr h="3034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300" baseline="0" dirty="0">
                          <a:latin typeface="Verdana" panose="020B0604030504040204" pitchFamily="34" charset="0"/>
                          <a:ea typeface="Verdana" panose="020B0604030504040204" pitchFamily="34" charset="0"/>
                        </a:rPr>
                        <a:t>Target Retirement Portfolio</a:t>
                      </a:r>
                    </a:p>
                  </a:txBody>
                  <a:tcPr marL="100584" marR="100584" marT="50292" marB="50292">
                    <a:solidFill>
                      <a:schemeClr val="bg1">
                        <a:lumMod val="85000"/>
                      </a:schemeClr>
                    </a:solidFill>
                  </a:tcPr>
                </a:tc>
                <a:tc>
                  <a:txBody>
                    <a:bodyPr/>
                    <a:lstStyle/>
                    <a:p>
                      <a:r>
                        <a:rPr lang="en-US" sz="1300" dirty="0">
                          <a:latin typeface="Verdana" panose="020B0604030504040204" pitchFamily="34" charset="0"/>
                          <a:ea typeface="Verdana" panose="020B0604030504040204" pitchFamily="34" charset="0"/>
                        </a:rPr>
                        <a:t>Standard Stable Asset D</a:t>
                      </a:r>
                    </a:p>
                  </a:txBody>
                  <a:tcPr marL="100584" marR="100584" marT="50292" marB="50292">
                    <a:solidFill>
                      <a:schemeClr val="bg1">
                        <a:lumMod val="85000"/>
                      </a:schemeClr>
                    </a:solidFill>
                  </a:tcPr>
                </a:tc>
                <a:extLst>
                  <a:ext uri="{0D108BD9-81ED-4DB2-BD59-A6C34878D82A}">
                    <a16:rowId xmlns:a16="http://schemas.microsoft.com/office/drawing/2014/main" val="10001"/>
                  </a:ext>
                </a:extLst>
              </a:tr>
              <a:tr h="3017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latin typeface="Verdana" panose="020B0604030504040204" pitchFamily="34" charset="0"/>
                          <a:ea typeface="Verdana" panose="020B0604030504040204" pitchFamily="34" charset="0"/>
                        </a:rPr>
                        <a:t>Target Date 2025 Portfolio</a:t>
                      </a:r>
                    </a:p>
                  </a:txBody>
                  <a:tcPr marL="100584" marR="100584" marT="50292" marB="50292">
                    <a:solidFill>
                      <a:schemeClr val="bg1">
                        <a:lumMod val="9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American Funds Bond Fund of America R6</a:t>
                      </a:r>
                    </a:p>
                  </a:txBody>
                  <a:tcPr marL="100584" marR="100584" marT="50292" marB="50292">
                    <a:solidFill>
                      <a:schemeClr val="bg1">
                        <a:lumMod val="95000"/>
                      </a:schemeClr>
                    </a:solidFill>
                  </a:tcPr>
                </a:tc>
                <a:extLst>
                  <a:ext uri="{0D108BD9-81ED-4DB2-BD59-A6C34878D82A}">
                    <a16:rowId xmlns:a16="http://schemas.microsoft.com/office/drawing/2014/main" val="10002"/>
                  </a:ext>
                </a:extLst>
              </a:tr>
              <a:tr h="3034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latin typeface="Verdana" panose="020B0604030504040204" pitchFamily="34" charset="0"/>
                          <a:ea typeface="Verdana" panose="020B0604030504040204" pitchFamily="34" charset="0"/>
                        </a:rPr>
                        <a:t>Target Date 2030 Portfolio</a:t>
                      </a:r>
                    </a:p>
                  </a:txBody>
                  <a:tcPr marL="100584" marR="100584" marT="50292" marB="50292">
                    <a:solidFill>
                      <a:schemeClr val="bg1">
                        <a:lumMod val="8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Vanguard Total Bond Market Index Adm</a:t>
                      </a:r>
                    </a:p>
                  </a:txBody>
                  <a:tcPr marL="100584" marR="100584" marT="50292" marB="50292">
                    <a:solidFill>
                      <a:schemeClr val="bg1">
                        <a:lumMod val="85000"/>
                      </a:schemeClr>
                    </a:solidFill>
                  </a:tcPr>
                </a:tc>
                <a:extLst>
                  <a:ext uri="{0D108BD9-81ED-4DB2-BD59-A6C34878D82A}">
                    <a16:rowId xmlns:a16="http://schemas.microsoft.com/office/drawing/2014/main" val="10003"/>
                  </a:ext>
                </a:extLst>
              </a:tr>
              <a:tr h="3017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dirty="0">
                          <a:latin typeface="Verdana" panose="020B0604030504040204" pitchFamily="34" charset="0"/>
                          <a:ea typeface="Verdana" panose="020B0604030504040204" pitchFamily="34" charset="0"/>
                        </a:rPr>
                        <a:t>Target Date 2035 Portfolio</a:t>
                      </a:r>
                    </a:p>
                  </a:txBody>
                  <a:tcPr marL="100584" marR="100584" marT="50292" marB="50292">
                    <a:solidFill>
                      <a:schemeClr val="bg2">
                        <a:lumMod val="95000"/>
                      </a:schemeClr>
                    </a:solidFill>
                  </a:tcPr>
                </a:tc>
                <a:tc>
                  <a:txBody>
                    <a:bodyPr/>
                    <a:lstStyle/>
                    <a:p>
                      <a:r>
                        <a:rPr lang="en-US" sz="1300" dirty="0">
                          <a:latin typeface="Verdana" panose="020B0604030504040204" pitchFamily="34" charset="0"/>
                          <a:ea typeface="Verdana" panose="020B0604030504040204" pitchFamily="34" charset="0"/>
                        </a:rPr>
                        <a:t>American Funds American Balanced R6</a:t>
                      </a:r>
                    </a:p>
                  </a:txBody>
                  <a:tcPr marL="100584" marR="100584" marT="50292" marB="50292">
                    <a:solidFill>
                      <a:schemeClr val="bg2">
                        <a:lumMod val="95000"/>
                      </a:schemeClr>
                    </a:solidFill>
                  </a:tcPr>
                </a:tc>
                <a:extLst>
                  <a:ext uri="{0D108BD9-81ED-4DB2-BD59-A6C34878D82A}">
                    <a16:rowId xmlns:a16="http://schemas.microsoft.com/office/drawing/2014/main" val="10004"/>
                  </a:ext>
                </a:extLst>
              </a:tr>
              <a:tr h="3034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latin typeface="Verdana" panose="020B0604030504040204" pitchFamily="34" charset="0"/>
                          <a:ea typeface="Verdana" panose="020B0604030504040204" pitchFamily="34" charset="0"/>
                        </a:rPr>
                        <a:t>Target Date 2040 Portfolio</a:t>
                      </a:r>
                    </a:p>
                  </a:txBody>
                  <a:tcPr marL="100584" marR="100584" marT="50292" marB="50292">
                    <a:solidFill>
                      <a:schemeClr val="bg1">
                        <a:lumMod val="8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American Funds Inv Co Am R6</a:t>
                      </a:r>
                    </a:p>
                  </a:txBody>
                  <a:tcPr marL="100584" marR="100584" marT="50292" marB="50292">
                    <a:solidFill>
                      <a:schemeClr val="bg1">
                        <a:lumMod val="85000"/>
                      </a:schemeClr>
                    </a:solidFill>
                  </a:tcPr>
                </a:tc>
                <a:extLst>
                  <a:ext uri="{0D108BD9-81ED-4DB2-BD59-A6C34878D82A}">
                    <a16:rowId xmlns:a16="http://schemas.microsoft.com/office/drawing/2014/main" val="10005"/>
                  </a:ext>
                </a:extLst>
              </a:tr>
              <a:tr h="3034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latin typeface="Verdana" panose="020B0604030504040204" pitchFamily="34" charset="0"/>
                          <a:ea typeface="Verdana" panose="020B0604030504040204" pitchFamily="34" charset="0"/>
                        </a:rPr>
                        <a:t>Target Date 2045 Portfolio</a:t>
                      </a:r>
                    </a:p>
                  </a:txBody>
                  <a:tcPr marL="100584" marR="100584" marT="50292" marB="50292">
                    <a:solidFill>
                      <a:schemeClr val="bg1">
                        <a:lumMod val="9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JPMorgan Equity Income R6</a:t>
                      </a:r>
                    </a:p>
                  </a:txBody>
                  <a:tcPr marL="100584" marR="100584" marT="50292" marB="50292">
                    <a:solidFill>
                      <a:schemeClr val="bg1">
                        <a:lumMod val="95000"/>
                      </a:schemeClr>
                    </a:solidFill>
                  </a:tcPr>
                </a:tc>
                <a:extLst>
                  <a:ext uri="{0D108BD9-81ED-4DB2-BD59-A6C34878D82A}">
                    <a16:rowId xmlns:a16="http://schemas.microsoft.com/office/drawing/2014/main" val="10006"/>
                  </a:ext>
                </a:extLst>
              </a:tr>
              <a:tr h="3034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latin typeface="Verdana" panose="020B0604030504040204" pitchFamily="34" charset="0"/>
                          <a:ea typeface="Verdana" panose="020B0604030504040204" pitchFamily="34" charset="0"/>
                        </a:rPr>
                        <a:t>Target Date 2050 Portfolio</a:t>
                      </a:r>
                    </a:p>
                  </a:txBody>
                  <a:tcPr marL="100584" marR="100584" marT="50292" marB="50292">
                    <a:solidFill>
                      <a:schemeClr val="bg1">
                        <a:lumMod val="8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Schwab Total Stock Mkt Index</a:t>
                      </a:r>
                    </a:p>
                  </a:txBody>
                  <a:tcPr marL="100584" marR="100584" marT="50292" marB="50292">
                    <a:solidFill>
                      <a:schemeClr val="bg1">
                        <a:lumMod val="85000"/>
                      </a:schemeClr>
                    </a:solidFill>
                  </a:tcPr>
                </a:tc>
                <a:extLst>
                  <a:ext uri="{0D108BD9-81ED-4DB2-BD59-A6C34878D82A}">
                    <a16:rowId xmlns:a16="http://schemas.microsoft.com/office/drawing/2014/main" val="10007"/>
                  </a:ext>
                </a:extLst>
              </a:tr>
              <a:tr h="3034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latin typeface="Verdana" panose="020B0604030504040204" pitchFamily="34" charset="0"/>
                          <a:ea typeface="Verdana" panose="020B0604030504040204" pitchFamily="34" charset="0"/>
                        </a:rPr>
                        <a:t>Target Date 2055 Portfolio</a:t>
                      </a:r>
                    </a:p>
                  </a:txBody>
                  <a:tcPr marL="100584" marR="100584" marT="50292" marB="50292">
                    <a:solidFill>
                      <a:schemeClr val="bg1">
                        <a:lumMod val="9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Vanguard 500 Index Adm</a:t>
                      </a:r>
                    </a:p>
                  </a:txBody>
                  <a:tcPr marL="100584" marR="100584" marT="50292" marB="50292">
                    <a:solidFill>
                      <a:schemeClr val="bg1">
                        <a:lumMod val="95000"/>
                      </a:schemeClr>
                    </a:solidFill>
                  </a:tcPr>
                </a:tc>
                <a:extLst>
                  <a:ext uri="{0D108BD9-81ED-4DB2-BD59-A6C34878D82A}">
                    <a16:rowId xmlns:a16="http://schemas.microsoft.com/office/drawing/2014/main" val="10008"/>
                  </a:ext>
                </a:extLst>
              </a:tr>
              <a:tr h="3034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latin typeface="Verdana" panose="020B0604030504040204" pitchFamily="34" charset="0"/>
                          <a:ea typeface="Verdana" panose="020B0604030504040204" pitchFamily="34" charset="0"/>
                        </a:rPr>
                        <a:t>Target Date 2060 Portfolio</a:t>
                      </a:r>
                    </a:p>
                  </a:txBody>
                  <a:tcPr marL="100584" marR="100584" marT="50292" marB="50292">
                    <a:solidFill>
                      <a:schemeClr val="bg1">
                        <a:lumMod val="85000"/>
                      </a:schemeClr>
                    </a:solidFill>
                  </a:tcPr>
                </a:tc>
                <a:tc>
                  <a:txBody>
                    <a:bodyPr/>
                    <a:lstStyle/>
                    <a:p>
                      <a:r>
                        <a:rPr lang="en-US" sz="1300" dirty="0">
                          <a:latin typeface="Verdana" panose="020B0604030504040204" pitchFamily="34" charset="0"/>
                          <a:ea typeface="Verdana" panose="020B0604030504040204" pitchFamily="34" charset="0"/>
                        </a:rPr>
                        <a:t>American Funds Growth Fund of America R6</a:t>
                      </a:r>
                    </a:p>
                  </a:txBody>
                  <a:tcPr marL="100584" marR="100584" marT="50292" marB="50292">
                    <a:solidFill>
                      <a:schemeClr val="bg1">
                        <a:lumMod val="85000"/>
                      </a:schemeClr>
                    </a:solidFill>
                  </a:tcPr>
                </a:tc>
                <a:extLst>
                  <a:ext uri="{0D108BD9-81ED-4DB2-BD59-A6C34878D82A}">
                    <a16:rowId xmlns:a16="http://schemas.microsoft.com/office/drawing/2014/main" val="10009"/>
                  </a:ext>
                </a:extLst>
              </a:tr>
              <a:tr h="3034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latin typeface="Verdana" panose="020B0604030504040204" pitchFamily="34" charset="0"/>
                          <a:ea typeface="Verdana" panose="020B0604030504040204" pitchFamily="34" charset="0"/>
                        </a:rPr>
                        <a:t>Target Date 2065 Portfolio</a:t>
                      </a:r>
                    </a:p>
                  </a:txBody>
                  <a:tcPr marL="100584" marR="100584" marT="50292" marB="50292">
                    <a:solidFill>
                      <a:schemeClr val="bg1">
                        <a:lumMod val="9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Nuveen Mid Cap Value I</a:t>
                      </a:r>
                    </a:p>
                  </a:txBody>
                  <a:tcPr marL="100584" marR="100584" marT="50292" marB="50292">
                    <a:solidFill>
                      <a:schemeClr val="bg1">
                        <a:lumMod val="95000"/>
                      </a:schemeClr>
                    </a:solidFill>
                  </a:tcPr>
                </a:tc>
                <a:extLst>
                  <a:ext uri="{0D108BD9-81ED-4DB2-BD59-A6C34878D82A}">
                    <a16:rowId xmlns:a16="http://schemas.microsoft.com/office/drawing/2014/main" val="10010"/>
                  </a:ext>
                </a:extLst>
              </a:tr>
              <a:tr h="3034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aseline="0" dirty="0">
                          <a:latin typeface="Verdana" panose="020B0604030504040204" pitchFamily="34" charset="0"/>
                          <a:ea typeface="Verdana" panose="020B0604030504040204" pitchFamily="34" charset="0"/>
                        </a:rPr>
                        <a:t>Target Date 2070 Portfolio</a:t>
                      </a:r>
                    </a:p>
                  </a:txBody>
                  <a:tcPr marL="100584" marR="100584" marT="50292" marB="50292">
                    <a:solidFill>
                      <a:schemeClr val="bg1">
                        <a:lumMod val="8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Vanguard Mid Cap Index Adm</a:t>
                      </a:r>
                    </a:p>
                  </a:txBody>
                  <a:tcPr marL="100584" marR="100584" marT="50292" marB="50292">
                    <a:solidFill>
                      <a:schemeClr val="bg1">
                        <a:lumMod val="85000"/>
                      </a:schemeClr>
                    </a:solidFill>
                  </a:tcPr>
                </a:tc>
                <a:extLst>
                  <a:ext uri="{0D108BD9-81ED-4DB2-BD59-A6C34878D82A}">
                    <a16:rowId xmlns:a16="http://schemas.microsoft.com/office/drawing/2014/main" val="10011"/>
                  </a:ext>
                </a:extLst>
              </a:tr>
              <a:tr h="3034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baseline="0" dirty="0">
                          <a:solidFill>
                            <a:schemeClr val="bg1"/>
                          </a:solidFill>
                          <a:latin typeface="Verdana" panose="020B0604030504040204" pitchFamily="34" charset="0"/>
                          <a:ea typeface="Verdana" panose="020B0604030504040204" pitchFamily="34" charset="0"/>
                        </a:rPr>
                        <a:t>Other Investment Options</a:t>
                      </a:r>
                    </a:p>
                  </a:txBody>
                  <a:tcPr marL="100584" marR="100584" marT="50292" marB="50292">
                    <a:solidFill>
                      <a:srgbClr val="3E6384"/>
                    </a:solidFill>
                  </a:tcPr>
                </a:tc>
                <a:tc>
                  <a: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MFS Mid Cap Growth R6</a:t>
                      </a:r>
                    </a:p>
                  </a:txBody>
                  <a:tcPr marL="100584" marR="100584" marT="50292" marB="50292">
                    <a:solidFill>
                      <a:schemeClr val="bg1">
                        <a:lumMod val="95000"/>
                      </a:schemeClr>
                    </a:solidFill>
                  </a:tcPr>
                </a:tc>
                <a:extLst>
                  <a:ext uri="{0D108BD9-81ED-4DB2-BD59-A6C34878D82A}">
                    <a16:rowId xmlns:a16="http://schemas.microsoft.com/office/drawing/2014/main" val="10012"/>
                  </a:ext>
                </a:extLst>
              </a:tr>
              <a:tr h="3034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Vanguard Emerging Market Stock Index Adm</a:t>
                      </a:r>
                    </a:p>
                  </a:txBody>
                  <a:tcPr marL="100584" marR="100584" marT="50292" marB="50292">
                    <a:solidFill>
                      <a:schemeClr val="bg1">
                        <a:lumMod val="8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MFS New Discovery Value R6</a:t>
                      </a:r>
                    </a:p>
                  </a:txBody>
                  <a:tcPr marL="100584" marR="100584" marT="50292" marB="50292">
                    <a:solidFill>
                      <a:schemeClr val="bg1">
                        <a:lumMod val="85000"/>
                      </a:schemeClr>
                    </a:solidFill>
                  </a:tcPr>
                </a:tc>
                <a:extLst>
                  <a:ext uri="{0D108BD9-81ED-4DB2-BD59-A6C34878D82A}">
                    <a16:rowId xmlns:a16="http://schemas.microsoft.com/office/drawing/2014/main" val="10014"/>
                  </a:ext>
                </a:extLst>
              </a:tr>
              <a:tr h="3034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Vanguard Real Estate Index Adm</a:t>
                      </a:r>
                      <a:endParaRPr lang="en-US" sz="1300" baseline="0" dirty="0">
                        <a:latin typeface="Verdana" panose="020B0604030504040204" pitchFamily="34" charset="0"/>
                        <a:ea typeface="Verdana" panose="020B0604030504040204" pitchFamily="34" charset="0"/>
                      </a:endParaRPr>
                    </a:p>
                  </a:txBody>
                  <a:tcPr marL="100584" marR="100584" marT="50292" marB="50292">
                    <a:solidFill>
                      <a:schemeClr val="bg1">
                        <a:lumMod val="9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Vanguard Small Cap Index Adm</a:t>
                      </a:r>
                    </a:p>
                  </a:txBody>
                  <a:tcPr marL="100584" marR="100584" marT="50292" marB="50292">
                    <a:solidFill>
                      <a:schemeClr val="bg1">
                        <a:lumMod val="95000"/>
                      </a:schemeClr>
                    </a:solidFill>
                  </a:tcPr>
                </a:tc>
                <a:extLst>
                  <a:ext uri="{0D108BD9-81ED-4DB2-BD59-A6C34878D82A}">
                    <a16:rowId xmlns:a16="http://schemas.microsoft.com/office/drawing/2014/main" val="10015"/>
                  </a:ext>
                </a:extLst>
              </a:tr>
              <a:tr h="303455">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JPMorgan Small Cap Growth R6</a:t>
                      </a:r>
                    </a:p>
                  </a:txBody>
                  <a:tcPr marL="100584" marR="100584" marT="50292" marB="50292">
                    <a:solidFill>
                      <a:schemeClr val="bg1">
                        <a:lumMod val="8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endParaRPr lang="en-US" sz="1300" dirty="0">
                        <a:latin typeface="Verdana" panose="020B0604030504040204" pitchFamily="34" charset="0"/>
                        <a:ea typeface="Verdana" panose="020B0604030504040204" pitchFamily="34" charset="0"/>
                      </a:endParaRPr>
                    </a:p>
                  </a:txBody>
                  <a:tcPr marL="100584" marR="100584" marT="50292" marB="50292">
                    <a:solidFill>
                      <a:schemeClr val="bg1">
                        <a:lumMod val="85000"/>
                      </a:schemeClr>
                    </a:solidFill>
                  </a:tcPr>
                </a:tc>
                <a:extLst>
                  <a:ext uri="{0D108BD9-81ED-4DB2-BD59-A6C34878D82A}">
                    <a16:rowId xmlns:a16="http://schemas.microsoft.com/office/drawing/2014/main" val="10016"/>
                  </a:ext>
                </a:extLst>
              </a:tr>
              <a:tr h="303455">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American Funds New Perspective R6</a:t>
                      </a:r>
                    </a:p>
                  </a:txBody>
                  <a:tcPr marL="100584" marR="100584" marT="50292" marB="50292">
                    <a:solidFill>
                      <a:schemeClr val="bg1">
                        <a:lumMod val="9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endParaRPr lang="en-US" sz="1300" dirty="0">
                        <a:latin typeface="Verdana" panose="020B0604030504040204" pitchFamily="34" charset="0"/>
                        <a:ea typeface="Verdana" panose="020B0604030504040204" pitchFamily="34" charset="0"/>
                      </a:endParaRPr>
                    </a:p>
                  </a:txBody>
                  <a:tcPr marL="100584" marR="100584" marT="50292" marB="50292">
                    <a:solidFill>
                      <a:schemeClr val="bg1">
                        <a:lumMod val="95000"/>
                      </a:schemeClr>
                    </a:solidFill>
                  </a:tcPr>
                </a:tc>
                <a:extLst>
                  <a:ext uri="{0D108BD9-81ED-4DB2-BD59-A6C34878D82A}">
                    <a16:rowId xmlns:a16="http://schemas.microsoft.com/office/drawing/2014/main" val="10017"/>
                  </a:ext>
                </a:extLst>
              </a:tr>
              <a:tr h="303455">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American Funds SMALLCAP World R6</a:t>
                      </a:r>
                    </a:p>
                  </a:txBody>
                  <a:tcPr marL="100584" marR="100584" marT="50292" marB="50292">
                    <a:solidFill>
                      <a:schemeClr val="bg1">
                        <a:lumMod val="8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endParaRPr lang="en-US" sz="1300" dirty="0">
                        <a:latin typeface="Verdana" panose="020B0604030504040204" pitchFamily="34" charset="0"/>
                        <a:ea typeface="Verdana" panose="020B0604030504040204" pitchFamily="34" charset="0"/>
                      </a:endParaRPr>
                    </a:p>
                  </a:txBody>
                  <a:tcPr marL="100584" marR="100584" marT="50292" marB="50292">
                    <a:solidFill>
                      <a:schemeClr val="bg1">
                        <a:lumMod val="85000"/>
                      </a:schemeClr>
                    </a:solidFill>
                  </a:tcPr>
                </a:tc>
                <a:extLst>
                  <a:ext uri="{0D108BD9-81ED-4DB2-BD59-A6C34878D82A}">
                    <a16:rowId xmlns:a16="http://schemas.microsoft.com/office/drawing/2014/main" val="10018"/>
                  </a:ext>
                </a:extLst>
              </a:tr>
              <a:tr h="303455">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Fidelity International Index</a:t>
                      </a:r>
                    </a:p>
                  </a:txBody>
                  <a:tcPr marL="100584" marR="100584" marT="50292" marB="50292">
                    <a:solidFill>
                      <a:schemeClr val="bg1">
                        <a:lumMod val="9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endParaRPr lang="en-US" sz="1300" dirty="0">
                        <a:latin typeface="Verdana" panose="020B0604030504040204" pitchFamily="34" charset="0"/>
                        <a:ea typeface="Verdana" panose="020B0604030504040204" pitchFamily="34" charset="0"/>
                      </a:endParaRPr>
                    </a:p>
                  </a:txBody>
                  <a:tcPr marL="100584" marR="100584" marT="50292" marB="50292">
                    <a:solidFill>
                      <a:schemeClr val="bg1">
                        <a:lumMod val="95000"/>
                      </a:schemeClr>
                    </a:solidFill>
                  </a:tcPr>
                </a:tc>
                <a:extLst>
                  <a:ext uri="{0D108BD9-81ED-4DB2-BD59-A6C34878D82A}">
                    <a16:rowId xmlns:a16="http://schemas.microsoft.com/office/drawing/2014/main" val="10019"/>
                  </a:ext>
                </a:extLst>
              </a:tr>
              <a:tr h="303455">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r>
                        <a:rPr lang="en-US" sz="1300" dirty="0">
                          <a:latin typeface="Verdana" panose="020B0604030504040204" pitchFamily="34" charset="0"/>
                          <a:ea typeface="Verdana" panose="020B0604030504040204" pitchFamily="34" charset="0"/>
                        </a:rPr>
                        <a:t>American Funds </a:t>
                      </a:r>
                      <a:r>
                        <a:rPr lang="en-US" sz="1300" dirty="0" err="1">
                          <a:latin typeface="Verdana" panose="020B0604030504040204" pitchFamily="34" charset="0"/>
                          <a:ea typeface="Verdana" panose="020B0604030504040204" pitchFamily="34" charset="0"/>
                        </a:rPr>
                        <a:t>EuroPacific</a:t>
                      </a:r>
                      <a:r>
                        <a:rPr lang="en-US" sz="1300" dirty="0">
                          <a:latin typeface="Verdana" panose="020B0604030504040204" pitchFamily="34" charset="0"/>
                          <a:ea typeface="Verdana" panose="020B0604030504040204" pitchFamily="34" charset="0"/>
                        </a:rPr>
                        <a:t> Growth R6</a:t>
                      </a:r>
                    </a:p>
                  </a:txBody>
                  <a:tcPr marL="100584" marR="100584" marT="50292" marB="50292">
                    <a:solidFill>
                      <a:schemeClr val="bg1">
                        <a:lumMod val="85000"/>
                      </a:schemeClr>
                    </a:solidFill>
                  </a:tcPr>
                </a:tc>
                <a:tc>
                  <a:txBody>
                    <a:bodyPr/>
                    <a:lstStyle/>
                    <a:p>
                      <a:pPr marL="0" marR="0" lvl="0" indent="0" algn="l" defTabSz="732201" rtl="0" eaLnBrk="1" fontAlgn="auto" latinLnBrk="0" hangingPunct="1">
                        <a:lnSpc>
                          <a:spcPct val="100000"/>
                        </a:lnSpc>
                        <a:spcBef>
                          <a:spcPts val="0"/>
                        </a:spcBef>
                        <a:spcAft>
                          <a:spcPts val="0"/>
                        </a:spcAft>
                        <a:buClrTx/>
                        <a:buSzTx/>
                        <a:buFontTx/>
                        <a:buNone/>
                        <a:tabLst/>
                        <a:defRPr/>
                      </a:pPr>
                      <a:endParaRPr lang="en-US" sz="1300" dirty="0">
                        <a:latin typeface="Verdana" panose="020B0604030504040204" pitchFamily="34" charset="0"/>
                        <a:ea typeface="Verdana" panose="020B0604030504040204" pitchFamily="34" charset="0"/>
                      </a:endParaRPr>
                    </a:p>
                  </a:txBody>
                  <a:tcPr marL="100584" marR="100584" marT="50292" marB="50292">
                    <a:solidFill>
                      <a:schemeClr val="bg1">
                        <a:lumMod val="85000"/>
                      </a:schemeClr>
                    </a:solidFill>
                  </a:tcPr>
                </a:tc>
                <a:extLst>
                  <a:ext uri="{0D108BD9-81ED-4DB2-BD59-A6C34878D82A}">
                    <a16:rowId xmlns:a16="http://schemas.microsoft.com/office/drawing/2014/main" val="2595294498"/>
                  </a:ext>
                </a:extLst>
              </a:tr>
            </a:tbl>
          </a:graphicData>
        </a:graphic>
      </p:graphicFrame>
    </p:spTree>
    <p:extLst>
      <p:ext uri="{BB962C8B-B14F-4D97-AF65-F5344CB8AC3E}">
        <p14:creationId xmlns:p14="http://schemas.microsoft.com/office/powerpoint/2010/main" val="142240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p:cNvSpPr>
            <a:spLocks noGrp="1"/>
          </p:cNvSpPr>
          <p:nvPr>
            <p:ph type="sldNum" sz="quarter" idx="10"/>
          </p:nvPr>
        </p:nvSpPr>
        <p:spPr bwMode="auto">
          <a:xfrm>
            <a:off x="6629400" y="6557964"/>
            <a:ext cx="1905000" cy="19685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defPPr>
              <a:defRPr lang="en-US"/>
            </a:defPPr>
            <a:lvl1pPr algn="r" rtl="0" eaLnBrk="0" fontAlgn="base" hangingPunct="0">
              <a:spcBef>
                <a:spcPct val="0"/>
              </a:spcBef>
              <a:spcAft>
                <a:spcPct val="0"/>
              </a:spcAft>
              <a:defRPr sz="800" b="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pitchFamily="18" charset="0"/>
                <a:ea typeface="+mn-ea"/>
                <a:cs typeface="+mn-cs"/>
              </a:defRPr>
            </a:lvl5pPr>
            <a:lvl6pPr marL="2286000" algn="l" defTabSz="914400" rtl="0" eaLnBrk="1" latinLnBrk="0" hangingPunct="1">
              <a:defRPr sz="2400" b="1" kern="1200">
                <a:solidFill>
                  <a:schemeClr val="tx1"/>
                </a:solidFill>
                <a:latin typeface="Times" pitchFamily="18" charset="0"/>
                <a:ea typeface="+mn-ea"/>
                <a:cs typeface="+mn-cs"/>
              </a:defRPr>
            </a:lvl6pPr>
            <a:lvl7pPr marL="2743200" algn="l" defTabSz="914400" rtl="0" eaLnBrk="1" latinLnBrk="0" hangingPunct="1">
              <a:defRPr sz="2400" b="1" kern="1200">
                <a:solidFill>
                  <a:schemeClr val="tx1"/>
                </a:solidFill>
                <a:latin typeface="Times" pitchFamily="18" charset="0"/>
                <a:ea typeface="+mn-ea"/>
                <a:cs typeface="+mn-cs"/>
              </a:defRPr>
            </a:lvl7pPr>
            <a:lvl8pPr marL="3200400" algn="l" defTabSz="914400" rtl="0" eaLnBrk="1" latinLnBrk="0" hangingPunct="1">
              <a:defRPr sz="2400" b="1" kern="1200">
                <a:solidFill>
                  <a:schemeClr val="tx1"/>
                </a:solidFill>
                <a:latin typeface="Times" pitchFamily="18" charset="0"/>
                <a:ea typeface="+mn-ea"/>
                <a:cs typeface="+mn-cs"/>
              </a:defRPr>
            </a:lvl8pPr>
            <a:lvl9pPr marL="3657600" algn="l" defTabSz="914400" rtl="0" eaLnBrk="1" latinLnBrk="0" hangingPunct="1">
              <a:defRPr sz="2400" b="1" kern="1200">
                <a:solidFill>
                  <a:schemeClr val="tx1"/>
                </a:solidFill>
                <a:latin typeface="Times" pitchFamily="18" charset="0"/>
                <a:ea typeface="+mn-ea"/>
                <a:cs typeface="+mn-cs"/>
              </a:defRPr>
            </a:lvl9pPr>
          </a:lstStyle>
          <a:p>
            <a:pPr algn="r" defTabSz="1005840" eaLnBrk="0" fontAlgn="base" hangingPunct="0">
              <a:spcBef>
                <a:spcPct val="0"/>
              </a:spcBef>
              <a:spcAft>
                <a:spcPct val="0"/>
              </a:spcAft>
              <a:defRPr/>
            </a:pPr>
            <a:fld id="{2049C683-F4AC-4930-A8D8-C8CAD693F1B3}" type="slidenum">
              <a:rPr lang="en-US" smtClean="0"/>
              <a:pPr algn="r" defTabSz="1005840" eaLnBrk="0" fontAlgn="base" hangingPunct="0">
                <a:spcBef>
                  <a:spcPct val="0"/>
                </a:spcBef>
                <a:spcAft>
                  <a:spcPct val="0"/>
                </a:spcAft>
                <a:defRPr/>
              </a:pPr>
              <a:t>20</a:t>
            </a:fld>
            <a:endParaRPr lang="en-US" sz="880" dirty="0">
              <a:solidFill>
                <a:srgbClr val="2A4C41"/>
              </a:solidFill>
              <a:latin typeface="Times" pitchFamily="18" charset="0"/>
            </a:endParaRPr>
          </a:p>
        </p:txBody>
      </p:sp>
      <p:sp>
        <p:nvSpPr>
          <p:cNvPr id="24580" name="Rectangle 5"/>
          <p:cNvSpPr>
            <a:spLocks noGrp="1" noChangeArrowheads="1"/>
          </p:cNvSpPr>
          <p:nvPr>
            <p:ph type="title"/>
          </p:nvPr>
        </p:nvSpPr>
        <p:spPr>
          <a:xfrm>
            <a:off x="685800" y="114300"/>
            <a:ext cx="9000173" cy="1068705"/>
          </a:xfrm>
        </p:spPr>
        <p:txBody>
          <a:bodyPr/>
          <a:lstStyle/>
          <a:p>
            <a:pPr eaLnBrk="1" hangingPunct="1"/>
            <a:r>
              <a:rPr lang="en-US" dirty="0">
                <a:latin typeface="Verdana" panose="020B0604030504040204" pitchFamily="34" charset="0"/>
                <a:ea typeface="Verdana" panose="020B0604030504040204" pitchFamily="34" charset="0"/>
              </a:rPr>
              <a:t>Enroll in the Plan</a:t>
            </a:r>
          </a:p>
        </p:txBody>
      </p:sp>
      <p:sp>
        <p:nvSpPr>
          <p:cNvPr id="9" name="Rectangle 3">
            <a:extLst>
              <a:ext uri="{FF2B5EF4-FFF2-40B4-BE49-F238E27FC236}">
                <a16:creationId xmlns:a16="http://schemas.microsoft.com/office/drawing/2014/main" id="{85B992DD-D52A-4005-8424-C6B219ABF36B}"/>
              </a:ext>
            </a:extLst>
          </p:cNvPr>
          <p:cNvSpPr txBox="1">
            <a:spLocks/>
          </p:cNvSpPr>
          <p:nvPr/>
        </p:nvSpPr>
        <p:spPr bwMode="auto">
          <a:xfrm>
            <a:off x="756127" y="1316842"/>
            <a:ext cx="4742815" cy="5693557"/>
          </a:xfrm>
          <a:prstGeom prst="rect">
            <a:avLst/>
          </a:prstGeom>
          <a:noFill/>
          <a:ln w="9525">
            <a:noFill/>
            <a:miter lim="800000"/>
            <a:headEnd/>
            <a:tailEnd/>
          </a:ln>
        </p:spPr>
        <p:txBody>
          <a:bodyPr vert="horz" wrap="square" lIns="100560" tIns="50280" rIns="100560" bIns="50280" numCol="1" anchor="t" anchorCtr="0" compatLnSpc="1">
            <a:prstTxWarp prst="textNoShape">
              <a:avLst/>
            </a:prstTxWarp>
          </a:bodyPr>
          <a:lstStyle>
            <a:lvl1pPr marL="234894" indent="-228546" algn="l" rtl="0" eaLnBrk="0" fontAlgn="base" hangingPunct="0">
              <a:spcBef>
                <a:spcPts val="300"/>
              </a:spcBef>
              <a:spcAft>
                <a:spcPts val="300"/>
              </a:spcAft>
              <a:buSzPct val="90000"/>
              <a:buFont typeface="Wingdings" pitchFamily="2" charset="2"/>
              <a:buChar char="§"/>
              <a:defRPr sz="2400">
                <a:solidFill>
                  <a:schemeClr val="tx1"/>
                </a:solidFill>
                <a:latin typeface="+mn-lt"/>
                <a:ea typeface="+mn-ea"/>
                <a:cs typeface="+mn-cs"/>
              </a:defRPr>
            </a:lvl1pPr>
            <a:lvl2pPr marL="691988" indent="-228546" algn="l" rtl="0" eaLnBrk="0" fontAlgn="base" hangingPunct="0">
              <a:spcBef>
                <a:spcPts val="300"/>
              </a:spcBef>
              <a:spcAft>
                <a:spcPts val="300"/>
              </a:spcAft>
              <a:buFont typeface="Arial" charset="0"/>
              <a:buChar char="­"/>
              <a:defRPr sz="2200">
                <a:solidFill>
                  <a:schemeClr val="tx1"/>
                </a:solidFill>
                <a:latin typeface="+mn-lt"/>
              </a:defRPr>
            </a:lvl2pPr>
            <a:lvl3pPr marL="1142733" indent="-228546" algn="l" rtl="0" eaLnBrk="0" fontAlgn="base" hangingPunct="0">
              <a:spcBef>
                <a:spcPts val="300"/>
              </a:spcBef>
              <a:spcAft>
                <a:spcPts val="300"/>
              </a:spcAft>
              <a:buFont typeface="Arial" charset="0"/>
              <a:buChar char="•"/>
              <a:defRPr sz="2000">
                <a:solidFill>
                  <a:schemeClr val="tx1"/>
                </a:solidFill>
                <a:latin typeface="+mn-lt"/>
              </a:defRPr>
            </a:lvl3pPr>
            <a:lvl4pPr marL="1599825" indent="-228546" algn="l" rtl="0" eaLnBrk="0" fontAlgn="base" hangingPunct="0">
              <a:spcBef>
                <a:spcPts val="300"/>
              </a:spcBef>
              <a:spcAft>
                <a:spcPts val="300"/>
              </a:spcAft>
              <a:buFont typeface="Wingdings" pitchFamily="2" charset="2"/>
              <a:buChar char="s"/>
              <a:defRPr>
                <a:solidFill>
                  <a:schemeClr val="tx1"/>
                </a:solidFill>
                <a:latin typeface="+mn-lt"/>
              </a:defRPr>
            </a:lvl4pPr>
            <a:lvl5pPr marL="2056919" indent="-228546" algn="l" rtl="0" eaLnBrk="0" fontAlgn="base" hangingPunct="0">
              <a:spcBef>
                <a:spcPts val="300"/>
              </a:spcBef>
              <a:spcAft>
                <a:spcPts val="300"/>
              </a:spcAft>
              <a:buFont typeface="Courier New" pitchFamily="49" charset="0"/>
              <a:buChar char="o"/>
              <a:defRPr sz="1600">
                <a:solidFill>
                  <a:schemeClr val="tx1"/>
                </a:solidFill>
                <a:latin typeface="+mn-lt"/>
              </a:defRPr>
            </a:lvl5pPr>
            <a:lvl6pPr marL="2514012" indent="-228546" algn="l" rtl="0" fontAlgn="base">
              <a:spcBef>
                <a:spcPct val="20000"/>
              </a:spcBef>
              <a:spcAft>
                <a:spcPct val="0"/>
              </a:spcAft>
              <a:buFont typeface="Wingdings" pitchFamily="2" charset="2"/>
              <a:buChar char="§"/>
              <a:defRPr sz="1200">
                <a:solidFill>
                  <a:schemeClr val="tx1"/>
                </a:solidFill>
                <a:latin typeface="+mn-lt"/>
              </a:defRPr>
            </a:lvl6pPr>
            <a:lvl7pPr marL="2971106" indent="-228546" algn="l" rtl="0" fontAlgn="base">
              <a:spcBef>
                <a:spcPct val="20000"/>
              </a:spcBef>
              <a:spcAft>
                <a:spcPct val="0"/>
              </a:spcAft>
              <a:buFont typeface="Wingdings" pitchFamily="2" charset="2"/>
              <a:buChar char="§"/>
              <a:defRPr sz="1200">
                <a:solidFill>
                  <a:schemeClr val="tx1"/>
                </a:solidFill>
                <a:latin typeface="+mn-lt"/>
              </a:defRPr>
            </a:lvl7pPr>
            <a:lvl8pPr marL="3428198" indent="-228546" algn="l" rtl="0" fontAlgn="base">
              <a:spcBef>
                <a:spcPct val="20000"/>
              </a:spcBef>
              <a:spcAft>
                <a:spcPct val="0"/>
              </a:spcAft>
              <a:buFont typeface="Wingdings" pitchFamily="2" charset="2"/>
              <a:buChar char="§"/>
              <a:defRPr sz="1200">
                <a:solidFill>
                  <a:schemeClr val="tx1"/>
                </a:solidFill>
                <a:latin typeface="+mn-lt"/>
              </a:defRPr>
            </a:lvl8pPr>
            <a:lvl9pPr marL="3885292" indent="-228546" algn="l" rtl="0" fontAlgn="base">
              <a:spcBef>
                <a:spcPct val="20000"/>
              </a:spcBef>
              <a:spcAft>
                <a:spcPct val="0"/>
              </a:spcAft>
              <a:buFont typeface="Wingdings" pitchFamily="2" charset="2"/>
              <a:buChar char="§"/>
              <a:defRPr sz="1200">
                <a:solidFill>
                  <a:schemeClr val="tx1"/>
                </a:solidFill>
                <a:latin typeface="+mn-lt"/>
              </a:defRPr>
            </a:lvl9pPr>
          </a:lstStyle>
          <a:p>
            <a:pPr>
              <a:spcBef>
                <a:spcPts val="550"/>
              </a:spcBef>
              <a:spcAft>
                <a:spcPts val="220"/>
              </a:spcAft>
            </a:pPr>
            <a:r>
              <a:rPr lang="en-US" sz="1600" kern="0" dirty="0">
                <a:latin typeface="Verdana" panose="020B0604030504040204" pitchFamily="34" charset="0"/>
                <a:ea typeface="Verdana" panose="020B0604030504040204" pitchFamily="34" charset="0"/>
              </a:rPr>
              <a:t>Create an Online Account</a:t>
            </a:r>
          </a:p>
          <a:p>
            <a:pPr lvl="1">
              <a:spcBef>
                <a:spcPts val="550"/>
              </a:spcBef>
              <a:spcAft>
                <a:spcPts val="220"/>
              </a:spcAft>
            </a:pPr>
            <a:r>
              <a:rPr lang="en-US" sz="1400" kern="0" dirty="0">
                <a:latin typeface="Verdana" panose="020B0604030504040204" pitchFamily="34" charset="0"/>
                <a:ea typeface="Verdana" panose="020B0604030504040204" pitchFamily="34" charset="0"/>
              </a:rPr>
              <a:t>Visit </a:t>
            </a:r>
            <a:r>
              <a:rPr lang="en-US" sz="1400" kern="0" dirty="0">
                <a:latin typeface="Verdana" panose="020B0604030504040204" pitchFamily="34" charset="0"/>
                <a:ea typeface="Verdana" panose="020B0604030504040204" pitchFamily="34" charset="0"/>
                <a:hlinkClick r:id="rId3"/>
              </a:rPr>
              <a:t>www.standard.com/retirement</a:t>
            </a:r>
            <a:endParaRPr lang="en-US" sz="1400" kern="0" dirty="0">
              <a:latin typeface="Verdana" panose="020B0604030504040204" pitchFamily="34" charset="0"/>
              <a:ea typeface="Verdana" panose="020B0604030504040204" pitchFamily="34" charset="0"/>
            </a:endParaRPr>
          </a:p>
          <a:p>
            <a:pPr lvl="1">
              <a:spcBef>
                <a:spcPts val="550"/>
              </a:spcBef>
              <a:spcAft>
                <a:spcPts val="220"/>
              </a:spcAft>
            </a:pPr>
            <a:r>
              <a:rPr lang="en-US" sz="1400" kern="0" dirty="0">
                <a:latin typeface="Verdana" panose="020B0604030504040204" pitchFamily="34" charset="0"/>
                <a:ea typeface="Verdana" panose="020B0604030504040204" pitchFamily="34" charset="0"/>
              </a:rPr>
              <a:t>Click Enroll in My Plan and then Create an Account.  Watch for a verification email that will request your response.</a:t>
            </a:r>
          </a:p>
          <a:p>
            <a:pPr lvl="1">
              <a:spcBef>
                <a:spcPts val="550"/>
              </a:spcBef>
              <a:spcAft>
                <a:spcPts val="220"/>
              </a:spcAft>
            </a:pPr>
            <a:r>
              <a:rPr lang="en-US" sz="1400" kern="0" dirty="0">
                <a:latin typeface="Verdana" panose="020B0604030504040204" pitchFamily="34" charset="0"/>
                <a:ea typeface="Verdana" panose="020B0604030504040204" pitchFamily="34" charset="0"/>
              </a:rPr>
              <a:t>Log in and click Go to my Account.</a:t>
            </a:r>
          </a:p>
          <a:p>
            <a:pPr marL="6348" indent="0">
              <a:spcBef>
                <a:spcPts val="550"/>
              </a:spcBef>
              <a:spcAft>
                <a:spcPts val="220"/>
              </a:spcAft>
              <a:buNone/>
            </a:pPr>
            <a:endParaRPr lang="en-US" sz="1800" kern="0" dirty="0">
              <a:latin typeface="Verdana" panose="020B0604030504040204" pitchFamily="34" charset="0"/>
              <a:ea typeface="Verdana" panose="020B0604030504040204" pitchFamily="34" charset="0"/>
            </a:endParaRPr>
          </a:p>
          <a:p>
            <a:pPr>
              <a:spcBef>
                <a:spcPts val="550"/>
              </a:spcBef>
              <a:spcAft>
                <a:spcPts val="220"/>
              </a:spcAft>
            </a:pPr>
            <a:r>
              <a:rPr lang="en-US" sz="1600" kern="0" dirty="0">
                <a:latin typeface="Verdana" panose="020B0604030504040204" pitchFamily="34" charset="0"/>
                <a:ea typeface="Verdana" panose="020B0604030504040204" pitchFamily="34" charset="0"/>
              </a:rPr>
              <a:t>Enroll in the Plan</a:t>
            </a:r>
          </a:p>
          <a:p>
            <a:pPr lvl="1">
              <a:spcBef>
                <a:spcPts val="550"/>
              </a:spcBef>
              <a:spcAft>
                <a:spcPts val="220"/>
              </a:spcAft>
            </a:pPr>
            <a:r>
              <a:rPr lang="en-US" sz="1400" kern="0" dirty="0">
                <a:latin typeface="Verdana" panose="020B0604030504040204" pitchFamily="34" charset="0"/>
                <a:ea typeface="Verdana" panose="020B0604030504040204" pitchFamily="34" charset="0"/>
              </a:rPr>
              <a:t>On the website, you may choose a quick enroll option by using The Standard’s retirement readiness tool.</a:t>
            </a:r>
          </a:p>
          <a:p>
            <a:pPr lvl="1">
              <a:spcBef>
                <a:spcPts val="550"/>
              </a:spcBef>
              <a:spcAft>
                <a:spcPts val="220"/>
              </a:spcAft>
            </a:pPr>
            <a:r>
              <a:rPr lang="en-US" sz="1400" kern="0" dirty="0">
                <a:latin typeface="Verdana" panose="020B0604030504040204" pitchFamily="34" charset="0"/>
                <a:ea typeface="Verdana" panose="020B0604030504040204" pitchFamily="34" charset="0"/>
              </a:rPr>
              <a:t>Or, to choose investments and beneficiaries when you enroll, start by clicking My Plan, Enroll in My Plan.  The website will walk you through a short step-by-step process.</a:t>
            </a:r>
          </a:p>
          <a:p>
            <a:pPr marL="0" indent="0">
              <a:buNone/>
            </a:pPr>
            <a:endParaRPr lang="en-US" sz="1760" b="1" kern="0" dirty="0">
              <a:solidFill>
                <a:srgbClr val="2A4C41"/>
              </a:solidFill>
            </a:endParaRPr>
          </a:p>
          <a:p>
            <a:pPr marL="253207" indent="-253207" defTabSz="1119347" eaLnBrk="1" hangingPunct="1">
              <a:spcBef>
                <a:spcPct val="0"/>
              </a:spcBef>
            </a:pPr>
            <a:endParaRPr lang="en-US" altLang="en-US" sz="2640" kern="0" dirty="0">
              <a:solidFill>
                <a:srgbClr val="1D3261"/>
              </a:solidFill>
            </a:endParaRPr>
          </a:p>
        </p:txBody>
      </p:sp>
      <p:pic>
        <p:nvPicPr>
          <p:cNvPr id="2" name="Picture 1">
            <a:extLst>
              <a:ext uri="{FF2B5EF4-FFF2-40B4-BE49-F238E27FC236}">
                <a16:creationId xmlns:a16="http://schemas.microsoft.com/office/drawing/2014/main" id="{E87F0290-2D58-40C5-83D8-B15CBDE311A2}"/>
              </a:ext>
            </a:extLst>
          </p:cNvPr>
          <p:cNvPicPr>
            <a:picLocks noChangeAspect="1"/>
          </p:cNvPicPr>
          <p:nvPr/>
        </p:nvPicPr>
        <p:blipFill rotWithShape="1">
          <a:blip r:embed="rId4"/>
          <a:srcRect l="22386" t="10433" r="23264"/>
          <a:stretch/>
        </p:blipFill>
        <p:spPr>
          <a:xfrm>
            <a:off x="5638800" y="1775893"/>
            <a:ext cx="3831371" cy="3420066"/>
          </a:xfrm>
          <a:prstGeom prst="rect">
            <a:avLst/>
          </a:prstGeom>
        </p:spPr>
      </p:pic>
    </p:spTree>
    <p:extLst>
      <p:ext uri="{BB962C8B-B14F-4D97-AF65-F5344CB8AC3E}">
        <p14:creationId xmlns:p14="http://schemas.microsoft.com/office/powerpoint/2010/main" val="256000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p:cNvSpPr>
            <a:spLocks noGrp="1"/>
          </p:cNvSpPr>
          <p:nvPr>
            <p:ph type="sldNum" sz="quarter" idx="10"/>
          </p:nvPr>
        </p:nvSpPr>
        <p:spPr bwMode="auto">
          <a:xfrm>
            <a:off x="6629400" y="6557964"/>
            <a:ext cx="1905000" cy="19685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defPPr>
              <a:defRPr lang="en-US"/>
            </a:defPPr>
            <a:lvl1pPr algn="r" rtl="0" eaLnBrk="0" fontAlgn="base" hangingPunct="0">
              <a:spcBef>
                <a:spcPct val="0"/>
              </a:spcBef>
              <a:spcAft>
                <a:spcPct val="0"/>
              </a:spcAft>
              <a:defRPr sz="800" kern="1200">
                <a:solidFill>
                  <a:schemeClr val="tx1"/>
                </a:solidFill>
                <a:latin typeface="Times" pitchFamily="18" charset="0"/>
                <a:ea typeface="+mn-ea"/>
                <a:cs typeface="+mn-cs"/>
              </a:defRPr>
            </a:lvl1pPr>
            <a:lvl2pPr marL="457092" algn="l" rtl="0" fontAlgn="base">
              <a:spcBef>
                <a:spcPct val="0"/>
              </a:spcBef>
              <a:spcAft>
                <a:spcPct val="0"/>
              </a:spcAft>
              <a:defRPr sz="2400" kern="1200">
                <a:solidFill>
                  <a:schemeClr val="tx1"/>
                </a:solidFill>
                <a:latin typeface="Times" pitchFamily="18" charset="0"/>
                <a:ea typeface="+mn-ea"/>
                <a:cs typeface="+mn-cs"/>
              </a:defRPr>
            </a:lvl2pPr>
            <a:lvl3pPr marL="914186" algn="l" rtl="0" fontAlgn="base">
              <a:spcBef>
                <a:spcPct val="0"/>
              </a:spcBef>
              <a:spcAft>
                <a:spcPct val="0"/>
              </a:spcAft>
              <a:defRPr sz="2400" kern="1200">
                <a:solidFill>
                  <a:schemeClr val="tx1"/>
                </a:solidFill>
                <a:latin typeface="Times" pitchFamily="18" charset="0"/>
                <a:ea typeface="+mn-ea"/>
                <a:cs typeface="+mn-cs"/>
              </a:defRPr>
            </a:lvl3pPr>
            <a:lvl4pPr marL="1371279" algn="l" rtl="0" fontAlgn="base">
              <a:spcBef>
                <a:spcPct val="0"/>
              </a:spcBef>
              <a:spcAft>
                <a:spcPct val="0"/>
              </a:spcAft>
              <a:defRPr sz="2400" kern="1200">
                <a:solidFill>
                  <a:schemeClr val="tx1"/>
                </a:solidFill>
                <a:latin typeface="Times" pitchFamily="18" charset="0"/>
                <a:ea typeface="+mn-ea"/>
                <a:cs typeface="+mn-cs"/>
              </a:defRPr>
            </a:lvl4pPr>
            <a:lvl5pPr marL="1828373" algn="l" rtl="0" fontAlgn="base">
              <a:spcBef>
                <a:spcPct val="0"/>
              </a:spcBef>
              <a:spcAft>
                <a:spcPct val="0"/>
              </a:spcAft>
              <a:defRPr sz="2400" kern="1200">
                <a:solidFill>
                  <a:schemeClr val="tx1"/>
                </a:solidFill>
                <a:latin typeface="Times" pitchFamily="18" charset="0"/>
                <a:ea typeface="+mn-ea"/>
                <a:cs typeface="+mn-cs"/>
              </a:defRPr>
            </a:lvl5pPr>
            <a:lvl6pPr marL="2285466" algn="l" defTabSz="914186" rtl="0" eaLnBrk="1" latinLnBrk="0" hangingPunct="1">
              <a:defRPr sz="2400" kern="1200">
                <a:solidFill>
                  <a:schemeClr val="tx1"/>
                </a:solidFill>
                <a:latin typeface="Times" pitchFamily="18" charset="0"/>
                <a:ea typeface="+mn-ea"/>
                <a:cs typeface="+mn-cs"/>
              </a:defRPr>
            </a:lvl6pPr>
            <a:lvl7pPr marL="2742558" algn="l" defTabSz="914186" rtl="0" eaLnBrk="1" latinLnBrk="0" hangingPunct="1">
              <a:defRPr sz="2400" kern="1200">
                <a:solidFill>
                  <a:schemeClr val="tx1"/>
                </a:solidFill>
                <a:latin typeface="Times" pitchFamily="18" charset="0"/>
                <a:ea typeface="+mn-ea"/>
                <a:cs typeface="+mn-cs"/>
              </a:defRPr>
            </a:lvl7pPr>
            <a:lvl8pPr marL="3199652" algn="l" defTabSz="914186" rtl="0" eaLnBrk="1" latinLnBrk="0" hangingPunct="1">
              <a:defRPr sz="2400" kern="1200">
                <a:solidFill>
                  <a:schemeClr val="tx1"/>
                </a:solidFill>
                <a:latin typeface="Times" pitchFamily="18" charset="0"/>
                <a:ea typeface="+mn-ea"/>
                <a:cs typeface="+mn-cs"/>
              </a:defRPr>
            </a:lvl8pPr>
            <a:lvl9pPr marL="3656744" algn="l" defTabSz="914186" rtl="0" eaLnBrk="1" latinLnBrk="0" hangingPunct="1">
              <a:defRPr sz="2400" kern="1200">
                <a:solidFill>
                  <a:schemeClr val="tx1"/>
                </a:solidFill>
                <a:latin typeface="Times" pitchFamily="18" charset="0"/>
                <a:ea typeface="+mn-ea"/>
                <a:cs typeface="+mn-cs"/>
              </a:defRPr>
            </a:lvl9pPr>
          </a:lstStyle>
          <a:p>
            <a:fld id="{2049C683-F4AC-4930-A8D8-C8CAD693F1B3}" type="slidenum">
              <a:rPr lang="en-US" smtClean="0"/>
              <a:pPr>
                <a:defRPr/>
              </a:pPr>
              <a:t>21</a:t>
            </a:fld>
            <a:endParaRPr lang="en-US" dirty="0">
              <a:solidFill>
                <a:srgbClr val="2A4C41"/>
              </a:solidFill>
            </a:endParaRPr>
          </a:p>
        </p:txBody>
      </p:sp>
      <p:sp>
        <p:nvSpPr>
          <p:cNvPr id="10" name="Rectangle 2"/>
          <p:cNvSpPr>
            <a:spLocks noChangeArrowheads="1"/>
          </p:cNvSpPr>
          <p:nvPr/>
        </p:nvSpPr>
        <p:spPr bwMode="auto">
          <a:xfrm>
            <a:off x="720159" y="379824"/>
            <a:ext cx="9772015" cy="66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Aft>
                <a:spcPts val="220"/>
              </a:spcAft>
              <a:buClr>
                <a:srgbClr val="305F8E"/>
              </a:buClr>
              <a:buSzPct val="120000"/>
            </a:pPr>
            <a:r>
              <a:rPr lang="en-US" sz="2800" dirty="0">
                <a:solidFill>
                  <a:schemeClr val="tx2">
                    <a:lumMod val="10000"/>
                  </a:schemeClr>
                </a:solidFill>
                <a:latin typeface="Verdana" panose="020B0604030504040204" pitchFamily="34" charset="0"/>
                <a:ea typeface="Verdana" panose="020B0604030504040204" pitchFamily="34" charset="0"/>
                <a:cs typeface="Arial" panose="020B0604020202020204" pitchFamily="34" charset="0"/>
              </a:rPr>
              <a:t>The Standard’s Website</a:t>
            </a:r>
            <a:endParaRPr lang="en-US" sz="3080" dirty="0">
              <a:solidFill>
                <a:srgbClr val="FFFFFF"/>
              </a:solidFill>
              <a:latin typeface="Verdana"/>
              <a:cs typeface="Arial" pitchFamily="34" charset="0"/>
            </a:endParaRPr>
          </a:p>
        </p:txBody>
      </p:sp>
      <p:sp>
        <p:nvSpPr>
          <p:cNvPr id="3" name="Content Placeholder 2">
            <a:extLst>
              <a:ext uri="{FF2B5EF4-FFF2-40B4-BE49-F238E27FC236}">
                <a16:creationId xmlns:a16="http://schemas.microsoft.com/office/drawing/2014/main" id="{5F6FEA91-FF81-5F34-3E5F-94EA8FD103FC}"/>
              </a:ext>
            </a:extLst>
          </p:cNvPr>
          <p:cNvSpPr>
            <a:spLocks noGrp="1"/>
          </p:cNvSpPr>
          <p:nvPr>
            <p:ph idx="1"/>
          </p:nvPr>
        </p:nvSpPr>
        <p:spPr>
          <a:xfrm>
            <a:off x="593423" y="1520452"/>
            <a:ext cx="4097814" cy="4140059"/>
          </a:xfrm>
        </p:spPr>
        <p:txBody>
          <a:bodyPr/>
          <a:lstStyle/>
          <a:p>
            <a:pPr marL="6983"/>
            <a:r>
              <a:rPr lang="en-US" sz="1650" dirty="0"/>
              <a:t>Access the following information via your online account:</a:t>
            </a:r>
          </a:p>
          <a:p>
            <a:pPr marL="253206">
              <a:buClr>
                <a:srgbClr val="3E6384"/>
              </a:buClr>
            </a:pPr>
            <a:endParaRPr lang="en-US" sz="1540" dirty="0"/>
          </a:p>
          <a:p>
            <a:pPr marL="502920" indent="-249714">
              <a:buClr>
                <a:srgbClr val="3E6384"/>
              </a:buClr>
              <a:buFont typeface="Arial" panose="020B0604020202020204" pitchFamily="34" charset="0"/>
              <a:buChar char="•"/>
            </a:pPr>
            <a:r>
              <a:rPr lang="en-US" sz="1540" dirty="0"/>
              <a:t>Account Balance</a:t>
            </a:r>
          </a:p>
          <a:p>
            <a:pPr marL="502920" indent="-249714">
              <a:buClr>
                <a:srgbClr val="3E6384"/>
              </a:buClr>
              <a:buFont typeface="Arial" panose="020B0604020202020204" pitchFamily="34" charset="0"/>
              <a:buChar char="•"/>
            </a:pPr>
            <a:r>
              <a:rPr lang="en-US" sz="1540" dirty="0"/>
              <a:t>Quarterly statements</a:t>
            </a:r>
          </a:p>
          <a:p>
            <a:pPr marL="502920" indent="-249714">
              <a:buClr>
                <a:srgbClr val="3E6384"/>
              </a:buClr>
              <a:buFont typeface="Arial" panose="020B0604020202020204" pitchFamily="34" charset="0"/>
              <a:buChar char="•"/>
            </a:pPr>
            <a:r>
              <a:rPr lang="en-US" sz="1540" dirty="0"/>
              <a:t>Change your future investment direction</a:t>
            </a:r>
          </a:p>
          <a:p>
            <a:pPr marL="502920" indent="-249714">
              <a:buClr>
                <a:srgbClr val="3E6384"/>
              </a:buClr>
              <a:buFont typeface="Arial" panose="020B0604020202020204" pitchFamily="34" charset="0"/>
              <a:buChar char="•"/>
            </a:pPr>
            <a:r>
              <a:rPr lang="en-US" sz="1540" dirty="0"/>
              <a:t>Change your contribution amount </a:t>
            </a:r>
          </a:p>
          <a:p>
            <a:pPr marL="502920" indent="-249714">
              <a:buClr>
                <a:srgbClr val="3E6384"/>
              </a:buClr>
              <a:buFont typeface="Arial" panose="020B0604020202020204" pitchFamily="34" charset="0"/>
              <a:buChar char="•"/>
            </a:pPr>
            <a:r>
              <a:rPr lang="en-US" sz="1540" dirty="0"/>
              <a:t>Update beneficiaries</a:t>
            </a:r>
          </a:p>
          <a:p>
            <a:pPr marL="502920" indent="-249714">
              <a:buClr>
                <a:srgbClr val="3E6384"/>
              </a:buClr>
              <a:buFont typeface="Arial" panose="020B0604020202020204" pitchFamily="34" charset="0"/>
              <a:buChar char="•"/>
            </a:pPr>
            <a:r>
              <a:rPr lang="en-US" sz="1540" dirty="0"/>
              <a:t>Access to various retirement tools and calculators.</a:t>
            </a:r>
          </a:p>
          <a:p>
            <a:pPr marL="502920" indent="-249714">
              <a:buClr>
                <a:srgbClr val="3E6384"/>
              </a:buClr>
              <a:buFont typeface="Arial" panose="020B0604020202020204" pitchFamily="34" charset="0"/>
              <a:buChar char="•"/>
            </a:pPr>
            <a:endParaRPr lang="en-US" sz="1540" dirty="0"/>
          </a:p>
          <a:p>
            <a:pPr marL="6983"/>
            <a:endParaRPr lang="en-US" sz="1540" dirty="0"/>
          </a:p>
        </p:txBody>
      </p:sp>
      <p:pic>
        <p:nvPicPr>
          <p:cNvPr id="16" name="Picture 15">
            <a:extLst>
              <a:ext uri="{FF2B5EF4-FFF2-40B4-BE49-F238E27FC236}">
                <a16:creationId xmlns:a16="http://schemas.microsoft.com/office/drawing/2014/main" id="{4B3D5B00-C412-9CEC-7CE1-32E0EFD854AE}"/>
              </a:ext>
            </a:extLst>
          </p:cNvPr>
          <p:cNvPicPr>
            <a:picLocks noChangeAspect="1"/>
          </p:cNvPicPr>
          <p:nvPr/>
        </p:nvPicPr>
        <p:blipFill rotWithShape="1">
          <a:blip r:embed="rId3"/>
          <a:srcRect l="8839" t="17893" r="18080" b="13414"/>
          <a:stretch/>
        </p:blipFill>
        <p:spPr>
          <a:xfrm>
            <a:off x="5190929" y="1633148"/>
            <a:ext cx="4097814" cy="2166660"/>
          </a:xfrm>
          <a:prstGeom prst="rect">
            <a:avLst/>
          </a:prstGeom>
        </p:spPr>
      </p:pic>
    </p:spTree>
    <p:extLst>
      <p:ext uri="{BB962C8B-B14F-4D97-AF65-F5344CB8AC3E}">
        <p14:creationId xmlns:p14="http://schemas.microsoft.com/office/powerpoint/2010/main" val="1363028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p:cNvSpPr>
            <a:spLocks noGrp="1"/>
          </p:cNvSpPr>
          <p:nvPr>
            <p:ph type="sldNum" sz="quarter" idx="10"/>
          </p:nvPr>
        </p:nvSpPr>
        <p:spPr bwMode="auto">
          <a:xfrm>
            <a:off x="7848600" y="7392576"/>
            <a:ext cx="1905000" cy="19685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defPPr>
              <a:defRPr lang="en-US"/>
            </a:defPPr>
            <a:lvl1pPr algn="r" rtl="0" eaLnBrk="0" fontAlgn="base" hangingPunct="0">
              <a:spcBef>
                <a:spcPct val="0"/>
              </a:spcBef>
              <a:spcAft>
                <a:spcPct val="0"/>
              </a:spcAft>
              <a:defRPr sz="800" kern="1200">
                <a:solidFill>
                  <a:schemeClr val="tx1"/>
                </a:solidFill>
                <a:latin typeface="Times" pitchFamily="18" charset="0"/>
                <a:ea typeface="+mn-ea"/>
                <a:cs typeface="+mn-cs"/>
              </a:defRPr>
            </a:lvl1pPr>
            <a:lvl2pPr marL="457092" algn="l" rtl="0" fontAlgn="base">
              <a:spcBef>
                <a:spcPct val="0"/>
              </a:spcBef>
              <a:spcAft>
                <a:spcPct val="0"/>
              </a:spcAft>
              <a:defRPr sz="2400" kern="1200">
                <a:solidFill>
                  <a:schemeClr val="tx1"/>
                </a:solidFill>
                <a:latin typeface="Times" pitchFamily="18" charset="0"/>
                <a:ea typeface="+mn-ea"/>
                <a:cs typeface="+mn-cs"/>
              </a:defRPr>
            </a:lvl2pPr>
            <a:lvl3pPr marL="914186" algn="l" rtl="0" fontAlgn="base">
              <a:spcBef>
                <a:spcPct val="0"/>
              </a:spcBef>
              <a:spcAft>
                <a:spcPct val="0"/>
              </a:spcAft>
              <a:defRPr sz="2400" kern="1200">
                <a:solidFill>
                  <a:schemeClr val="tx1"/>
                </a:solidFill>
                <a:latin typeface="Times" pitchFamily="18" charset="0"/>
                <a:ea typeface="+mn-ea"/>
                <a:cs typeface="+mn-cs"/>
              </a:defRPr>
            </a:lvl3pPr>
            <a:lvl4pPr marL="1371279" algn="l" rtl="0" fontAlgn="base">
              <a:spcBef>
                <a:spcPct val="0"/>
              </a:spcBef>
              <a:spcAft>
                <a:spcPct val="0"/>
              </a:spcAft>
              <a:defRPr sz="2400" kern="1200">
                <a:solidFill>
                  <a:schemeClr val="tx1"/>
                </a:solidFill>
                <a:latin typeface="Times" pitchFamily="18" charset="0"/>
                <a:ea typeface="+mn-ea"/>
                <a:cs typeface="+mn-cs"/>
              </a:defRPr>
            </a:lvl4pPr>
            <a:lvl5pPr marL="1828373" algn="l" rtl="0" fontAlgn="base">
              <a:spcBef>
                <a:spcPct val="0"/>
              </a:spcBef>
              <a:spcAft>
                <a:spcPct val="0"/>
              </a:spcAft>
              <a:defRPr sz="2400" kern="1200">
                <a:solidFill>
                  <a:schemeClr val="tx1"/>
                </a:solidFill>
                <a:latin typeface="Times" pitchFamily="18" charset="0"/>
                <a:ea typeface="+mn-ea"/>
                <a:cs typeface="+mn-cs"/>
              </a:defRPr>
            </a:lvl5pPr>
            <a:lvl6pPr marL="2285466" algn="l" defTabSz="914186" rtl="0" eaLnBrk="1" latinLnBrk="0" hangingPunct="1">
              <a:defRPr sz="2400" kern="1200">
                <a:solidFill>
                  <a:schemeClr val="tx1"/>
                </a:solidFill>
                <a:latin typeface="Times" pitchFamily="18" charset="0"/>
                <a:ea typeface="+mn-ea"/>
                <a:cs typeface="+mn-cs"/>
              </a:defRPr>
            </a:lvl6pPr>
            <a:lvl7pPr marL="2742558" algn="l" defTabSz="914186" rtl="0" eaLnBrk="1" latinLnBrk="0" hangingPunct="1">
              <a:defRPr sz="2400" kern="1200">
                <a:solidFill>
                  <a:schemeClr val="tx1"/>
                </a:solidFill>
                <a:latin typeface="Times" pitchFamily="18" charset="0"/>
                <a:ea typeface="+mn-ea"/>
                <a:cs typeface="+mn-cs"/>
              </a:defRPr>
            </a:lvl7pPr>
            <a:lvl8pPr marL="3199652" algn="l" defTabSz="914186" rtl="0" eaLnBrk="1" latinLnBrk="0" hangingPunct="1">
              <a:defRPr sz="2400" kern="1200">
                <a:solidFill>
                  <a:schemeClr val="tx1"/>
                </a:solidFill>
                <a:latin typeface="Times" pitchFamily="18" charset="0"/>
                <a:ea typeface="+mn-ea"/>
                <a:cs typeface="+mn-cs"/>
              </a:defRPr>
            </a:lvl8pPr>
            <a:lvl9pPr marL="3656744" algn="l" defTabSz="914186" rtl="0" eaLnBrk="1" latinLnBrk="0" hangingPunct="1">
              <a:defRPr sz="2400" kern="1200">
                <a:solidFill>
                  <a:schemeClr val="tx1"/>
                </a:solidFill>
                <a:latin typeface="Times" pitchFamily="18" charset="0"/>
                <a:ea typeface="+mn-ea"/>
                <a:cs typeface="+mn-cs"/>
              </a:defRPr>
            </a:lvl9pPr>
          </a:lstStyle>
          <a:p>
            <a:pPr>
              <a:defRPr/>
            </a:pPr>
            <a:fld id="{2049C683-F4AC-4930-A8D8-C8CAD693F1B3}" type="slidenum">
              <a:rPr lang="en-US" smtClean="0"/>
              <a:pPr>
                <a:defRPr/>
              </a:pPr>
              <a:t>22</a:t>
            </a:fld>
            <a:endParaRPr lang="en-US" dirty="0">
              <a:solidFill>
                <a:srgbClr val="2A4C41"/>
              </a:solidFill>
            </a:endParaRPr>
          </a:p>
        </p:txBody>
      </p:sp>
      <p:sp>
        <p:nvSpPr>
          <p:cNvPr id="10" name="Rectangle 2"/>
          <p:cNvSpPr>
            <a:spLocks noChangeArrowheads="1"/>
          </p:cNvSpPr>
          <p:nvPr/>
        </p:nvSpPr>
        <p:spPr bwMode="auto">
          <a:xfrm>
            <a:off x="720159" y="379824"/>
            <a:ext cx="9772015" cy="66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Aft>
                <a:spcPts val="220"/>
              </a:spcAft>
              <a:buClr>
                <a:srgbClr val="305F8E"/>
              </a:buClr>
              <a:buSzPct val="120000"/>
            </a:pPr>
            <a:r>
              <a:rPr lang="en-US" sz="2800" dirty="0">
                <a:solidFill>
                  <a:schemeClr val="tx2">
                    <a:lumMod val="10000"/>
                  </a:schemeClr>
                </a:solidFill>
                <a:latin typeface="Verdana" panose="020B0604030504040204" pitchFamily="34" charset="0"/>
                <a:ea typeface="Verdana" panose="020B0604030504040204" pitchFamily="34" charset="0"/>
                <a:cs typeface="Arial" panose="020B0604020202020204" pitchFamily="34" charset="0"/>
              </a:rPr>
              <a:t>The Standard’s Mobile App</a:t>
            </a:r>
            <a:endParaRPr lang="en-US" sz="3080" dirty="0">
              <a:solidFill>
                <a:srgbClr val="FFFFFF"/>
              </a:solidFill>
              <a:latin typeface="Verdana"/>
              <a:cs typeface="Arial" pitchFamily="34" charset="0"/>
            </a:endParaRPr>
          </a:p>
        </p:txBody>
      </p:sp>
      <p:sp>
        <p:nvSpPr>
          <p:cNvPr id="3" name="Content Placeholder 2">
            <a:extLst>
              <a:ext uri="{FF2B5EF4-FFF2-40B4-BE49-F238E27FC236}">
                <a16:creationId xmlns:a16="http://schemas.microsoft.com/office/drawing/2014/main" id="{5F6FEA91-FF81-5F34-3E5F-94EA8FD103FC}"/>
              </a:ext>
            </a:extLst>
          </p:cNvPr>
          <p:cNvSpPr>
            <a:spLocks noGrp="1"/>
          </p:cNvSpPr>
          <p:nvPr>
            <p:ph idx="1"/>
          </p:nvPr>
        </p:nvSpPr>
        <p:spPr>
          <a:xfrm>
            <a:off x="720158" y="1295401"/>
            <a:ext cx="7280841" cy="2514599"/>
          </a:xfrm>
        </p:spPr>
        <p:txBody>
          <a:bodyPr/>
          <a:lstStyle/>
          <a:p>
            <a:pPr marL="6983"/>
            <a:r>
              <a:rPr lang="en-US" sz="1650" dirty="0"/>
              <a:t>Access the following information:</a:t>
            </a:r>
          </a:p>
          <a:p>
            <a:pPr marL="6983"/>
            <a:endParaRPr lang="en-US" sz="100" dirty="0"/>
          </a:p>
          <a:p>
            <a:pPr marL="502920" indent="-249714">
              <a:buClr>
                <a:srgbClr val="3E6384"/>
              </a:buClr>
              <a:buFont typeface="Arial" panose="020B0604020202020204" pitchFamily="34" charset="0"/>
              <a:buChar char="•"/>
            </a:pPr>
            <a:r>
              <a:rPr lang="en-US" sz="1540" dirty="0"/>
              <a:t>View Account Balance</a:t>
            </a:r>
          </a:p>
          <a:p>
            <a:pPr marL="502920" indent="-249714">
              <a:buClr>
                <a:srgbClr val="3E6384"/>
              </a:buClr>
              <a:buFont typeface="Arial" panose="020B0604020202020204" pitchFamily="34" charset="0"/>
              <a:buChar char="•"/>
            </a:pPr>
            <a:r>
              <a:rPr lang="en-US" sz="1540" dirty="0"/>
              <a:t>Request Transactions</a:t>
            </a:r>
          </a:p>
          <a:p>
            <a:pPr marL="502920" indent="-249714">
              <a:buClr>
                <a:srgbClr val="3E6384"/>
              </a:buClr>
              <a:buFont typeface="Arial" panose="020B0604020202020204" pitchFamily="34" charset="0"/>
              <a:buChar char="•"/>
            </a:pPr>
            <a:r>
              <a:rPr lang="en-US" sz="1540" dirty="0"/>
              <a:t>Change your future investment direction</a:t>
            </a:r>
          </a:p>
          <a:p>
            <a:pPr marL="502920" indent="-249714">
              <a:buClr>
                <a:srgbClr val="3E6384"/>
              </a:buClr>
              <a:buFont typeface="Arial" panose="020B0604020202020204" pitchFamily="34" charset="0"/>
              <a:buChar char="•"/>
            </a:pPr>
            <a:r>
              <a:rPr lang="en-US" sz="1540" dirty="0"/>
              <a:t>Change your contribution amount </a:t>
            </a:r>
          </a:p>
          <a:p>
            <a:pPr marL="502920" indent="-249714">
              <a:buClr>
                <a:srgbClr val="3E6384"/>
              </a:buClr>
              <a:buFont typeface="Arial" panose="020B0604020202020204" pitchFamily="34" charset="0"/>
              <a:buChar char="•"/>
            </a:pPr>
            <a:r>
              <a:rPr lang="en-US" sz="1540" dirty="0"/>
              <a:t>View investments</a:t>
            </a:r>
          </a:p>
          <a:p>
            <a:pPr marL="502920" indent="-249714">
              <a:buClr>
                <a:srgbClr val="3E6384"/>
              </a:buClr>
              <a:buFont typeface="Arial" panose="020B0604020202020204" pitchFamily="34" charset="0"/>
              <a:buChar char="•"/>
            </a:pPr>
            <a:r>
              <a:rPr lang="en-US" sz="1540" dirty="0"/>
              <a:t>Access planning tools and calculators</a:t>
            </a:r>
          </a:p>
          <a:p>
            <a:pPr marL="6983"/>
            <a:endParaRPr lang="en-US" sz="1540" dirty="0"/>
          </a:p>
        </p:txBody>
      </p:sp>
      <p:pic>
        <p:nvPicPr>
          <p:cNvPr id="5" name="Picture 4">
            <a:extLst>
              <a:ext uri="{FF2B5EF4-FFF2-40B4-BE49-F238E27FC236}">
                <a16:creationId xmlns:a16="http://schemas.microsoft.com/office/drawing/2014/main" id="{A919380C-7D0D-BA45-1C14-DD277749CF94}"/>
              </a:ext>
            </a:extLst>
          </p:cNvPr>
          <p:cNvPicPr>
            <a:picLocks noChangeAspect="1"/>
          </p:cNvPicPr>
          <p:nvPr/>
        </p:nvPicPr>
        <p:blipFill>
          <a:blip r:embed="rId3"/>
          <a:stretch>
            <a:fillRect/>
          </a:stretch>
        </p:blipFill>
        <p:spPr>
          <a:xfrm>
            <a:off x="1447800" y="4063749"/>
            <a:ext cx="2057400" cy="3086100"/>
          </a:xfrm>
          <a:prstGeom prst="rect">
            <a:avLst/>
          </a:prstGeom>
        </p:spPr>
      </p:pic>
      <p:pic>
        <p:nvPicPr>
          <p:cNvPr id="7" name="Picture 6">
            <a:extLst>
              <a:ext uri="{FF2B5EF4-FFF2-40B4-BE49-F238E27FC236}">
                <a16:creationId xmlns:a16="http://schemas.microsoft.com/office/drawing/2014/main" id="{36405B08-2691-45BB-FFC3-1861ABBE560F}"/>
              </a:ext>
            </a:extLst>
          </p:cNvPr>
          <p:cNvPicPr>
            <a:picLocks noChangeAspect="1"/>
          </p:cNvPicPr>
          <p:nvPr/>
        </p:nvPicPr>
        <p:blipFill>
          <a:blip r:embed="rId4"/>
          <a:stretch>
            <a:fillRect/>
          </a:stretch>
        </p:blipFill>
        <p:spPr>
          <a:xfrm>
            <a:off x="4305300" y="4081886"/>
            <a:ext cx="2057400" cy="3086100"/>
          </a:xfrm>
          <a:prstGeom prst="rect">
            <a:avLst/>
          </a:prstGeom>
        </p:spPr>
      </p:pic>
      <p:pic>
        <p:nvPicPr>
          <p:cNvPr id="8" name="Picture 7">
            <a:extLst>
              <a:ext uri="{FF2B5EF4-FFF2-40B4-BE49-F238E27FC236}">
                <a16:creationId xmlns:a16="http://schemas.microsoft.com/office/drawing/2014/main" id="{8BD3AC4C-BDC5-D95F-FA9D-A6D0F26E8F08}"/>
              </a:ext>
            </a:extLst>
          </p:cNvPr>
          <p:cNvPicPr>
            <a:picLocks noChangeAspect="1"/>
          </p:cNvPicPr>
          <p:nvPr/>
        </p:nvPicPr>
        <p:blipFill>
          <a:blip r:embed="rId5"/>
          <a:stretch>
            <a:fillRect/>
          </a:stretch>
        </p:blipFill>
        <p:spPr>
          <a:xfrm>
            <a:off x="7162800" y="4081886"/>
            <a:ext cx="2057400" cy="3086100"/>
          </a:xfrm>
          <a:prstGeom prst="rect">
            <a:avLst/>
          </a:prstGeom>
        </p:spPr>
      </p:pic>
    </p:spTree>
    <p:extLst>
      <p:ext uri="{BB962C8B-B14F-4D97-AF65-F5344CB8AC3E}">
        <p14:creationId xmlns:p14="http://schemas.microsoft.com/office/powerpoint/2010/main" val="3926026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p:cNvSpPr>
            <a:spLocks noGrp="1"/>
          </p:cNvSpPr>
          <p:nvPr>
            <p:ph type="sldNum" sz="quarter" idx="10"/>
          </p:nvPr>
        </p:nvSpPr>
        <p:spPr bwMode="auto">
          <a:xfrm>
            <a:off x="7581900" y="7391400"/>
            <a:ext cx="1905000" cy="19685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defPPr>
              <a:defRPr lang="en-US"/>
            </a:defPPr>
            <a:lvl1pPr algn="r" rtl="0" eaLnBrk="0" fontAlgn="base" hangingPunct="0">
              <a:spcBef>
                <a:spcPct val="0"/>
              </a:spcBef>
              <a:spcAft>
                <a:spcPct val="0"/>
              </a:spcAft>
              <a:defRPr sz="800" b="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pitchFamily="18" charset="0"/>
                <a:ea typeface="+mn-ea"/>
                <a:cs typeface="+mn-cs"/>
              </a:defRPr>
            </a:lvl5pPr>
            <a:lvl6pPr marL="2286000" algn="l" defTabSz="914400" rtl="0" eaLnBrk="1" latinLnBrk="0" hangingPunct="1">
              <a:defRPr sz="2400" b="1" kern="1200">
                <a:solidFill>
                  <a:schemeClr val="tx1"/>
                </a:solidFill>
                <a:latin typeface="Times" pitchFamily="18" charset="0"/>
                <a:ea typeface="+mn-ea"/>
                <a:cs typeface="+mn-cs"/>
              </a:defRPr>
            </a:lvl6pPr>
            <a:lvl7pPr marL="2743200" algn="l" defTabSz="914400" rtl="0" eaLnBrk="1" latinLnBrk="0" hangingPunct="1">
              <a:defRPr sz="2400" b="1" kern="1200">
                <a:solidFill>
                  <a:schemeClr val="tx1"/>
                </a:solidFill>
                <a:latin typeface="Times" pitchFamily="18" charset="0"/>
                <a:ea typeface="+mn-ea"/>
                <a:cs typeface="+mn-cs"/>
              </a:defRPr>
            </a:lvl7pPr>
            <a:lvl8pPr marL="3200400" algn="l" defTabSz="914400" rtl="0" eaLnBrk="1" latinLnBrk="0" hangingPunct="1">
              <a:defRPr sz="2400" b="1" kern="1200">
                <a:solidFill>
                  <a:schemeClr val="tx1"/>
                </a:solidFill>
                <a:latin typeface="Times" pitchFamily="18" charset="0"/>
                <a:ea typeface="+mn-ea"/>
                <a:cs typeface="+mn-cs"/>
              </a:defRPr>
            </a:lvl8pPr>
            <a:lvl9pPr marL="3657600" algn="l" defTabSz="914400" rtl="0" eaLnBrk="1" latinLnBrk="0" hangingPunct="1">
              <a:defRPr sz="2400" b="1" kern="1200">
                <a:solidFill>
                  <a:schemeClr val="tx1"/>
                </a:solidFill>
                <a:latin typeface="Times" pitchFamily="18" charset="0"/>
                <a:ea typeface="+mn-ea"/>
                <a:cs typeface="+mn-cs"/>
              </a:defRPr>
            </a:lvl9pPr>
          </a:lstStyle>
          <a:p>
            <a:pPr algn="r" defTabSz="1005840" eaLnBrk="0" fontAlgn="base" hangingPunct="0">
              <a:spcBef>
                <a:spcPct val="0"/>
              </a:spcBef>
              <a:spcAft>
                <a:spcPct val="0"/>
              </a:spcAft>
              <a:defRPr/>
            </a:pPr>
            <a:fld id="{2049C683-F4AC-4930-A8D8-C8CAD693F1B3}" type="slidenum">
              <a:rPr lang="en-US" smtClean="0"/>
              <a:pPr algn="r" defTabSz="1005840" eaLnBrk="0" fontAlgn="base" hangingPunct="0">
                <a:spcBef>
                  <a:spcPct val="0"/>
                </a:spcBef>
                <a:spcAft>
                  <a:spcPct val="0"/>
                </a:spcAft>
                <a:defRPr/>
              </a:pPr>
              <a:t>23</a:t>
            </a:fld>
            <a:endParaRPr lang="en-US" sz="880" dirty="0">
              <a:solidFill>
                <a:srgbClr val="2A4C41"/>
              </a:solidFill>
              <a:latin typeface="Times" pitchFamily="18" charset="0"/>
            </a:endParaRPr>
          </a:p>
        </p:txBody>
      </p:sp>
      <p:sp>
        <p:nvSpPr>
          <p:cNvPr id="24580" name="Rectangle 5"/>
          <p:cNvSpPr>
            <a:spLocks noGrp="1" noChangeArrowheads="1"/>
          </p:cNvSpPr>
          <p:nvPr>
            <p:ph type="title"/>
          </p:nvPr>
        </p:nvSpPr>
        <p:spPr>
          <a:xfrm>
            <a:off x="685800" y="114300"/>
            <a:ext cx="9000173" cy="1068705"/>
          </a:xfrm>
        </p:spPr>
        <p:txBody>
          <a:bodyPr/>
          <a:lstStyle/>
          <a:p>
            <a:pPr eaLnBrk="1" hangingPunct="1"/>
            <a:r>
              <a:rPr lang="en-US" dirty="0" err="1">
                <a:latin typeface="Verdana" panose="020B0604030504040204" pitchFamily="34" charset="0"/>
                <a:ea typeface="Verdana" panose="020B0604030504040204" pitchFamily="34" charset="0"/>
              </a:rPr>
              <a:t>WellCents</a:t>
            </a:r>
            <a:r>
              <a:rPr lang="en-US" dirty="0">
                <a:latin typeface="Verdana" panose="020B0604030504040204" pitchFamily="34" charset="0"/>
                <a:ea typeface="Verdana" panose="020B0604030504040204" pitchFamily="34" charset="0"/>
              </a:rPr>
              <a:t> </a:t>
            </a:r>
          </a:p>
        </p:txBody>
      </p:sp>
      <p:sp>
        <p:nvSpPr>
          <p:cNvPr id="9" name="Rectangle 3">
            <a:extLst>
              <a:ext uri="{FF2B5EF4-FFF2-40B4-BE49-F238E27FC236}">
                <a16:creationId xmlns:a16="http://schemas.microsoft.com/office/drawing/2014/main" id="{85B992DD-D52A-4005-8424-C6B219ABF36B}"/>
              </a:ext>
            </a:extLst>
          </p:cNvPr>
          <p:cNvSpPr txBox="1">
            <a:spLocks/>
          </p:cNvSpPr>
          <p:nvPr/>
        </p:nvSpPr>
        <p:spPr bwMode="auto">
          <a:xfrm>
            <a:off x="826889" y="1752600"/>
            <a:ext cx="4806473" cy="3712358"/>
          </a:xfrm>
          <a:prstGeom prst="rect">
            <a:avLst/>
          </a:prstGeom>
          <a:noFill/>
          <a:ln w="9525">
            <a:noFill/>
            <a:miter lim="800000"/>
            <a:headEnd/>
            <a:tailEnd/>
          </a:ln>
        </p:spPr>
        <p:txBody>
          <a:bodyPr vert="horz" wrap="square" lIns="100560" tIns="50280" rIns="100560" bIns="50280" numCol="1" anchor="t" anchorCtr="0" compatLnSpc="1">
            <a:prstTxWarp prst="textNoShape">
              <a:avLst/>
            </a:prstTxWarp>
          </a:bodyPr>
          <a:lstStyle>
            <a:lvl1pPr marL="234894" indent="-228546" algn="l" rtl="0" eaLnBrk="0" fontAlgn="base" hangingPunct="0">
              <a:spcBef>
                <a:spcPts val="300"/>
              </a:spcBef>
              <a:spcAft>
                <a:spcPts val="300"/>
              </a:spcAft>
              <a:buSzPct val="90000"/>
              <a:buFont typeface="Wingdings" pitchFamily="2" charset="2"/>
              <a:buChar char="§"/>
              <a:defRPr sz="2400">
                <a:solidFill>
                  <a:schemeClr val="tx1"/>
                </a:solidFill>
                <a:latin typeface="+mn-lt"/>
                <a:ea typeface="+mn-ea"/>
                <a:cs typeface="+mn-cs"/>
              </a:defRPr>
            </a:lvl1pPr>
            <a:lvl2pPr marL="691988" indent="-228546" algn="l" rtl="0" eaLnBrk="0" fontAlgn="base" hangingPunct="0">
              <a:spcBef>
                <a:spcPts val="300"/>
              </a:spcBef>
              <a:spcAft>
                <a:spcPts val="300"/>
              </a:spcAft>
              <a:buFont typeface="Arial" charset="0"/>
              <a:buChar char="­"/>
              <a:defRPr sz="2200">
                <a:solidFill>
                  <a:schemeClr val="tx1"/>
                </a:solidFill>
                <a:latin typeface="+mn-lt"/>
              </a:defRPr>
            </a:lvl2pPr>
            <a:lvl3pPr marL="1142733" indent="-228546" algn="l" rtl="0" eaLnBrk="0" fontAlgn="base" hangingPunct="0">
              <a:spcBef>
                <a:spcPts val="300"/>
              </a:spcBef>
              <a:spcAft>
                <a:spcPts val="300"/>
              </a:spcAft>
              <a:buFont typeface="Arial" charset="0"/>
              <a:buChar char="•"/>
              <a:defRPr sz="2000">
                <a:solidFill>
                  <a:schemeClr val="tx1"/>
                </a:solidFill>
                <a:latin typeface="+mn-lt"/>
              </a:defRPr>
            </a:lvl3pPr>
            <a:lvl4pPr marL="1599825" indent="-228546" algn="l" rtl="0" eaLnBrk="0" fontAlgn="base" hangingPunct="0">
              <a:spcBef>
                <a:spcPts val="300"/>
              </a:spcBef>
              <a:spcAft>
                <a:spcPts val="300"/>
              </a:spcAft>
              <a:buFont typeface="Wingdings" pitchFamily="2" charset="2"/>
              <a:buChar char="s"/>
              <a:defRPr>
                <a:solidFill>
                  <a:schemeClr val="tx1"/>
                </a:solidFill>
                <a:latin typeface="+mn-lt"/>
              </a:defRPr>
            </a:lvl4pPr>
            <a:lvl5pPr marL="2056919" indent="-228546" algn="l" rtl="0" eaLnBrk="0" fontAlgn="base" hangingPunct="0">
              <a:spcBef>
                <a:spcPts val="300"/>
              </a:spcBef>
              <a:spcAft>
                <a:spcPts val="300"/>
              </a:spcAft>
              <a:buFont typeface="Courier New" pitchFamily="49" charset="0"/>
              <a:buChar char="o"/>
              <a:defRPr sz="1600">
                <a:solidFill>
                  <a:schemeClr val="tx1"/>
                </a:solidFill>
                <a:latin typeface="+mn-lt"/>
              </a:defRPr>
            </a:lvl5pPr>
            <a:lvl6pPr marL="2514012" indent="-228546" algn="l" rtl="0" fontAlgn="base">
              <a:spcBef>
                <a:spcPct val="20000"/>
              </a:spcBef>
              <a:spcAft>
                <a:spcPct val="0"/>
              </a:spcAft>
              <a:buFont typeface="Wingdings" pitchFamily="2" charset="2"/>
              <a:buChar char="§"/>
              <a:defRPr sz="1200">
                <a:solidFill>
                  <a:schemeClr val="tx1"/>
                </a:solidFill>
                <a:latin typeface="+mn-lt"/>
              </a:defRPr>
            </a:lvl6pPr>
            <a:lvl7pPr marL="2971106" indent="-228546" algn="l" rtl="0" fontAlgn="base">
              <a:spcBef>
                <a:spcPct val="20000"/>
              </a:spcBef>
              <a:spcAft>
                <a:spcPct val="0"/>
              </a:spcAft>
              <a:buFont typeface="Wingdings" pitchFamily="2" charset="2"/>
              <a:buChar char="§"/>
              <a:defRPr sz="1200">
                <a:solidFill>
                  <a:schemeClr val="tx1"/>
                </a:solidFill>
                <a:latin typeface="+mn-lt"/>
              </a:defRPr>
            </a:lvl7pPr>
            <a:lvl8pPr marL="3428198" indent="-228546" algn="l" rtl="0" fontAlgn="base">
              <a:spcBef>
                <a:spcPct val="20000"/>
              </a:spcBef>
              <a:spcAft>
                <a:spcPct val="0"/>
              </a:spcAft>
              <a:buFont typeface="Wingdings" pitchFamily="2" charset="2"/>
              <a:buChar char="§"/>
              <a:defRPr sz="1200">
                <a:solidFill>
                  <a:schemeClr val="tx1"/>
                </a:solidFill>
                <a:latin typeface="+mn-lt"/>
              </a:defRPr>
            </a:lvl8pPr>
            <a:lvl9pPr marL="3885292" indent="-228546" algn="l" rtl="0" fontAlgn="base">
              <a:spcBef>
                <a:spcPct val="20000"/>
              </a:spcBef>
              <a:spcAft>
                <a:spcPct val="0"/>
              </a:spcAft>
              <a:buFont typeface="Wingdings" pitchFamily="2" charset="2"/>
              <a:buChar char="§"/>
              <a:defRPr sz="1200">
                <a:solidFill>
                  <a:schemeClr val="tx1"/>
                </a:solidFill>
                <a:latin typeface="+mn-lt"/>
              </a:defRPr>
            </a:lvl9pPr>
          </a:lstStyle>
          <a:p>
            <a:pPr>
              <a:spcBef>
                <a:spcPts val="550"/>
              </a:spcBef>
              <a:spcAft>
                <a:spcPts val="220"/>
              </a:spcAft>
            </a:pPr>
            <a:r>
              <a:rPr lang="en-US" sz="1600" kern="0" dirty="0">
                <a:latin typeface="Verdana" panose="020B0604030504040204" pitchFamily="34" charset="0"/>
                <a:ea typeface="Verdana" panose="020B0604030504040204" pitchFamily="34" charset="0"/>
              </a:rPr>
              <a:t>How to access</a:t>
            </a:r>
          </a:p>
          <a:p>
            <a:pPr lvl="1">
              <a:spcBef>
                <a:spcPts val="550"/>
              </a:spcBef>
              <a:spcAft>
                <a:spcPts val="220"/>
              </a:spcAft>
            </a:pPr>
            <a:r>
              <a:rPr lang="en-US" sz="1400" kern="0" dirty="0">
                <a:latin typeface="Verdana" panose="020B0604030504040204" pitchFamily="34" charset="0"/>
                <a:ea typeface="Verdana" panose="020B0604030504040204" pitchFamily="34" charset="0"/>
                <a:hlinkClick r:id="rId3"/>
              </a:rPr>
              <a:t>www.mywellcents.com/AegisFinancialWellness</a:t>
            </a:r>
            <a:endParaRPr lang="en-US" sz="1400" kern="0" dirty="0">
              <a:latin typeface="Verdana" panose="020B0604030504040204" pitchFamily="34" charset="0"/>
              <a:ea typeface="Verdana" panose="020B0604030504040204" pitchFamily="34" charset="0"/>
            </a:endParaRPr>
          </a:p>
          <a:p>
            <a:pPr lvl="1">
              <a:spcBef>
                <a:spcPts val="550"/>
              </a:spcBef>
              <a:spcAft>
                <a:spcPts val="220"/>
              </a:spcAft>
            </a:pPr>
            <a:r>
              <a:rPr lang="en-US" sz="1400" kern="0" dirty="0">
                <a:latin typeface="Verdana" panose="020B0604030504040204" pitchFamily="34" charset="0"/>
                <a:ea typeface="Verdana" panose="020B0604030504040204" pitchFamily="34" charset="0"/>
              </a:rPr>
              <a:t>Click “First Time User” to create account</a:t>
            </a:r>
          </a:p>
          <a:p>
            <a:pPr lvl="1">
              <a:spcBef>
                <a:spcPts val="550"/>
              </a:spcBef>
              <a:spcAft>
                <a:spcPts val="220"/>
              </a:spcAft>
            </a:pPr>
            <a:r>
              <a:rPr lang="en-US" sz="1400" kern="0" dirty="0">
                <a:latin typeface="Verdana" panose="020B0604030504040204" pitchFamily="34" charset="0"/>
                <a:ea typeface="Verdana" panose="020B0604030504040204" pitchFamily="34" charset="0"/>
              </a:rPr>
              <a:t>Download App – Apple &amp; Android</a:t>
            </a:r>
          </a:p>
          <a:p>
            <a:pPr lvl="1">
              <a:spcBef>
                <a:spcPts val="550"/>
              </a:spcBef>
              <a:spcAft>
                <a:spcPts val="220"/>
              </a:spcAft>
            </a:pPr>
            <a:endParaRPr lang="en-US" sz="1800" kern="0" dirty="0">
              <a:latin typeface="Verdana" panose="020B0604030504040204" pitchFamily="34" charset="0"/>
              <a:ea typeface="Verdana" panose="020B0604030504040204" pitchFamily="34" charset="0"/>
            </a:endParaRPr>
          </a:p>
          <a:p>
            <a:pPr>
              <a:spcBef>
                <a:spcPts val="550"/>
              </a:spcBef>
              <a:spcAft>
                <a:spcPts val="220"/>
              </a:spcAft>
            </a:pPr>
            <a:r>
              <a:rPr lang="en-US" sz="1600" kern="0" dirty="0">
                <a:latin typeface="Verdana" panose="020B0604030504040204" pitchFamily="34" charset="0"/>
                <a:ea typeface="Verdana" panose="020B0604030504040204" pitchFamily="34" charset="0"/>
              </a:rPr>
              <a:t>Access to:</a:t>
            </a:r>
          </a:p>
          <a:p>
            <a:pPr lvl="1">
              <a:spcBef>
                <a:spcPts val="550"/>
              </a:spcBef>
              <a:spcAft>
                <a:spcPts val="220"/>
              </a:spcAft>
            </a:pPr>
            <a:r>
              <a:rPr lang="en-US" sz="1400" kern="0" dirty="0">
                <a:latin typeface="Verdana" panose="020B0604030504040204" pitchFamily="34" charset="0"/>
                <a:ea typeface="Verdana" panose="020B0604030504040204" pitchFamily="34" charset="0"/>
              </a:rPr>
              <a:t>Calendar to schedule one-on-one meetings with AssuredPartners.</a:t>
            </a:r>
          </a:p>
          <a:p>
            <a:pPr lvl="1">
              <a:spcBef>
                <a:spcPts val="550"/>
              </a:spcBef>
              <a:spcAft>
                <a:spcPts val="220"/>
              </a:spcAft>
            </a:pPr>
            <a:r>
              <a:rPr lang="en-US" sz="1400" kern="0" dirty="0">
                <a:latin typeface="Verdana" panose="020B0604030504040204" pitchFamily="34" charset="0"/>
                <a:ea typeface="Verdana" panose="020B0604030504040204" pitchFamily="34" charset="0"/>
              </a:rPr>
              <a:t>Articles, calculators and more.</a:t>
            </a:r>
            <a:endParaRPr lang="en-US" sz="1600" b="1" kern="0" dirty="0">
              <a:solidFill>
                <a:srgbClr val="2A4C41"/>
              </a:solidFill>
            </a:endParaRPr>
          </a:p>
          <a:p>
            <a:pPr marL="253207" indent="-253207" defTabSz="1119347" eaLnBrk="1" hangingPunct="1">
              <a:spcBef>
                <a:spcPct val="0"/>
              </a:spcBef>
            </a:pPr>
            <a:endParaRPr lang="en-US" altLang="en-US" sz="2640" kern="0" dirty="0">
              <a:solidFill>
                <a:srgbClr val="1D3261"/>
              </a:solidFill>
            </a:endParaRPr>
          </a:p>
        </p:txBody>
      </p:sp>
      <p:pic>
        <p:nvPicPr>
          <p:cNvPr id="4" name="Picture 3">
            <a:extLst>
              <a:ext uri="{FF2B5EF4-FFF2-40B4-BE49-F238E27FC236}">
                <a16:creationId xmlns:a16="http://schemas.microsoft.com/office/drawing/2014/main" id="{265691E2-7F09-DB6E-3D4E-D62F0FE44D5A}"/>
              </a:ext>
            </a:extLst>
          </p:cNvPr>
          <p:cNvPicPr>
            <a:picLocks noChangeAspect="1"/>
          </p:cNvPicPr>
          <p:nvPr/>
        </p:nvPicPr>
        <p:blipFill rotWithShape="1">
          <a:blip r:embed="rId4"/>
          <a:srcRect t="13283" r="5303" b="2384"/>
          <a:stretch/>
        </p:blipFill>
        <p:spPr>
          <a:xfrm>
            <a:off x="5831745" y="1339850"/>
            <a:ext cx="3827952" cy="1828800"/>
          </a:xfrm>
          <a:prstGeom prst="rect">
            <a:avLst/>
          </a:prstGeom>
        </p:spPr>
      </p:pic>
      <p:pic>
        <p:nvPicPr>
          <p:cNvPr id="5" name="Picture 4">
            <a:extLst>
              <a:ext uri="{FF2B5EF4-FFF2-40B4-BE49-F238E27FC236}">
                <a16:creationId xmlns:a16="http://schemas.microsoft.com/office/drawing/2014/main" id="{1A2A8CB8-D76E-8796-4773-D63B9937D378}"/>
              </a:ext>
            </a:extLst>
          </p:cNvPr>
          <p:cNvPicPr>
            <a:picLocks noChangeAspect="1"/>
          </p:cNvPicPr>
          <p:nvPr/>
        </p:nvPicPr>
        <p:blipFill>
          <a:blip r:embed="rId5"/>
          <a:stretch>
            <a:fillRect/>
          </a:stretch>
        </p:blipFill>
        <p:spPr>
          <a:xfrm>
            <a:off x="5943600" y="3824366"/>
            <a:ext cx="1510143" cy="2692785"/>
          </a:xfrm>
          <a:prstGeom prst="rect">
            <a:avLst/>
          </a:prstGeom>
        </p:spPr>
      </p:pic>
      <p:pic>
        <p:nvPicPr>
          <p:cNvPr id="7" name="Picture 6">
            <a:extLst>
              <a:ext uri="{FF2B5EF4-FFF2-40B4-BE49-F238E27FC236}">
                <a16:creationId xmlns:a16="http://schemas.microsoft.com/office/drawing/2014/main" id="{979FC608-F2C9-1804-42F2-6AAE55BA3421}"/>
              </a:ext>
            </a:extLst>
          </p:cNvPr>
          <p:cNvPicPr>
            <a:picLocks noChangeAspect="1"/>
          </p:cNvPicPr>
          <p:nvPr/>
        </p:nvPicPr>
        <p:blipFill>
          <a:blip r:embed="rId6"/>
          <a:stretch>
            <a:fillRect/>
          </a:stretch>
        </p:blipFill>
        <p:spPr>
          <a:xfrm>
            <a:off x="7850509" y="3832249"/>
            <a:ext cx="1510143" cy="2725715"/>
          </a:xfrm>
          <a:prstGeom prst="rect">
            <a:avLst/>
          </a:prstGeom>
        </p:spPr>
      </p:pic>
      <p:pic>
        <p:nvPicPr>
          <p:cNvPr id="12" name="Picture 11">
            <a:extLst>
              <a:ext uri="{FF2B5EF4-FFF2-40B4-BE49-F238E27FC236}">
                <a16:creationId xmlns:a16="http://schemas.microsoft.com/office/drawing/2014/main" id="{E7BEBFC6-39D3-AC6F-B9A6-9BCCAB719AAF}"/>
              </a:ext>
            </a:extLst>
          </p:cNvPr>
          <p:cNvPicPr>
            <a:picLocks noChangeAspect="1"/>
          </p:cNvPicPr>
          <p:nvPr/>
        </p:nvPicPr>
        <p:blipFill>
          <a:blip r:embed="rId7"/>
          <a:stretch>
            <a:fillRect/>
          </a:stretch>
        </p:blipFill>
        <p:spPr>
          <a:xfrm>
            <a:off x="8745297" y="189405"/>
            <a:ext cx="914400" cy="914400"/>
          </a:xfrm>
          <a:prstGeom prst="rect">
            <a:avLst/>
          </a:prstGeom>
        </p:spPr>
      </p:pic>
    </p:spTree>
    <p:extLst>
      <p:ext uri="{BB962C8B-B14F-4D97-AF65-F5344CB8AC3E}">
        <p14:creationId xmlns:p14="http://schemas.microsoft.com/office/powerpoint/2010/main" val="211452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670560" y="114300"/>
            <a:ext cx="8382000" cy="1068705"/>
          </a:xfrm>
          <a:ln>
            <a:noFill/>
          </a:ln>
        </p:spPr>
        <p:txBody>
          <a:bodyPr/>
          <a:lstStyle/>
          <a:p>
            <a:pPr eaLnBrk="1" hangingPunct="1"/>
            <a:r>
              <a:rPr lang="en-US" dirty="0"/>
              <a:t>Personalized Paycheck Analysis</a:t>
            </a:r>
          </a:p>
        </p:txBody>
      </p:sp>
      <p:sp>
        <p:nvSpPr>
          <p:cNvPr id="44034" name="Rectangle 3"/>
          <p:cNvSpPr>
            <a:spLocks noGrp="1"/>
          </p:cNvSpPr>
          <p:nvPr>
            <p:ph type="body" idx="4294967295"/>
          </p:nvPr>
        </p:nvSpPr>
        <p:spPr>
          <a:xfrm>
            <a:off x="677914" y="1393716"/>
            <a:ext cx="8913801" cy="5365179"/>
          </a:xfrm>
        </p:spPr>
        <p:txBody>
          <a:bodyPr/>
          <a:lstStyle/>
          <a:p>
            <a:pPr marL="0" indent="0">
              <a:spcBef>
                <a:spcPts val="660"/>
              </a:spcBef>
              <a:buClr>
                <a:srgbClr val="CC6600"/>
              </a:buClr>
              <a:buNone/>
            </a:pPr>
            <a:r>
              <a:rPr lang="en-US" sz="1800" dirty="0">
                <a:latin typeface="Verdana" panose="020B0604030504040204" pitchFamily="34" charset="0"/>
                <a:ea typeface="Verdana" panose="020B0604030504040204" pitchFamily="34" charset="0"/>
              </a:rPr>
              <a:t>If you would like to have a personalized paycheck analysis done, please send the below information to </a:t>
            </a:r>
            <a:r>
              <a:rPr lang="en-US" sz="1800" dirty="0">
                <a:latin typeface="Verdana" panose="020B0604030504040204" pitchFamily="34" charset="0"/>
                <a:ea typeface="Verdana" panose="020B0604030504040204" pitchFamily="34" charset="0"/>
                <a:hlinkClick r:id="rId2"/>
              </a:rPr>
              <a:t>mcm.401k@assuredpartners.com</a:t>
            </a:r>
            <a:r>
              <a:rPr lang="en-US" sz="1800" dirty="0">
                <a:latin typeface="Verdana" panose="020B0604030504040204" pitchFamily="34" charset="0"/>
                <a:ea typeface="Verdana" panose="020B0604030504040204" pitchFamily="34" charset="0"/>
              </a:rPr>
              <a:t>.</a:t>
            </a:r>
          </a:p>
          <a:p>
            <a:pPr marL="0" indent="0">
              <a:spcBef>
                <a:spcPts val="660"/>
              </a:spcBef>
              <a:buClr>
                <a:srgbClr val="CC6600"/>
              </a:buClr>
              <a:buNone/>
            </a:pPr>
            <a:endParaRPr lang="en-US" sz="1000" dirty="0">
              <a:latin typeface="Verdana" panose="020B0604030504040204" pitchFamily="34" charset="0"/>
              <a:ea typeface="Verdana" panose="020B0604030504040204" pitchFamily="34" charset="0"/>
            </a:endParaRPr>
          </a:p>
          <a:p>
            <a:pPr marL="754115" lvl="1">
              <a:spcBef>
                <a:spcPts val="660"/>
              </a:spcBef>
              <a:buClr>
                <a:schemeClr val="bg1">
                  <a:lumMod val="50000"/>
                </a:schemeClr>
              </a:buClr>
            </a:pPr>
            <a:r>
              <a:rPr lang="en-US" sz="1600" dirty="0">
                <a:latin typeface="Verdana" panose="020B0604030504040204" pitchFamily="34" charset="0"/>
                <a:ea typeface="Verdana" panose="020B0604030504040204" pitchFamily="34" charset="0"/>
              </a:rPr>
              <a:t>Full Name</a:t>
            </a:r>
          </a:p>
          <a:p>
            <a:pPr marL="754115" lvl="1">
              <a:spcBef>
                <a:spcPts val="660"/>
              </a:spcBef>
              <a:buClr>
                <a:schemeClr val="bg1">
                  <a:lumMod val="50000"/>
                </a:schemeClr>
              </a:buClr>
            </a:pPr>
            <a:r>
              <a:rPr lang="en-US" sz="1600" dirty="0">
                <a:latin typeface="Verdana" panose="020B0604030504040204" pitchFamily="34" charset="0"/>
                <a:ea typeface="Verdana" panose="020B0604030504040204" pitchFamily="34" charset="0"/>
              </a:rPr>
              <a:t>Age</a:t>
            </a:r>
          </a:p>
          <a:p>
            <a:pPr marL="754115" lvl="1">
              <a:spcBef>
                <a:spcPts val="660"/>
              </a:spcBef>
              <a:buClr>
                <a:schemeClr val="bg1">
                  <a:lumMod val="50000"/>
                </a:schemeClr>
              </a:buClr>
            </a:pPr>
            <a:r>
              <a:rPr lang="en-US" sz="1600" dirty="0">
                <a:latin typeface="Verdana" panose="020B0604030504040204" pitchFamily="34" charset="0"/>
                <a:ea typeface="Verdana" panose="020B0604030504040204" pitchFamily="34" charset="0"/>
              </a:rPr>
              <a:t>Annual Income</a:t>
            </a:r>
          </a:p>
          <a:p>
            <a:pPr marL="754115" lvl="1">
              <a:spcBef>
                <a:spcPts val="660"/>
              </a:spcBef>
              <a:buClr>
                <a:schemeClr val="bg1">
                  <a:lumMod val="50000"/>
                </a:schemeClr>
              </a:buClr>
            </a:pPr>
            <a:r>
              <a:rPr lang="en-US" sz="1600" dirty="0">
                <a:latin typeface="Verdana" panose="020B0604030504040204" pitchFamily="34" charset="0"/>
                <a:ea typeface="Verdana" panose="020B0604030504040204" pitchFamily="34" charset="0"/>
              </a:rPr>
              <a:t>Location (state)</a:t>
            </a:r>
          </a:p>
          <a:p>
            <a:pPr marL="754115" lvl="1">
              <a:spcBef>
                <a:spcPts val="660"/>
              </a:spcBef>
              <a:buClr>
                <a:schemeClr val="bg1">
                  <a:lumMod val="50000"/>
                </a:schemeClr>
              </a:buClr>
            </a:pPr>
            <a:r>
              <a:rPr lang="en-US" sz="1600" dirty="0">
                <a:latin typeface="Verdana" panose="020B0604030504040204" pitchFamily="34" charset="0"/>
                <a:ea typeface="Verdana" panose="020B0604030504040204" pitchFamily="34" charset="0"/>
              </a:rPr>
              <a:t>Note that you are with Aegis Living</a:t>
            </a:r>
          </a:p>
          <a:p>
            <a:pPr marL="3493" lvl="1" indent="0">
              <a:spcBef>
                <a:spcPts val="660"/>
              </a:spcBef>
              <a:buClr>
                <a:srgbClr val="CC6600"/>
              </a:buClr>
              <a:buNone/>
            </a:pPr>
            <a:endParaRPr lang="en-US" sz="1980" dirty="0">
              <a:latin typeface="Verdana" panose="020B0604030504040204" pitchFamily="34" charset="0"/>
              <a:ea typeface="Verdana" panose="020B0604030504040204" pitchFamily="34" charset="0"/>
            </a:endParaRPr>
          </a:p>
          <a:p>
            <a:pPr marL="251460" lvl="1" indent="0">
              <a:spcBef>
                <a:spcPts val="660"/>
              </a:spcBef>
              <a:buClr>
                <a:srgbClr val="CC6600"/>
              </a:buClr>
              <a:buNone/>
            </a:pPr>
            <a:r>
              <a:rPr lang="en-US" sz="1400" i="1" dirty="0">
                <a:latin typeface="Verdana" panose="020B0604030504040204" pitchFamily="34" charset="0"/>
                <a:ea typeface="Verdana" panose="020B0604030504040204" pitchFamily="34" charset="0"/>
              </a:rPr>
              <a:t>Note: All information will remain confidential.</a:t>
            </a:r>
          </a:p>
          <a:p>
            <a:pPr marL="754115" lvl="1">
              <a:spcBef>
                <a:spcPts val="660"/>
              </a:spcBef>
              <a:buClr>
                <a:srgbClr val="CC6600"/>
              </a:buClr>
            </a:pPr>
            <a:endParaRPr lang="en-US" sz="1980" dirty="0"/>
          </a:p>
          <a:p>
            <a:pPr marL="754115" lvl="1">
              <a:spcBef>
                <a:spcPts val="660"/>
              </a:spcBef>
              <a:buClr>
                <a:srgbClr val="CC6600"/>
              </a:buClr>
            </a:pPr>
            <a:endParaRPr lang="en-US" sz="1980" dirty="0"/>
          </a:p>
        </p:txBody>
      </p:sp>
      <p:sp>
        <p:nvSpPr>
          <p:cNvPr id="44036" name="Slide Number Placeholder 4"/>
          <p:cNvSpPr>
            <a:spLocks noGrp="1"/>
          </p:cNvSpPr>
          <p:nvPr>
            <p:ph type="sldNum" sz="quarter" idx="12"/>
          </p:nvPr>
        </p:nvSpPr>
        <p:spPr>
          <a:noFill/>
        </p:spPr>
        <p:txBody>
          <a:bodyPr/>
          <a:lstStyle/>
          <a:p>
            <a:fld id="{42B2272F-EF79-4861-AF8A-2FFC3FE039D9}" type="slidenum">
              <a:rPr lang="en-US" smtClean="0"/>
              <a:pPr/>
              <a:t>24</a:t>
            </a:fld>
            <a:endParaRPr lang="en-US" dirty="0"/>
          </a:p>
        </p:txBody>
      </p:sp>
    </p:spTree>
    <p:extLst>
      <p:ext uri="{BB962C8B-B14F-4D97-AF65-F5344CB8AC3E}">
        <p14:creationId xmlns:p14="http://schemas.microsoft.com/office/powerpoint/2010/main" val="228920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114300"/>
            <a:ext cx="9000173" cy="1068705"/>
          </a:xfrm>
        </p:spPr>
        <p:txBody>
          <a:bodyPr/>
          <a:lstStyle/>
          <a:p>
            <a:pPr eaLnBrk="1" hangingPunct="1"/>
            <a:r>
              <a:rPr lang="en-US" dirty="0">
                <a:latin typeface="Verdana" panose="020B0604030504040204" pitchFamily="34" charset="0"/>
                <a:ea typeface="Verdana" panose="020B0604030504040204" pitchFamily="34" charset="0"/>
              </a:rPr>
              <a:t>Questions?</a:t>
            </a:r>
          </a:p>
        </p:txBody>
      </p:sp>
      <p:sp>
        <p:nvSpPr>
          <p:cNvPr id="7" name="Content Placeholder 2"/>
          <p:cNvSpPr>
            <a:spLocks noGrp="1"/>
          </p:cNvSpPr>
          <p:nvPr>
            <p:ph idx="1"/>
          </p:nvPr>
        </p:nvSpPr>
        <p:spPr>
          <a:xfrm>
            <a:off x="762000" y="1447800"/>
            <a:ext cx="5715000" cy="5181600"/>
          </a:xfrm>
        </p:spPr>
        <p:txBody>
          <a:bodyPr>
            <a:noAutofit/>
          </a:bodyPr>
          <a:lstStyle/>
          <a:p>
            <a:r>
              <a:rPr lang="en-US" sz="1400" dirty="0">
                <a:latin typeface="Verdana" panose="020B0604030504040204" pitchFamily="34" charset="0"/>
                <a:ea typeface="Verdana" panose="020B0604030504040204" pitchFamily="34" charset="0"/>
              </a:rPr>
              <a:t>We, at AssuredPartners, offer an individualized financial consulting resource</a:t>
            </a:r>
            <a:r>
              <a:rPr lang="en-US" sz="1400" dirty="0">
                <a:solidFill>
                  <a:srgbClr val="92D050"/>
                </a:solidFill>
                <a:latin typeface="Verdana" panose="020B0604030504040204" pitchFamily="34" charset="0"/>
                <a:ea typeface="Verdana" panose="020B0604030504040204" pitchFamily="34" charset="0"/>
              </a:rPr>
              <a:t> </a:t>
            </a:r>
            <a:r>
              <a:rPr lang="en-US" sz="1400" dirty="0">
                <a:latin typeface="Verdana" panose="020B0604030504040204" pitchFamily="34" charset="0"/>
                <a:ea typeface="Verdana" panose="020B0604030504040204" pitchFamily="34" charset="0"/>
              </a:rPr>
              <a:t>to assist you in creating a healthy savings program through your 401(k) plan.</a:t>
            </a:r>
          </a:p>
          <a:p>
            <a:endParaRPr lang="en-US" sz="8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Our financial consulting includes:</a:t>
            </a:r>
          </a:p>
          <a:p>
            <a:pPr marL="568325" indent="-342900">
              <a:buFont typeface="Arial" panose="020B0604020202020204" pitchFamily="34" charset="0"/>
              <a:buChar char="•"/>
            </a:pPr>
            <a:r>
              <a:rPr lang="en-US" sz="1400" dirty="0">
                <a:latin typeface="Verdana" panose="020B0604030504040204" pitchFamily="34" charset="0"/>
                <a:ea typeface="Verdana" panose="020B0604030504040204" pitchFamily="34" charset="0"/>
              </a:rPr>
              <a:t>Enrollment Questions</a:t>
            </a:r>
          </a:p>
          <a:p>
            <a:pPr marL="568325" indent="-342900">
              <a:buFont typeface="Arial" panose="020B0604020202020204" pitchFamily="34" charset="0"/>
              <a:buChar char="•"/>
            </a:pPr>
            <a:r>
              <a:rPr lang="en-US" sz="1400" dirty="0">
                <a:latin typeface="Verdana" panose="020B0604030504040204" pitchFamily="34" charset="0"/>
                <a:ea typeface="Verdana" panose="020B0604030504040204" pitchFamily="34" charset="0"/>
              </a:rPr>
              <a:t>Financial Wellness</a:t>
            </a:r>
          </a:p>
          <a:p>
            <a:pPr marL="568325" indent="-342900">
              <a:buFont typeface="Arial" panose="020B0604020202020204" pitchFamily="34" charset="0"/>
              <a:buChar char="•"/>
            </a:pPr>
            <a:r>
              <a:rPr lang="en-US" sz="1400" dirty="0">
                <a:latin typeface="Verdana" panose="020B0604030504040204" pitchFamily="34" charset="0"/>
                <a:ea typeface="Verdana" panose="020B0604030504040204" pitchFamily="34" charset="0"/>
              </a:rPr>
              <a:t>Investment Education</a:t>
            </a:r>
          </a:p>
          <a:p>
            <a:pPr marL="568325" indent="-342900">
              <a:buFont typeface="Arial" panose="020B0604020202020204" pitchFamily="34" charset="0"/>
              <a:buChar char="•"/>
            </a:pPr>
            <a:r>
              <a:rPr lang="en-US" sz="1400" dirty="0">
                <a:latin typeface="Verdana" panose="020B0604030504040204" pitchFamily="34" charset="0"/>
                <a:ea typeface="Verdana" panose="020B0604030504040204" pitchFamily="34" charset="0"/>
              </a:rPr>
              <a:t>401(k) Plan Education</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If you have questions about your investments, contributions, or anything in relation to the Aegis Senior Communities LLC 401(k) Plan, please contact us AssuredPartners and request to speak to:</a:t>
            </a:r>
          </a:p>
          <a:p>
            <a:endParaRPr lang="en-US" sz="1400" dirty="0"/>
          </a:p>
          <a:p>
            <a:pPr marL="756127" lvl="1" indent="-200819"/>
            <a:r>
              <a:rPr lang="en-US" sz="1400" dirty="0">
                <a:latin typeface="Verdana" panose="020B0604030504040204" pitchFamily="34" charset="0"/>
                <a:ea typeface="Verdana" panose="020B0604030504040204" pitchFamily="34" charset="0"/>
              </a:rPr>
              <a:t>Rich Hultquist or Stephany Primitivo</a:t>
            </a:r>
          </a:p>
          <a:p>
            <a:pPr marL="1194435" lvl="2" indent="-200819" defTabSz="1133317"/>
            <a:r>
              <a:rPr lang="en-US" sz="1400" dirty="0">
                <a:latin typeface="Verdana" panose="020B0604030504040204" pitchFamily="34" charset="0"/>
                <a:ea typeface="Verdana" panose="020B0604030504040204" pitchFamily="34" charset="0"/>
              </a:rPr>
              <a:t>Phone:  206-343-2323</a:t>
            </a:r>
          </a:p>
          <a:p>
            <a:pPr marL="1194435" lvl="2" indent="-200819" defTabSz="1133317"/>
            <a:r>
              <a:rPr lang="en-US" sz="1400" dirty="0">
                <a:latin typeface="Verdana" panose="020B0604030504040204" pitchFamily="34" charset="0"/>
                <a:ea typeface="Verdana" panose="020B0604030504040204" pitchFamily="34" charset="0"/>
              </a:rPr>
              <a:t>Email:  </a:t>
            </a:r>
            <a:r>
              <a:rPr lang="en-US" sz="1400" dirty="0">
                <a:solidFill>
                  <a:schemeClr val="tx2">
                    <a:lumMod val="50000"/>
                  </a:schemeClr>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mcm.401k@assuredpartners.com</a:t>
            </a:r>
            <a:endParaRPr lang="en-US" sz="1400" dirty="0">
              <a:solidFill>
                <a:schemeClr val="tx2">
                  <a:lumMod val="50000"/>
                </a:schemeClr>
              </a:solidFill>
              <a:latin typeface="Verdana" panose="020B0604030504040204" pitchFamily="34" charset="0"/>
              <a:ea typeface="Verdana" panose="020B0604030504040204" pitchFamily="34" charset="0"/>
            </a:endParaRPr>
          </a:p>
          <a:p>
            <a:pPr marL="993616" lvl="2" indent="0" defTabSz="1133317">
              <a:buNone/>
            </a:pPr>
            <a:r>
              <a:rPr lang="en-US" sz="1600" dirty="0">
                <a:solidFill>
                  <a:schemeClr val="tx2">
                    <a:lumMod val="50000"/>
                  </a:schemeClr>
                </a:solidFill>
                <a:latin typeface="Verdana" panose="020B0604030504040204" pitchFamily="34" charset="0"/>
                <a:ea typeface="Verdana" panose="020B0604030504040204" pitchFamily="34" charset="0"/>
              </a:rPr>
              <a:t> </a:t>
            </a:r>
          </a:p>
          <a:p>
            <a:pPr algn="ctr"/>
            <a:endParaRPr lang="en-US" sz="1800" dirty="0">
              <a:latin typeface="Verdana" panose="020B0604030504040204" pitchFamily="34" charset="0"/>
              <a:ea typeface="Verdana" panose="020B0604030504040204" pitchFamily="34" charset="0"/>
            </a:endParaRPr>
          </a:p>
          <a:p>
            <a:pPr marL="0" lvl="1" indent="0">
              <a:buNone/>
            </a:pPr>
            <a:endParaRPr lang="en-US" sz="1320" b="1" dirty="0"/>
          </a:p>
        </p:txBody>
      </p:sp>
      <p:pic>
        <p:nvPicPr>
          <p:cNvPr id="6" name="Picture 5">
            <a:extLst>
              <a:ext uri="{FF2B5EF4-FFF2-40B4-BE49-F238E27FC236}">
                <a16:creationId xmlns:a16="http://schemas.microsoft.com/office/drawing/2014/main" id="{18C428D4-1329-4042-A140-341940792BA3}"/>
              </a:ext>
            </a:extLst>
          </p:cNvPr>
          <p:cNvPicPr>
            <a:picLocks noChangeAspect="1"/>
          </p:cNvPicPr>
          <p:nvPr/>
        </p:nvPicPr>
        <p:blipFill>
          <a:blip r:embed="rId3"/>
          <a:stretch>
            <a:fillRect/>
          </a:stretch>
        </p:blipFill>
        <p:spPr>
          <a:xfrm>
            <a:off x="6553200" y="2016867"/>
            <a:ext cx="2819400" cy="9207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p:cNvSpPr>
          <p:nvPr>
            <p:ph type="title"/>
          </p:nvPr>
        </p:nvSpPr>
        <p:spPr/>
        <p:txBody>
          <a:bodyPr/>
          <a:lstStyle/>
          <a:p>
            <a:pPr eaLnBrk="1" hangingPunct="1"/>
            <a:r>
              <a:rPr lang="en-US" dirty="0">
                <a:latin typeface="Verdana" panose="020B0604030504040204" pitchFamily="34" charset="0"/>
                <a:ea typeface="Verdana" panose="020B0604030504040204" pitchFamily="34" charset="0"/>
              </a:rPr>
              <a:t>Asset Class Definitions</a:t>
            </a:r>
          </a:p>
        </p:txBody>
      </p:sp>
      <p:sp>
        <p:nvSpPr>
          <p:cNvPr id="8" name="Slide Number Placeholder 2"/>
          <p:cNvSpPr>
            <a:spLocks noGrp="1"/>
          </p:cNvSpPr>
          <p:nvPr>
            <p:ph type="sldNum" sz="quarter" idx="12"/>
          </p:nvPr>
        </p:nvSpPr>
        <p:spPr/>
        <p:txBody>
          <a:bodyPr/>
          <a:lstStyle/>
          <a:p>
            <a:pPr>
              <a:defRPr/>
            </a:pPr>
            <a:fld id="{050AE06F-A6B6-4DAD-9C0E-ACEBF487D40B}" type="slidenum">
              <a:rPr lang="en-US"/>
              <a:pPr>
                <a:defRPr/>
              </a:pPr>
              <a:t>26</a:t>
            </a:fld>
            <a:endParaRPr lang="en-US" dirty="0"/>
          </a:p>
        </p:txBody>
      </p:sp>
      <p:sp>
        <p:nvSpPr>
          <p:cNvPr id="14" name="Content Placeholder 5">
            <a:extLst>
              <a:ext uri="{FF2B5EF4-FFF2-40B4-BE49-F238E27FC236}">
                <a16:creationId xmlns:a16="http://schemas.microsoft.com/office/drawing/2014/main" id="{AB8F6292-90BB-4CBC-B266-708997DB8170}"/>
              </a:ext>
            </a:extLst>
          </p:cNvPr>
          <p:cNvSpPr txBox="1">
            <a:spLocks/>
          </p:cNvSpPr>
          <p:nvPr/>
        </p:nvSpPr>
        <p:spPr>
          <a:xfrm>
            <a:off x="457200" y="1143001"/>
            <a:ext cx="9143998" cy="6112716"/>
          </a:xfrm>
          <a:prstGeom prst="rect">
            <a:avLst/>
          </a:prstGeom>
        </p:spPr>
        <p:txBody>
          <a:bodyPr vert="horz" lIns="0" tIns="0" rIns="0" bIns="91440" numCol="2" rtlCol="0">
            <a:noAutofit/>
          </a:bodyPr>
          <a:lstStyle>
            <a:lvl1pPr marL="259089" indent="-259089" algn="l" defTabSz="518176" rtl="0" eaLnBrk="1" latinLnBrk="0" hangingPunct="1">
              <a:spcBef>
                <a:spcPct val="20000"/>
              </a:spcBef>
              <a:buFont typeface="Arial"/>
              <a:buChar char="•"/>
              <a:tabLst/>
              <a:defRPr sz="2266" kern="1200">
                <a:solidFill>
                  <a:schemeClr val="tx1"/>
                </a:solidFill>
                <a:latin typeface="Arial"/>
                <a:ea typeface="+mn-ea"/>
                <a:cs typeface="Arial"/>
              </a:defRPr>
            </a:lvl1pPr>
            <a:lvl2pPr marL="842037" indent="-323861" algn="l" defTabSz="518176" rtl="0" eaLnBrk="1" latinLnBrk="0" hangingPunct="1">
              <a:spcBef>
                <a:spcPct val="20000"/>
              </a:spcBef>
              <a:buFont typeface="Arial"/>
              <a:buChar char="–"/>
              <a:defRPr sz="2040" kern="1200">
                <a:solidFill>
                  <a:schemeClr val="tx1"/>
                </a:solidFill>
                <a:latin typeface="Arial"/>
                <a:ea typeface="+mn-ea"/>
                <a:cs typeface="Arial"/>
              </a:defRPr>
            </a:lvl2pPr>
            <a:lvl3pPr marL="1295440" indent="-259089" algn="l" defTabSz="518176" rtl="0" eaLnBrk="1" latinLnBrk="0" hangingPunct="1">
              <a:spcBef>
                <a:spcPct val="20000"/>
              </a:spcBef>
              <a:buFont typeface="Arial"/>
              <a:buChar char="•"/>
              <a:defRPr sz="1814" kern="1200">
                <a:solidFill>
                  <a:schemeClr val="tx1"/>
                </a:solidFill>
                <a:latin typeface="Arial"/>
                <a:ea typeface="+mn-ea"/>
                <a:cs typeface="Arial"/>
              </a:defRPr>
            </a:lvl3pPr>
            <a:lvl4pPr marL="1813616" indent="-259089" algn="l" defTabSz="518176" rtl="0" eaLnBrk="1" latinLnBrk="0" hangingPunct="1">
              <a:spcBef>
                <a:spcPct val="20000"/>
              </a:spcBef>
              <a:buFont typeface="Arial"/>
              <a:buChar char="–"/>
              <a:defRPr sz="1586" kern="1200">
                <a:solidFill>
                  <a:schemeClr val="tx1"/>
                </a:solidFill>
                <a:latin typeface="Arial"/>
                <a:ea typeface="+mn-ea"/>
                <a:cs typeface="Arial"/>
              </a:defRPr>
            </a:lvl4pPr>
            <a:lvl5pPr marL="2331793" indent="-259089" algn="l" defTabSz="518176" rtl="0" eaLnBrk="1" latinLnBrk="0" hangingPunct="1">
              <a:spcBef>
                <a:spcPct val="20000"/>
              </a:spcBef>
              <a:buFont typeface="Arial"/>
              <a:buChar char="»"/>
              <a:defRPr sz="1586" kern="1200">
                <a:solidFill>
                  <a:srgbClr val="3C4652"/>
                </a:solidFill>
                <a:latin typeface="Arial"/>
                <a:ea typeface="+mn-ea"/>
                <a:cs typeface="Arial"/>
              </a:defRPr>
            </a:lvl5pPr>
            <a:lvl6pPr marL="2849969" indent="-259089" algn="l" defTabSz="518176" rtl="0" eaLnBrk="1" latinLnBrk="0" hangingPunct="1">
              <a:spcBef>
                <a:spcPct val="20000"/>
              </a:spcBef>
              <a:buFont typeface="Arial"/>
              <a:buChar char="•"/>
              <a:defRPr sz="2266" kern="1200">
                <a:solidFill>
                  <a:schemeClr val="tx1"/>
                </a:solidFill>
                <a:latin typeface="+mn-lt"/>
                <a:ea typeface="+mn-ea"/>
                <a:cs typeface="+mn-cs"/>
              </a:defRPr>
            </a:lvl6pPr>
            <a:lvl7pPr marL="3368145" indent="-259089" algn="l" defTabSz="518176" rtl="0" eaLnBrk="1" latinLnBrk="0" hangingPunct="1">
              <a:spcBef>
                <a:spcPct val="20000"/>
              </a:spcBef>
              <a:buFont typeface="Arial"/>
              <a:buChar char="•"/>
              <a:defRPr sz="2266" kern="1200">
                <a:solidFill>
                  <a:schemeClr val="tx1"/>
                </a:solidFill>
                <a:latin typeface="+mn-lt"/>
                <a:ea typeface="+mn-ea"/>
                <a:cs typeface="+mn-cs"/>
              </a:defRPr>
            </a:lvl7pPr>
            <a:lvl8pPr marL="3886321" indent="-259089" algn="l" defTabSz="518176" rtl="0" eaLnBrk="1" latinLnBrk="0" hangingPunct="1">
              <a:spcBef>
                <a:spcPct val="20000"/>
              </a:spcBef>
              <a:buFont typeface="Arial"/>
              <a:buChar char="•"/>
              <a:defRPr sz="2266" kern="1200">
                <a:solidFill>
                  <a:schemeClr val="tx1"/>
                </a:solidFill>
                <a:latin typeface="+mn-lt"/>
                <a:ea typeface="+mn-ea"/>
                <a:cs typeface="+mn-cs"/>
              </a:defRPr>
            </a:lvl8pPr>
            <a:lvl9pPr marL="4404498" indent="-259089" algn="l" defTabSz="518176" rtl="0" eaLnBrk="1" latinLnBrk="0" hangingPunct="1">
              <a:spcBef>
                <a:spcPct val="20000"/>
              </a:spcBef>
              <a:buFont typeface="Arial"/>
              <a:buChar char="•"/>
              <a:defRPr sz="2266" kern="1200">
                <a:solidFill>
                  <a:schemeClr val="tx1"/>
                </a:solidFill>
                <a:latin typeface="+mn-lt"/>
                <a:ea typeface="+mn-ea"/>
                <a:cs typeface="+mn-cs"/>
              </a:defRPr>
            </a:lvl9pPr>
          </a:lstStyle>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Conservative (CON): </a:t>
            </a:r>
            <a:r>
              <a:rPr kumimoji="0" lang="en-US" sz="710" b="0" i="0" u="none" strike="noStrike" kern="1200" cap="none" spc="0" normalizeH="0" baseline="0" noProof="0" dirty="0">
                <a:ln>
                  <a:noFill/>
                </a:ln>
                <a:solidFill>
                  <a:srgbClr val="000000"/>
                </a:solidFill>
                <a:effectLst/>
                <a:uLnTx/>
                <a:uFillTx/>
                <a:latin typeface="Arial"/>
                <a:ea typeface="+mn-ea"/>
                <a:cs typeface="Arial"/>
              </a:rPr>
              <a:t>a diversified asset allocation strategy including equity with an emphasis on fixed income. Demonstrates a lower overall volatility (risk) level when compared to the other asset allocation categories.</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Moderate Conservative (MC): </a:t>
            </a:r>
            <a:r>
              <a:rPr kumimoji="0" lang="en-US" sz="710" b="0" i="0" u="none" strike="noStrike" kern="1200" cap="none" spc="0" normalizeH="0" baseline="0" noProof="0" dirty="0">
                <a:ln>
                  <a:noFill/>
                </a:ln>
                <a:solidFill>
                  <a:srgbClr val="000000"/>
                </a:solidFill>
                <a:effectLst/>
                <a:uLnTx/>
                <a:uFillTx/>
                <a:latin typeface="Arial"/>
                <a:ea typeface="+mn-ea"/>
                <a:cs typeface="Arial"/>
              </a:rPr>
              <a:t>a diversified asset allocation strategy including equity and fixed income. Demonstrates a higher overall volatility (risk) level when compared to CON, but lower volatility level when compared to MOD, MA and AGG.</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Moderate (MOD): </a:t>
            </a:r>
            <a:r>
              <a:rPr kumimoji="0" lang="en-US" sz="710" b="0" i="0" u="none" strike="noStrike" kern="1200" cap="none" spc="0" normalizeH="0" baseline="0" noProof="0" dirty="0">
                <a:ln>
                  <a:noFill/>
                </a:ln>
                <a:solidFill>
                  <a:srgbClr val="000000"/>
                </a:solidFill>
                <a:effectLst/>
                <a:uLnTx/>
                <a:uFillTx/>
                <a:latin typeface="Arial"/>
                <a:ea typeface="+mn-ea"/>
                <a:cs typeface="Arial"/>
              </a:rPr>
              <a:t>a diversified asset allocation strategy including equity and fixed income. Demonstrates a higher overall volatility (risk) level when compared to CON and MC, but lower volatility level when compared to MA and AGG.</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Moderate Aggressive (MA): </a:t>
            </a:r>
            <a:r>
              <a:rPr kumimoji="0" lang="en-US" sz="710" b="0" i="0" u="none" strike="noStrike" kern="1200" cap="none" spc="0" normalizeH="0" baseline="0" noProof="0" dirty="0">
                <a:ln>
                  <a:noFill/>
                </a:ln>
                <a:solidFill>
                  <a:srgbClr val="000000"/>
                </a:solidFill>
                <a:effectLst/>
                <a:uLnTx/>
                <a:uFillTx/>
                <a:latin typeface="Arial"/>
                <a:ea typeface="+mn-ea"/>
                <a:cs typeface="Arial"/>
              </a:rPr>
              <a:t>a diversified asset allocation strategy including equity and fixed income. Demonstrates a higher overall volatility (risk) level when compared to CON, MC, and MOD, but lower volatility level when compared to AGG.</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Aggressive (AGG): </a:t>
            </a:r>
            <a:r>
              <a:rPr kumimoji="0" lang="en-US" sz="710" b="0" i="0" u="none" strike="noStrike" kern="1200" cap="none" spc="0" normalizeH="0" baseline="0" noProof="0" dirty="0">
                <a:ln>
                  <a:noFill/>
                </a:ln>
                <a:solidFill>
                  <a:srgbClr val="000000"/>
                </a:solidFill>
                <a:effectLst/>
                <a:uLnTx/>
                <a:uFillTx/>
                <a:latin typeface="Arial"/>
                <a:ea typeface="+mn-ea"/>
                <a:cs typeface="Arial"/>
              </a:rPr>
              <a:t>a diversified asset allocation strategy including fixed income with an emphasis on equity. Demonstrates a higher overall volatility (risk) level when compared to the other asset allocation categories.</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Large Cap Value (LCV): </a:t>
            </a:r>
            <a:r>
              <a:rPr kumimoji="0" lang="en-US" sz="710" b="0" i="0" u="none" strike="noStrike" kern="1200" cap="none" spc="0" normalizeH="0" baseline="0" noProof="0" dirty="0">
                <a:ln>
                  <a:noFill/>
                </a:ln>
                <a:solidFill>
                  <a:srgbClr val="000000"/>
                </a:solidFill>
                <a:effectLst/>
                <a:uLnTx/>
                <a:uFillTx/>
                <a:latin typeface="Arial"/>
                <a:ea typeface="+mn-ea"/>
                <a:cs typeface="Arial"/>
              </a:rPr>
              <a:t>large capitalization companies who have lower prices in relation to their earnings or book value.</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Large Cap Blend (LCB): </a:t>
            </a:r>
            <a:r>
              <a:rPr kumimoji="0" lang="en-US" sz="710" b="0" i="0" u="none" strike="noStrike" kern="1200" cap="none" spc="0" normalizeH="0" baseline="0" noProof="0" dirty="0">
                <a:ln>
                  <a:noFill/>
                </a:ln>
                <a:solidFill>
                  <a:srgbClr val="000000"/>
                </a:solidFill>
                <a:effectLst/>
                <a:uLnTx/>
                <a:uFillTx/>
                <a:latin typeface="Arial"/>
                <a:ea typeface="+mn-ea"/>
                <a:cs typeface="Arial"/>
              </a:rPr>
              <a:t>large capitalization companies who display both value and growth like characteristics.</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Large Cap Growth (LCG): </a:t>
            </a:r>
            <a:r>
              <a:rPr kumimoji="0" lang="en-US" sz="710" b="0" i="0" u="none" strike="noStrike" kern="1200" cap="none" spc="0" normalizeH="0" baseline="0" noProof="0" dirty="0">
                <a:ln>
                  <a:noFill/>
                </a:ln>
                <a:solidFill>
                  <a:srgbClr val="000000"/>
                </a:solidFill>
                <a:effectLst/>
                <a:uLnTx/>
                <a:uFillTx/>
                <a:latin typeface="Arial"/>
                <a:ea typeface="+mn-ea"/>
                <a:cs typeface="Arial"/>
              </a:rPr>
              <a:t>large capitalization companies who have higher prices relative to their earnings or book value, generally due to a higher forecasted or expected growth rate.</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Mid Cap Value (MCV): </a:t>
            </a:r>
            <a:r>
              <a:rPr kumimoji="0" lang="en-US" sz="710" b="0" i="0" u="none" strike="noStrike" kern="1200" cap="none" spc="0" normalizeH="0" baseline="0" noProof="0" dirty="0">
                <a:ln>
                  <a:noFill/>
                </a:ln>
                <a:solidFill>
                  <a:srgbClr val="000000"/>
                </a:solidFill>
                <a:effectLst/>
                <a:uLnTx/>
                <a:uFillTx/>
                <a:latin typeface="Arial"/>
                <a:ea typeface="+mn-ea"/>
                <a:cs typeface="Arial"/>
              </a:rPr>
              <a:t>mid-capitalization companies who have lower prices in relation to their earnings or book value.</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Mid Cap Blend (MCB): </a:t>
            </a:r>
            <a:r>
              <a:rPr kumimoji="0" lang="en-US" sz="710" b="0" i="0" u="none" strike="noStrike" kern="1200" cap="none" spc="0" normalizeH="0" baseline="0" noProof="0" dirty="0">
                <a:ln>
                  <a:noFill/>
                </a:ln>
                <a:solidFill>
                  <a:srgbClr val="000000"/>
                </a:solidFill>
                <a:effectLst/>
                <a:uLnTx/>
                <a:uFillTx/>
                <a:latin typeface="Arial"/>
                <a:ea typeface="+mn-ea"/>
                <a:cs typeface="Arial"/>
              </a:rPr>
              <a:t>mid-capitalization companies who display both value and growth-like characteristics.</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Mid Cap Growth (MCG)</a:t>
            </a:r>
            <a:r>
              <a:rPr kumimoji="0" lang="en-US" sz="710" b="0" i="0" u="none" strike="noStrike" kern="1200" cap="none" spc="0" normalizeH="0" baseline="0" noProof="0" dirty="0">
                <a:ln>
                  <a:noFill/>
                </a:ln>
                <a:solidFill>
                  <a:srgbClr val="000000"/>
                </a:solidFill>
                <a:effectLst/>
                <a:uLnTx/>
                <a:uFillTx/>
                <a:latin typeface="Arial"/>
                <a:ea typeface="+mn-ea"/>
                <a:cs typeface="Arial"/>
              </a:rPr>
              <a:t>: mid-capitalization companies who have higher prices relative to their earnings or book value, generally due to a higher expected growth rate.</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SMID Cap Value (SMCV): </a:t>
            </a:r>
            <a:r>
              <a:rPr kumimoji="0" lang="en-US" sz="710" b="0" i="0" u="none" strike="noStrike" kern="1200" cap="none" spc="0" normalizeH="0" baseline="0" noProof="0" dirty="0">
                <a:ln>
                  <a:noFill/>
                </a:ln>
                <a:solidFill>
                  <a:srgbClr val="000000"/>
                </a:solidFill>
                <a:effectLst/>
                <a:uLnTx/>
                <a:uFillTx/>
                <a:latin typeface="Arial"/>
                <a:ea typeface="+mn-ea"/>
                <a:cs typeface="Arial"/>
              </a:rPr>
              <a:t>small-mid capitalization companies who have lower prices in relation to their earnings or book value.</a:t>
            </a:r>
          </a:p>
          <a:p>
            <a:pPr marL="0" marR="0" lvl="0" indent="0" defTabSz="114300" rtl="0" eaLnBrk="1" fontAlgn="auto" latinLnBrk="0" hangingPunct="1">
              <a:lnSpc>
                <a:spcPct val="100000"/>
              </a:lnSpc>
              <a:spcBef>
                <a:spcPct val="20000"/>
              </a:spcBef>
              <a:spcAft>
                <a:spcPts val="0"/>
              </a:spcAft>
              <a:buClrTx/>
              <a:buSzTx/>
              <a:buFont typeface="Arial"/>
              <a:buNone/>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SMID Cap Blend (SCB): </a:t>
            </a:r>
            <a:r>
              <a:rPr kumimoji="0" lang="en-US" sz="710" b="0" i="0" u="none" strike="noStrike" kern="1200" cap="none" spc="0" normalizeH="0" baseline="0" noProof="0" dirty="0">
                <a:ln>
                  <a:noFill/>
                </a:ln>
                <a:solidFill>
                  <a:srgbClr val="000000"/>
                </a:solidFill>
                <a:effectLst/>
                <a:uLnTx/>
                <a:uFillTx/>
                <a:latin typeface="Arial"/>
                <a:ea typeface="+mn-ea"/>
                <a:cs typeface="Arial"/>
              </a:rPr>
              <a:t>small-mid capitalization companies who display both value and growth like characteristics.</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SMID Cap Growth (SCG): </a:t>
            </a:r>
            <a:r>
              <a:rPr kumimoji="0" lang="en-US" sz="710" b="0" i="0" u="none" strike="noStrike" kern="1200" cap="none" spc="0" normalizeH="0" baseline="0" noProof="0" dirty="0">
                <a:ln>
                  <a:noFill/>
                </a:ln>
                <a:solidFill>
                  <a:srgbClr val="000000"/>
                </a:solidFill>
                <a:effectLst/>
                <a:uLnTx/>
                <a:uFillTx/>
                <a:latin typeface="Arial"/>
                <a:ea typeface="+mn-ea"/>
                <a:cs typeface="Arial"/>
              </a:rPr>
              <a:t>small-mid capitalization companies who have higher prices relative to their earnings or book value, generally due to a higher forecasted or expected growth rate.</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Small Cap Value (SCV): </a:t>
            </a:r>
            <a:r>
              <a:rPr kumimoji="0" lang="en-US" sz="710" b="0" i="0" u="none" strike="noStrike" kern="1200" cap="none" spc="0" normalizeH="0" baseline="0" noProof="0" dirty="0">
                <a:ln>
                  <a:noFill/>
                </a:ln>
                <a:solidFill>
                  <a:srgbClr val="000000"/>
                </a:solidFill>
                <a:effectLst/>
                <a:uLnTx/>
                <a:uFillTx/>
                <a:latin typeface="Arial"/>
                <a:ea typeface="+mn-ea"/>
                <a:cs typeface="Arial"/>
              </a:rPr>
              <a:t>small capitalization companies who have lower prices in relation to their earnings or book value.</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Small Cap Blend (SCB): </a:t>
            </a:r>
            <a:r>
              <a:rPr kumimoji="0" lang="en-US" sz="710" b="0" i="0" u="none" strike="noStrike" kern="1200" cap="none" spc="0" normalizeH="0" baseline="0" noProof="0" dirty="0">
                <a:ln>
                  <a:noFill/>
                </a:ln>
                <a:solidFill>
                  <a:srgbClr val="000000"/>
                </a:solidFill>
                <a:effectLst/>
                <a:uLnTx/>
                <a:uFillTx/>
                <a:latin typeface="Arial"/>
                <a:ea typeface="+mn-ea"/>
                <a:cs typeface="Arial"/>
              </a:rPr>
              <a:t>small capitalization companies who display both value and growth like characteristics.</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Small Cap Growth (SCG): </a:t>
            </a:r>
            <a:r>
              <a:rPr kumimoji="0" lang="en-US" sz="710" b="0" i="0" u="none" strike="noStrike" kern="1200" cap="none" spc="0" normalizeH="0" baseline="0" noProof="0" dirty="0">
                <a:ln>
                  <a:noFill/>
                </a:ln>
                <a:solidFill>
                  <a:srgbClr val="000000"/>
                </a:solidFill>
                <a:effectLst/>
                <a:uLnTx/>
                <a:uFillTx/>
                <a:latin typeface="Arial"/>
                <a:ea typeface="+mn-ea"/>
                <a:cs typeface="Arial"/>
              </a:rPr>
              <a:t>small capitalization companies who have higher prices relative to their earnings or book value, generally due to a higher forecasted or expected growth rate.</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International Large Cap Value (ILCV): </a:t>
            </a:r>
            <a:r>
              <a:rPr kumimoji="0" lang="en-US" sz="710" b="0" i="0" u="none" strike="noStrike" kern="1200" cap="none" spc="0" normalizeH="0" baseline="0" noProof="0" dirty="0">
                <a:ln>
                  <a:noFill/>
                </a:ln>
                <a:solidFill>
                  <a:srgbClr val="000000"/>
                </a:solidFill>
                <a:effectLst/>
                <a:uLnTx/>
                <a:uFillTx/>
                <a:latin typeface="Arial"/>
                <a:ea typeface="+mn-ea"/>
                <a:cs typeface="Arial"/>
              </a:rPr>
              <a:t>primarily large capitalization foreign companies displaying both value-like characteristics.</a:t>
            </a:r>
          </a:p>
          <a:p>
            <a:pPr marL="0"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International Large Cap Blend (ILCB): </a:t>
            </a:r>
            <a:r>
              <a:rPr kumimoji="0" lang="en-US" sz="710" b="0" i="0" u="none" strike="noStrike" kern="1200" cap="none" spc="0" normalizeH="0" baseline="0" noProof="0" dirty="0">
                <a:ln>
                  <a:noFill/>
                </a:ln>
                <a:solidFill>
                  <a:srgbClr val="000000"/>
                </a:solidFill>
                <a:effectLst/>
                <a:uLnTx/>
                <a:uFillTx/>
                <a:latin typeface="Arial"/>
                <a:ea typeface="+mn-ea"/>
                <a:cs typeface="Arial"/>
              </a:rPr>
              <a:t>primarily large capitalization foreign companies displaying both value and growth-like characteristics.</a:t>
            </a:r>
            <a:endParaRPr kumimoji="0" lang="en-US" sz="71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International Large Cap Growth (ILCG): </a:t>
            </a:r>
            <a:r>
              <a:rPr kumimoji="0" lang="en-US" sz="710" b="0" i="0" u="none" strike="noStrike" kern="1200" cap="none" spc="0" normalizeH="0" baseline="0" noProof="0" dirty="0">
                <a:ln>
                  <a:noFill/>
                </a:ln>
                <a:solidFill>
                  <a:srgbClr val="000000"/>
                </a:solidFill>
                <a:effectLst/>
                <a:uLnTx/>
                <a:uFillTx/>
                <a:latin typeface="Arial"/>
                <a:ea typeface="+mn-ea"/>
                <a:cs typeface="Arial"/>
              </a:rPr>
              <a:t>primarily large capitalization foreign companies displaying both growth-like characteristics.</a:t>
            </a:r>
          </a:p>
          <a:p>
            <a:pPr marL="0" marR="0" lvl="0" indent="0" algn="l"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International Equity (IE):</a:t>
            </a:r>
            <a:r>
              <a:rPr kumimoji="0" lang="en-US" sz="710" b="0" i="0" u="none" strike="noStrike" kern="1200" cap="none" spc="0" normalizeH="0" baseline="0" noProof="0" dirty="0">
                <a:ln>
                  <a:noFill/>
                </a:ln>
                <a:solidFill>
                  <a:srgbClr val="000000"/>
                </a:solidFill>
                <a:effectLst/>
                <a:uLnTx/>
                <a:uFillTx/>
                <a:latin typeface="Arial"/>
                <a:ea typeface="+mn-ea"/>
                <a:cs typeface="Arial"/>
              </a:rPr>
              <a:t> primarily large capitalization foreign companies displaying both value and growth-like characteristics domiciled in developed and emerging markets.</a:t>
            </a:r>
          </a:p>
          <a:p>
            <a:pPr marL="0" marR="0" lvl="0" indent="0" defTabSz="4572000" rtl="0" eaLnBrk="1" fontAlgn="auto" latinLnBrk="0" hangingPunct="1">
              <a:lnSpc>
                <a:spcPct val="100000"/>
              </a:lnSpc>
              <a:spcBef>
                <a:spcPct val="20000"/>
              </a:spcBef>
              <a:spcAft>
                <a:spcPts val="0"/>
              </a:spcAft>
              <a:buClrTx/>
              <a:buSzTx/>
              <a:buFont typeface="Arial"/>
              <a:buNone/>
              <a:tabLst/>
              <a:defRPr/>
            </a:pPr>
            <a:endParaRPr kumimoji="0" lang="en-US" sz="710" b="1" i="0" u="none" strike="noStrike" kern="1200" cap="none" spc="0" normalizeH="0" baseline="0" noProof="0" dirty="0">
              <a:ln>
                <a:noFill/>
              </a:ln>
              <a:solidFill>
                <a:srgbClr val="000000"/>
              </a:solidFill>
              <a:effectLst/>
              <a:uLnTx/>
              <a:uFillTx/>
              <a:latin typeface="Arial"/>
              <a:ea typeface="+mn-ea"/>
              <a:cs typeface="Arial"/>
            </a:endParaRPr>
          </a:p>
          <a:p>
            <a:pPr marL="0" marR="0" lvl="0" indent="0" defTabSz="4572000" rtl="0" eaLnBrk="1" fontAlgn="auto" latinLnBrk="0" hangingPunct="1">
              <a:lnSpc>
                <a:spcPct val="100000"/>
              </a:lnSpc>
              <a:spcBef>
                <a:spcPct val="20000"/>
              </a:spcBef>
              <a:spcAft>
                <a:spcPts val="0"/>
              </a:spcAft>
              <a:buClrTx/>
              <a:buSzTx/>
              <a:buFont typeface="Arial"/>
              <a:buNone/>
              <a:tabLst/>
              <a:defRPr/>
            </a:pPr>
            <a:endParaRPr lang="en-US" sz="710" b="1" dirty="0">
              <a:solidFill>
                <a:srgbClr val="000000"/>
              </a:solidFill>
            </a:endParaRPr>
          </a:p>
          <a:p>
            <a:pPr marL="0" marR="0" lvl="0" indent="0" defTabSz="4572000" rtl="0" eaLnBrk="1" fontAlgn="auto" latinLnBrk="0" hangingPunct="1">
              <a:lnSpc>
                <a:spcPct val="100000"/>
              </a:lnSpc>
              <a:spcBef>
                <a:spcPct val="20000"/>
              </a:spcBef>
              <a:spcAft>
                <a:spcPts val="0"/>
              </a:spcAft>
              <a:buClrTx/>
              <a:buSzTx/>
              <a:buFont typeface="Arial"/>
              <a:buNone/>
              <a:tabLst/>
              <a:defRPr/>
            </a:pPr>
            <a:endParaRPr kumimoji="0" lang="en-US" sz="710" b="1" i="0" u="none" strike="noStrike" kern="1200" cap="none" spc="0" normalizeH="0" baseline="0" noProof="0" dirty="0">
              <a:ln>
                <a:noFill/>
              </a:ln>
              <a:solidFill>
                <a:srgbClr val="000000"/>
              </a:solidFill>
              <a:effectLst/>
              <a:uLnTx/>
              <a:uFillTx/>
              <a:latin typeface="Arial"/>
              <a:ea typeface="+mn-ea"/>
              <a:cs typeface="Arial"/>
            </a:endParaRPr>
          </a:p>
          <a:p>
            <a:pPr marL="0" marR="0" lvl="0" indent="0" defTabSz="4572000" rtl="0" eaLnBrk="1" fontAlgn="auto" latinLnBrk="0" hangingPunct="1">
              <a:lnSpc>
                <a:spcPct val="100000"/>
              </a:lnSpc>
              <a:spcBef>
                <a:spcPct val="20000"/>
              </a:spcBef>
              <a:spcAft>
                <a:spcPts val="0"/>
              </a:spcAft>
              <a:buClrTx/>
              <a:buSzTx/>
              <a:buFont typeface="Arial"/>
              <a:buNone/>
              <a:tabLst/>
              <a:defRPr/>
            </a:pPr>
            <a:endParaRPr lang="en-US" sz="710" b="1" dirty="0">
              <a:solidFill>
                <a:srgbClr val="000000"/>
              </a:solidFill>
            </a:endParaRPr>
          </a:p>
          <a:p>
            <a:pPr marL="0" marR="0" lvl="0" indent="0" defTabSz="4572000" rtl="0" eaLnBrk="1" fontAlgn="auto" latinLnBrk="0" hangingPunct="1">
              <a:lnSpc>
                <a:spcPct val="100000"/>
              </a:lnSpc>
              <a:spcBef>
                <a:spcPct val="20000"/>
              </a:spcBef>
              <a:spcAft>
                <a:spcPts val="0"/>
              </a:spcAft>
              <a:buClrTx/>
              <a:buSzTx/>
              <a:buFont typeface="Arial"/>
              <a:buNone/>
              <a:tabLst/>
              <a:defRPr/>
            </a:pPr>
            <a:endParaRPr kumimoji="0" lang="en-US" sz="710" b="1" i="0" u="none" strike="noStrike" kern="1200" cap="none" spc="0" normalizeH="0" baseline="0" noProof="0" dirty="0">
              <a:ln>
                <a:noFill/>
              </a:ln>
              <a:solidFill>
                <a:srgbClr val="000000"/>
              </a:solidFill>
              <a:effectLst/>
              <a:uLnTx/>
              <a:uFillTx/>
              <a:latin typeface="Arial"/>
              <a:ea typeface="+mn-ea"/>
              <a:cs typeface="Arial"/>
            </a:endParaRPr>
          </a:p>
          <a:p>
            <a:pPr marL="0" marR="0" lvl="0" indent="0" defTabSz="4572000" rtl="0" eaLnBrk="1" fontAlgn="auto" latinLnBrk="0" hangingPunct="1">
              <a:lnSpc>
                <a:spcPct val="100000"/>
              </a:lnSpc>
              <a:spcBef>
                <a:spcPct val="20000"/>
              </a:spcBef>
              <a:spcAft>
                <a:spcPts val="0"/>
              </a:spcAft>
              <a:buClrTx/>
              <a:buSzTx/>
              <a:buFont typeface="Arial"/>
              <a:buNone/>
              <a:tabLst/>
              <a:defRPr/>
            </a:pPr>
            <a:endParaRPr lang="en-US" sz="710" b="1" dirty="0">
              <a:solidFill>
                <a:srgbClr val="000000"/>
              </a:solidFill>
            </a:endParaRPr>
          </a:p>
          <a:p>
            <a:pPr marL="0" marR="0" lvl="0" indent="0" defTabSz="4572000" rtl="0" eaLnBrk="1" fontAlgn="auto" latinLnBrk="0" hangingPunct="1">
              <a:lnSpc>
                <a:spcPct val="100000"/>
              </a:lnSpc>
              <a:spcBef>
                <a:spcPct val="20000"/>
              </a:spcBef>
              <a:spcAft>
                <a:spcPts val="0"/>
              </a:spcAft>
              <a:buClrTx/>
              <a:buSzTx/>
              <a:buFont typeface="Arial"/>
              <a:buNone/>
              <a:tabLst/>
              <a:defRPr/>
            </a:pPr>
            <a:endParaRPr kumimoji="0" lang="en-US" sz="710" b="1" i="0" u="none" strike="noStrike" kern="1200" cap="none" spc="0" normalizeH="0" baseline="0" noProof="0" dirty="0">
              <a:ln>
                <a:noFill/>
              </a:ln>
              <a:solidFill>
                <a:srgbClr val="000000"/>
              </a:solidFill>
              <a:effectLst/>
              <a:uLnTx/>
              <a:uFillTx/>
              <a:latin typeface="Arial"/>
              <a:ea typeface="+mn-ea"/>
              <a:cs typeface="Arial"/>
            </a:endParaRPr>
          </a:p>
          <a:p>
            <a:pPr marL="0" marR="0" lvl="0" indent="0" defTabSz="4572000" rtl="0" eaLnBrk="1" fontAlgn="auto" latinLnBrk="0" hangingPunct="1">
              <a:lnSpc>
                <a:spcPct val="100000"/>
              </a:lnSpc>
              <a:spcBef>
                <a:spcPct val="20000"/>
              </a:spcBef>
              <a:spcAft>
                <a:spcPts val="0"/>
              </a:spcAft>
              <a:buClrTx/>
              <a:buSzTx/>
              <a:buFont typeface="Arial"/>
              <a:buNone/>
              <a:tabLst/>
              <a:defRPr/>
            </a:pPr>
            <a:endParaRPr lang="en-US" sz="710" b="1" dirty="0">
              <a:solidFill>
                <a:srgbClr val="000000"/>
              </a:solidFill>
            </a:endParaRPr>
          </a:p>
          <a:p>
            <a:pPr marL="119063" marR="0" lvl="0" indent="0" defTabSz="4572000"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International Small-Mid Cap Value (ISMV): </a:t>
            </a:r>
            <a:r>
              <a:rPr kumimoji="0" lang="en-US" sz="710" b="0" i="0" u="none" strike="noStrike" kern="1200" cap="none" spc="0" normalizeH="0" baseline="0" noProof="0" dirty="0">
                <a:ln>
                  <a:noFill/>
                </a:ln>
                <a:solidFill>
                  <a:srgbClr val="000000"/>
                </a:solidFill>
                <a:effectLst/>
                <a:uLnTx/>
                <a:uFillTx/>
                <a:latin typeface="Arial"/>
                <a:ea typeface="+mn-ea"/>
                <a:cs typeface="Arial"/>
              </a:rPr>
              <a:t>primarily small and mid capitalization foreign companies displaying both value-like characteristics.</a:t>
            </a:r>
            <a:endParaRPr lang="en-US" sz="710" b="1" dirty="0">
              <a:solidFill>
                <a:srgbClr val="000000"/>
              </a:solidFill>
            </a:endParaRP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International Small-Mid Cap Growth (ISMG): </a:t>
            </a:r>
            <a:r>
              <a:rPr kumimoji="0" lang="en-US" sz="710" b="0" i="0" u="none" strike="noStrike" kern="1200" cap="none" spc="0" normalizeH="0" baseline="0" noProof="0" dirty="0">
                <a:ln>
                  <a:noFill/>
                </a:ln>
                <a:solidFill>
                  <a:srgbClr val="000000"/>
                </a:solidFill>
                <a:effectLst/>
                <a:uLnTx/>
                <a:uFillTx/>
                <a:latin typeface="Arial"/>
                <a:ea typeface="+mn-ea"/>
                <a:cs typeface="Arial"/>
              </a:rPr>
              <a:t>primarily small and mid capitalization foreign companies displaying both growth-like characteristics.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Emerging Market Equity (EME): </a:t>
            </a:r>
            <a:r>
              <a:rPr kumimoji="0" lang="en-US" sz="710" b="0" i="0" u="none" strike="noStrike" kern="1200" cap="none" spc="0" normalizeH="0" baseline="0" noProof="0" dirty="0">
                <a:ln>
                  <a:noFill/>
                </a:ln>
                <a:solidFill>
                  <a:srgbClr val="000000"/>
                </a:solidFill>
                <a:effectLst/>
                <a:uLnTx/>
                <a:uFillTx/>
                <a:latin typeface="Arial"/>
                <a:ea typeface="+mn-ea"/>
                <a:cs typeface="Arial"/>
              </a:rPr>
              <a:t>foreign companies in countries that are not considered to have fully developed markets or economies.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Global Equity (GE): </a:t>
            </a:r>
            <a:r>
              <a:rPr kumimoji="0" lang="en-US" sz="710" b="0" i="0" u="none" strike="noStrike" kern="1200" cap="none" spc="0" normalizeH="0" baseline="0" noProof="0" dirty="0">
                <a:ln>
                  <a:noFill/>
                </a:ln>
                <a:solidFill>
                  <a:srgbClr val="000000"/>
                </a:solidFill>
                <a:effectLst/>
                <a:uLnTx/>
                <a:uFillTx/>
                <a:latin typeface="Arial"/>
                <a:ea typeface="+mn-ea"/>
                <a:cs typeface="Arial"/>
              </a:rPr>
              <a:t>large capitalization domestic and foreign companies displaying both value and growth-like characteristics.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Core Fixed Income (CFI): </a:t>
            </a:r>
            <a:r>
              <a:rPr kumimoji="0" lang="en-US" sz="710" b="0" i="0" u="none" strike="noStrike" kern="1200" cap="none" spc="0" normalizeH="0" baseline="0" noProof="0" dirty="0">
                <a:ln>
                  <a:noFill/>
                </a:ln>
                <a:solidFill>
                  <a:srgbClr val="000000"/>
                </a:solidFill>
                <a:effectLst/>
                <a:uLnTx/>
                <a:uFillTx/>
                <a:latin typeface="Arial"/>
                <a:ea typeface="+mn-ea"/>
                <a:cs typeface="Arial"/>
              </a:rPr>
              <a:t>domestic fixed income securities representing a broad array of fixed income securities including government, credit and mortgage-backed securities.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Intermediate Government (IG): </a:t>
            </a:r>
            <a:r>
              <a:rPr kumimoji="0" lang="en-US" sz="710" b="0" i="0" u="none" strike="noStrike" kern="1200" cap="none" spc="0" normalizeH="0" baseline="0" noProof="0" dirty="0">
                <a:ln>
                  <a:noFill/>
                </a:ln>
                <a:solidFill>
                  <a:srgbClr val="000000"/>
                </a:solidFill>
                <a:effectLst/>
                <a:uLnTx/>
                <a:uFillTx/>
                <a:latin typeface="Arial"/>
                <a:ea typeface="+mn-ea"/>
                <a:cs typeface="Arial"/>
              </a:rPr>
              <a:t>domestic Government or Government-backed fixed income securities.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U.S. Government TIPS (UGT): </a:t>
            </a:r>
            <a:r>
              <a:rPr kumimoji="0" lang="en-US" sz="710" b="0" i="0" u="none" strike="noStrike" kern="1200" cap="none" spc="0" normalizeH="0" baseline="0" noProof="0" dirty="0">
                <a:ln>
                  <a:noFill/>
                </a:ln>
                <a:solidFill>
                  <a:srgbClr val="000000"/>
                </a:solidFill>
                <a:effectLst/>
                <a:uLnTx/>
                <a:uFillTx/>
                <a:latin typeface="Arial"/>
                <a:ea typeface="+mn-ea"/>
                <a:cs typeface="Arial"/>
              </a:rPr>
              <a:t>treasury inflation protected securities which are Government securities designed to offer inflation protection by adjusting the principal based on changes in the Consumer Price Index.</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Short-Term Bond (STB): </a:t>
            </a:r>
            <a:r>
              <a:rPr kumimoji="0" lang="en-US" sz="710" b="0" i="0" u="none" strike="noStrike" kern="1200" cap="none" spc="0" normalizeH="0" baseline="0" noProof="0" dirty="0">
                <a:ln>
                  <a:noFill/>
                </a:ln>
                <a:solidFill>
                  <a:srgbClr val="000000"/>
                </a:solidFill>
                <a:effectLst/>
                <a:uLnTx/>
                <a:uFillTx/>
                <a:latin typeface="Arial"/>
                <a:ea typeface="+mn-ea"/>
                <a:cs typeface="Arial"/>
              </a:rPr>
              <a:t>a broad array of fixed income securities that have short durations and/or maturities (typically 1-3 years).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High Yield (HY): </a:t>
            </a:r>
            <a:r>
              <a:rPr kumimoji="0" lang="en-US" sz="710" b="0" i="0" u="none" strike="noStrike" kern="1200" cap="none" spc="0" normalizeH="0" baseline="0" noProof="0" dirty="0">
                <a:ln>
                  <a:noFill/>
                </a:ln>
                <a:solidFill>
                  <a:srgbClr val="000000"/>
                </a:solidFill>
                <a:effectLst/>
                <a:uLnTx/>
                <a:uFillTx/>
                <a:latin typeface="Arial"/>
                <a:ea typeface="+mn-ea"/>
                <a:cs typeface="Arial"/>
              </a:rPr>
              <a:t>below investment grade domestic fixed income securities, which have a higher likelihood of default.</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Global Fixed Income (GFI): </a:t>
            </a:r>
            <a:r>
              <a:rPr kumimoji="0" lang="en-US" sz="710" b="0" i="0" u="none" strike="noStrike" kern="1200" cap="none" spc="0" normalizeH="0" baseline="0" noProof="0" dirty="0">
                <a:ln>
                  <a:noFill/>
                </a:ln>
                <a:solidFill>
                  <a:srgbClr val="000000"/>
                </a:solidFill>
                <a:effectLst/>
                <a:uLnTx/>
                <a:uFillTx/>
                <a:latin typeface="Arial"/>
                <a:ea typeface="+mn-ea"/>
                <a:cs typeface="Arial"/>
              </a:rPr>
              <a:t>a broad array of fixed income securities across many different countries.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Multisector Bond (MB): </a:t>
            </a:r>
            <a:r>
              <a:rPr kumimoji="0" lang="en-US" sz="710" b="0" i="0" u="none" strike="noStrike" kern="1200" cap="none" spc="0" normalizeH="0" baseline="0" noProof="0" dirty="0">
                <a:ln>
                  <a:noFill/>
                </a:ln>
                <a:solidFill>
                  <a:srgbClr val="000000"/>
                </a:solidFill>
                <a:effectLst/>
                <a:uLnTx/>
                <a:uFillTx/>
                <a:latin typeface="Arial"/>
                <a:ea typeface="+mn-ea"/>
                <a:cs typeface="Arial"/>
              </a:rPr>
              <a:t>a broad array of fixed income securities across many different sectors including domestic government, corporate, sovereign and emerging markets debt. They generally have few limitations when it comes to domicile, sectors, maturities or credit ratings.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Specialty Fixed Income (SFI): </a:t>
            </a:r>
            <a:r>
              <a:rPr kumimoji="0" lang="en-US" sz="710" b="0" i="0" u="none" strike="noStrike" kern="1200" cap="none" spc="0" normalizeH="0" baseline="0" noProof="0" dirty="0">
                <a:ln>
                  <a:noFill/>
                </a:ln>
                <a:solidFill>
                  <a:srgbClr val="000000"/>
                </a:solidFill>
                <a:effectLst/>
                <a:uLnTx/>
                <a:uFillTx/>
                <a:latin typeface="Arial"/>
                <a:ea typeface="+mn-ea"/>
                <a:cs typeface="Arial"/>
              </a:rPr>
              <a:t>a particular segment of the stock market focused on utility companies.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Stable Value (SV): </a:t>
            </a:r>
            <a:r>
              <a:rPr kumimoji="0" lang="en-US" sz="710" b="0" i="0" u="none" strike="noStrike" kern="1200" cap="none" spc="0" normalizeH="0" baseline="0" noProof="0" dirty="0">
                <a:ln>
                  <a:noFill/>
                </a:ln>
                <a:solidFill>
                  <a:srgbClr val="000000"/>
                </a:solidFill>
                <a:effectLst/>
                <a:uLnTx/>
                <a:uFillTx/>
                <a:latin typeface="Arial"/>
                <a:ea typeface="+mn-ea"/>
                <a:cs typeface="Arial"/>
              </a:rPr>
              <a:t>a conservative fixed income strategy that is designed to preserve capital.</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Money Market (MM): </a:t>
            </a:r>
            <a:r>
              <a:rPr kumimoji="0" lang="en-US" sz="710" b="0" i="0" u="none" strike="noStrike" kern="1200" cap="none" spc="0" normalizeH="0" baseline="0" noProof="0" dirty="0">
                <a:ln>
                  <a:noFill/>
                </a:ln>
                <a:solidFill>
                  <a:srgbClr val="000000"/>
                </a:solidFill>
                <a:effectLst/>
                <a:uLnTx/>
                <a:uFillTx/>
                <a:latin typeface="Arial"/>
                <a:ea typeface="+mn-ea"/>
                <a:cs typeface="Arial"/>
              </a:rPr>
              <a:t>conservative, short-term oriented money market securities.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Guaranteed Investment Contract (GIC): </a:t>
            </a:r>
            <a:r>
              <a:rPr kumimoji="0" lang="en-US" sz="710" b="0" i="0" u="none" strike="noStrike" kern="1200" cap="none" spc="0" normalizeH="0" baseline="0" noProof="0" dirty="0">
                <a:ln>
                  <a:noFill/>
                </a:ln>
                <a:solidFill>
                  <a:srgbClr val="000000"/>
                </a:solidFill>
                <a:effectLst/>
                <a:uLnTx/>
                <a:uFillTx/>
                <a:latin typeface="Arial"/>
                <a:ea typeface="+mn-ea"/>
                <a:cs typeface="Arial"/>
              </a:rPr>
              <a:t>products that have some type of guarantee from the issuer or provider.</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REIT (RE): </a:t>
            </a:r>
            <a:r>
              <a:rPr kumimoji="0" lang="en-US" sz="710" b="0" i="0" u="none" strike="noStrike" kern="1200" cap="none" spc="0" normalizeH="0" baseline="0" noProof="0" dirty="0">
                <a:ln>
                  <a:noFill/>
                </a:ln>
                <a:solidFill>
                  <a:srgbClr val="000000"/>
                </a:solidFill>
                <a:effectLst/>
                <a:uLnTx/>
                <a:uFillTx/>
                <a:latin typeface="Arial"/>
                <a:ea typeface="+mn-ea"/>
                <a:cs typeface="Arial"/>
              </a:rPr>
              <a:t>real estate securities traded on a stock exchange.</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Technology (TEC): </a:t>
            </a:r>
            <a:r>
              <a:rPr kumimoji="0" lang="en-US" sz="710" b="0" i="0" u="none" strike="noStrike" kern="1200" cap="none" spc="0" normalizeH="0" baseline="0" noProof="0" dirty="0">
                <a:ln>
                  <a:noFill/>
                </a:ln>
                <a:solidFill>
                  <a:srgbClr val="000000"/>
                </a:solidFill>
                <a:effectLst/>
                <a:uLnTx/>
                <a:uFillTx/>
                <a:latin typeface="Arial"/>
                <a:ea typeface="+mn-ea"/>
                <a:cs typeface="Arial"/>
              </a:rPr>
              <a:t>a particular segment of the stock market focused on technology related companies.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Natural Resources (NR): </a:t>
            </a:r>
            <a:r>
              <a:rPr kumimoji="0" lang="en-US" sz="710" b="0" i="0" u="none" strike="noStrike" kern="1200" cap="none" spc="0" normalizeH="0" baseline="0" noProof="0" dirty="0">
                <a:ln>
                  <a:noFill/>
                </a:ln>
                <a:solidFill>
                  <a:srgbClr val="000000"/>
                </a:solidFill>
                <a:effectLst/>
                <a:uLnTx/>
                <a:uFillTx/>
                <a:latin typeface="Arial"/>
                <a:ea typeface="+mn-ea"/>
                <a:cs typeface="Arial"/>
              </a:rPr>
              <a:t>a particular segment of the stock market focused on natural resource related companies.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HealthCare (HC):</a:t>
            </a:r>
            <a:r>
              <a:rPr kumimoji="0" lang="en-US" sz="710" b="0" i="0" u="none" strike="noStrike" kern="1200" cap="none" spc="0" normalizeH="0" baseline="0" noProof="0" dirty="0">
                <a:ln>
                  <a:noFill/>
                </a:ln>
                <a:solidFill>
                  <a:srgbClr val="000000"/>
                </a:solidFill>
                <a:effectLst/>
                <a:uLnTx/>
                <a:uFillTx/>
                <a:latin typeface="Arial"/>
                <a:ea typeface="+mn-ea"/>
                <a:cs typeface="Arial"/>
              </a:rPr>
              <a:t> a particular segment of the stock market focused on healthcare related companies.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Communication (COM): </a:t>
            </a:r>
            <a:r>
              <a:rPr kumimoji="0" lang="en-US" sz="710" b="0" i="0" u="none" strike="noStrike" kern="1200" cap="none" spc="0" normalizeH="0" baseline="0" noProof="0" dirty="0">
                <a:ln>
                  <a:noFill/>
                </a:ln>
                <a:solidFill>
                  <a:srgbClr val="000000"/>
                </a:solidFill>
                <a:effectLst/>
                <a:uLnTx/>
                <a:uFillTx/>
                <a:latin typeface="Arial"/>
                <a:ea typeface="+mn-ea"/>
                <a:cs typeface="Arial"/>
              </a:rPr>
              <a:t>a particular segment of the stock market focused on communications related companies.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Financial Services (FS): </a:t>
            </a:r>
            <a:r>
              <a:rPr kumimoji="0" lang="en-US" sz="710" b="0" i="0" u="none" strike="noStrike" kern="1200" cap="none" spc="0" normalizeH="0" baseline="0" noProof="0" dirty="0">
                <a:ln>
                  <a:noFill/>
                </a:ln>
                <a:solidFill>
                  <a:srgbClr val="000000"/>
                </a:solidFill>
                <a:effectLst/>
                <a:uLnTx/>
                <a:uFillTx/>
                <a:latin typeface="Arial"/>
                <a:ea typeface="+mn-ea"/>
                <a:cs typeface="Arial"/>
              </a:rPr>
              <a:t>a particular segment of the stock market focused on financial services companies.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Utilities (UTI): </a:t>
            </a:r>
            <a:r>
              <a:rPr kumimoji="0" lang="en-US" sz="710" b="0" i="0" u="none" strike="noStrike" kern="1200" cap="none" spc="0" normalizeH="0" baseline="0" noProof="0" dirty="0">
                <a:ln>
                  <a:noFill/>
                </a:ln>
                <a:solidFill>
                  <a:srgbClr val="000000"/>
                </a:solidFill>
                <a:effectLst/>
                <a:uLnTx/>
                <a:uFillTx/>
                <a:latin typeface="Arial"/>
                <a:ea typeface="+mn-ea"/>
                <a:cs typeface="Arial"/>
              </a:rPr>
              <a:t>a particular segment of the stock market focused on utility companies.</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Specialty (SPC): </a:t>
            </a:r>
            <a:r>
              <a:rPr kumimoji="0" lang="en-US" sz="710" b="0" i="0" u="none" strike="noStrike" kern="1200" cap="none" spc="0" normalizeH="0" baseline="0" noProof="0" dirty="0">
                <a:ln>
                  <a:noFill/>
                </a:ln>
                <a:solidFill>
                  <a:srgbClr val="000000"/>
                </a:solidFill>
                <a:effectLst/>
                <a:uLnTx/>
                <a:uFillTx/>
                <a:latin typeface="Arial"/>
                <a:ea typeface="+mn-ea"/>
                <a:cs typeface="Arial"/>
              </a:rPr>
              <a:t>a unique area of the market.</a:t>
            </a:r>
          </a:p>
          <a:p>
            <a:pPr marL="119063" marR="0" lvl="0" indent="0" defTabSz="518176" rtl="0" eaLnBrk="1" fontAlgn="auto" latinLnBrk="0" hangingPunct="1">
              <a:lnSpc>
                <a:spcPct val="100000"/>
              </a:lnSpc>
              <a:spcBef>
                <a:spcPct val="20000"/>
              </a:spcBef>
              <a:spcAft>
                <a:spcPts val="0"/>
              </a:spcAft>
              <a:buClrTx/>
              <a:buSzTx/>
              <a:buFont typeface="Arial"/>
              <a:buNone/>
              <a:tabLst/>
              <a:defRPr/>
            </a:pPr>
            <a:r>
              <a:rPr kumimoji="0" lang="en-US" sz="710" b="1" i="0" u="none" strike="noStrike" kern="1200" cap="none" spc="0" normalizeH="0" baseline="0" noProof="0" dirty="0">
                <a:ln>
                  <a:noFill/>
                </a:ln>
                <a:solidFill>
                  <a:srgbClr val="000000"/>
                </a:solidFill>
                <a:effectLst/>
                <a:uLnTx/>
                <a:uFillTx/>
                <a:latin typeface="Arial"/>
                <a:ea typeface="+mn-ea"/>
                <a:cs typeface="Arial"/>
              </a:rPr>
              <a:t>-P: </a:t>
            </a:r>
            <a:r>
              <a:rPr kumimoji="0" lang="en-US" sz="710" b="0" i="0" u="none" strike="noStrike" kern="1200" cap="none" spc="0" normalizeH="0" baseline="0" noProof="0" dirty="0">
                <a:ln>
                  <a:noFill/>
                </a:ln>
                <a:solidFill>
                  <a:srgbClr val="000000"/>
                </a:solidFill>
                <a:effectLst/>
                <a:uLnTx/>
                <a:uFillTx/>
                <a:latin typeface="Arial"/>
                <a:ea typeface="+mn-ea"/>
                <a:cs typeface="Arial"/>
              </a:rPr>
              <a:t>Asset Class abbreviations with a “-P” after the abbreviation indicate that the strategy was classified as passively managed. When not indicated, all other strategies are classified as actively managed and/or asset allocation.</a:t>
            </a:r>
          </a:p>
        </p:txBody>
      </p:sp>
      <p:sp>
        <p:nvSpPr>
          <p:cNvPr id="2" name="Footer Placeholder 1">
            <a:extLst>
              <a:ext uri="{FF2B5EF4-FFF2-40B4-BE49-F238E27FC236}">
                <a16:creationId xmlns:a16="http://schemas.microsoft.com/office/drawing/2014/main" id="{02B427C7-BCD9-409D-83E8-ADF7F92CACB3}"/>
              </a:ext>
            </a:extLst>
          </p:cNvPr>
          <p:cNvSpPr>
            <a:spLocks noGrp="1"/>
          </p:cNvSpPr>
          <p:nvPr>
            <p:ph type="ftr" sz="quarter" idx="11"/>
          </p:nvPr>
        </p:nvSpPr>
        <p:spPr/>
        <p:txBody>
          <a:bodyPr/>
          <a:lstStyle/>
          <a:p>
            <a:r>
              <a:rPr lang="en-US" dirty="0"/>
              <a:t>ACR# 4021661 12/21</a:t>
            </a:r>
          </a:p>
        </p:txBody>
      </p:sp>
    </p:spTree>
    <p:extLst>
      <p:ext uri="{BB962C8B-B14F-4D97-AF65-F5344CB8AC3E}">
        <p14:creationId xmlns:p14="http://schemas.microsoft.com/office/powerpoint/2010/main" val="2855331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rot="10800000" flipV="1">
            <a:off x="887358" y="3135185"/>
            <a:ext cx="8283684" cy="1052917"/>
          </a:xfrm>
          <a:prstGeom prst="rect">
            <a:avLst/>
          </a:prstGeom>
          <a:noFill/>
          <a:ln w="9525">
            <a:noFill/>
            <a:miter lim="800000"/>
            <a:headEnd/>
            <a:tailEnd/>
          </a:ln>
        </p:spPr>
        <p:txBody>
          <a:bodyPr wrap="square" lIns="90233" tIns="45117" rIns="90233" bIns="45117" anchor="ctr">
            <a:prstTxWarp prst="textNoShape">
              <a:avLst/>
            </a:prstTxWarp>
            <a:spAutoFit/>
          </a:bodyPr>
          <a:lstStyle/>
          <a:p>
            <a:pPr algn="ctr" defTabSz="502685" eaLnBrk="0" hangingPunct="0">
              <a:lnSpc>
                <a:spcPts val="1540"/>
              </a:lnSpc>
              <a:defRPr/>
            </a:pPr>
            <a:r>
              <a:rPr lang="en-US" sz="1430" b="1" cap="all" dirty="0">
                <a:solidFill>
                  <a:srgbClr val="233A51"/>
                </a:solidFill>
                <a:latin typeface="Arial Narrow" pitchFamily="34" charset="0"/>
                <a:cs typeface="Univers 57 Condensed"/>
              </a:rPr>
              <a:t>Important Notice</a:t>
            </a:r>
          </a:p>
          <a:p>
            <a:pPr algn="ctr" defTabSz="502685" eaLnBrk="0" hangingPunct="0">
              <a:lnSpc>
                <a:spcPts val="1540"/>
              </a:lnSpc>
              <a:defRPr/>
            </a:pPr>
            <a:r>
              <a:rPr lang="en-US" sz="1320" dirty="0">
                <a:solidFill>
                  <a:srgbClr val="7F7F7F"/>
                </a:solidFill>
                <a:latin typeface="Adobe Garamond Pro"/>
                <a:cs typeface="Adobe Garamond Pro"/>
              </a:rPr>
              <a:t>AssuredPartners cannot and does not engage in the practice of law or accounting. Consequently, the information provided in this presentation is not intended to present an opinion on legal, tax, accounting or investment matters. Please consult professional advisors for legal, tax, accounting or investment advice, as applicable, before taking any action based on this information.  </a:t>
            </a:r>
          </a:p>
        </p:txBody>
      </p:sp>
      <p:sp>
        <p:nvSpPr>
          <p:cNvPr id="9" name="Text Box 6"/>
          <p:cNvSpPr txBox="1">
            <a:spLocks noChangeArrowheads="1"/>
          </p:cNvSpPr>
          <p:nvPr/>
        </p:nvSpPr>
        <p:spPr bwMode="auto">
          <a:xfrm>
            <a:off x="457201" y="6365151"/>
            <a:ext cx="9144000" cy="612348"/>
          </a:xfrm>
          <a:prstGeom prst="rect">
            <a:avLst/>
          </a:prstGeom>
          <a:solidFill>
            <a:schemeClr val="bg1"/>
          </a:solidFill>
          <a:ln w="9525">
            <a:noFill/>
            <a:miter lim="800000"/>
            <a:headEnd/>
            <a:tailEnd/>
          </a:ln>
        </p:spPr>
        <p:txBody>
          <a:bodyPr lIns="90233" tIns="45117" rIns="90233" bIns="45117">
            <a:prstTxWarp prst="textNoShape">
              <a:avLst/>
            </a:prstTxWarp>
            <a:spAutoFit/>
          </a:bodyPr>
          <a:lstStyle/>
          <a:p>
            <a:pPr algn="ctr" defTabSz="502685">
              <a:lnSpc>
                <a:spcPts val="1421"/>
              </a:lnSpc>
              <a:defRPr/>
            </a:pPr>
            <a:r>
              <a:rPr lang="en-US" sz="1210" dirty="0">
                <a:solidFill>
                  <a:srgbClr val="233A51"/>
                </a:solidFill>
                <a:latin typeface="Adobe Garamond Pro"/>
                <a:cs typeface="Adobe Garamond Pro"/>
              </a:rPr>
              <a:t>1325 Fourth Avenue, Suite 2100, Seattle, WA 98101</a:t>
            </a:r>
          </a:p>
          <a:p>
            <a:pPr algn="ctr" defTabSz="502685">
              <a:lnSpc>
                <a:spcPts val="1520"/>
              </a:lnSpc>
              <a:defRPr/>
            </a:pPr>
            <a:r>
              <a:rPr lang="en-US" sz="1210" dirty="0">
                <a:solidFill>
                  <a:srgbClr val="233A51"/>
                </a:solidFill>
                <a:latin typeface="Adobe Garamond Pro"/>
                <a:cs typeface="Adobe Garamond Pro"/>
              </a:rPr>
              <a:t>800.347.2303</a:t>
            </a:r>
          </a:p>
          <a:p>
            <a:pPr algn="ctr" defTabSz="502685">
              <a:lnSpc>
                <a:spcPts val="1125"/>
              </a:lnSpc>
              <a:defRPr/>
            </a:pPr>
            <a:r>
              <a:rPr lang="en-US" sz="1210" dirty="0">
                <a:solidFill>
                  <a:srgbClr val="233A51"/>
                </a:solidFill>
                <a:latin typeface="Adobe Garamond Pro"/>
                <a:cs typeface="Adobe Garamond Pro"/>
              </a:rPr>
              <a:t>www.assuredpartners.com</a:t>
            </a:r>
          </a:p>
        </p:txBody>
      </p:sp>
      <p:sp>
        <p:nvSpPr>
          <p:cNvPr id="6" name="TextBox 5"/>
          <p:cNvSpPr txBox="1"/>
          <p:nvPr/>
        </p:nvSpPr>
        <p:spPr>
          <a:xfrm>
            <a:off x="297705" y="7292137"/>
            <a:ext cx="9631974" cy="220036"/>
          </a:xfrm>
          <a:prstGeom prst="rect">
            <a:avLst/>
          </a:prstGeom>
          <a:noFill/>
        </p:spPr>
        <p:txBody>
          <a:bodyPr wrap="square" lIns="100560" tIns="50280" rIns="100560" bIns="50280" rtlCol="0">
            <a:spAutoFit/>
          </a:bodyPr>
          <a:lstStyle/>
          <a:p>
            <a:pPr algn="ctr" defTabSz="1005840" fontAlgn="base">
              <a:spcBef>
                <a:spcPct val="0"/>
              </a:spcBef>
              <a:spcAft>
                <a:spcPct val="0"/>
              </a:spcAft>
              <a:defRPr/>
            </a:pPr>
            <a:r>
              <a:rPr lang="en-US" sz="770" dirty="0">
                <a:solidFill>
                  <a:srgbClr val="233A51"/>
                </a:solidFill>
                <a:latin typeface="Adobe Garamond Pro"/>
              </a:rPr>
              <a:t>Securities and Investment Advisory services offered through M Holdings Securities, Inc., a Registered Broker/Dealer and Investment Adviser, Member FINRA/SIPC.  Assured Partners of Washington LL is independently owned and operated.</a:t>
            </a:r>
          </a:p>
        </p:txBody>
      </p:sp>
      <p:pic>
        <p:nvPicPr>
          <p:cNvPr id="7" name="Picture 6" descr="Logo, company name&#10;&#10;Description automatically generated">
            <a:extLst>
              <a:ext uri="{FF2B5EF4-FFF2-40B4-BE49-F238E27FC236}">
                <a16:creationId xmlns:a16="http://schemas.microsoft.com/office/drawing/2014/main" id="{83289B3D-B3C2-497F-918E-023B8E9E7224}"/>
              </a:ext>
            </a:extLst>
          </p:cNvPr>
          <p:cNvPicPr>
            <a:picLocks noChangeAspect="1"/>
          </p:cNvPicPr>
          <p:nvPr/>
        </p:nvPicPr>
        <p:blipFill rotWithShape="1">
          <a:blip r:embed="rId2"/>
          <a:srcRect t="23018" b="22950"/>
          <a:stretch/>
        </p:blipFill>
        <p:spPr>
          <a:xfrm>
            <a:off x="4131988" y="6051218"/>
            <a:ext cx="1794425" cy="342405"/>
          </a:xfrm>
          <a:prstGeom prst="rect">
            <a:avLst/>
          </a:prstGeom>
        </p:spPr>
      </p:pic>
    </p:spTree>
    <p:extLst>
      <p:ext uri="{BB962C8B-B14F-4D97-AF65-F5344CB8AC3E}">
        <p14:creationId xmlns:p14="http://schemas.microsoft.com/office/powerpoint/2010/main" val="135781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Americans Are Not Saving Enough</a:t>
            </a:r>
          </a:p>
        </p:txBody>
      </p:sp>
      <p:sp>
        <p:nvSpPr>
          <p:cNvPr id="4" name="Slide Number Placeholder 3"/>
          <p:cNvSpPr>
            <a:spLocks noGrp="1"/>
          </p:cNvSpPr>
          <p:nvPr>
            <p:ph type="sldNum" sz="quarter" idx="12"/>
          </p:nvPr>
        </p:nvSpPr>
        <p:spPr/>
        <p:txBody>
          <a:bodyPr/>
          <a:lstStyle/>
          <a:p>
            <a:fld id="{6732F471-31B4-4434-8B5C-DB60F11C4529}" type="slidenum">
              <a:rPr lang="en-US" smtClean="0"/>
              <a:pPr/>
              <a:t>2</a:t>
            </a:fld>
            <a:endParaRPr lang="en-US" dirty="0"/>
          </a:p>
        </p:txBody>
      </p:sp>
      <p:graphicFrame>
        <p:nvGraphicFramePr>
          <p:cNvPr id="23" name="Chart 22"/>
          <p:cNvGraphicFramePr/>
          <p:nvPr>
            <p:extLst>
              <p:ext uri="{D42A27DB-BD31-4B8C-83A1-F6EECF244321}">
                <p14:modId xmlns:p14="http://schemas.microsoft.com/office/powerpoint/2010/main" val="1026336732"/>
              </p:ext>
            </p:extLst>
          </p:nvPr>
        </p:nvGraphicFramePr>
        <p:xfrm>
          <a:off x="2587855" y="1101443"/>
          <a:ext cx="2441345" cy="1879982"/>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3237846" y="1793948"/>
            <a:ext cx="801823"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36%</a:t>
            </a:r>
            <a:endParaRPr lang="en-US" sz="2400" b="1" dirty="0"/>
          </a:p>
        </p:txBody>
      </p:sp>
      <p:sp>
        <p:nvSpPr>
          <p:cNvPr id="25" name="Rectangle 24"/>
          <p:cNvSpPr/>
          <p:nvPr/>
        </p:nvSpPr>
        <p:spPr>
          <a:xfrm>
            <a:off x="4689660" y="1319727"/>
            <a:ext cx="3021213" cy="1569660"/>
          </a:xfrm>
          <a:prstGeom prst="rect">
            <a:avLst/>
          </a:prstGeom>
        </p:spPr>
        <p:txBody>
          <a:bodyPr wrap="square">
            <a:spAutoFit/>
          </a:bodyPr>
          <a:lstStyle/>
          <a:p>
            <a:pPr algn="ctr" defTabSz="902812">
              <a:spcBef>
                <a:spcPct val="50000"/>
              </a:spcBef>
              <a:spcAft>
                <a:spcPts val="660"/>
              </a:spcAft>
            </a:pPr>
            <a:r>
              <a:rPr lang="en-US" sz="2400" dirty="0">
                <a:latin typeface="Arial" panose="020B0604020202020204" pitchFamily="34" charset="0"/>
                <a:cs typeface="Arial" panose="020B0604020202020204" pitchFamily="34" charset="0"/>
              </a:rPr>
              <a:t>of workers are </a:t>
            </a:r>
            <a:r>
              <a:rPr lang="en-US" sz="2400" b="1" dirty="0">
                <a:solidFill>
                  <a:schemeClr val="accent6"/>
                </a:solidFill>
                <a:latin typeface="Arial" panose="020B0604020202020204" pitchFamily="34" charset="0"/>
                <a:cs typeface="Arial" panose="020B0604020202020204" pitchFamily="34" charset="0"/>
              </a:rPr>
              <a:t>not confident</a:t>
            </a:r>
            <a:r>
              <a:rPr lang="en-US" sz="2400" dirty="0">
                <a:solidFill>
                  <a:srgbClr val="4C5B52"/>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they will have enough money to retire comfortably</a:t>
            </a:r>
            <a:r>
              <a:rPr lang="en-US" sz="2400" baseline="30000" dirty="0">
                <a:latin typeface="Arial" panose="020B0604020202020204" pitchFamily="34" charset="0"/>
                <a:cs typeface="Arial" panose="020B0604020202020204" pitchFamily="34" charset="0"/>
              </a:rPr>
              <a:t>¹</a:t>
            </a:r>
          </a:p>
        </p:txBody>
      </p:sp>
      <p:graphicFrame>
        <p:nvGraphicFramePr>
          <p:cNvPr id="26" name="Chart 25"/>
          <p:cNvGraphicFramePr/>
          <p:nvPr>
            <p:extLst>
              <p:ext uri="{D42A27DB-BD31-4B8C-83A1-F6EECF244321}">
                <p14:modId xmlns:p14="http://schemas.microsoft.com/office/powerpoint/2010/main" val="2941416156"/>
              </p:ext>
            </p:extLst>
          </p:nvPr>
        </p:nvGraphicFramePr>
        <p:xfrm>
          <a:off x="2583299" y="3010058"/>
          <a:ext cx="2441345" cy="1879982"/>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p:cNvSpPr/>
          <p:nvPr/>
        </p:nvSpPr>
        <p:spPr>
          <a:xfrm>
            <a:off x="3237845" y="3705972"/>
            <a:ext cx="801823"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48%</a:t>
            </a:r>
            <a:endParaRPr lang="en-US" sz="2400" b="1" dirty="0"/>
          </a:p>
        </p:txBody>
      </p:sp>
      <p:sp>
        <p:nvSpPr>
          <p:cNvPr id="28" name="Rectangle 27"/>
          <p:cNvSpPr/>
          <p:nvPr/>
        </p:nvSpPr>
        <p:spPr>
          <a:xfrm>
            <a:off x="4662158" y="3279977"/>
            <a:ext cx="3021213" cy="1569660"/>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of workers have completed a </a:t>
            </a:r>
            <a:r>
              <a:rPr lang="en-US" sz="2400" b="1" dirty="0">
                <a:solidFill>
                  <a:schemeClr val="accent1"/>
                </a:solidFill>
                <a:latin typeface="Arial" panose="020B0604020202020204" pitchFamily="34" charset="0"/>
                <a:cs typeface="Arial" panose="020B0604020202020204" pitchFamily="34" charset="0"/>
              </a:rPr>
              <a:t>retirement needs calculation</a:t>
            </a:r>
            <a:r>
              <a:rPr lang="en-US" sz="2400" baseline="30000" dirty="0">
                <a:latin typeface="Arial" panose="020B0604020202020204" pitchFamily="34" charset="0"/>
                <a:cs typeface="Arial" panose="020B0604020202020204" pitchFamily="34" charset="0"/>
              </a:rPr>
              <a:t>¹</a:t>
            </a:r>
            <a:endParaRPr lang="en-US" sz="2400" baseline="30000" dirty="0"/>
          </a:p>
        </p:txBody>
      </p:sp>
      <p:graphicFrame>
        <p:nvGraphicFramePr>
          <p:cNvPr id="29" name="Chart 28"/>
          <p:cNvGraphicFramePr/>
          <p:nvPr>
            <p:extLst>
              <p:ext uri="{D42A27DB-BD31-4B8C-83A1-F6EECF244321}">
                <p14:modId xmlns:p14="http://schemas.microsoft.com/office/powerpoint/2010/main" val="3177410954"/>
              </p:ext>
            </p:extLst>
          </p:nvPr>
        </p:nvGraphicFramePr>
        <p:xfrm>
          <a:off x="2583298" y="4907982"/>
          <a:ext cx="2441345" cy="1879982"/>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p:cNvSpPr/>
          <p:nvPr/>
        </p:nvSpPr>
        <p:spPr>
          <a:xfrm>
            <a:off x="3239920" y="5632529"/>
            <a:ext cx="801823"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71%</a:t>
            </a:r>
            <a:endParaRPr lang="en-US" sz="2400" b="1" dirty="0"/>
          </a:p>
        </p:txBody>
      </p:sp>
      <p:sp>
        <p:nvSpPr>
          <p:cNvPr id="31" name="Rectangle 30"/>
          <p:cNvSpPr/>
          <p:nvPr/>
        </p:nvSpPr>
        <p:spPr>
          <a:xfrm>
            <a:off x="4621809" y="5346807"/>
            <a:ext cx="3021213"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of people expect to </a:t>
            </a:r>
            <a:r>
              <a:rPr lang="en-US" sz="2400" b="1" dirty="0">
                <a:solidFill>
                  <a:schemeClr val="accent5"/>
                </a:solidFill>
                <a:latin typeface="Arial" panose="020B0604020202020204" pitchFamily="34" charset="0"/>
                <a:cs typeface="Arial" panose="020B0604020202020204" pitchFamily="34" charset="0"/>
              </a:rPr>
              <a:t>keep working </a:t>
            </a:r>
            <a:r>
              <a:rPr lang="en-US" sz="2400" dirty="0">
                <a:latin typeface="Arial" panose="020B0604020202020204" pitchFamily="34" charset="0"/>
                <a:cs typeface="Arial" panose="020B0604020202020204" pitchFamily="34" charset="0"/>
              </a:rPr>
              <a:t>during retirement</a:t>
            </a:r>
            <a:r>
              <a:rPr lang="en-US" sz="2400" baseline="30000" dirty="0">
                <a:latin typeface="Arial" panose="020B0604020202020204" pitchFamily="34" charset="0"/>
                <a:cs typeface="Arial" panose="020B0604020202020204" pitchFamily="34" charset="0"/>
              </a:rPr>
              <a:t>¹</a:t>
            </a:r>
          </a:p>
        </p:txBody>
      </p:sp>
      <p:sp>
        <p:nvSpPr>
          <p:cNvPr id="14" name="Footer Placeholder 3">
            <a:extLst>
              <a:ext uri="{FF2B5EF4-FFF2-40B4-BE49-F238E27FC236}">
                <a16:creationId xmlns:a16="http://schemas.microsoft.com/office/drawing/2014/main" id="{7421166F-4128-4331-BF63-ED2018EAC671}"/>
              </a:ext>
            </a:extLst>
          </p:cNvPr>
          <p:cNvSpPr>
            <a:spLocks noGrp="1"/>
          </p:cNvSpPr>
          <p:nvPr>
            <p:ph type="ftr" sz="quarter" idx="11"/>
          </p:nvPr>
        </p:nvSpPr>
        <p:spPr>
          <a:xfrm>
            <a:off x="457201" y="6920714"/>
            <a:ext cx="9143999" cy="301752"/>
          </a:xfrm>
        </p:spPr>
        <p:txBody>
          <a:bodyPr/>
          <a:lstStyle/>
          <a:p>
            <a:r>
              <a:rPr lang="en-US" dirty="0"/>
              <a:t>12020 Retirement Confidence Survey. ACR# 4021661 12/21</a:t>
            </a:r>
          </a:p>
        </p:txBody>
      </p:sp>
    </p:spTree>
    <p:extLst>
      <p:ext uri="{BB962C8B-B14F-4D97-AF65-F5344CB8AC3E}">
        <p14:creationId xmlns:p14="http://schemas.microsoft.com/office/powerpoint/2010/main" val="1793234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457201" y="366377"/>
            <a:ext cx="9144000" cy="452432"/>
          </a:xfrm>
          <a:prstGeom prst="rect">
            <a:avLst/>
          </a:prstGeom>
          <a:noFill/>
        </p:spPr>
        <p:txBody>
          <a:bodyPr wrap="square" rtlCol="0">
            <a:spAutoFit/>
          </a:bodyPr>
          <a:lstStyle/>
          <a:p>
            <a:r>
              <a:rPr lang="en-US" sz="2600" dirty="0">
                <a:latin typeface="Verdana" panose="020B0604030504040204" pitchFamily="34" charset="0"/>
                <a:ea typeface="Verdana" panose="020B0604030504040204" pitchFamily="34" charset="0"/>
              </a:rPr>
              <a:t>Will Social Security Take Care of You in Retirement?</a:t>
            </a:r>
          </a:p>
        </p:txBody>
      </p:sp>
      <p:sp>
        <p:nvSpPr>
          <p:cNvPr id="7" name="Text Placeholder 13"/>
          <p:cNvSpPr>
            <a:spLocks noGrp="1"/>
          </p:cNvSpPr>
          <p:nvPr>
            <p:ph type="body" sz="quarter" idx="14"/>
          </p:nvPr>
        </p:nvSpPr>
        <p:spPr/>
        <p:txBody>
          <a:bodyPr>
            <a:normAutofit/>
          </a:bodyPr>
          <a:lstStyle/>
          <a:p>
            <a:r>
              <a:rPr lang="en-US" sz="580" dirty="0">
                <a:solidFill>
                  <a:srgbClr val="9A999A"/>
                </a:solidFill>
              </a:rPr>
              <a:t>*www.SSA.gov. December 31, 2020. Social Security, Fact Sheet. ACR# 4021661 12/21</a:t>
            </a:r>
          </a:p>
        </p:txBody>
      </p:sp>
      <p:sp>
        <p:nvSpPr>
          <p:cNvPr id="8" name="Slide Number Placeholder 4"/>
          <p:cNvSpPr>
            <a:spLocks noGrp="1"/>
          </p:cNvSpPr>
          <p:nvPr>
            <p:ph type="sldNum" sz="quarter" idx="12"/>
          </p:nvPr>
        </p:nvSpPr>
        <p:spPr>
          <a:xfrm>
            <a:off x="9143999" y="7255717"/>
            <a:ext cx="457199" cy="345422"/>
          </a:xfrm>
        </p:spPr>
        <p:txBody>
          <a:bodyPr/>
          <a:lstStyle/>
          <a:p>
            <a:pPr>
              <a:defRPr/>
            </a:pPr>
            <a:r>
              <a:rPr lang="en-US" dirty="0">
                <a:solidFill>
                  <a:schemeClr val="tx1">
                    <a:lumMod val="60000"/>
                    <a:lumOff val="40000"/>
                  </a:schemeClr>
                </a:solidFill>
              </a:rPr>
              <a:t>7</a:t>
            </a:r>
          </a:p>
        </p:txBody>
      </p:sp>
      <p:pic>
        <p:nvPicPr>
          <p:cNvPr id="3" name="Picture 2"/>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7290" r="7611"/>
          <a:stretch/>
        </p:blipFill>
        <p:spPr>
          <a:xfrm>
            <a:off x="384337" y="952500"/>
            <a:ext cx="9674063" cy="5993424"/>
          </a:xfrm>
          <a:prstGeom prst="rect">
            <a:avLst/>
          </a:prstGeom>
        </p:spPr>
      </p:pic>
      <p:grpSp>
        <p:nvGrpSpPr>
          <p:cNvPr id="13" name="Group 12">
            <a:extLst>
              <a:ext uri="{FF2B5EF4-FFF2-40B4-BE49-F238E27FC236}">
                <a16:creationId xmlns:a16="http://schemas.microsoft.com/office/drawing/2014/main" id="{BDBBC1B1-B00D-4AAC-9D7B-EE58181899D6}"/>
              </a:ext>
            </a:extLst>
          </p:cNvPr>
          <p:cNvGrpSpPr/>
          <p:nvPr/>
        </p:nvGrpSpPr>
        <p:grpSpPr>
          <a:xfrm>
            <a:off x="457201" y="1295400"/>
            <a:ext cx="9528335" cy="762000"/>
            <a:chOff x="-38101" y="1295400"/>
            <a:chExt cx="10096501" cy="762000"/>
          </a:xfrm>
        </p:grpSpPr>
        <p:sp>
          <p:nvSpPr>
            <p:cNvPr id="2" name="Rectangle 1">
              <a:extLst>
                <a:ext uri="{FF2B5EF4-FFF2-40B4-BE49-F238E27FC236}">
                  <a16:creationId xmlns:a16="http://schemas.microsoft.com/office/drawing/2014/main" id="{561B9018-B2A6-4BF0-ACBE-00F63619989A}"/>
                </a:ext>
              </a:extLst>
            </p:cNvPr>
            <p:cNvSpPr/>
            <p:nvPr/>
          </p:nvSpPr>
          <p:spPr>
            <a:xfrm>
              <a:off x="-38101" y="1295400"/>
              <a:ext cx="10096501" cy="76200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4337" y="1409700"/>
              <a:ext cx="9289723" cy="430887"/>
            </a:xfrm>
            <a:prstGeom prst="rect">
              <a:avLst/>
            </a:prstGeom>
            <a:noFill/>
          </p:spPr>
          <p:txBody>
            <a:bodyPr wrap="none" rtlCol="0">
              <a:spAutoFit/>
            </a:bodyPr>
            <a:lstStyle/>
            <a:p>
              <a:pPr algn="ctr"/>
              <a:r>
                <a:rPr lang="en-US" sz="2200" b="1" dirty="0">
                  <a:solidFill>
                    <a:schemeClr val="accent3">
                      <a:lumMod val="50000"/>
                    </a:schemeClr>
                  </a:solidFill>
                  <a:latin typeface="Verdana" panose="020B0604030504040204" pitchFamily="34" charset="0"/>
                  <a:ea typeface="Verdana" panose="020B0604030504040204" pitchFamily="34" charset="0"/>
                </a:rPr>
                <a:t>$1,544/month for retired workers and their dependents*</a:t>
              </a:r>
            </a:p>
          </p:txBody>
        </p:sp>
      </p:grpSp>
      <p:grpSp>
        <p:nvGrpSpPr>
          <p:cNvPr id="6" name="Group 5">
            <a:extLst>
              <a:ext uri="{FF2B5EF4-FFF2-40B4-BE49-F238E27FC236}">
                <a16:creationId xmlns:a16="http://schemas.microsoft.com/office/drawing/2014/main" id="{CE63EB22-B545-47E5-AE7A-7F3380069F1F}"/>
              </a:ext>
            </a:extLst>
          </p:cNvPr>
          <p:cNvGrpSpPr/>
          <p:nvPr/>
        </p:nvGrpSpPr>
        <p:grpSpPr>
          <a:xfrm>
            <a:off x="457201" y="6013632"/>
            <a:ext cx="9528335" cy="762000"/>
            <a:chOff x="-38101" y="6013632"/>
            <a:chExt cx="10019878" cy="762000"/>
          </a:xfrm>
        </p:grpSpPr>
        <p:sp>
          <p:nvSpPr>
            <p:cNvPr id="11" name="Rectangle 10">
              <a:extLst>
                <a:ext uri="{FF2B5EF4-FFF2-40B4-BE49-F238E27FC236}">
                  <a16:creationId xmlns:a16="http://schemas.microsoft.com/office/drawing/2014/main" id="{6E2E7AE1-7F17-4A48-8693-3C877709311E}"/>
                </a:ext>
              </a:extLst>
            </p:cNvPr>
            <p:cNvSpPr/>
            <p:nvPr/>
          </p:nvSpPr>
          <p:spPr>
            <a:xfrm>
              <a:off x="-38101" y="6013632"/>
              <a:ext cx="10019878" cy="76200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96AAF6-FB94-47AC-A3AA-FEBC96F98C67}"/>
                </a:ext>
              </a:extLst>
            </p:cNvPr>
            <p:cNvSpPr txBox="1"/>
            <p:nvPr/>
          </p:nvSpPr>
          <p:spPr>
            <a:xfrm>
              <a:off x="2195078" y="6071466"/>
              <a:ext cx="5668242" cy="461665"/>
            </a:xfrm>
            <a:prstGeom prst="rect">
              <a:avLst/>
            </a:prstGeom>
            <a:noFill/>
          </p:spPr>
          <p:txBody>
            <a:bodyPr wrap="square">
              <a:spAutoFit/>
            </a:bodyPr>
            <a:lstStyle/>
            <a:p>
              <a:pPr algn="ctr"/>
              <a:r>
                <a:rPr lang="en-US" sz="2400" b="1" dirty="0">
                  <a:solidFill>
                    <a:schemeClr val="accent3">
                      <a:lumMod val="50000"/>
                    </a:schemeClr>
                  </a:solidFill>
                  <a:latin typeface="Verdana" panose="020B0604030504040204" pitchFamily="34" charset="0"/>
                  <a:ea typeface="Verdana" panose="020B0604030504040204" pitchFamily="34" charset="0"/>
                </a:rPr>
                <a:t>Could you live on that? </a:t>
              </a:r>
              <a:endParaRPr lang="en-US" sz="2400" dirty="0">
                <a:latin typeface="Verdana" panose="020B0604030504040204" pitchFamily="34" charset="0"/>
                <a:ea typeface="Verdana" panose="020B0604030504040204" pitchFamily="34" charset="0"/>
              </a:endParaRPr>
            </a:p>
          </p:txBody>
        </p:sp>
      </p:grpSp>
      <p:sp>
        <p:nvSpPr>
          <p:cNvPr id="17" name="TextBox 16">
            <a:extLst>
              <a:ext uri="{FF2B5EF4-FFF2-40B4-BE49-F238E27FC236}">
                <a16:creationId xmlns:a16="http://schemas.microsoft.com/office/drawing/2014/main" id="{D7F2853E-E6C9-48FC-B81E-D3AAC2EDEC74}"/>
              </a:ext>
            </a:extLst>
          </p:cNvPr>
          <p:cNvSpPr txBox="1"/>
          <p:nvPr/>
        </p:nvSpPr>
        <p:spPr>
          <a:xfrm>
            <a:off x="2023222" y="3729245"/>
            <a:ext cx="6011956" cy="461665"/>
          </a:xfrm>
          <a:prstGeom prst="rect">
            <a:avLst/>
          </a:prstGeom>
          <a:noFill/>
        </p:spPr>
        <p:txBody>
          <a:bodyPr wrap="square">
            <a:spAutoFit/>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rPr>
              <a:t>That’s $18,528 per year. </a:t>
            </a:r>
          </a:p>
        </p:txBody>
      </p:sp>
    </p:spTree>
    <p:extLst>
      <p:ext uri="{BB962C8B-B14F-4D97-AF65-F5344CB8AC3E}">
        <p14:creationId xmlns:p14="http://schemas.microsoft.com/office/powerpoint/2010/main" val="314072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FC4D-9E6D-4B53-A1CA-F0F5A63A1717}"/>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rPr>
              <a:t>Life Expectancy</a:t>
            </a:r>
          </a:p>
        </p:txBody>
      </p:sp>
      <p:sp>
        <p:nvSpPr>
          <p:cNvPr id="4" name="Footer Placeholder 3">
            <a:extLst>
              <a:ext uri="{FF2B5EF4-FFF2-40B4-BE49-F238E27FC236}">
                <a16:creationId xmlns:a16="http://schemas.microsoft.com/office/drawing/2014/main" id="{B0F84294-1C86-447B-9CFF-9A274C6869DF}"/>
              </a:ext>
            </a:extLst>
          </p:cNvPr>
          <p:cNvSpPr>
            <a:spLocks noGrp="1"/>
          </p:cNvSpPr>
          <p:nvPr>
            <p:ph type="ftr" sz="quarter" idx="11"/>
          </p:nvPr>
        </p:nvSpPr>
        <p:spPr/>
        <p:txBody>
          <a:bodyPr/>
          <a:lstStyle/>
          <a:p>
            <a:r>
              <a:rPr lang="en-US" sz="580" i="1" dirty="0">
                <a:solidFill>
                  <a:srgbClr val="9A999A"/>
                </a:solidFill>
              </a:rPr>
              <a:t>Source: J.P. Morgan Asset Management. Guide to the Markets 2021. SSA 2014 Life Tables. U.S. Data, 2017. </a:t>
            </a:r>
            <a:r>
              <a:rPr lang="en-US" sz="580" dirty="0">
                <a:solidFill>
                  <a:srgbClr val="9A999A"/>
                </a:solidFill>
              </a:rPr>
              <a:t>ACR# 4021661 12/21</a:t>
            </a:r>
          </a:p>
        </p:txBody>
      </p:sp>
      <p:sp>
        <p:nvSpPr>
          <p:cNvPr id="5" name="Slide Number Placeholder 4">
            <a:extLst>
              <a:ext uri="{FF2B5EF4-FFF2-40B4-BE49-F238E27FC236}">
                <a16:creationId xmlns:a16="http://schemas.microsoft.com/office/drawing/2014/main" id="{60935DEE-5A9C-4022-9CD9-A378AE941A45}"/>
              </a:ext>
            </a:extLst>
          </p:cNvPr>
          <p:cNvSpPr>
            <a:spLocks noGrp="1"/>
          </p:cNvSpPr>
          <p:nvPr>
            <p:ph type="sldNum" sz="quarter" idx="12"/>
          </p:nvPr>
        </p:nvSpPr>
        <p:spPr/>
        <p:txBody>
          <a:bodyPr/>
          <a:lstStyle/>
          <a:p>
            <a:fld id="{9061F5B3-D3D1-4E34-B802-F65422553442}" type="slidenum">
              <a:rPr lang="en-US" smtClean="0"/>
              <a:t>4</a:t>
            </a:fld>
            <a:endParaRPr lang="en-US"/>
          </a:p>
        </p:txBody>
      </p:sp>
      <p:graphicFrame>
        <p:nvGraphicFramePr>
          <p:cNvPr id="6" name="Content Placeholder 5">
            <a:extLst>
              <a:ext uri="{FF2B5EF4-FFF2-40B4-BE49-F238E27FC236}">
                <a16:creationId xmlns:a16="http://schemas.microsoft.com/office/drawing/2014/main" id="{843C9EC3-3592-4A47-9DF4-A4B5F37E81F6}"/>
              </a:ext>
            </a:extLst>
          </p:cNvPr>
          <p:cNvGraphicFramePr>
            <a:graphicFrameLocks noGrp="1"/>
          </p:cNvGraphicFramePr>
          <p:nvPr>
            <p:ph idx="1"/>
            <p:extLst>
              <p:ext uri="{D42A27DB-BD31-4B8C-83A1-F6EECF244321}">
                <p14:modId xmlns:p14="http://schemas.microsoft.com/office/powerpoint/2010/main" val="3255457616"/>
              </p:ext>
            </p:extLst>
          </p:nvPr>
        </p:nvGraphicFramePr>
        <p:xfrm>
          <a:off x="457200" y="1181100"/>
          <a:ext cx="9144000" cy="5678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014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FC4D-9E6D-4B53-A1CA-F0F5A63A1717}"/>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rPr>
              <a:t>Good Health is the Best Wealth</a:t>
            </a:r>
          </a:p>
        </p:txBody>
      </p:sp>
      <p:sp>
        <p:nvSpPr>
          <p:cNvPr id="5" name="Slide Number Placeholder 4">
            <a:extLst>
              <a:ext uri="{FF2B5EF4-FFF2-40B4-BE49-F238E27FC236}">
                <a16:creationId xmlns:a16="http://schemas.microsoft.com/office/drawing/2014/main" id="{60935DEE-5A9C-4022-9CD9-A378AE941A45}"/>
              </a:ext>
            </a:extLst>
          </p:cNvPr>
          <p:cNvSpPr>
            <a:spLocks noGrp="1"/>
          </p:cNvSpPr>
          <p:nvPr>
            <p:ph type="sldNum" sz="quarter" idx="12"/>
          </p:nvPr>
        </p:nvSpPr>
        <p:spPr/>
        <p:txBody>
          <a:bodyPr/>
          <a:lstStyle/>
          <a:p>
            <a:fld id="{9061F5B3-D3D1-4E34-B802-F65422553442}" type="slidenum">
              <a:rPr lang="en-US" smtClean="0"/>
              <a:t>5</a:t>
            </a:fld>
            <a:endParaRPr lang="en-US"/>
          </a:p>
        </p:txBody>
      </p:sp>
      <p:sp>
        <p:nvSpPr>
          <p:cNvPr id="7" name="Content Placeholder 6">
            <a:extLst>
              <a:ext uri="{FF2B5EF4-FFF2-40B4-BE49-F238E27FC236}">
                <a16:creationId xmlns:a16="http://schemas.microsoft.com/office/drawing/2014/main" id="{302EF869-AAE3-4FE2-AE1E-86ACE8091D19}"/>
              </a:ext>
            </a:extLst>
          </p:cNvPr>
          <p:cNvSpPr>
            <a:spLocks noGrp="1"/>
          </p:cNvSpPr>
          <p:nvPr>
            <p:ph idx="1"/>
          </p:nvPr>
        </p:nvSpPr>
        <p:spPr>
          <a:xfrm>
            <a:off x="457201" y="1102573"/>
            <a:ext cx="9144000" cy="5679227"/>
          </a:xfrm>
        </p:spPr>
        <p:txBody>
          <a:bodyPr/>
          <a:lstStyle/>
          <a:p>
            <a:pPr marL="0" marR="0">
              <a:lnSpc>
                <a:spcPct val="107000"/>
              </a:lnSpc>
              <a:spcBef>
                <a:spcPts val="600"/>
              </a:spcBef>
              <a:spcAft>
                <a:spcPts val="0"/>
              </a:spcAft>
            </a:pPr>
            <a:r>
              <a:rPr lang="en-US" sz="1100" dirty="0">
                <a:effectLst/>
                <a:latin typeface="Verdana" panose="020B0604030504040204" pitchFamily="34" charset="0"/>
                <a:ea typeface="Verdana" panose="020B0604030504040204" pitchFamily="34" charset="0"/>
                <a:cs typeface="Times New Roman" panose="02020603050405020304" pitchFamily="18" charset="0"/>
              </a:rPr>
              <a:t>Believe it or not, staying healthy just might make you wealthy. With small lifestyle changes and healthy choices, you may reduce your annual healthcare costs and increase your income. By adopting healthy habits, you can mitigate future healthcare costs. Data from </a:t>
            </a:r>
            <a:r>
              <a:rPr lang="en-US" sz="1100" dirty="0" err="1">
                <a:effectLst/>
                <a:latin typeface="Verdana" panose="020B0604030504040204" pitchFamily="34" charset="0"/>
                <a:ea typeface="Verdana" panose="020B0604030504040204" pitchFamily="34" charset="0"/>
                <a:cs typeface="Times New Roman" panose="02020603050405020304" pitchFamily="18" charset="0"/>
              </a:rPr>
              <a:t>HealthyCapital</a:t>
            </a:r>
            <a:r>
              <a:rPr lang="en-US" sz="1100" dirty="0">
                <a:effectLst/>
                <a:latin typeface="Verdana" panose="020B0604030504040204" pitchFamily="34" charset="0"/>
                <a:ea typeface="Verdana" panose="020B0604030504040204" pitchFamily="34" charset="0"/>
                <a:cs typeface="Times New Roman" panose="02020603050405020304" pitchFamily="18" charset="0"/>
              </a:rPr>
              <a:t> reveals that by simply making a few minor changes to daily routines, and reducing the risk factors leading to chronic disease, individuals could potentially add years to their lives and save thousands of dollars in lifetime medical expenses.</a:t>
            </a:r>
          </a:p>
          <a:p>
            <a:pPr marL="0" marR="0">
              <a:lnSpc>
                <a:spcPct val="107000"/>
              </a:lnSpc>
              <a:spcBef>
                <a:spcPts val="0"/>
              </a:spcBef>
              <a:spcAft>
                <a:spcPts val="0"/>
              </a:spcAft>
            </a:pPr>
            <a:r>
              <a:rPr lang="en-US" sz="1200" b="1" dirty="0">
                <a:effectLst/>
                <a:latin typeface="Verdana" panose="020B0604030504040204" pitchFamily="34" charset="0"/>
                <a:ea typeface="Verdana" panose="020B0604030504040204" pitchFamily="34" charset="0"/>
                <a:cs typeface="Times New Roman" panose="02020603050405020304" pitchFamily="18" charset="0"/>
              </a:rPr>
              <a:t> </a:t>
            </a:r>
          </a:p>
          <a:p>
            <a:pPr marL="0" marR="0">
              <a:lnSpc>
                <a:spcPct val="107000"/>
              </a:lnSpc>
              <a:spcBef>
                <a:spcPts val="0"/>
              </a:spcBef>
              <a:spcAft>
                <a:spcPts val="0"/>
              </a:spcAft>
            </a:pPr>
            <a:r>
              <a:rPr lang="en-US" sz="1100" dirty="0">
                <a:latin typeface="Verdana" panose="020B0604030504040204" pitchFamily="34" charset="0"/>
                <a:ea typeface="Verdana" panose="020B0604030504040204" pitchFamily="34" charset="0"/>
                <a:cs typeface="Times New Roman" panose="02020603050405020304" pitchFamily="18" charset="0"/>
              </a:rPr>
              <a:t>For Example:</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p>
            <a:endParaRPr lang="en-US" dirty="0"/>
          </a:p>
        </p:txBody>
      </p:sp>
      <p:graphicFrame>
        <p:nvGraphicFramePr>
          <p:cNvPr id="24" name="Table 23">
            <a:extLst>
              <a:ext uri="{FF2B5EF4-FFF2-40B4-BE49-F238E27FC236}">
                <a16:creationId xmlns:a16="http://schemas.microsoft.com/office/drawing/2014/main" id="{F43CC6DB-D85D-422F-A75C-11404BC55C73}"/>
              </a:ext>
            </a:extLst>
          </p:cNvPr>
          <p:cNvGraphicFramePr>
            <a:graphicFrameLocks noGrp="1"/>
          </p:cNvGraphicFramePr>
          <p:nvPr>
            <p:extLst>
              <p:ext uri="{D42A27DB-BD31-4B8C-83A1-F6EECF244321}">
                <p14:modId xmlns:p14="http://schemas.microsoft.com/office/powerpoint/2010/main" val="1340073574"/>
              </p:ext>
            </p:extLst>
          </p:nvPr>
        </p:nvGraphicFramePr>
        <p:xfrm>
          <a:off x="2057400" y="5943600"/>
          <a:ext cx="5481320" cy="1184402"/>
        </p:xfrm>
        <a:graphic>
          <a:graphicData uri="http://schemas.openxmlformats.org/drawingml/2006/table">
            <a:tbl>
              <a:tblPr firstRow="1" firstCol="1" bandRow="1"/>
              <a:tblGrid>
                <a:gridCol w="1370330">
                  <a:extLst>
                    <a:ext uri="{9D8B030D-6E8A-4147-A177-3AD203B41FA5}">
                      <a16:colId xmlns:a16="http://schemas.microsoft.com/office/drawing/2014/main" val="4062049156"/>
                    </a:ext>
                  </a:extLst>
                </a:gridCol>
                <a:gridCol w="1370330">
                  <a:extLst>
                    <a:ext uri="{9D8B030D-6E8A-4147-A177-3AD203B41FA5}">
                      <a16:colId xmlns:a16="http://schemas.microsoft.com/office/drawing/2014/main" val="1428359643"/>
                    </a:ext>
                  </a:extLst>
                </a:gridCol>
                <a:gridCol w="1370330">
                  <a:extLst>
                    <a:ext uri="{9D8B030D-6E8A-4147-A177-3AD203B41FA5}">
                      <a16:colId xmlns:a16="http://schemas.microsoft.com/office/drawing/2014/main" val="3934097172"/>
                    </a:ext>
                  </a:extLst>
                </a:gridCol>
                <a:gridCol w="1370330">
                  <a:extLst>
                    <a:ext uri="{9D8B030D-6E8A-4147-A177-3AD203B41FA5}">
                      <a16:colId xmlns:a16="http://schemas.microsoft.com/office/drawing/2014/main" val="1043048874"/>
                    </a:ext>
                  </a:extLst>
                </a:gridCol>
              </a:tblGrid>
              <a:tr h="0">
                <a:tc>
                  <a:txBody>
                    <a:bodyPr/>
                    <a:lstStyle/>
                    <a:p>
                      <a:pPr marL="0" marR="0">
                        <a:lnSpc>
                          <a:spcPct val="107000"/>
                        </a:lnSpc>
                        <a:spcBef>
                          <a:spcPts val="0"/>
                        </a:spcBef>
                        <a:spcAft>
                          <a:spcPts val="0"/>
                        </a:spcAft>
                      </a:pPr>
                      <a:r>
                        <a:rPr lang="en-US" sz="95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3">
                  <a:txBody>
                    <a:bodyPr/>
                    <a:lstStyle/>
                    <a:p>
                      <a:pPr marL="0" marR="0">
                        <a:lnSpc>
                          <a:spcPct val="107000"/>
                        </a:lnSpc>
                        <a:spcBef>
                          <a:spcPts val="0"/>
                        </a:spcBef>
                        <a:spcAft>
                          <a:spcPts val="0"/>
                        </a:spcAft>
                      </a:pPr>
                      <a:r>
                        <a:rPr lang="en-US" sz="95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5140233"/>
                  </a:ext>
                </a:extLst>
              </a:tr>
              <a:tr h="0">
                <a:tc>
                  <a:txBody>
                    <a:bodyPr/>
                    <a:lstStyle/>
                    <a:p>
                      <a:pPr marL="0" marR="0">
                        <a:lnSpc>
                          <a:spcPct val="107000"/>
                        </a:lnSpc>
                        <a:spcBef>
                          <a:spcPts val="0"/>
                        </a:spcBef>
                        <a:spcAft>
                          <a:spcPts val="0"/>
                        </a:spcAft>
                      </a:pPr>
                      <a:r>
                        <a:rPr lang="en-US" sz="95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Alisha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483"/>
                    </a:solidFill>
                  </a:tcPr>
                </a:tc>
                <a:tc>
                  <a:txBody>
                    <a:bodyPr/>
                    <a:lstStyle/>
                    <a:p>
                      <a:pPr marL="0" marR="0" algn="ctr">
                        <a:lnSpc>
                          <a:spcPct val="107000"/>
                        </a:lnSpc>
                        <a:spcBef>
                          <a:spcPts val="0"/>
                        </a:spcBef>
                        <a:spcAft>
                          <a:spcPts val="0"/>
                        </a:spcAft>
                      </a:pPr>
                      <a:r>
                        <a:rPr lang="en-US" sz="95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Jasmine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483"/>
                    </a:solidFill>
                  </a:tcPr>
                </a:tc>
                <a:tc>
                  <a:txBody>
                    <a:bodyPr/>
                    <a:lstStyle/>
                    <a:p>
                      <a:pPr marL="0" marR="0" algn="ctr">
                        <a:lnSpc>
                          <a:spcPct val="107000"/>
                        </a:lnSpc>
                        <a:spcBef>
                          <a:spcPts val="0"/>
                        </a:spcBef>
                        <a:spcAft>
                          <a:spcPts val="0"/>
                        </a:spcAft>
                      </a:pPr>
                      <a:r>
                        <a:rPr lang="en-US" sz="95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Jasmine’s Savings in Health Expenditures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483"/>
                    </a:solidFill>
                  </a:tcPr>
                </a:tc>
                <a:extLst>
                  <a:ext uri="{0D108BD9-81ED-4DB2-BD59-A6C34878D82A}">
                    <a16:rowId xmlns:a16="http://schemas.microsoft.com/office/drawing/2014/main" val="1381009381"/>
                  </a:ext>
                </a:extLst>
              </a:tr>
              <a:tr h="0">
                <a:tc>
                  <a:txBody>
                    <a:bodyPr/>
                    <a:lstStyle/>
                    <a:p>
                      <a:pPr marL="0" marR="0">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Age 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$2,477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$1,286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$1,192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13600"/>
                  </a:ext>
                </a:extLst>
              </a:tr>
              <a:tr h="0">
                <a:tc>
                  <a:txBody>
                    <a:bodyPr/>
                    <a:lstStyle/>
                    <a:p>
                      <a:pPr marL="0" marR="0">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Age 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$13,936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$7,343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$6,592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570203"/>
                  </a:ext>
                </a:extLst>
              </a:tr>
              <a:tr h="0">
                <a:tc>
                  <a:txBody>
                    <a:bodyPr/>
                    <a:lstStyle/>
                    <a:p>
                      <a:pPr marL="0" marR="0">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Total Pre-Retirement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$138,288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$72,591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$65,697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150368"/>
                  </a:ext>
                </a:extLst>
              </a:tr>
              <a:tr h="0">
                <a:tc>
                  <a:txBody>
                    <a:bodyPr/>
                    <a:lstStyle/>
                    <a:p>
                      <a:pPr marL="0" marR="0">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Total In Retirement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dirty="0">
                          <a:effectLst/>
                          <a:latin typeface="Arial" panose="020B0604020202020204" pitchFamily="34" charset="0"/>
                          <a:ea typeface="Calibri" panose="020F0502020204030204" pitchFamily="34" charset="0"/>
                          <a:cs typeface="Times New Roman" panose="02020603050405020304" pitchFamily="18" charset="0"/>
                        </a:rPr>
                        <a:t>$51,790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$28,031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00"/>
                        </a:spcBef>
                        <a:spcAft>
                          <a:spcPts val="100"/>
                        </a:spcAft>
                      </a:pPr>
                      <a:r>
                        <a:rPr lang="en-US" sz="950">
                          <a:effectLst/>
                          <a:latin typeface="Arial" panose="020B0604020202020204" pitchFamily="34" charset="0"/>
                          <a:ea typeface="Calibri" panose="020F0502020204030204" pitchFamily="34" charset="0"/>
                          <a:cs typeface="Times New Roman" panose="02020603050405020304" pitchFamily="18" charset="0"/>
                        </a:rPr>
                        <a:t>$23,759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95918"/>
                  </a:ext>
                </a:extLst>
              </a:tr>
              <a:tr h="0">
                <a:tc>
                  <a:txBody>
                    <a:bodyPr/>
                    <a:lstStyle/>
                    <a:p>
                      <a:pPr marL="0" marR="0">
                        <a:lnSpc>
                          <a:spcPct val="107000"/>
                        </a:lnSpc>
                        <a:spcBef>
                          <a:spcPts val="100"/>
                        </a:spcBef>
                        <a:spcAft>
                          <a:spcPts val="100"/>
                        </a:spcAft>
                      </a:pPr>
                      <a:r>
                        <a:rPr lang="en-US" sz="9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Grand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100"/>
                        </a:spcBef>
                        <a:spcAft>
                          <a:spcPts val="100"/>
                        </a:spcAft>
                      </a:pPr>
                      <a:r>
                        <a:rPr lang="en-US" sz="9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$190,078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100"/>
                        </a:spcBef>
                        <a:spcAft>
                          <a:spcPts val="100"/>
                        </a:spcAft>
                      </a:pPr>
                      <a:r>
                        <a:rPr lang="en-US" sz="95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$100,622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100"/>
                        </a:spcBef>
                        <a:spcAft>
                          <a:spcPts val="100"/>
                        </a:spcAft>
                      </a:pPr>
                      <a:r>
                        <a:rPr lang="en-US" sz="9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$89,456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08613079"/>
                  </a:ext>
                </a:extLst>
              </a:tr>
            </a:tbl>
          </a:graphicData>
        </a:graphic>
      </p:graphicFrame>
      <p:pic>
        <p:nvPicPr>
          <p:cNvPr id="2077" name="Picture 5">
            <a:extLst>
              <a:ext uri="{FF2B5EF4-FFF2-40B4-BE49-F238E27FC236}">
                <a16:creationId xmlns:a16="http://schemas.microsoft.com/office/drawing/2014/main" id="{358DD0F8-E157-48DE-9D0E-2A95EE3C7A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023" y="2552393"/>
            <a:ext cx="3197377" cy="2084865"/>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7">
            <a:extLst>
              <a:ext uri="{FF2B5EF4-FFF2-40B4-BE49-F238E27FC236}">
                <a16:creationId xmlns:a16="http://schemas.microsoft.com/office/drawing/2014/main" id="{946C74E4-1E9D-4A81-888E-0B54442A8F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7089" y="2507133"/>
            <a:ext cx="3268711" cy="2143707"/>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8">
            <a:extLst>
              <a:ext uri="{FF2B5EF4-FFF2-40B4-BE49-F238E27FC236}">
                <a16:creationId xmlns:a16="http://schemas.microsoft.com/office/drawing/2014/main" id="{AD4A9460-9296-44A3-85BB-6B82D6D5DF9C}"/>
              </a:ext>
            </a:extLst>
          </p:cNvPr>
          <p:cNvSpPr txBox="1">
            <a:spLocks noChangeArrowheads="1"/>
          </p:cNvSpPr>
          <p:nvPr/>
        </p:nvSpPr>
        <p:spPr bwMode="auto">
          <a:xfrm>
            <a:off x="5029200" y="2514600"/>
            <a:ext cx="1484361" cy="214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Jasmine</a:t>
            </a:r>
            <a:endParaRPr kumimoji="0" lang="en-US" altLang="en-US" sz="1000" b="1"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i="1"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The well managed patient </a:t>
            </a:r>
            <a:endPar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Takes prescribed medication</a:t>
            </a:r>
            <a:endPar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Exercises 30 minutes/day, 5 days/week</a:t>
            </a:r>
            <a:endPar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Moderate alcohol intake</a:t>
            </a:r>
            <a:endPar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Chooses healthy fats</a:t>
            </a:r>
            <a:endPar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Limits dietary salt</a:t>
            </a:r>
            <a:endPar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Quit smoking</a:t>
            </a:r>
            <a:endParaRPr kumimoji="0" lang="en-US" altLang="en-US" sz="90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12">
            <a:extLst>
              <a:ext uri="{FF2B5EF4-FFF2-40B4-BE49-F238E27FC236}">
                <a16:creationId xmlns:a16="http://schemas.microsoft.com/office/drawing/2014/main" id="{4661DA3F-AA7F-4A98-909F-9ED3B36909BA}"/>
              </a:ext>
            </a:extLst>
          </p:cNvPr>
          <p:cNvSpPr txBox="1">
            <a:spLocks noChangeArrowheads="1"/>
          </p:cNvSpPr>
          <p:nvPr/>
        </p:nvSpPr>
        <p:spPr bwMode="auto">
          <a:xfrm>
            <a:off x="1428750" y="4665775"/>
            <a:ext cx="71056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For purpose of the case study, Alisha and Jasmine are compared in two levels of care: average managed (loosely follows physician recommendations) and well managed (fully complies with physician recommendations).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
            <a:extLst>
              <a:ext uri="{FF2B5EF4-FFF2-40B4-BE49-F238E27FC236}">
                <a16:creationId xmlns:a16="http://schemas.microsoft.com/office/drawing/2014/main" id="{3FAADA14-91A1-43A4-9595-777799B01F7F}"/>
              </a:ext>
            </a:extLst>
          </p:cNvPr>
          <p:cNvSpPr txBox="1">
            <a:spLocks noChangeArrowheads="1"/>
          </p:cNvSpPr>
          <p:nvPr/>
        </p:nvSpPr>
        <p:spPr bwMode="auto">
          <a:xfrm>
            <a:off x="2992437" y="2552078"/>
            <a:ext cx="1808163" cy="217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5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Alisha</a:t>
            </a:r>
            <a:endParaRPr kumimoji="0" lang="en-US" altLang="en-US" sz="95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50" i="1"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The average managed patient </a:t>
            </a:r>
            <a:endParaRPr kumimoji="0" lang="en-US" altLang="en-US" sz="95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95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Blood pressure of 150/95</a:t>
            </a:r>
            <a:endParaRPr kumimoji="0" lang="en-US" altLang="en-US" sz="95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95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Sometimes forgets medications</a:t>
            </a:r>
            <a:endParaRPr kumimoji="0" lang="en-US" altLang="en-US" sz="95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95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Sometimes doesn’t follow her suggested diet</a:t>
            </a:r>
            <a:endParaRPr kumimoji="0" lang="en-US" altLang="en-US" sz="95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95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Occasional smoker and drinker</a:t>
            </a:r>
            <a:endParaRPr kumimoji="0" lang="en-US" altLang="en-US" sz="95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31">
            <a:extLst>
              <a:ext uri="{FF2B5EF4-FFF2-40B4-BE49-F238E27FC236}">
                <a16:creationId xmlns:a16="http://schemas.microsoft.com/office/drawing/2014/main" id="{B3D30485-2C24-40AC-A63B-F8636C3FF9C6}"/>
              </a:ext>
            </a:extLst>
          </p:cNvPr>
          <p:cNvSpPr>
            <a:spLocks noChangeArrowheads="1"/>
          </p:cNvSpPr>
          <p:nvPr/>
        </p:nvSpPr>
        <p:spPr bwMode="auto">
          <a:xfrm>
            <a:off x="666750" y="-1049337"/>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TextBox 38">
            <a:extLst>
              <a:ext uri="{FF2B5EF4-FFF2-40B4-BE49-F238E27FC236}">
                <a16:creationId xmlns:a16="http://schemas.microsoft.com/office/drawing/2014/main" id="{633A1B01-1929-4DDE-897F-03DC0A236874}"/>
              </a:ext>
            </a:extLst>
          </p:cNvPr>
          <p:cNvSpPr txBox="1"/>
          <p:nvPr/>
        </p:nvSpPr>
        <p:spPr>
          <a:xfrm>
            <a:off x="492318" y="5041031"/>
            <a:ext cx="9073764" cy="1054969"/>
          </a:xfrm>
          <a:prstGeom prst="rect">
            <a:avLst/>
          </a:prstGeom>
          <a:noFill/>
        </p:spPr>
        <p:txBody>
          <a:bodyPr wrap="square">
            <a:spAutoFit/>
          </a:bodyPr>
          <a:lstStyle/>
          <a:p>
            <a:pPr marL="0" marR="0">
              <a:lnSpc>
                <a:spcPct val="107000"/>
              </a:lnSpc>
              <a:spcBef>
                <a:spcPts val="1200"/>
              </a:spcBef>
              <a:spcAft>
                <a:spcPts val="0"/>
              </a:spcAft>
            </a:pPr>
            <a:r>
              <a:rPr lang="en-US" sz="1000" dirty="0">
                <a:effectLst/>
                <a:latin typeface="Verdana" panose="020B0604030504040204" pitchFamily="34" charset="0"/>
                <a:ea typeface="Verdana" panose="020B0604030504040204" pitchFamily="34" charset="0"/>
                <a:cs typeface="Times New Roman" panose="02020603050405020304" pitchFamily="18" charset="0"/>
              </a:rPr>
              <a:t>Alisha and Jasmine are both 45 years old and both sought medical treatment for high blood pressure. Alisha doesn’t follow the lifestyle changes her doctor suggested, whereas Jasmine diligently follows her doctor’s recommendations. With Jasmine’s small changes she saves more than $1,000 in out-of-pocket healthcare costs. Additionally, Jasmine’s combined pre-retirement and in-retirement savings will be $89,456 more than Alisha, as shown in the table below.</a:t>
            </a:r>
          </a:p>
          <a:p>
            <a:pPr marL="0" marR="0">
              <a:lnSpc>
                <a:spcPct val="107000"/>
              </a:lnSpc>
              <a:spcBef>
                <a:spcPts val="1200"/>
              </a:spcBef>
              <a:spcAft>
                <a:spcPts val="0"/>
              </a:spcAft>
            </a:pPr>
            <a:r>
              <a:rPr lang="en-US" sz="1000" dirty="0">
                <a:latin typeface="Verdana" panose="020B0604030504040204" pitchFamily="34" charset="0"/>
                <a:ea typeface="Verdana" panose="020B0604030504040204" pitchFamily="34" charset="0"/>
                <a:cs typeface="Times New Roman" panose="02020603050405020304" pitchFamily="18" charset="0"/>
              </a:rPr>
              <a:t>Annual Out-of-Pocket Healthcare Costs:</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4868287F-3A26-452B-8EBF-00EEB38F17B8}"/>
              </a:ext>
            </a:extLst>
          </p:cNvPr>
          <p:cNvSpPr txBox="1"/>
          <p:nvPr/>
        </p:nvSpPr>
        <p:spPr>
          <a:xfrm>
            <a:off x="838200" y="7239000"/>
            <a:ext cx="8534399" cy="307777"/>
          </a:xfrm>
          <a:prstGeom prst="rect">
            <a:avLst/>
          </a:prstGeom>
          <a:noFill/>
        </p:spPr>
        <p:txBody>
          <a:bodyPr wrap="square">
            <a:spAutoFit/>
          </a:bodyPr>
          <a:lstStyle/>
          <a:p>
            <a:pPr marL="0" marR="171450" algn="ctr">
              <a:spcBef>
                <a:spcPts val="0"/>
              </a:spcBef>
              <a:spcAft>
                <a:spcPts val="0"/>
              </a:spcAft>
              <a:tabLst>
                <a:tab pos="2971800" algn="ctr"/>
                <a:tab pos="5943600" algn="r"/>
              </a:tabLst>
            </a:pPr>
            <a:r>
              <a:rPr lang="en-US" sz="700" i="1" dirty="0">
                <a:effectLst/>
                <a:latin typeface="Verdana" panose="020B0604030504040204" pitchFamily="34" charset="0"/>
                <a:ea typeface="Verdana" panose="020B0604030504040204" pitchFamily="34" charset="0"/>
                <a:cs typeface="Times New Roman" panose="02020603050405020304" pitchFamily="18" charset="0"/>
              </a:rPr>
              <a:t>The hypothetical case study results are for illustrative purposes only and should not be deemed a representation of past or future results. This example does not represent any specific product, nor does it reflect sales charges or other expenses that may be required for some investments. No representation is made as to the accurateness of the analysis. </a:t>
            </a:r>
            <a:endParaRPr lang="en-US" sz="7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1519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40">
            <a:extLst>
              <a:ext uri="{FF2B5EF4-FFF2-40B4-BE49-F238E27FC236}">
                <a16:creationId xmlns:a16="http://schemas.microsoft.com/office/drawing/2014/main" id="{43F3E3E8-CC4A-4A0D-991F-892C86E46B73}"/>
              </a:ext>
            </a:extLst>
          </p:cNvPr>
          <p:cNvSpPr>
            <a:spLocks noChangeArrowheads="1"/>
          </p:cNvSpPr>
          <p:nvPr/>
        </p:nvSpPr>
        <p:spPr bwMode="auto">
          <a:xfrm>
            <a:off x="461010" y="1455420"/>
            <a:ext cx="9115425" cy="2898775"/>
          </a:xfrm>
          <a:prstGeom prst="rect">
            <a:avLst/>
          </a:prstGeom>
          <a:solidFill>
            <a:srgbClr val="FFFFEF"/>
          </a:solidFill>
          <a:ln w="12700" cap="sq" algn="ctr">
            <a:solidFill>
              <a:srgbClr val="4C79A8"/>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defTabSz="1005840">
              <a:defRPr/>
            </a:pPr>
            <a:endParaRPr lang="en-US" altLang="en-US" sz="2640" kern="0">
              <a:solidFill>
                <a:srgbClr val="FFFFFF"/>
              </a:solidFill>
            </a:endParaRPr>
          </a:p>
        </p:txBody>
      </p:sp>
      <p:sp>
        <p:nvSpPr>
          <p:cNvPr id="24580" name="Rectangle 5"/>
          <p:cNvSpPr>
            <a:spLocks noGrp="1" noChangeArrowheads="1"/>
          </p:cNvSpPr>
          <p:nvPr>
            <p:ph type="title"/>
          </p:nvPr>
        </p:nvSpPr>
        <p:spPr>
          <a:xfrm>
            <a:off x="445293" y="294149"/>
            <a:ext cx="9000173" cy="704734"/>
          </a:xfrm>
        </p:spPr>
        <p:txBody>
          <a:bodyPr/>
          <a:lstStyle/>
          <a:p>
            <a:pPr eaLnBrk="1" hangingPunct="1"/>
            <a:r>
              <a:rPr lang="en-US" altLang="en-US" sz="2600" dirty="0">
                <a:latin typeface="Verdana" panose="020B0604030504040204" pitchFamily="34" charset="0"/>
                <a:ea typeface="Verdana" panose="020B0604030504040204" pitchFamily="34" charset="0"/>
                <a:cs typeface="Verdana" panose="020B0604030504040204" pitchFamily="34" charset="0"/>
              </a:rPr>
              <a:t>Investing Sooner May Help You Reach Your Goals</a:t>
            </a:r>
            <a:endParaRPr lang="en-US" sz="2600" dirty="0"/>
          </a:p>
        </p:txBody>
      </p:sp>
      <p:sp>
        <p:nvSpPr>
          <p:cNvPr id="50" name="Text Box 34">
            <a:extLst>
              <a:ext uri="{FF2B5EF4-FFF2-40B4-BE49-F238E27FC236}">
                <a16:creationId xmlns:a16="http://schemas.microsoft.com/office/drawing/2014/main" id="{9D4E9FE0-6F03-4A28-967D-3EE1B7E4B006}"/>
              </a:ext>
            </a:extLst>
          </p:cNvPr>
          <p:cNvSpPr txBox="1">
            <a:spLocks noChangeArrowheads="1"/>
          </p:cNvSpPr>
          <p:nvPr/>
        </p:nvSpPr>
        <p:spPr bwMode="auto">
          <a:xfrm>
            <a:off x="3820795" y="5340652"/>
            <a:ext cx="65" cy="27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endParaRPr lang="en-US" altLang="en-US" sz="1760">
              <a:solidFill>
                <a:srgbClr val="FFFFFF"/>
              </a:solidFill>
              <a:latin typeface="Arial" charset="0"/>
            </a:endParaRPr>
          </a:p>
        </p:txBody>
      </p:sp>
      <p:sp>
        <p:nvSpPr>
          <p:cNvPr id="51" name="Rectangle 41">
            <a:extLst>
              <a:ext uri="{FF2B5EF4-FFF2-40B4-BE49-F238E27FC236}">
                <a16:creationId xmlns:a16="http://schemas.microsoft.com/office/drawing/2014/main" id="{FDB21514-9CCC-40A4-ADF4-D0DD186169A1}"/>
              </a:ext>
            </a:extLst>
          </p:cNvPr>
          <p:cNvSpPr>
            <a:spLocks noChangeArrowheads="1"/>
          </p:cNvSpPr>
          <p:nvPr/>
        </p:nvSpPr>
        <p:spPr bwMode="auto">
          <a:xfrm>
            <a:off x="3101340" y="3564890"/>
            <a:ext cx="5713730" cy="447040"/>
          </a:xfrm>
          <a:prstGeom prst="rect">
            <a:avLst/>
          </a:prstGeom>
          <a:solidFill>
            <a:srgbClr val="4C79A8"/>
          </a:solidFill>
          <a:ln w="12700" cap="sq" algn="ctr">
            <a:solidFill>
              <a:srgbClr val="4C79A8"/>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defTabSz="1005840">
              <a:defRPr/>
            </a:pPr>
            <a:endParaRPr lang="en-US" altLang="en-US" sz="2640" kern="0">
              <a:solidFill>
                <a:srgbClr val="FFFFFF"/>
              </a:solidFill>
            </a:endParaRPr>
          </a:p>
        </p:txBody>
      </p:sp>
      <p:sp>
        <p:nvSpPr>
          <p:cNvPr id="52" name="Text Box 42">
            <a:extLst>
              <a:ext uri="{FF2B5EF4-FFF2-40B4-BE49-F238E27FC236}">
                <a16:creationId xmlns:a16="http://schemas.microsoft.com/office/drawing/2014/main" id="{99C4D37B-8DE4-408E-8674-E50CA5D67DB8}"/>
              </a:ext>
            </a:extLst>
          </p:cNvPr>
          <p:cNvSpPr txBox="1">
            <a:spLocks noChangeArrowheads="1"/>
          </p:cNvSpPr>
          <p:nvPr/>
        </p:nvSpPr>
        <p:spPr bwMode="auto">
          <a:xfrm>
            <a:off x="3075727" y="3598070"/>
            <a:ext cx="2342308" cy="329321"/>
          </a:xfrm>
          <a:prstGeom prst="rect">
            <a:avLst/>
          </a:prstGeom>
          <a:noFill/>
          <a:ln>
            <a:noFill/>
          </a:ln>
          <a:effectLst/>
          <a:extLst>
            <a:ext uri="{909E8E84-426E-40DD-AFC4-6F175D3DCCD1}">
              <a14:hiddenFill xmlns:a14="http://schemas.microsoft.com/office/drawing/2010/main">
                <a:solidFill>
                  <a:srgbClr val="E47C03"/>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540">
                <a:solidFill>
                  <a:srgbClr val="FFFFFF"/>
                </a:solidFill>
                <a:latin typeface="Arial" charset="0"/>
              </a:rPr>
              <a:t>$104,000 total invested</a:t>
            </a:r>
          </a:p>
        </p:txBody>
      </p:sp>
      <p:sp>
        <p:nvSpPr>
          <p:cNvPr id="53" name="Rectangle 43">
            <a:extLst>
              <a:ext uri="{FF2B5EF4-FFF2-40B4-BE49-F238E27FC236}">
                <a16:creationId xmlns:a16="http://schemas.microsoft.com/office/drawing/2014/main" id="{A12AF7E4-4114-41AE-A77B-766AB5D152DC}"/>
              </a:ext>
            </a:extLst>
          </p:cNvPr>
          <p:cNvSpPr>
            <a:spLocks noChangeArrowheads="1"/>
          </p:cNvSpPr>
          <p:nvPr/>
        </p:nvSpPr>
        <p:spPr bwMode="auto">
          <a:xfrm>
            <a:off x="894080" y="2195830"/>
            <a:ext cx="2165350" cy="447040"/>
          </a:xfrm>
          <a:prstGeom prst="rect">
            <a:avLst/>
          </a:prstGeom>
          <a:solidFill>
            <a:srgbClr val="4C79A8"/>
          </a:solidFill>
          <a:ln w="12700" cap="sq" algn="ctr">
            <a:solidFill>
              <a:srgbClr val="4C79A8"/>
            </a:solidFill>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defTabSz="1005840">
              <a:defRPr/>
            </a:pPr>
            <a:endParaRPr lang="en-US" altLang="en-US" sz="2640" kern="0">
              <a:solidFill>
                <a:srgbClr val="FFFFFF"/>
              </a:solidFill>
            </a:endParaRPr>
          </a:p>
        </p:txBody>
      </p:sp>
      <p:sp>
        <p:nvSpPr>
          <p:cNvPr id="54" name="Text Box 44">
            <a:extLst>
              <a:ext uri="{FF2B5EF4-FFF2-40B4-BE49-F238E27FC236}">
                <a16:creationId xmlns:a16="http://schemas.microsoft.com/office/drawing/2014/main" id="{82D01A37-BA40-4AF9-BA64-418CDAF47304}"/>
              </a:ext>
            </a:extLst>
          </p:cNvPr>
          <p:cNvSpPr txBox="1">
            <a:spLocks noChangeArrowheads="1"/>
          </p:cNvSpPr>
          <p:nvPr/>
        </p:nvSpPr>
        <p:spPr bwMode="auto">
          <a:xfrm>
            <a:off x="1272824" y="1879760"/>
            <a:ext cx="1395638" cy="329321"/>
          </a:xfrm>
          <a:prstGeom prst="rect">
            <a:avLst/>
          </a:prstGeom>
          <a:noFill/>
          <a:ln>
            <a:noFill/>
          </a:ln>
          <a:effectLst/>
          <a:extLst>
            <a:ext uri="{909E8E84-426E-40DD-AFC4-6F175D3DCCD1}">
              <a14:hiddenFill xmlns:a14="http://schemas.microsoft.com/office/drawing/2010/main">
                <a:solidFill>
                  <a:srgbClr val="E47C03"/>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540">
                <a:solidFill>
                  <a:srgbClr val="000000"/>
                </a:solidFill>
                <a:latin typeface="Arial" charset="0"/>
              </a:rPr>
              <a:t>Participant A</a:t>
            </a:r>
          </a:p>
        </p:txBody>
      </p:sp>
      <p:sp>
        <p:nvSpPr>
          <p:cNvPr id="55" name="Text Box 45">
            <a:extLst>
              <a:ext uri="{FF2B5EF4-FFF2-40B4-BE49-F238E27FC236}">
                <a16:creationId xmlns:a16="http://schemas.microsoft.com/office/drawing/2014/main" id="{463D91EB-1F90-4DA4-91EE-B1515069DD60}"/>
              </a:ext>
            </a:extLst>
          </p:cNvPr>
          <p:cNvSpPr txBox="1">
            <a:spLocks noChangeArrowheads="1"/>
          </p:cNvSpPr>
          <p:nvPr/>
        </p:nvSpPr>
        <p:spPr bwMode="auto">
          <a:xfrm>
            <a:off x="860906" y="2229010"/>
            <a:ext cx="2231700" cy="329321"/>
          </a:xfrm>
          <a:prstGeom prst="rect">
            <a:avLst/>
          </a:prstGeom>
          <a:noFill/>
          <a:ln>
            <a:noFill/>
          </a:ln>
          <a:effectLst/>
          <a:extLst>
            <a:ext uri="{909E8E84-426E-40DD-AFC4-6F175D3DCCD1}">
              <a14:hiddenFill xmlns:a14="http://schemas.microsoft.com/office/drawing/2010/main">
                <a:solidFill>
                  <a:srgbClr val="E47C03"/>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540">
                <a:solidFill>
                  <a:srgbClr val="FFFFFF"/>
                </a:solidFill>
                <a:latin typeface="Arial" charset="0"/>
              </a:rPr>
              <a:t>$40,000 total invested</a:t>
            </a:r>
          </a:p>
        </p:txBody>
      </p:sp>
      <p:sp>
        <p:nvSpPr>
          <p:cNvPr id="56" name="Line 46">
            <a:extLst>
              <a:ext uri="{FF2B5EF4-FFF2-40B4-BE49-F238E27FC236}">
                <a16:creationId xmlns:a16="http://schemas.microsoft.com/office/drawing/2014/main" id="{A3DD88CE-70E0-4A29-B736-7B8E8D6D3937}"/>
              </a:ext>
            </a:extLst>
          </p:cNvPr>
          <p:cNvSpPr>
            <a:spLocks noChangeShapeType="1"/>
          </p:cNvSpPr>
          <p:nvPr/>
        </p:nvSpPr>
        <p:spPr bwMode="auto">
          <a:xfrm>
            <a:off x="880110" y="2056130"/>
            <a:ext cx="0" cy="796290"/>
          </a:xfrm>
          <a:prstGeom prst="line">
            <a:avLst/>
          </a:prstGeom>
          <a:noFill/>
          <a:ln w="22225">
            <a:solidFill>
              <a:srgbClr val="4C79A8"/>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pPr defTabSz="1005840">
              <a:defRPr/>
            </a:pPr>
            <a:endParaRPr lang="en-US" sz="1980" kern="0">
              <a:solidFill>
                <a:srgbClr val="FFFFFF"/>
              </a:solidFill>
            </a:endParaRPr>
          </a:p>
        </p:txBody>
      </p:sp>
      <p:sp>
        <p:nvSpPr>
          <p:cNvPr id="57" name="Line 47">
            <a:extLst>
              <a:ext uri="{FF2B5EF4-FFF2-40B4-BE49-F238E27FC236}">
                <a16:creationId xmlns:a16="http://schemas.microsoft.com/office/drawing/2014/main" id="{3C9CF85C-33BB-41ED-A23E-E93EA25D3371}"/>
              </a:ext>
            </a:extLst>
          </p:cNvPr>
          <p:cNvSpPr>
            <a:spLocks noChangeShapeType="1"/>
          </p:cNvSpPr>
          <p:nvPr/>
        </p:nvSpPr>
        <p:spPr bwMode="auto">
          <a:xfrm>
            <a:off x="3157220" y="2419350"/>
            <a:ext cx="5266690" cy="0"/>
          </a:xfrm>
          <a:prstGeom prst="line">
            <a:avLst/>
          </a:prstGeom>
          <a:noFill/>
          <a:ln w="22225" cap="sq">
            <a:solidFill>
              <a:srgbClr val="4C79A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pPr defTabSz="1005840">
              <a:defRPr/>
            </a:pPr>
            <a:endParaRPr lang="en-US" sz="1980" kern="0">
              <a:solidFill>
                <a:srgbClr val="FFFFFF"/>
              </a:solidFill>
            </a:endParaRPr>
          </a:p>
        </p:txBody>
      </p:sp>
      <p:sp>
        <p:nvSpPr>
          <p:cNvPr id="58" name="Rectangle 48">
            <a:extLst>
              <a:ext uri="{FF2B5EF4-FFF2-40B4-BE49-F238E27FC236}">
                <a16:creationId xmlns:a16="http://schemas.microsoft.com/office/drawing/2014/main" id="{8D0C3033-6189-48FE-B04C-BA1991FEC24D}"/>
              </a:ext>
            </a:extLst>
          </p:cNvPr>
          <p:cNvSpPr>
            <a:spLocks noChangeArrowheads="1"/>
          </p:cNvSpPr>
          <p:nvPr/>
        </p:nvSpPr>
        <p:spPr bwMode="auto">
          <a:xfrm>
            <a:off x="8549640" y="2251710"/>
            <a:ext cx="949960" cy="307340"/>
          </a:xfrm>
          <a:prstGeom prst="rect">
            <a:avLst/>
          </a:prstGeom>
          <a:solidFill>
            <a:srgbClr val="072A5E"/>
          </a:solidFill>
          <a:ln>
            <a:noFill/>
          </a:ln>
          <a:effectLst/>
          <a:extLs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defTabSz="1005840">
              <a:defRPr/>
            </a:pPr>
            <a:endParaRPr lang="en-US" altLang="en-US" sz="2640" kern="0">
              <a:solidFill>
                <a:srgbClr val="FFFFFF"/>
              </a:solidFill>
            </a:endParaRPr>
          </a:p>
        </p:txBody>
      </p:sp>
      <p:sp>
        <p:nvSpPr>
          <p:cNvPr id="59" name="Text Box 49">
            <a:extLst>
              <a:ext uri="{FF2B5EF4-FFF2-40B4-BE49-F238E27FC236}">
                <a16:creationId xmlns:a16="http://schemas.microsoft.com/office/drawing/2014/main" id="{FFB0BAE0-5473-412F-A265-1DE65BC56808}"/>
              </a:ext>
            </a:extLst>
          </p:cNvPr>
          <p:cNvSpPr txBox="1">
            <a:spLocks noChangeArrowheads="1"/>
          </p:cNvSpPr>
          <p:nvPr/>
        </p:nvSpPr>
        <p:spPr bwMode="auto">
          <a:xfrm>
            <a:off x="8511800" y="2229010"/>
            <a:ext cx="1013418" cy="329321"/>
          </a:xfrm>
          <a:prstGeom prst="rect">
            <a:avLst/>
          </a:prstGeom>
          <a:noFill/>
          <a:ln>
            <a:noFill/>
          </a:ln>
          <a:effectLst/>
          <a:extLst>
            <a:ext uri="{909E8E84-426E-40DD-AFC4-6F175D3DCCD1}">
              <a14:hiddenFill xmlns:a14="http://schemas.microsoft.com/office/drawing/2010/main">
                <a:solidFill>
                  <a:srgbClr val="E47C03"/>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540">
                <a:solidFill>
                  <a:srgbClr val="FFFFFF"/>
                </a:solidFill>
                <a:latin typeface="Arial" charset="0"/>
              </a:rPr>
              <a:t>$343,414</a:t>
            </a:r>
          </a:p>
        </p:txBody>
      </p:sp>
      <p:sp>
        <p:nvSpPr>
          <p:cNvPr id="60" name="Text Box 50">
            <a:extLst>
              <a:ext uri="{FF2B5EF4-FFF2-40B4-BE49-F238E27FC236}">
                <a16:creationId xmlns:a16="http://schemas.microsoft.com/office/drawing/2014/main" id="{30538FDE-C1B8-41CC-AE6E-343BA304E2F2}"/>
              </a:ext>
            </a:extLst>
          </p:cNvPr>
          <p:cNvSpPr txBox="1">
            <a:spLocks noChangeArrowheads="1"/>
          </p:cNvSpPr>
          <p:nvPr/>
        </p:nvSpPr>
        <p:spPr bwMode="auto">
          <a:xfrm>
            <a:off x="7807484" y="1471137"/>
            <a:ext cx="1816100" cy="600164"/>
          </a:xfrm>
          <a:prstGeom prst="rect">
            <a:avLst/>
          </a:prstGeom>
          <a:noFill/>
          <a:ln>
            <a:noFill/>
          </a:ln>
          <a:effectLst/>
          <a:extLst>
            <a:ext uri="{909E8E84-426E-40DD-AFC4-6F175D3DCCD1}">
              <a14:hiddenFill xmlns:a14="http://schemas.microsoft.com/office/drawing/2010/main">
                <a:solidFill>
                  <a:srgbClr val="E47C03"/>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100" b="0">
                <a:solidFill>
                  <a:srgbClr val="000000"/>
                </a:solidFill>
                <a:latin typeface="Arial" charset="0"/>
              </a:rPr>
              <a:t>Total contributions value</a:t>
            </a:r>
            <a:br>
              <a:rPr lang="en-US" altLang="en-US" sz="1100" b="0">
                <a:solidFill>
                  <a:srgbClr val="000000"/>
                </a:solidFill>
                <a:latin typeface="Arial" charset="0"/>
              </a:rPr>
            </a:br>
            <a:r>
              <a:rPr lang="en-US" altLang="en-US" sz="1100" b="0">
                <a:solidFill>
                  <a:srgbClr val="000000"/>
                </a:solidFill>
                <a:latin typeface="Arial" charset="0"/>
              </a:rPr>
              <a:t>(assuming a 7% annual rate of return)</a:t>
            </a:r>
          </a:p>
        </p:txBody>
      </p:sp>
      <p:sp>
        <p:nvSpPr>
          <p:cNvPr id="61" name="Line 51">
            <a:extLst>
              <a:ext uri="{FF2B5EF4-FFF2-40B4-BE49-F238E27FC236}">
                <a16:creationId xmlns:a16="http://schemas.microsoft.com/office/drawing/2014/main" id="{CE8EB7A9-0878-4F8A-9E1F-8A4FB4AAF9CB}"/>
              </a:ext>
            </a:extLst>
          </p:cNvPr>
          <p:cNvSpPr>
            <a:spLocks noChangeShapeType="1"/>
          </p:cNvSpPr>
          <p:nvPr/>
        </p:nvSpPr>
        <p:spPr bwMode="auto">
          <a:xfrm>
            <a:off x="3087370" y="2056130"/>
            <a:ext cx="0" cy="796290"/>
          </a:xfrm>
          <a:prstGeom prst="line">
            <a:avLst/>
          </a:prstGeom>
          <a:noFill/>
          <a:ln w="22225">
            <a:solidFill>
              <a:srgbClr val="4C79A8"/>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pPr defTabSz="1005840">
              <a:defRPr/>
            </a:pPr>
            <a:endParaRPr lang="en-US" sz="1980" kern="0">
              <a:solidFill>
                <a:srgbClr val="FFFFFF"/>
              </a:solidFill>
            </a:endParaRPr>
          </a:p>
        </p:txBody>
      </p:sp>
      <p:sp>
        <p:nvSpPr>
          <p:cNvPr id="62" name="Text Box 52">
            <a:extLst>
              <a:ext uri="{FF2B5EF4-FFF2-40B4-BE49-F238E27FC236}">
                <a16:creationId xmlns:a16="http://schemas.microsoft.com/office/drawing/2014/main" id="{30FA8B86-1832-45FB-87AF-6850FA0F14EE}"/>
              </a:ext>
            </a:extLst>
          </p:cNvPr>
          <p:cNvSpPr txBox="1">
            <a:spLocks noChangeArrowheads="1"/>
          </p:cNvSpPr>
          <p:nvPr/>
        </p:nvSpPr>
        <p:spPr bwMode="auto">
          <a:xfrm>
            <a:off x="5166801" y="3248820"/>
            <a:ext cx="1402948" cy="329321"/>
          </a:xfrm>
          <a:prstGeom prst="rect">
            <a:avLst/>
          </a:prstGeom>
          <a:noFill/>
          <a:ln>
            <a:noFill/>
          </a:ln>
          <a:effectLst/>
          <a:extLst>
            <a:ext uri="{909E8E84-426E-40DD-AFC4-6F175D3DCCD1}">
              <a14:hiddenFill xmlns:a14="http://schemas.microsoft.com/office/drawing/2010/main">
                <a:solidFill>
                  <a:srgbClr val="E47C03"/>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540">
                <a:solidFill>
                  <a:srgbClr val="000000"/>
                </a:solidFill>
                <a:latin typeface="Arial" charset="0"/>
              </a:rPr>
              <a:t>Participant B</a:t>
            </a:r>
          </a:p>
        </p:txBody>
      </p:sp>
      <p:sp>
        <p:nvSpPr>
          <p:cNvPr id="63" name="Line 53">
            <a:extLst>
              <a:ext uri="{FF2B5EF4-FFF2-40B4-BE49-F238E27FC236}">
                <a16:creationId xmlns:a16="http://schemas.microsoft.com/office/drawing/2014/main" id="{7B5184DE-54B1-49E9-B696-6751727EBFB8}"/>
              </a:ext>
            </a:extLst>
          </p:cNvPr>
          <p:cNvSpPr>
            <a:spLocks noChangeShapeType="1"/>
          </p:cNvSpPr>
          <p:nvPr/>
        </p:nvSpPr>
        <p:spPr bwMode="auto">
          <a:xfrm>
            <a:off x="8843010" y="3425190"/>
            <a:ext cx="0" cy="796290"/>
          </a:xfrm>
          <a:prstGeom prst="line">
            <a:avLst/>
          </a:prstGeom>
          <a:noFill/>
          <a:ln w="22225">
            <a:solidFill>
              <a:srgbClr val="4C79A8"/>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pPr defTabSz="1005840">
              <a:defRPr/>
            </a:pPr>
            <a:endParaRPr lang="en-US" sz="1980" kern="0">
              <a:solidFill>
                <a:srgbClr val="FFFFFF"/>
              </a:solidFill>
            </a:endParaRPr>
          </a:p>
        </p:txBody>
      </p:sp>
      <p:sp>
        <p:nvSpPr>
          <p:cNvPr id="64" name="Line 54">
            <a:extLst>
              <a:ext uri="{FF2B5EF4-FFF2-40B4-BE49-F238E27FC236}">
                <a16:creationId xmlns:a16="http://schemas.microsoft.com/office/drawing/2014/main" id="{6A1743CE-8663-44EF-8F42-ABF29DB0967C}"/>
              </a:ext>
            </a:extLst>
          </p:cNvPr>
          <p:cNvSpPr>
            <a:spLocks noChangeShapeType="1"/>
          </p:cNvSpPr>
          <p:nvPr/>
        </p:nvSpPr>
        <p:spPr bwMode="auto">
          <a:xfrm>
            <a:off x="5378450" y="3788410"/>
            <a:ext cx="3045460" cy="0"/>
          </a:xfrm>
          <a:prstGeom prst="line">
            <a:avLst/>
          </a:prstGeom>
          <a:noFill/>
          <a:ln w="22225" cap="sq">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pPr defTabSz="1005840">
              <a:defRPr/>
            </a:pPr>
            <a:endParaRPr lang="en-US" sz="1980" kern="0">
              <a:solidFill>
                <a:srgbClr val="FFFFFF"/>
              </a:solidFill>
            </a:endParaRPr>
          </a:p>
        </p:txBody>
      </p:sp>
      <p:sp>
        <p:nvSpPr>
          <p:cNvPr id="65" name="Rectangle 55">
            <a:extLst>
              <a:ext uri="{FF2B5EF4-FFF2-40B4-BE49-F238E27FC236}">
                <a16:creationId xmlns:a16="http://schemas.microsoft.com/office/drawing/2014/main" id="{589A208C-0E28-46C1-BE37-E33EE51F6738}"/>
              </a:ext>
            </a:extLst>
          </p:cNvPr>
          <p:cNvSpPr>
            <a:spLocks noChangeArrowheads="1"/>
          </p:cNvSpPr>
          <p:nvPr/>
        </p:nvSpPr>
        <p:spPr bwMode="auto">
          <a:xfrm>
            <a:off x="8549640" y="3620770"/>
            <a:ext cx="949960" cy="307340"/>
          </a:xfrm>
          <a:prstGeom prst="rect">
            <a:avLst/>
          </a:prstGeom>
          <a:solidFill>
            <a:srgbClr val="072A5E"/>
          </a:solidFill>
          <a:ln>
            <a:noFill/>
          </a:ln>
          <a:effectLst/>
          <a:extLs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defTabSz="1005840">
              <a:defRPr/>
            </a:pPr>
            <a:endParaRPr lang="en-US" altLang="en-US" sz="2640" kern="0">
              <a:solidFill>
                <a:srgbClr val="FFFFFF"/>
              </a:solidFill>
            </a:endParaRPr>
          </a:p>
        </p:txBody>
      </p:sp>
      <p:sp>
        <p:nvSpPr>
          <p:cNvPr id="66" name="Text Box 56">
            <a:extLst>
              <a:ext uri="{FF2B5EF4-FFF2-40B4-BE49-F238E27FC236}">
                <a16:creationId xmlns:a16="http://schemas.microsoft.com/office/drawing/2014/main" id="{3E964029-E9C6-4AE5-BD14-0226A9BBBD52}"/>
              </a:ext>
            </a:extLst>
          </p:cNvPr>
          <p:cNvSpPr txBox="1">
            <a:spLocks noChangeArrowheads="1"/>
          </p:cNvSpPr>
          <p:nvPr/>
        </p:nvSpPr>
        <p:spPr bwMode="auto">
          <a:xfrm>
            <a:off x="8511800" y="3598070"/>
            <a:ext cx="1013418" cy="329321"/>
          </a:xfrm>
          <a:prstGeom prst="rect">
            <a:avLst/>
          </a:prstGeom>
          <a:noFill/>
          <a:ln>
            <a:noFill/>
          </a:ln>
          <a:effectLst/>
          <a:extLst>
            <a:ext uri="{909E8E84-426E-40DD-AFC4-6F175D3DCCD1}">
              <a14:hiddenFill xmlns:a14="http://schemas.microsoft.com/office/drawing/2010/main">
                <a:solidFill>
                  <a:srgbClr val="E47C03"/>
                </a:solidFill>
              </a14:hiddenFill>
            </a:ext>
            <a:ext uri="{91240B29-F687-4F45-9708-019B960494DF}">
              <a14:hiddenLine xmlns:a14="http://schemas.microsoft.com/office/drawing/2010/main" w="38100" cap="sq" algn="ctr">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r>
              <a:rPr lang="en-US" altLang="en-US" sz="1540">
                <a:solidFill>
                  <a:srgbClr val="FFFFFF"/>
                </a:solidFill>
                <a:latin typeface="Arial" charset="0"/>
              </a:rPr>
              <a:t>$293,935</a:t>
            </a:r>
          </a:p>
        </p:txBody>
      </p:sp>
      <p:sp>
        <p:nvSpPr>
          <p:cNvPr id="67" name="Line 57">
            <a:extLst>
              <a:ext uri="{FF2B5EF4-FFF2-40B4-BE49-F238E27FC236}">
                <a16:creationId xmlns:a16="http://schemas.microsoft.com/office/drawing/2014/main" id="{B50E994E-FC4B-428C-996A-D418C5984BC7}"/>
              </a:ext>
            </a:extLst>
          </p:cNvPr>
          <p:cNvSpPr>
            <a:spLocks noChangeShapeType="1"/>
          </p:cNvSpPr>
          <p:nvPr/>
        </p:nvSpPr>
        <p:spPr bwMode="auto">
          <a:xfrm>
            <a:off x="3087370" y="3425190"/>
            <a:ext cx="0" cy="796290"/>
          </a:xfrm>
          <a:prstGeom prst="line">
            <a:avLst/>
          </a:prstGeom>
          <a:noFill/>
          <a:ln w="22225">
            <a:solidFill>
              <a:srgbClr val="4C79A8"/>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pPr defTabSz="1005840">
              <a:defRPr/>
            </a:pPr>
            <a:endParaRPr lang="en-US" sz="1980" kern="0">
              <a:solidFill>
                <a:srgbClr val="FFFFFF"/>
              </a:solidFill>
            </a:endParaRPr>
          </a:p>
        </p:txBody>
      </p:sp>
      <p:sp>
        <p:nvSpPr>
          <p:cNvPr id="68" name="Rectangle 58">
            <a:extLst>
              <a:ext uri="{FF2B5EF4-FFF2-40B4-BE49-F238E27FC236}">
                <a16:creationId xmlns:a16="http://schemas.microsoft.com/office/drawing/2014/main" id="{DE785EC8-8D1B-4496-9B98-6E9F741B0694}"/>
              </a:ext>
            </a:extLst>
          </p:cNvPr>
          <p:cNvSpPr>
            <a:spLocks noChangeArrowheads="1"/>
          </p:cNvSpPr>
          <p:nvPr/>
        </p:nvSpPr>
        <p:spPr bwMode="auto">
          <a:xfrm>
            <a:off x="1164749" y="5064919"/>
            <a:ext cx="2835910" cy="336118"/>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760">
                <a:solidFill>
                  <a:srgbClr val="4C79A8"/>
                </a:solidFill>
                <a:latin typeface="Arial" charset="0"/>
              </a:rPr>
              <a:t>Participant A</a:t>
            </a:r>
          </a:p>
        </p:txBody>
      </p:sp>
      <p:sp>
        <p:nvSpPr>
          <p:cNvPr id="69" name="Rectangle 59">
            <a:extLst>
              <a:ext uri="{FF2B5EF4-FFF2-40B4-BE49-F238E27FC236}">
                <a16:creationId xmlns:a16="http://schemas.microsoft.com/office/drawing/2014/main" id="{CA68819F-5E4D-4009-82A5-3E83AF436F8A}"/>
              </a:ext>
            </a:extLst>
          </p:cNvPr>
          <p:cNvSpPr>
            <a:spLocks noChangeArrowheads="1"/>
          </p:cNvSpPr>
          <p:nvPr/>
        </p:nvSpPr>
        <p:spPr bwMode="auto">
          <a:xfrm>
            <a:off x="5109528" y="5057934"/>
            <a:ext cx="2951163" cy="33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nSpc>
                <a:spcPct val="90000"/>
              </a:lnSpc>
            </a:pPr>
            <a:r>
              <a:rPr lang="en-US" altLang="en-US" sz="1760" dirty="0">
                <a:solidFill>
                  <a:srgbClr val="4C79A8"/>
                </a:solidFill>
                <a:latin typeface="Arial" charset="0"/>
              </a:rPr>
              <a:t>Participant B</a:t>
            </a:r>
          </a:p>
        </p:txBody>
      </p:sp>
      <p:sp>
        <p:nvSpPr>
          <p:cNvPr id="70" name="Line 60">
            <a:extLst>
              <a:ext uri="{FF2B5EF4-FFF2-40B4-BE49-F238E27FC236}">
                <a16:creationId xmlns:a16="http://schemas.microsoft.com/office/drawing/2014/main" id="{A3D4CECC-6DA3-40F8-ACCA-479115CA3B85}"/>
              </a:ext>
            </a:extLst>
          </p:cNvPr>
          <p:cNvSpPr>
            <a:spLocks noChangeShapeType="1"/>
          </p:cNvSpPr>
          <p:nvPr/>
        </p:nvSpPr>
        <p:spPr bwMode="auto">
          <a:xfrm>
            <a:off x="1257300" y="5367020"/>
            <a:ext cx="3688080" cy="0"/>
          </a:xfrm>
          <a:prstGeom prst="line">
            <a:avLst/>
          </a:prstGeom>
          <a:noFill/>
          <a:ln w="15875">
            <a:solidFill>
              <a:srgbClr val="B2B2B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pPr defTabSz="1005840">
              <a:defRPr/>
            </a:pPr>
            <a:endParaRPr lang="en-US" sz="1980" kern="0">
              <a:solidFill>
                <a:srgbClr val="FFFFFF"/>
              </a:solidFill>
            </a:endParaRPr>
          </a:p>
        </p:txBody>
      </p:sp>
      <p:sp>
        <p:nvSpPr>
          <p:cNvPr id="71" name="Line 61">
            <a:extLst>
              <a:ext uri="{FF2B5EF4-FFF2-40B4-BE49-F238E27FC236}">
                <a16:creationId xmlns:a16="http://schemas.microsoft.com/office/drawing/2014/main" id="{F4981D86-251A-4E63-850D-02099641740E}"/>
              </a:ext>
            </a:extLst>
          </p:cNvPr>
          <p:cNvSpPr>
            <a:spLocks noChangeShapeType="1"/>
          </p:cNvSpPr>
          <p:nvPr/>
        </p:nvSpPr>
        <p:spPr bwMode="auto">
          <a:xfrm>
            <a:off x="5210810" y="5367020"/>
            <a:ext cx="3688080" cy="0"/>
          </a:xfrm>
          <a:prstGeom prst="line">
            <a:avLst/>
          </a:prstGeom>
          <a:noFill/>
          <a:ln w="15875">
            <a:solidFill>
              <a:srgbClr val="B2B2B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p>
            <a:pPr defTabSz="1005840">
              <a:defRPr/>
            </a:pPr>
            <a:endParaRPr lang="en-US" sz="1980" kern="0">
              <a:solidFill>
                <a:srgbClr val="FFFFFF"/>
              </a:solidFill>
            </a:endParaRPr>
          </a:p>
        </p:txBody>
      </p:sp>
      <p:sp>
        <p:nvSpPr>
          <p:cNvPr id="72" name="Rectangle 62">
            <a:extLst>
              <a:ext uri="{FF2B5EF4-FFF2-40B4-BE49-F238E27FC236}">
                <a16:creationId xmlns:a16="http://schemas.microsoft.com/office/drawing/2014/main" id="{0B9090C9-8BD1-41F6-A287-F3E7BB17A7C5}"/>
              </a:ext>
            </a:extLst>
          </p:cNvPr>
          <p:cNvSpPr>
            <a:spLocks noChangeArrowheads="1"/>
          </p:cNvSpPr>
          <p:nvPr/>
        </p:nvSpPr>
        <p:spPr bwMode="auto">
          <a:xfrm>
            <a:off x="1164749" y="5442110"/>
            <a:ext cx="3799840" cy="1158651"/>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b="0" dirty="0">
                <a:solidFill>
                  <a:srgbClr val="000000"/>
                </a:solidFill>
                <a:latin typeface="Arial" charset="0"/>
              </a:rPr>
              <a:t>Hypothetical pretax contribution of $4,000 per year from ages 30 to 39 Total amount contributed = $40,000 Total contributions value = $343,414 (pretax) after 36 years</a:t>
            </a:r>
          </a:p>
        </p:txBody>
      </p:sp>
      <p:sp>
        <p:nvSpPr>
          <p:cNvPr id="73" name="Rectangle 63">
            <a:extLst>
              <a:ext uri="{FF2B5EF4-FFF2-40B4-BE49-F238E27FC236}">
                <a16:creationId xmlns:a16="http://schemas.microsoft.com/office/drawing/2014/main" id="{7AC96970-1981-44C5-93B3-742DC45DF3BB}"/>
              </a:ext>
            </a:extLst>
          </p:cNvPr>
          <p:cNvSpPr>
            <a:spLocks noChangeArrowheads="1"/>
          </p:cNvSpPr>
          <p:nvPr/>
        </p:nvSpPr>
        <p:spPr bwMode="auto">
          <a:xfrm>
            <a:off x="5109528" y="5435125"/>
            <a:ext cx="3970973" cy="94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nSpc>
                <a:spcPct val="90000"/>
              </a:lnSpc>
            </a:pPr>
            <a:r>
              <a:rPr lang="en-US" altLang="en-US" sz="1540" b="0" dirty="0">
                <a:solidFill>
                  <a:srgbClr val="000000"/>
                </a:solidFill>
                <a:latin typeface="Arial" charset="0"/>
              </a:rPr>
              <a:t>Hypothetical pretax contribution of $4,000 per year from ages 40 to 65   Total amount contributed = $104,000 Total contributions value = $293,935 (pretax) after 26 years</a:t>
            </a:r>
          </a:p>
        </p:txBody>
      </p:sp>
      <p:sp>
        <p:nvSpPr>
          <p:cNvPr id="74" name="Rectangle 65">
            <a:extLst>
              <a:ext uri="{FF2B5EF4-FFF2-40B4-BE49-F238E27FC236}">
                <a16:creationId xmlns:a16="http://schemas.microsoft.com/office/drawing/2014/main" id="{DFA17067-B785-4BF5-9379-9F7965FD9B1B}"/>
              </a:ext>
            </a:extLst>
          </p:cNvPr>
          <p:cNvSpPr>
            <a:spLocks noChangeArrowheads="1"/>
          </p:cNvSpPr>
          <p:nvPr/>
        </p:nvSpPr>
        <p:spPr bwMode="auto">
          <a:xfrm>
            <a:off x="95519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31</a:t>
            </a:r>
          </a:p>
        </p:txBody>
      </p:sp>
      <p:sp>
        <p:nvSpPr>
          <p:cNvPr id="75" name="Rectangle 66">
            <a:extLst>
              <a:ext uri="{FF2B5EF4-FFF2-40B4-BE49-F238E27FC236}">
                <a16:creationId xmlns:a16="http://schemas.microsoft.com/office/drawing/2014/main" id="{099576DB-AAEA-45BF-B90D-D210A9449CFC}"/>
              </a:ext>
            </a:extLst>
          </p:cNvPr>
          <p:cNvSpPr>
            <a:spLocks noChangeArrowheads="1"/>
          </p:cNvSpPr>
          <p:nvPr/>
        </p:nvSpPr>
        <p:spPr bwMode="auto">
          <a:xfrm>
            <a:off x="143017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33</a:t>
            </a:r>
          </a:p>
        </p:txBody>
      </p:sp>
      <p:sp>
        <p:nvSpPr>
          <p:cNvPr id="76" name="Rectangle 67">
            <a:extLst>
              <a:ext uri="{FF2B5EF4-FFF2-40B4-BE49-F238E27FC236}">
                <a16:creationId xmlns:a16="http://schemas.microsoft.com/office/drawing/2014/main" id="{64FA60A7-12E1-4BD8-B10A-BCE0AF33D74B}"/>
              </a:ext>
            </a:extLst>
          </p:cNvPr>
          <p:cNvSpPr>
            <a:spLocks noChangeArrowheads="1"/>
          </p:cNvSpPr>
          <p:nvPr/>
        </p:nvSpPr>
        <p:spPr bwMode="auto">
          <a:xfrm>
            <a:off x="196103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36</a:t>
            </a:r>
          </a:p>
        </p:txBody>
      </p:sp>
      <p:sp>
        <p:nvSpPr>
          <p:cNvPr id="77" name="Rectangle 68">
            <a:extLst>
              <a:ext uri="{FF2B5EF4-FFF2-40B4-BE49-F238E27FC236}">
                <a16:creationId xmlns:a16="http://schemas.microsoft.com/office/drawing/2014/main" id="{B26B9A0D-91AA-4356-8FE1-A36F67501D40}"/>
              </a:ext>
            </a:extLst>
          </p:cNvPr>
          <p:cNvSpPr>
            <a:spLocks noChangeArrowheads="1"/>
          </p:cNvSpPr>
          <p:nvPr/>
        </p:nvSpPr>
        <p:spPr bwMode="auto">
          <a:xfrm>
            <a:off x="236616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38</a:t>
            </a:r>
          </a:p>
        </p:txBody>
      </p:sp>
      <p:sp>
        <p:nvSpPr>
          <p:cNvPr id="78" name="Rectangle 69">
            <a:extLst>
              <a:ext uri="{FF2B5EF4-FFF2-40B4-BE49-F238E27FC236}">
                <a16:creationId xmlns:a16="http://schemas.microsoft.com/office/drawing/2014/main" id="{01ECF7E6-04DC-4E15-A88B-7F49D15BE23A}"/>
              </a:ext>
            </a:extLst>
          </p:cNvPr>
          <p:cNvSpPr>
            <a:spLocks noChangeArrowheads="1"/>
          </p:cNvSpPr>
          <p:nvPr/>
        </p:nvSpPr>
        <p:spPr bwMode="auto">
          <a:xfrm>
            <a:off x="285511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40</a:t>
            </a:r>
          </a:p>
        </p:txBody>
      </p:sp>
      <p:sp>
        <p:nvSpPr>
          <p:cNvPr id="79" name="Rectangle 70">
            <a:extLst>
              <a:ext uri="{FF2B5EF4-FFF2-40B4-BE49-F238E27FC236}">
                <a16:creationId xmlns:a16="http://schemas.microsoft.com/office/drawing/2014/main" id="{32D66148-DAE0-4A2D-8199-BCDE0E5C4F6E}"/>
              </a:ext>
            </a:extLst>
          </p:cNvPr>
          <p:cNvSpPr>
            <a:spLocks noChangeArrowheads="1"/>
          </p:cNvSpPr>
          <p:nvPr/>
        </p:nvSpPr>
        <p:spPr bwMode="auto">
          <a:xfrm>
            <a:off x="339994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43</a:t>
            </a:r>
          </a:p>
        </p:txBody>
      </p:sp>
      <p:sp>
        <p:nvSpPr>
          <p:cNvPr id="80" name="Rectangle 71">
            <a:extLst>
              <a:ext uri="{FF2B5EF4-FFF2-40B4-BE49-F238E27FC236}">
                <a16:creationId xmlns:a16="http://schemas.microsoft.com/office/drawing/2014/main" id="{3E491331-C06A-479E-BB42-733464869444}"/>
              </a:ext>
            </a:extLst>
          </p:cNvPr>
          <p:cNvSpPr>
            <a:spLocks noChangeArrowheads="1"/>
          </p:cNvSpPr>
          <p:nvPr/>
        </p:nvSpPr>
        <p:spPr bwMode="auto">
          <a:xfrm>
            <a:off x="394477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45</a:t>
            </a:r>
          </a:p>
        </p:txBody>
      </p:sp>
      <p:sp>
        <p:nvSpPr>
          <p:cNvPr id="81" name="Rectangle 72">
            <a:extLst>
              <a:ext uri="{FF2B5EF4-FFF2-40B4-BE49-F238E27FC236}">
                <a16:creationId xmlns:a16="http://schemas.microsoft.com/office/drawing/2014/main" id="{F0B033FC-718D-41FC-90BD-784AA787B7B9}"/>
              </a:ext>
            </a:extLst>
          </p:cNvPr>
          <p:cNvSpPr>
            <a:spLocks noChangeArrowheads="1"/>
          </p:cNvSpPr>
          <p:nvPr/>
        </p:nvSpPr>
        <p:spPr bwMode="auto">
          <a:xfrm>
            <a:off x="444769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47</a:t>
            </a:r>
          </a:p>
        </p:txBody>
      </p:sp>
      <p:sp>
        <p:nvSpPr>
          <p:cNvPr id="82" name="Rectangle 73">
            <a:extLst>
              <a:ext uri="{FF2B5EF4-FFF2-40B4-BE49-F238E27FC236}">
                <a16:creationId xmlns:a16="http://schemas.microsoft.com/office/drawing/2014/main" id="{8AB37FBA-F6F3-4EE2-AEE7-4068A2F76E2D}"/>
              </a:ext>
            </a:extLst>
          </p:cNvPr>
          <p:cNvSpPr>
            <a:spLocks noChangeArrowheads="1"/>
          </p:cNvSpPr>
          <p:nvPr/>
        </p:nvSpPr>
        <p:spPr bwMode="auto">
          <a:xfrm>
            <a:off x="496458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49</a:t>
            </a:r>
          </a:p>
        </p:txBody>
      </p:sp>
      <p:sp>
        <p:nvSpPr>
          <p:cNvPr id="83" name="Rectangle 74">
            <a:extLst>
              <a:ext uri="{FF2B5EF4-FFF2-40B4-BE49-F238E27FC236}">
                <a16:creationId xmlns:a16="http://schemas.microsoft.com/office/drawing/2014/main" id="{E00E5AC6-0439-4706-A547-3829B0AB3FAD}"/>
              </a:ext>
            </a:extLst>
          </p:cNvPr>
          <p:cNvSpPr>
            <a:spLocks noChangeArrowheads="1"/>
          </p:cNvSpPr>
          <p:nvPr/>
        </p:nvSpPr>
        <p:spPr bwMode="auto">
          <a:xfrm>
            <a:off x="545353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51</a:t>
            </a:r>
          </a:p>
        </p:txBody>
      </p:sp>
      <p:sp>
        <p:nvSpPr>
          <p:cNvPr id="84" name="Rectangle 75">
            <a:extLst>
              <a:ext uri="{FF2B5EF4-FFF2-40B4-BE49-F238E27FC236}">
                <a16:creationId xmlns:a16="http://schemas.microsoft.com/office/drawing/2014/main" id="{C8A671EF-F6A5-4F77-A0E9-1DBF6F03D273}"/>
              </a:ext>
            </a:extLst>
          </p:cNvPr>
          <p:cNvSpPr>
            <a:spLocks noChangeArrowheads="1"/>
          </p:cNvSpPr>
          <p:nvPr/>
        </p:nvSpPr>
        <p:spPr bwMode="auto">
          <a:xfrm>
            <a:off x="592851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53</a:t>
            </a:r>
          </a:p>
        </p:txBody>
      </p:sp>
      <p:sp>
        <p:nvSpPr>
          <p:cNvPr id="85" name="Rectangle 76">
            <a:extLst>
              <a:ext uri="{FF2B5EF4-FFF2-40B4-BE49-F238E27FC236}">
                <a16:creationId xmlns:a16="http://schemas.microsoft.com/office/drawing/2014/main" id="{BB16FF8A-8039-4348-98A2-2E89CDA3E73E}"/>
              </a:ext>
            </a:extLst>
          </p:cNvPr>
          <p:cNvSpPr>
            <a:spLocks noChangeArrowheads="1"/>
          </p:cNvSpPr>
          <p:nvPr/>
        </p:nvSpPr>
        <p:spPr bwMode="auto">
          <a:xfrm>
            <a:off x="647334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55</a:t>
            </a:r>
          </a:p>
        </p:txBody>
      </p:sp>
      <p:sp>
        <p:nvSpPr>
          <p:cNvPr id="86" name="Rectangle 77">
            <a:extLst>
              <a:ext uri="{FF2B5EF4-FFF2-40B4-BE49-F238E27FC236}">
                <a16:creationId xmlns:a16="http://schemas.microsoft.com/office/drawing/2014/main" id="{3C157641-FC51-4306-B55E-8510D92FB7AF}"/>
              </a:ext>
            </a:extLst>
          </p:cNvPr>
          <p:cNvSpPr>
            <a:spLocks noChangeArrowheads="1"/>
          </p:cNvSpPr>
          <p:nvPr/>
        </p:nvSpPr>
        <p:spPr bwMode="auto">
          <a:xfrm>
            <a:off x="700420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58</a:t>
            </a:r>
          </a:p>
        </p:txBody>
      </p:sp>
      <p:sp>
        <p:nvSpPr>
          <p:cNvPr id="87" name="Rectangle 78">
            <a:extLst>
              <a:ext uri="{FF2B5EF4-FFF2-40B4-BE49-F238E27FC236}">
                <a16:creationId xmlns:a16="http://schemas.microsoft.com/office/drawing/2014/main" id="{C93CB0E5-8668-4D91-8ECE-A21FF3272EE8}"/>
              </a:ext>
            </a:extLst>
          </p:cNvPr>
          <p:cNvSpPr>
            <a:spLocks noChangeArrowheads="1"/>
          </p:cNvSpPr>
          <p:nvPr/>
        </p:nvSpPr>
        <p:spPr bwMode="auto">
          <a:xfrm>
            <a:off x="756300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61</a:t>
            </a:r>
          </a:p>
        </p:txBody>
      </p:sp>
      <p:sp>
        <p:nvSpPr>
          <p:cNvPr id="88" name="Rectangle 79">
            <a:extLst>
              <a:ext uri="{FF2B5EF4-FFF2-40B4-BE49-F238E27FC236}">
                <a16:creationId xmlns:a16="http://schemas.microsoft.com/office/drawing/2014/main" id="{7A015B77-3E1D-452B-9C89-3D22647DAE1E}"/>
              </a:ext>
            </a:extLst>
          </p:cNvPr>
          <p:cNvSpPr>
            <a:spLocks noChangeArrowheads="1"/>
          </p:cNvSpPr>
          <p:nvPr/>
        </p:nvSpPr>
        <p:spPr bwMode="auto">
          <a:xfrm>
            <a:off x="807989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63</a:t>
            </a:r>
          </a:p>
        </p:txBody>
      </p:sp>
      <p:sp>
        <p:nvSpPr>
          <p:cNvPr id="89" name="Rectangle 80">
            <a:extLst>
              <a:ext uri="{FF2B5EF4-FFF2-40B4-BE49-F238E27FC236}">
                <a16:creationId xmlns:a16="http://schemas.microsoft.com/office/drawing/2014/main" id="{973E3519-3FC6-47A5-B269-69C4A54D6F8A}"/>
              </a:ext>
            </a:extLst>
          </p:cNvPr>
          <p:cNvSpPr>
            <a:spLocks noChangeArrowheads="1"/>
          </p:cNvSpPr>
          <p:nvPr/>
        </p:nvSpPr>
        <p:spPr bwMode="auto">
          <a:xfrm>
            <a:off x="8554879" y="4324509"/>
            <a:ext cx="558800" cy="412292"/>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2310">
                <a:solidFill>
                  <a:srgbClr val="000000"/>
                </a:solidFill>
                <a:latin typeface="Arial" charset="0"/>
              </a:rPr>
              <a:t>65</a:t>
            </a:r>
          </a:p>
        </p:txBody>
      </p:sp>
      <p:sp>
        <p:nvSpPr>
          <p:cNvPr id="90" name="Rectangle 81">
            <a:extLst>
              <a:ext uri="{FF2B5EF4-FFF2-40B4-BE49-F238E27FC236}">
                <a16:creationId xmlns:a16="http://schemas.microsoft.com/office/drawing/2014/main" id="{4CEEDC31-A26C-4FA2-86FE-F94199235365}"/>
              </a:ext>
            </a:extLst>
          </p:cNvPr>
          <p:cNvSpPr>
            <a:spLocks noChangeArrowheads="1"/>
          </p:cNvSpPr>
          <p:nvPr/>
        </p:nvSpPr>
        <p:spPr bwMode="auto">
          <a:xfrm>
            <a:off x="9099709" y="4408329"/>
            <a:ext cx="516890" cy="305596"/>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1540">
                <a:solidFill>
                  <a:srgbClr val="000000"/>
                </a:solidFill>
                <a:latin typeface="Arial" charset="0"/>
              </a:rPr>
              <a:t>68</a:t>
            </a:r>
          </a:p>
        </p:txBody>
      </p:sp>
      <p:sp>
        <p:nvSpPr>
          <p:cNvPr id="91" name="Rectangle 83">
            <a:extLst>
              <a:ext uri="{FF2B5EF4-FFF2-40B4-BE49-F238E27FC236}">
                <a16:creationId xmlns:a16="http://schemas.microsoft.com/office/drawing/2014/main" id="{82790BE0-9F19-4D41-AC45-86D5D7FBA02F}"/>
              </a:ext>
            </a:extLst>
          </p:cNvPr>
          <p:cNvSpPr>
            <a:spLocks noChangeArrowheads="1"/>
          </p:cNvSpPr>
          <p:nvPr/>
        </p:nvSpPr>
        <p:spPr bwMode="auto">
          <a:xfrm>
            <a:off x="4629309" y="4701699"/>
            <a:ext cx="1005840" cy="275140"/>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gn="ctr">
              <a:lnSpc>
                <a:spcPct val="90000"/>
              </a:lnSpc>
            </a:pPr>
            <a:r>
              <a:rPr lang="en-US" altLang="en-US" sz="1320">
                <a:solidFill>
                  <a:srgbClr val="000000"/>
                </a:solidFill>
                <a:latin typeface="Arial" charset="0"/>
              </a:rPr>
              <a:t>Age</a:t>
            </a:r>
          </a:p>
        </p:txBody>
      </p:sp>
      <p:sp>
        <p:nvSpPr>
          <p:cNvPr id="93" name="Rectangle 82">
            <a:extLst>
              <a:ext uri="{FF2B5EF4-FFF2-40B4-BE49-F238E27FC236}">
                <a16:creationId xmlns:a16="http://schemas.microsoft.com/office/drawing/2014/main" id="{A11F521D-A88C-4593-832C-8E0F921218A2}"/>
              </a:ext>
            </a:extLst>
          </p:cNvPr>
          <p:cNvSpPr>
            <a:spLocks noChangeArrowheads="1"/>
          </p:cNvSpPr>
          <p:nvPr/>
        </p:nvSpPr>
        <p:spPr bwMode="auto">
          <a:xfrm>
            <a:off x="344861" y="6703469"/>
            <a:ext cx="9411439" cy="535531"/>
          </a:xfrm>
          <a:prstGeom prst="rect">
            <a:avLst/>
          </a:prstGeom>
          <a:noFill/>
          <a:ln>
            <a:noFill/>
          </a:ln>
          <a:effectLst/>
          <a:extLst>
            <a:ext uri="{909E8E84-426E-40DD-AFC4-6F175D3DCCD1}">
              <a14:hiddenFill xmlns:a14="http://schemas.microsoft.com/office/drawing/2010/main">
                <a:solidFill>
                  <a:srgbClr val="38598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92100" algn="l"/>
                <a:tab pos="4292600" algn="r"/>
              </a:tabLst>
              <a:defRPr sz="2400" b="1">
                <a:solidFill>
                  <a:schemeClr val="tx1"/>
                </a:solidFill>
                <a:latin typeface="Times" pitchFamily="18" charset="0"/>
              </a:defRPr>
            </a:lvl1pPr>
            <a:lvl2pPr marL="742950" indent="-285750">
              <a:tabLst>
                <a:tab pos="292100" algn="l"/>
                <a:tab pos="4292600" algn="r"/>
              </a:tabLst>
              <a:defRPr sz="2400" b="1">
                <a:solidFill>
                  <a:schemeClr val="tx1"/>
                </a:solidFill>
                <a:latin typeface="Times" pitchFamily="18" charset="0"/>
              </a:defRPr>
            </a:lvl2pPr>
            <a:lvl3pPr marL="1143000" indent="-228600">
              <a:tabLst>
                <a:tab pos="292100" algn="l"/>
                <a:tab pos="4292600" algn="r"/>
              </a:tabLst>
              <a:defRPr sz="2400" b="1">
                <a:solidFill>
                  <a:schemeClr val="tx1"/>
                </a:solidFill>
                <a:latin typeface="Times" pitchFamily="18" charset="0"/>
              </a:defRPr>
            </a:lvl3pPr>
            <a:lvl4pPr marL="1600200" indent="-228600">
              <a:tabLst>
                <a:tab pos="292100" algn="l"/>
                <a:tab pos="4292600" algn="r"/>
              </a:tabLst>
              <a:defRPr sz="2400" b="1">
                <a:solidFill>
                  <a:schemeClr val="tx1"/>
                </a:solidFill>
                <a:latin typeface="Times" pitchFamily="18" charset="0"/>
              </a:defRPr>
            </a:lvl4pPr>
            <a:lvl5pPr marL="2057400" indent="-228600">
              <a:tabLst>
                <a:tab pos="292100" algn="l"/>
                <a:tab pos="4292600" algn="r"/>
              </a:tabLst>
              <a:defRPr sz="2400" b="1">
                <a:solidFill>
                  <a:schemeClr val="tx1"/>
                </a:solidFill>
                <a:latin typeface="Times" pitchFamily="18" charset="0"/>
              </a:defRPr>
            </a:lvl5pPr>
            <a:lvl6pPr marL="25146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6pPr>
            <a:lvl7pPr marL="29718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7pPr>
            <a:lvl8pPr marL="34290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8pPr>
            <a:lvl9pPr marL="3886200" indent="-228600" eaLnBrk="0" fontAlgn="base" hangingPunct="0">
              <a:spcBef>
                <a:spcPct val="0"/>
              </a:spcBef>
              <a:spcAft>
                <a:spcPct val="0"/>
              </a:spcAft>
              <a:tabLst>
                <a:tab pos="292100" algn="l"/>
                <a:tab pos="4292600" algn="r"/>
              </a:tabLst>
              <a:defRPr sz="2400" b="1">
                <a:solidFill>
                  <a:schemeClr val="tx1"/>
                </a:solidFill>
                <a:latin typeface="Times" pitchFamily="18" charset="0"/>
              </a:defRPr>
            </a:lvl9pPr>
          </a:lstStyle>
          <a:p>
            <a:pPr>
              <a:lnSpc>
                <a:spcPct val="90000"/>
              </a:lnSpc>
            </a:pPr>
            <a:r>
              <a:rPr lang="en-US" altLang="en-US" sz="800" b="0" dirty="0">
                <a:solidFill>
                  <a:schemeClr val="bg1">
                    <a:lumMod val="50000"/>
                  </a:schemeClr>
                </a:solidFill>
                <a:latin typeface="Arial" charset="0"/>
              </a:rPr>
              <a:t>This hypothetical is not intended to predict or project investment performance. Your own results will vary. It assumes systematic $4,000 pretax contributions to a tax-deferred retirement plan account made annually on 1/1 for the years indicated above and an 7% annual rate of return. No distributions are taken from the plan account during the entire period. Taxes on distribution, and fees and expenses are not taken into account. If account fees and expenses were deducted, performance would be lower. Pretax contributions and any earnings will be taxed at the time of distribution and may also be subject to an early withdrawal penalty if distributed before age 59½. Systematic investing does not ensure a profit and does not protect against loss in a declining market.</a:t>
            </a:r>
          </a:p>
        </p:txBody>
      </p:sp>
    </p:spTree>
    <p:extLst>
      <p:ext uri="{BB962C8B-B14F-4D97-AF65-F5344CB8AC3E}">
        <p14:creationId xmlns:p14="http://schemas.microsoft.com/office/powerpoint/2010/main" val="166620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Monthly Income Replacement</a:t>
            </a:r>
          </a:p>
        </p:txBody>
      </p:sp>
      <p:sp>
        <p:nvSpPr>
          <p:cNvPr id="6" name="Content Placeholder 5"/>
          <p:cNvSpPr>
            <a:spLocks noGrp="1"/>
          </p:cNvSpPr>
          <p:nvPr>
            <p:ph idx="1"/>
          </p:nvPr>
        </p:nvSpPr>
        <p:spPr>
          <a:xfrm>
            <a:off x="457200" y="1177068"/>
            <a:ext cx="9144000" cy="516015"/>
          </a:xfrm>
        </p:spPr>
        <p:txBody>
          <a:bodyPr>
            <a:noAutofit/>
          </a:bodyPr>
          <a:lstStyle/>
          <a:p>
            <a:pPr marL="0" indent="0">
              <a:buNone/>
            </a:pPr>
            <a:r>
              <a:rPr lang="en-US" sz="2000" dirty="0">
                <a:latin typeface="Verdana" panose="020B0604030504040204" pitchFamily="34" charset="0"/>
                <a:ea typeface="Verdana" panose="020B0604030504040204" pitchFamily="34" charset="0"/>
              </a:rPr>
              <a:t>How much will your savings provide over a 30-year time span?</a:t>
            </a:r>
          </a:p>
          <a:p>
            <a:pPr marL="0" indent="0">
              <a:buNone/>
            </a:pPr>
            <a:endParaRPr lang="en-US" sz="2400" dirty="0">
              <a:latin typeface="Verdana" panose="020B0604030504040204" pitchFamily="34" charset="0"/>
              <a:ea typeface="Verdana" panose="020B0604030504040204" pitchFamily="34" charset="0"/>
            </a:endParaRPr>
          </a:p>
          <a:p>
            <a:pPr marL="0" indent="0">
              <a:buNone/>
            </a:pPr>
            <a:endParaRPr lang="en-US" sz="2400" dirty="0"/>
          </a:p>
        </p:txBody>
      </p:sp>
      <p:sp>
        <p:nvSpPr>
          <p:cNvPr id="4" name="Footer Placeholder 3"/>
          <p:cNvSpPr>
            <a:spLocks noGrp="1"/>
          </p:cNvSpPr>
          <p:nvPr>
            <p:ph type="ftr" sz="quarter" idx="11"/>
          </p:nvPr>
        </p:nvSpPr>
        <p:spPr/>
        <p:txBody>
          <a:bodyPr/>
          <a:lstStyle/>
          <a:p>
            <a:pPr>
              <a:defRPr/>
            </a:pPr>
            <a:r>
              <a:rPr lang="en-US" dirty="0">
                <a:solidFill>
                  <a:srgbClr val="9A999A"/>
                </a:solidFill>
              </a:rPr>
              <a:t>Calculated after taxes (15%) and inflation, assuming a 4% annual return in retirement and 2.9% inflation. All exclude Social Security. ACR# 4021661 12/21</a:t>
            </a:r>
          </a:p>
        </p:txBody>
      </p:sp>
      <p:sp>
        <p:nvSpPr>
          <p:cNvPr id="5" name="Slide Number Placeholder 4"/>
          <p:cNvSpPr>
            <a:spLocks noGrp="1"/>
          </p:cNvSpPr>
          <p:nvPr>
            <p:ph type="sldNum" sz="quarter" idx="12"/>
          </p:nvPr>
        </p:nvSpPr>
        <p:spPr/>
        <p:txBody>
          <a:bodyPr/>
          <a:lstStyle/>
          <a:p>
            <a:pPr>
              <a:defRPr/>
            </a:pPr>
            <a:fld id="{F30B8F6B-4B61-4D11-890C-128E58D4AF19}" type="slidenum">
              <a:rPr lang="en-US" smtClean="0"/>
              <a:pPr>
                <a:defRPr/>
              </a:pPr>
              <a:t>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25096457"/>
              </p:ext>
            </p:extLst>
          </p:nvPr>
        </p:nvGraphicFramePr>
        <p:xfrm>
          <a:off x="804647" y="2000325"/>
          <a:ext cx="8525912" cy="3575695"/>
        </p:xfrm>
        <a:graphic>
          <a:graphicData uri="http://schemas.openxmlformats.org/drawingml/2006/table">
            <a:tbl>
              <a:tblPr firstRow="1" bandRow="1">
                <a:tableStyleId>{85BE263C-DBD7-4A20-BB59-AAB30ACAA65A}</a:tableStyleId>
              </a:tblPr>
              <a:tblGrid>
                <a:gridCol w="4262956">
                  <a:extLst>
                    <a:ext uri="{9D8B030D-6E8A-4147-A177-3AD203B41FA5}">
                      <a16:colId xmlns:a16="http://schemas.microsoft.com/office/drawing/2014/main" val="20000"/>
                    </a:ext>
                  </a:extLst>
                </a:gridCol>
                <a:gridCol w="4262956">
                  <a:extLst>
                    <a:ext uri="{9D8B030D-6E8A-4147-A177-3AD203B41FA5}">
                      <a16:colId xmlns:a16="http://schemas.microsoft.com/office/drawing/2014/main" val="20001"/>
                    </a:ext>
                  </a:extLst>
                </a:gridCol>
              </a:tblGrid>
              <a:tr h="715139">
                <a:tc>
                  <a:txBody>
                    <a:bodyPr/>
                    <a:lstStyle/>
                    <a:p>
                      <a:pPr algn="ctr"/>
                      <a:r>
                        <a:rPr lang="en-US" sz="2000" b="1" dirty="0">
                          <a:solidFill>
                            <a:schemeClr val="bg1"/>
                          </a:solidFill>
                          <a:latin typeface="Verdana" panose="020B0604030504040204" pitchFamily="34" charset="0"/>
                          <a:ea typeface="Verdana" panose="020B0604030504040204" pitchFamily="34" charset="0"/>
                        </a:rPr>
                        <a:t>Retirement Savings</a:t>
                      </a:r>
                    </a:p>
                  </a:txBody>
                  <a:tcPr anchor="ctr">
                    <a:solidFill>
                      <a:srgbClr val="00B050"/>
                    </a:solidFill>
                  </a:tcPr>
                </a:tc>
                <a:tc>
                  <a:txBody>
                    <a:bodyPr/>
                    <a:lstStyle/>
                    <a:p>
                      <a:pPr algn="ctr"/>
                      <a:r>
                        <a:rPr lang="en-US" sz="2000" b="1" dirty="0">
                          <a:solidFill>
                            <a:schemeClr val="bg1"/>
                          </a:solidFill>
                          <a:latin typeface="Verdana" panose="020B0604030504040204" pitchFamily="34" charset="0"/>
                          <a:ea typeface="Verdana" panose="020B0604030504040204" pitchFamily="34" charset="0"/>
                        </a:rPr>
                        <a:t>Monthly Income</a:t>
                      </a:r>
                    </a:p>
                  </a:txBody>
                  <a:tcPr anchor="ctr">
                    <a:solidFill>
                      <a:srgbClr val="00B050"/>
                    </a:solidFill>
                  </a:tcPr>
                </a:tc>
                <a:extLst>
                  <a:ext uri="{0D108BD9-81ED-4DB2-BD59-A6C34878D82A}">
                    <a16:rowId xmlns:a16="http://schemas.microsoft.com/office/drawing/2014/main" val="10000"/>
                  </a:ext>
                </a:extLst>
              </a:tr>
              <a:tr h="715139">
                <a:tc>
                  <a:txBody>
                    <a:bodyPr/>
                    <a:lstStyle/>
                    <a:p>
                      <a:pPr algn="ctr"/>
                      <a:r>
                        <a:rPr lang="en-US" sz="2000" b="0" dirty="0">
                          <a:solidFill>
                            <a:srgbClr val="3C4652"/>
                          </a:solidFill>
                          <a:latin typeface="Verdana" panose="020B0604030504040204" pitchFamily="34" charset="0"/>
                          <a:ea typeface="Verdana" panose="020B0604030504040204" pitchFamily="34" charset="0"/>
                        </a:rPr>
                        <a:t>$100,000</a:t>
                      </a:r>
                    </a:p>
                  </a:txBody>
                  <a:tcPr anchor="ctr"/>
                </a:tc>
                <a:tc>
                  <a:txBody>
                    <a:bodyPr/>
                    <a:lstStyle/>
                    <a:p>
                      <a:pPr algn="ctr"/>
                      <a:r>
                        <a:rPr lang="en-US" sz="2000" b="0" dirty="0">
                          <a:solidFill>
                            <a:srgbClr val="3C4652"/>
                          </a:solidFill>
                          <a:latin typeface="Verdana" panose="020B0604030504040204" pitchFamily="34" charset="0"/>
                          <a:ea typeface="Verdana" panose="020B0604030504040204" pitchFamily="34" charset="0"/>
                        </a:rPr>
                        <a:t>$391</a:t>
                      </a:r>
                    </a:p>
                  </a:txBody>
                  <a:tcPr anchor="ctr"/>
                </a:tc>
                <a:extLst>
                  <a:ext uri="{0D108BD9-81ED-4DB2-BD59-A6C34878D82A}">
                    <a16:rowId xmlns:a16="http://schemas.microsoft.com/office/drawing/2014/main" val="10001"/>
                  </a:ext>
                </a:extLst>
              </a:tr>
              <a:tr h="715139">
                <a:tc>
                  <a:txBody>
                    <a:bodyPr/>
                    <a:lstStyle/>
                    <a:p>
                      <a:pPr algn="ctr"/>
                      <a:r>
                        <a:rPr lang="en-US" sz="2000" dirty="0">
                          <a:latin typeface="Verdana" panose="020B0604030504040204" pitchFamily="34" charset="0"/>
                          <a:ea typeface="Verdana" panose="020B0604030504040204" pitchFamily="34" charset="0"/>
                        </a:rPr>
                        <a:t>$250,000</a:t>
                      </a:r>
                    </a:p>
                  </a:txBody>
                  <a:tcPr anchor="ctr"/>
                </a:tc>
                <a:tc>
                  <a:txBody>
                    <a:bodyPr/>
                    <a:lstStyle/>
                    <a:p>
                      <a:pPr algn="ctr"/>
                      <a:r>
                        <a:rPr lang="en-US" sz="2000" dirty="0">
                          <a:latin typeface="Verdana" panose="020B0604030504040204" pitchFamily="34" charset="0"/>
                          <a:ea typeface="Verdana" panose="020B0604030504040204" pitchFamily="34" charset="0"/>
                        </a:rPr>
                        <a:t>$977</a:t>
                      </a:r>
                    </a:p>
                  </a:txBody>
                  <a:tcPr anchor="ctr"/>
                </a:tc>
                <a:extLst>
                  <a:ext uri="{0D108BD9-81ED-4DB2-BD59-A6C34878D82A}">
                    <a16:rowId xmlns:a16="http://schemas.microsoft.com/office/drawing/2014/main" val="10002"/>
                  </a:ext>
                </a:extLst>
              </a:tr>
              <a:tr h="715139">
                <a:tc>
                  <a:txBody>
                    <a:bodyPr/>
                    <a:lstStyle/>
                    <a:p>
                      <a:pPr algn="ctr"/>
                      <a:r>
                        <a:rPr lang="en-US" sz="2000" dirty="0">
                          <a:latin typeface="Verdana" panose="020B0604030504040204" pitchFamily="34" charset="0"/>
                          <a:ea typeface="Verdana" panose="020B0604030504040204" pitchFamily="34" charset="0"/>
                        </a:rPr>
                        <a:t>$500,000</a:t>
                      </a:r>
                    </a:p>
                  </a:txBody>
                  <a:tcPr anchor="ctr"/>
                </a:tc>
                <a:tc>
                  <a:txBody>
                    <a:bodyPr/>
                    <a:lstStyle/>
                    <a:p>
                      <a:pPr algn="ctr"/>
                      <a:r>
                        <a:rPr lang="en-US" sz="2000" dirty="0">
                          <a:latin typeface="Verdana" panose="020B0604030504040204" pitchFamily="34" charset="0"/>
                          <a:ea typeface="Verdana" panose="020B0604030504040204" pitchFamily="34" charset="0"/>
                        </a:rPr>
                        <a:t>$1,955</a:t>
                      </a:r>
                    </a:p>
                  </a:txBody>
                  <a:tcPr anchor="ctr"/>
                </a:tc>
                <a:extLst>
                  <a:ext uri="{0D108BD9-81ED-4DB2-BD59-A6C34878D82A}">
                    <a16:rowId xmlns:a16="http://schemas.microsoft.com/office/drawing/2014/main" val="10003"/>
                  </a:ext>
                </a:extLst>
              </a:tr>
              <a:tr h="715139">
                <a:tc>
                  <a:txBody>
                    <a:bodyPr/>
                    <a:lstStyle/>
                    <a:p>
                      <a:pPr algn="ctr"/>
                      <a:r>
                        <a:rPr lang="en-US" sz="2000" dirty="0">
                          <a:latin typeface="Verdana" panose="020B0604030504040204" pitchFamily="34" charset="0"/>
                          <a:ea typeface="Verdana" panose="020B0604030504040204" pitchFamily="34" charset="0"/>
                        </a:rPr>
                        <a:t>$1,000,000</a:t>
                      </a:r>
                    </a:p>
                  </a:txBody>
                  <a:tcPr anchor="ctr"/>
                </a:tc>
                <a:tc>
                  <a:txBody>
                    <a:bodyPr/>
                    <a:lstStyle/>
                    <a:p>
                      <a:pPr algn="ctr"/>
                      <a:r>
                        <a:rPr lang="en-US" sz="2000" dirty="0">
                          <a:latin typeface="Verdana" panose="020B0604030504040204" pitchFamily="34" charset="0"/>
                          <a:ea typeface="Verdana" panose="020B0604030504040204" pitchFamily="34" charset="0"/>
                        </a:rPr>
                        <a:t>$3,910</a:t>
                      </a:r>
                    </a:p>
                  </a:txBody>
                  <a:tcPr anchor="ctr"/>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F8530D36-D07F-45BF-8980-0DA3D755A015}"/>
              </a:ext>
            </a:extLst>
          </p:cNvPr>
          <p:cNvSpPr txBox="1"/>
          <p:nvPr/>
        </p:nvSpPr>
        <p:spPr>
          <a:xfrm>
            <a:off x="609601" y="5856423"/>
            <a:ext cx="8991599" cy="1015663"/>
          </a:xfrm>
          <a:prstGeom prst="rect">
            <a:avLst/>
          </a:prstGeom>
          <a:noFill/>
        </p:spPr>
        <p:txBody>
          <a:bodyPr wrap="square">
            <a:spAutoFit/>
          </a:bodyPr>
          <a:lstStyle/>
          <a:p>
            <a:pPr marL="0" marR="300355">
              <a:spcBef>
                <a:spcPts val="810"/>
              </a:spcBef>
              <a:spcAft>
                <a:spcPts val="0"/>
              </a:spcAft>
            </a:pPr>
            <a:r>
              <a:rPr lang="en-US" sz="1200" dirty="0">
                <a:solidFill>
                  <a:srgbClr val="231F20"/>
                </a:solidFill>
                <a:effectLst/>
                <a:latin typeface="Arial" panose="020B0604020202020204" pitchFamily="34" charset="0"/>
                <a:ea typeface="Myriad Pro"/>
                <a:cs typeface="Myriad Pro"/>
              </a:rPr>
              <a:t>Monthly income can be greatly influenced by the number of distribution years. A shorter payout over 10 years will result in the highest monthly distribution amount, but the risk is if you live longer than 10 years in retirement, you may run</a:t>
            </a:r>
            <a:r>
              <a:rPr lang="en-US" sz="1200" spc="-95" dirty="0">
                <a:solidFill>
                  <a:srgbClr val="231F20"/>
                </a:solidFill>
                <a:effectLst/>
                <a:latin typeface="Arial" panose="020B0604020202020204" pitchFamily="34" charset="0"/>
                <a:ea typeface="Myriad Pro"/>
                <a:cs typeface="Myriad Pro"/>
              </a:rPr>
              <a:t> </a:t>
            </a:r>
            <a:r>
              <a:rPr lang="en-US" sz="1200" spc="-20" dirty="0">
                <a:solidFill>
                  <a:srgbClr val="231F20"/>
                </a:solidFill>
                <a:effectLst/>
                <a:latin typeface="Arial" panose="020B0604020202020204" pitchFamily="34" charset="0"/>
                <a:ea typeface="Myriad Pro"/>
                <a:cs typeface="Myriad Pro"/>
              </a:rPr>
              <a:t>out </a:t>
            </a:r>
            <a:r>
              <a:rPr lang="en-US" sz="1200" dirty="0">
                <a:solidFill>
                  <a:srgbClr val="231F20"/>
                </a:solidFill>
                <a:effectLst/>
                <a:latin typeface="Arial" panose="020B0604020202020204" pitchFamily="34" charset="0"/>
                <a:ea typeface="Myriad Pro"/>
                <a:cs typeface="Myriad Pro"/>
              </a:rPr>
              <a:t>of money. Perhaps the most important decision is to decide when you want the distributions to begin. Deferring the beginning date of distributions from your account a few years can not only reduce the payout timeframe but could allow an opportunity for additional asset growth depending on investment</a:t>
            </a:r>
            <a:r>
              <a:rPr lang="en-US" sz="1200" spc="-10" dirty="0">
                <a:solidFill>
                  <a:srgbClr val="231F20"/>
                </a:solidFill>
                <a:effectLst/>
                <a:latin typeface="Arial" panose="020B0604020202020204" pitchFamily="34" charset="0"/>
                <a:ea typeface="Myriad Pro"/>
                <a:cs typeface="Myriad Pro"/>
              </a:rPr>
              <a:t> </a:t>
            </a:r>
            <a:r>
              <a:rPr lang="en-US" sz="1200" dirty="0">
                <a:solidFill>
                  <a:srgbClr val="231F20"/>
                </a:solidFill>
                <a:effectLst/>
                <a:latin typeface="Arial" panose="020B0604020202020204" pitchFamily="34" charset="0"/>
                <a:ea typeface="Myriad Pro"/>
                <a:cs typeface="Myriad Pro"/>
              </a:rPr>
              <a:t>performance.</a:t>
            </a:r>
            <a:endParaRPr lang="en-US" sz="1600" dirty="0">
              <a:effectLst/>
              <a:latin typeface="Myriad Pro"/>
              <a:ea typeface="Myriad Pro"/>
              <a:cs typeface="Myriad Pro"/>
            </a:endParaRPr>
          </a:p>
        </p:txBody>
      </p:sp>
    </p:spTree>
    <p:extLst>
      <p:ext uri="{BB962C8B-B14F-4D97-AF65-F5344CB8AC3E}">
        <p14:creationId xmlns:p14="http://schemas.microsoft.com/office/powerpoint/2010/main" val="374021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716F-A295-4C31-9196-BBC7BB60AA5B}"/>
              </a:ext>
            </a:extLst>
          </p:cNvPr>
          <p:cNvSpPr>
            <a:spLocks noGrp="1"/>
          </p:cNvSpPr>
          <p:nvPr>
            <p:ph type="title"/>
          </p:nvPr>
        </p:nvSpPr>
        <p:spPr/>
        <p:txBody>
          <a:bodyPr/>
          <a:lstStyle/>
          <a:p>
            <a:r>
              <a:rPr kumimoji="0" lang="en-US" sz="2800" b="0" i="0" u="none" strike="noStrike" kern="0" cap="none" spc="0" normalizeH="0" baseline="0" noProof="0" dirty="0">
                <a:ln>
                  <a:noFill/>
                </a:ln>
                <a:solidFill>
                  <a:schemeClr val="tx1"/>
                </a:solidFill>
                <a:effectLst/>
                <a:uLnTx/>
                <a:uFillTx/>
                <a:latin typeface="Verdana"/>
                <a:ea typeface="+mj-ea"/>
                <a:cs typeface="+mj-cs"/>
              </a:rPr>
              <a:t>Retirement Savings: How Much?</a:t>
            </a:r>
            <a:endParaRPr lang="en-US" dirty="0">
              <a:solidFill>
                <a:schemeClr val="tx1"/>
              </a:solidFill>
            </a:endParaRPr>
          </a:p>
        </p:txBody>
      </p:sp>
      <p:sp>
        <p:nvSpPr>
          <p:cNvPr id="5" name="Slide Number Placeholder 4">
            <a:extLst>
              <a:ext uri="{FF2B5EF4-FFF2-40B4-BE49-F238E27FC236}">
                <a16:creationId xmlns:a16="http://schemas.microsoft.com/office/drawing/2014/main" id="{E11D7838-3970-4434-9B47-DC26ACF2906D}"/>
              </a:ext>
            </a:extLst>
          </p:cNvPr>
          <p:cNvSpPr>
            <a:spLocks noGrp="1"/>
          </p:cNvSpPr>
          <p:nvPr>
            <p:ph type="sldNum" sz="quarter" idx="12"/>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9061F5B3-D3D1-4E34-B802-F65422553442}" type="slidenum">
              <a:rPr kumimoji="0" lang="en-US" sz="655" b="0" i="0" u="none" strike="noStrike" kern="1200" cap="none" spc="0" normalizeH="0" baseline="0" noProof="0" smtClean="0">
                <a:ln>
                  <a:noFill/>
                </a:ln>
                <a:solidFill>
                  <a:srgbClr val="323332">
                    <a:lumMod val="60000"/>
                    <a:lumOff val="40000"/>
                  </a:srgbClr>
                </a:solidFill>
                <a:effectLst/>
                <a:uLnTx/>
                <a:uFillTx/>
                <a:latin typeface="Arial" panose="020B060402020202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8</a:t>
            </a:fld>
            <a:endParaRPr kumimoji="0" lang="en-US" sz="655" b="0" i="0" u="none" strike="noStrike" kern="1200" cap="none" spc="0" normalizeH="0" baseline="0" noProof="0">
              <a:ln>
                <a:noFill/>
              </a:ln>
              <a:solidFill>
                <a:srgbClr val="323332">
                  <a:lumMod val="60000"/>
                  <a:lumOff val="40000"/>
                </a:srgbClr>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0B62EC81-DCE7-4EF3-8A0E-CF7A5456D0B6}"/>
              </a:ext>
            </a:extLst>
          </p:cNvPr>
          <p:cNvGrpSpPr/>
          <p:nvPr/>
        </p:nvGrpSpPr>
        <p:grpSpPr>
          <a:xfrm>
            <a:off x="1108870" y="1880940"/>
            <a:ext cx="2597130" cy="2560550"/>
            <a:chOff x="953777" y="1584957"/>
            <a:chExt cx="1758154" cy="1733391"/>
          </a:xfrm>
          <a:solidFill>
            <a:srgbClr val="05C3DE"/>
          </a:solidFill>
        </p:grpSpPr>
        <p:sp>
          <p:nvSpPr>
            <p:cNvPr id="7" name="Oval 6">
              <a:extLst>
                <a:ext uri="{FF2B5EF4-FFF2-40B4-BE49-F238E27FC236}">
                  <a16:creationId xmlns:a16="http://schemas.microsoft.com/office/drawing/2014/main" id="{210100EF-5ADA-4509-8107-5F49DBBC54E9}"/>
                </a:ext>
              </a:extLst>
            </p:cNvPr>
            <p:cNvSpPr/>
            <p:nvPr/>
          </p:nvSpPr>
          <p:spPr>
            <a:xfrm>
              <a:off x="953777" y="1584957"/>
              <a:ext cx="1758154" cy="1733391"/>
            </a:xfrm>
            <a:prstGeom prst="ellipse">
              <a:avLst/>
            </a:prstGeom>
            <a:solidFill>
              <a:srgbClr val="5D88BD"/>
            </a:solidFill>
            <a:ln>
              <a:noFill/>
            </a:ln>
          </p:spPr>
          <p:style>
            <a:lnRef idx="2">
              <a:schemeClr val="accent1">
                <a:shade val="50000"/>
              </a:schemeClr>
            </a:lnRef>
            <a:fillRef idx="1">
              <a:schemeClr val="accent1"/>
            </a:fillRef>
            <a:effectRef idx="0">
              <a:schemeClr val="accent1"/>
            </a:effectRef>
            <a:fontRef idx="minor">
              <a:schemeClr val="lt1"/>
            </a:fontRef>
          </p:style>
          <p:txBody>
            <a:bodyPr tIns="100584" bIns="100584" rtlCol="0" anchor="t">
              <a:noAutofit/>
            </a:bodyPr>
            <a:lstStyle/>
            <a:p>
              <a:pPr algn="ctr"/>
              <a:endParaRPr lang="en-US" sz="2207">
                <a:solidFill>
                  <a:schemeClr val="bg1"/>
                </a:solidFill>
              </a:endParaRPr>
            </a:p>
          </p:txBody>
        </p:sp>
        <p:sp>
          <p:nvSpPr>
            <p:cNvPr id="8" name="TextBox 7">
              <a:extLst>
                <a:ext uri="{FF2B5EF4-FFF2-40B4-BE49-F238E27FC236}">
                  <a16:creationId xmlns:a16="http://schemas.microsoft.com/office/drawing/2014/main" id="{BAF49568-8EA3-4824-AB00-8819EAB43A8D}"/>
                </a:ext>
              </a:extLst>
            </p:cNvPr>
            <p:cNvSpPr txBox="1"/>
            <p:nvPr/>
          </p:nvSpPr>
          <p:spPr>
            <a:xfrm>
              <a:off x="1125414" y="2039114"/>
              <a:ext cx="1488832" cy="825076"/>
            </a:xfrm>
            <a:prstGeom prst="rect">
              <a:avLst/>
            </a:prstGeom>
            <a:noFill/>
            <a:ln>
              <a:noFill/>
            </a:ln>
          </p:spPr>
          <p:txBody>
            <a:bodyPr wrap="square" lIns="0" tIns="0" rIns="0" bIns="0" rtlCol="0">
              <a:spAutoFit/>
            </a:bodyPr>
            <a:lstStyle/>
            <a:p>
              <a:pPr>
                <a:spcAft>
                  <a:spcPts val="1100"/>
                </a:spcAft>
                <a:buClr>
                  <a:schemeClr val="accent2"/>
                </a:buClr>
              </a:pPr>
              <a:r>
                <a:rPr lang="en-US" sz="7920" b="1" dirty="0">
                  <a:solidFill>
                    <a:schemeClr val="bg1"/>
                  </a:solidFill>
                </a:rPr>
                <a:t>15%</a:t>
              </a:r>
            </a:p>
          </p:txBody>
        </p:sp>
      </p:grpSp>
      <p:sp>
        <p:nvSpPr>
          <p:cNvPr id="9" name="TextBox 8">
            <a:extLst>
              <a:ext uri="{FF2B5EF4-FFF2-40B4-BE49-F238E27FC236}">
                <a16:creationId xmlns:a16="http://schemas.microsoft.com/office/drawing/2014/main" id="{F8089365-40E1-4C3D-B35A-C04A5E38017C}"/>
              </a:ext>
            </a:extLst>
          </p:cNvPr>
          <p:cNvSpPr txBox="1"/>
          <p:nvPr/>
        </p:nvSpPr>
        <p:spPr>
          <a:xfrm>
            <a:off x="1089660" y="5862109"/>
            <a:ext cx="2799678" cy="338554"/>
          </a:xfrm>
          <a:prstGeom prst="rect">
            <a:avLst/>
          </a:prstGeom>
          <a:noFill/>
        </p:spPr>
        <p:txBody>
          <a:bodyPr wrap="square" lIns="0" tIns="0" rIns="0" bIns="0" rtlCol="0">
            <a:spAutoFit/>
          </a:bodyPr>
          <a:lstStyle/>
          <a:p>
            <a:pPr algn="ctr">
              <a:spcAft>
                <a:spcPts val="1100"/>
              </a:spcAft>
              <a:buClr>
                <a:schemeClr val="accent2"/>
              </a:buClr>
            </a:pPr>
            <a:r>
              <a:rPr lang="en-US" sz="1100" dirty="0">
                <a:solidFill>
                  <a:srgbClr val="5D88BD"/>
                </a:solidFill>
                <a:latin typeface="Verdana" panose="020B0604030504040204" pitchFamily="34" charset="0"/>
                <a:ea typeface="Verdana" panose="020B0604030504040204" pitchFamily="34" charset="0"/>
              </a:rPr>
              <a:t>Consider increasing contributions gradually to build toward 15% target.</a:t>
            </a:r>
          </a:p>
        </p:txBody>
      </p:sp>
      <p:sp>
        <p:nvSpPr>
          <p:cNvPr id="10" name="Isosceles Triangle 25">
            <a:extLst>
              <a:ext uri="{FF2B5EF4-FFF2-40B4-BE49-F238E27FC236}">
                <a16:creationId xmlns:a16="http://schemas.microsoft.com/office/drawing/2014/main" id="{0EF81DF2-6CB9-435F-BA79-5ACB681A6941}"/>
              </a:ext>
            </a:extLst>
          </p:cNvPr>
          <p:cNvSpPr/>
          <p:nvPr/>
        </p:nvSpPr>
        <p:spPr>
          <a:xfrm rot="5400000">
            <a:off x="4715857" y="2136406"/>
            <a:ext cx="354319" cy="184665"/>
          </a:xfrm>
          <a:prstGeom prst="triangle">
            <a:avLst/>
          </a:prstGeom>
          <a:solidFill>
            <a:srgbClr val="054C70"/>
          </a:solidFill>
          <a:ln>
            <a:noFill/>
          </a:ln>
        </p:spPr>
        <p:style>
          <a:lnRef idx="2">
            <a:schemeClr val="accent1">
              <a:shade val="50000"/>
            </a:schemeClr>
          </a:lnRef>
          <a:fillRef idx="1">
            <a:schemeClr val="accent1"/>
          </a:fillRef>
          <a:effectRef idx="0">
            <a:schemeClr val="accent1"/>
          </a:effectRef>
          <a:fontRef idx="minor">
            <a:schemeClr val="lt1"/>
          </a:fontRef>
        </p:style>
        <p:txBody>
          <a:bodyPr tIns="100584" bIns="100584" rtlCol="0" anchor="t">
            <a:noAutofit/>
          </a:bodyPr>
          <a:lstStyle/>
          <a:p>
            <a:pPr algn="ctr"/>
            <a:endParaRPr lang="en-US" sz="2207"/>
          </a:p>
        </p:txBody>
      </p:sp>
      <p:sp>
        <p:nvSpPr>
          <p:cNvPr id="12" name="TextBox 16">
            <a:extLst>
              <a:ext uri="{FF2B5EF4-FFF2-40B4-BE49-F238E27FC236}">
                <a16:creationId xmlns:a16="http://schemas.microsoft.com/office/drawing/2014/main" id="{A8395AAF-2222-48C0-948E-C19C78D1DA95}"/>
              </a:ext>
            </a:extLst>
          </p:cNvPr>
          <p:cNvSpPr txBox="1"/>
          <p:nvPr/>
        </p:nvSpPr>
        <p:spPr>
          <a:xfrm>
            <a:off x="5298471" y="1336288"/>
            <a:ext cx="760444" cy="338554"/>
          </a:xfrm>
          <a:prstGeom prst="rect">
            <a:avLst/>
          </a:prstGeom>
          <a:noFill/>
        </p:spPr>
        <p:txBody>
          <a:bodyPr wrap="square" lIns="0" tIns="0" rIns="0" bIns="0" rtlCol="0">
            <a:spAutoFit/>
          </a:bodyPr>
          <a:lstStyle/>
          <a:p>
            <a:pPr algn="ctr">
              <a:spcAft>
                <a:spcPts val="1100"/>
              </a:spcAft>
              <a:buClr>
                <a:schemeClr val="accent2"/>
              </a:buClr>
              <a:tabLst>
                <a:tab pos="946468" algn="l"/>
              </a:tabLst>
            </a:pPr>
            <a:r>
              <a:rPr lang="en-US" sz="1100" b="1" dirty="0">
                <a:solidFill>
                  <a:srgbClr val="5D88BD"/>
                </a:solidFill>
                <a:latin typeface="Verdana" panose="020B0604030504040204" pitchFamily="34" charset="0"/>
                <a:ea typeface="Verdana" panose="020B0604030504040204" pitchFamily="34" charset="0"/>
              </a:rPr>
              <a:t>Investors who are:</a:t>
            </a:r>
          </a:p>
        </p:txBody>
      </p:sp>
      <p:cxnSp>
        <p:nvCxnSpPr>
          <p:cNvPr id="13" name="Straight Connector 12">
            <a:extLst>
              <a:ext uri="{FF2B5EF4-FFF2-40B4-BE49-F238E27FC236}">
                <a16:creationId xmlns:a16="http://schemas.microsoft.com/office/drawing/2014/main" id="{7B818401-10E2-4B17-A275-7B43989619D3}"/>
              </a:ext>
            </a:extLst>
          </p:cNvPr>
          <p:cNvCxnSpPr/>
          <p:nvPr/>
        </p:nvCxnSpPr>
        <p:spPr>
          <a:xfrm>
            <a:off x="5298469" y="1741345"/>
            <a:ext cx="3919229" cy="0"/>
          </a:xfrm>
          <a:prstGeom prst="line">
            <a:avLst/>
          </a:prstGeom>
          <a:ln w="9525" cap="rnd">
            <a:solidFill>
              <a:srgbClr val="767676"/>
            </a:solidFill>
          </a:ln>
        </p:spPr>
        <p:style>
          <a:lnRef idx="1">
            <a:schemeClr val="accent1"/>
          </a:lnRef>
          <a:fillRef idx="0">
            <a:schemeClr val="accent1"/>
          </a:fillRef>
          <a:effectRef idx="0">
            <a:schemeClr val="accent1"/>
          </a:effectRef>
          <a:fontRef idx="minor">
            <a:schemeClr val="tx1"/>
          </a:fontRef>
        </p:style>
      </p:cxnSp>
      <p:sp>
        <p:nvSpPr>
          <p:cNvPr id="14" name="Plan Eligibility: detail">
            <a:extLst>
              <a:ext uri="{FF2B5EF4-FFF2-40B4-BE49-F238E27FC236}">
                <a16:creationId xmlns:a16="http://schemas.microsoft.com/office/drawing/2014/main" id="{32F0B3F1-062C-46B0-BC7A-A595FD93983F}"/>
              </a:ext>
            </a:extLst>
          </p:cNvPr>
          <p:cNvSpPr txBox="1"/>
          <p:nvPr/>
        </p:nvSpPr>
        <p:spPr>
          <a:xfrm>
            <a:off x="5574030" y="2099931"/>
            <a:ext cx="3643668" cy="236988"/>
          </a:xfrm>
          <a:prstGeom prst="rect">
            <a:avLst/>
          </a:prstGeom>
          <a:noFill/>
        </p:spPr>
        <p:txBody>
          <a:bodyPr wrap="square" lIns="0" tIns="0" rIns="0" bIns="0" rtlCol="0">
            <a:spAutoFit/>
          </a:bodyPr>
          <a:lstStyle/>
          <a:p>
            <a:pPr fontAlgn="ctr"/>
            <a:r>
              <a:rPr lang="en-US" sz="1540" dirty="0">
                <a:solidFill>
                  <a:srgbClr val="92D050"/>
                </a:solidFill>
              </a:rPr>
              <a:t>30            half of your salary saved today</a:t>
            </a:r>
          </a:p>
        </p:txBody>
      </p:sp>
      <p:sp>
        <p:nvSpPr>
          <p:cNvPr id="15" name="Plan Eligibility: detail">
            <a:extLst>
              <a:ext uri="{FF2B5EF4-FFF2-40B4-BE49-F238E27FC236}">
                <a16:creationId xmlns:a16="http://schemas.microsoft.com/office/drawing/2014/main" id="{312F67D8-F37E-4E7B-8ACC-6F6EDCDE7BD8}"/>
              </a:ext>
            </a:extLst>
          </p:cNvPr>
          <p:cNvSpPr txBox="1"/>
          <p:nvPr/>
        </p:nvSpPr>
        <p:spPr>
          <a:xfrm>
            <a:off x="5574030" y="2592373"/>
            <a:ext cx="3643668" cy="236988"/>
          </a:xfrm>
          <a:prstGeom prst="rect">
            <a:avLst/>
          </a:prstGeom>
          <a:noFill/>
        </p:spPr>
        <p:txBody>
          <a:bodyPr wrap="square" lIns="0" tIns="0" rIns="0" bIns="0" rtlCol="0">
            <a:spAutoFit/>
          </a:bodyPr>
          <a:lstStyle/>
          <a:p>
            <a:pPr fontAlgn="ctr"/>
            <a:r>
              <a:rPr lang="en-US" sz="1540" dirty="0">
                <a:solidFill>
                  <a:srgbClr val="92D050"/>
                </a:solidFill>
              </a:rPr>
              <a:t>35            1x your salary saved today</a:t>
            </a:r>
          </a:p>
        </p:txBody>
      </p:sp>
      <p:sp>
        <p:nvSpPr>
          <p:cNvPr id="16" name="Plan Eligibility: detail">
            <a:extLst>
              <a:ext uri="{FF2B5EF4-FFF2-40B4-BE49-F238E27FC236}">
                <a16:creationId xmlns:a16="http://schemas.microsoft.com/office/drawing/2014/main" id="{536748AC-4724-4B53-AA42-57B86478FB38}"/>
              </a:ext>
            </a:extLst>
          </p:cNvPr>
          <p:cNvSpPr txBox="1"/>
          <p:nvPr/>
        </p:nvSpPr>
        <p:spPr>
          <a:xfrm>
            <a:off x="5574030" y="3084816"/>
            <a:ext cx="3643668" cy="236988"/>
          </a:xfrm>
          <a:prstGeom prst="rect">
            <a:avLst/>
          </a:prstGeom>
          <a:noFill/>
        </p:spPr>
        <p:txBody>
          <a:bodyPr wrap="square" lIns="0" tIns="0" rIns="0" bIns="0" rtlCol="0">
            <a:spAutoFit/>
          </a:bodyPr>
          <a:lstStyle/>
          <a:p>
            <a:pPr fontAlgn="ctr"/>
            <a:r>
              <a:rPr lang="en-US" sz="1540" dirty="0">
                <a:solidFill>
                  <a:srgbClr val="92D050"/>
                </a:solidFill>
              </a:rPr>
              <a:t>40            2x your salary saved today</a:t>
            </a:r>
          </a:p>
        </p:txBody>
      </p:sp>
      <p:sp>
        <p:nvSpPr>
          <p:cNvPr id="17" name="Plan Eligibility: detail">
            <a:extLst>
              <a:ext uri="{FF2B5EF4-FFF2-40B4-BE49-F238E27FC236}">
                <a16:creationId xmlns:a16="http://schemas.microsoft.com/office/drawing/2014/main" id="{4E94DFB2-678C-4353-A983-EE89EBD4AD74}"/>
              </a:ext>
            </a:extLst>
          </p:cNvPr>
          <p:cNvSpPr txBox="1"/>
          <p:nvPr/>
        </p:nvSpPr>
        <p:spPr>
          <a:xfrm>
            <a:off x="5584508" y="3578225"/>
            <a:ext cx="3643668" cy="236988"/>
          </a:xfrm>
          <a:prstGeom prst="rect">
            <a:avLst/>
          </a:prstGeom>
          <a:noFill/>
        </p:spPr>
        <p:txBody>
          <a:bodyPr wrap="square" lIns="0" tIns="0" rIns="0" bIns="0" rtlCol="0">
            <a:spAutoFit/>
          </a:bodyPr>
          <a:lstStyle/>
          <a:p>
            <a:pPr fontAlgn="ctr"/>
            <a:r>
              <a:rPr lang="en-US" sz="1540" dirty="0">
                <a:solidFill>
                  <a:srgbClr val="92D050"/>
                </a:solidFill>
              </a:rPr>
              <a:t>45            4x your salary saved today</a:t>
            </a:r>
          </a:p>
        </p:txBody>
      </p:sp>
      <p:sp>
        <p:nvSpPr>
          <p:cNvPr id="18" name="Plan Eligibility: detail">
            <a:extLst>
              <a:ext uri="{FF2B5EF4-FFF2-40B4-BE49-F238E27FC236}">
                <a16:creationId xmlns:a16="http://schemas.microsoft.com/office/drawing/2014/main" id="{3893E89F-DD85-4FEF-BA0B-B46BAA82A061}"/>
              </a:ext>
            </a:extLst>
          </p:cNvPr>
          <p:cNvSpPr txBox="1"/>
          <p:nvPr/>
        </p:nvSpPr>
        <p:spPr>
          <a:xfrm>
            <a:off x="5574030" y="4060190"/>
            <a:ext cx="3643668" cy="236988"/>
          </a:xfrm>
          <a:prstGeom prst="rect">
            <a:avLst/>
          </a:prstGeom>
          <a:noFill/>
        </p:spPr>
        <p:txBody>
          <a:bodyPr wrap="square" lIns="0" tIns="0" rIns="0" bIns="0" rtlCol="0">
            <a:spAutoFit/>
          </a:bodyPr>
          <a:lstStyle/>
          <a:p>
            <a:pPr fontAlgn="ctr"/>
            <a:r>
              <a:rPr lang="en-US" sz="1540" dirty="0">
                <a:solidFill>
                  <a:srgbClr val="92D050"/>
                </a:solidFill>
              </a:rPr>
              <a:t>50            6x your salary saved today</a:t>
            </a:r>
          </a:p>
        </p:txBody>
      </p:sp>
      <p:sp>
        <p:nvSpPr>
          <p:cNvPr id="19" name="Plan Eligibility: detail">
            <a:extLst>
              <a:ext uri="{FF2B5EF4-FFF2-40B4-BE49-F238E27FC236}">
                <a16:creationId xmlns:a16="http://schemas.microsoft.com/office/drawing/2014/main" id="{6A56C4CB-7FD6-4AF4-8639-DE60D36ACC03}"/>
              </a:ext>
            </a:extLst>
          </p:cNvPr>
          <p:cNvSpPr txBox="1"/>
          <p:nvPr/>
        </p:nvSpPr>
        <p:spPr>
          <a:xfrm>
            <a:off x="5574030" y="4542155"/>
            <a:ext cx="3643668" cy="236988"/>
          </a:xfrm>
          <a:prstGeom prst="rect">
            <a:avLst/>
          </a:prstGeom>
          <a:noFill/>
        </p:spPr>
        <p:txBody>
          <a:bodyPr wrap="square" lIns="0" tIns="0" rIns="0" bIns="0" rtlCol="0">
            <a:spAutoFit/>
          </a:bodyPr>
          <a:lstStyle/>
          <a:p>
            <a:pPr fontAlgn="ctr"/>
            <a:r>
              <a:rPr lang="en-US" sz="1540" dirty="0">
                <a:solidFill>
                  <a:srgbClr val="92D050"/>
                </a:solidFill>
              </a:rPr>
              <a:t>55            8x your salary saved today</a:t>
            </a:r>
          </a:p>
        </p:txBody>
      </p:sp>
      <p:sp>
        <p:nvSpPr>
          <p:cNvPr id="20" name="Plan Eligibility: detail">
            <a:extLst>
              <a:ext uri="{FF2B5EF4-FFF2-40B4-BE49-F238E27FC236}">
                <a16:creationId xmlns:a16="http://schemas.microsoft.com/office/drawing/2014/main" id="{BD37FB39-34EF-49B9-AF93-6A06E8872D9F}"/>
              </a:ext>
            </a:extLst>
          </p:cNvPr>
          <p:cNvSpPr txBox="1"/>
          <p:nvPr/>
        </p:nvSpPr>
        <p:spPr>
          <a:xfrm>
            <a:off x="5574030" y="5034598"/>
            <a:ext cx="3643668" cy="236988"/>
          </a:xfrm>
          <a:prstGeom prst="rect">
            <a:avLst/>
          </a:prstGeom>
          <a:noFill/>
        </p:spPr>
        <p:txBody>
          <a:bodyPr wrap="square" lIns="0" tIns="0" rIns="0" bIns="0" rtlCol="0">
            <a:spAutoFit/>
          </a:bodyPr>
          <a:lstStyle/>
          <a:p>
            <a:pPr fontAlgn="ctr"/>
            <a:r>
              <a:rPr lang="en-US" sz="1540" dirty="0">
                <a:solidFill>
                  <a:srgbClr val="92D050"/>
                </a:solidFill>
              </a:rPr>
              <a:t>60            10x your salary saved today</a:t>
            </a:r>
          </a:p>
        </p:txBody>
      </p:sp>
      <p:sp>
        <p:nvSpPr>
          <p:cNvPr id="21" name="Plan Eligibility: detail">
            <a:extLst>
              <a:ext uri="{FF2B5EF4-FFF2-40B4-BE49-F238E27FC236}">
                <a16:creationId xmlns:a16="http://schemas.microsoft.com/office/drawing/2014/main" id="{CB4C3C27-65F0-42C0-BDD9-C1617DEFF957}"/>
              </a:ext>
            </a:extLst>
          </p:cNvPr>
          <p:cNvSpPr txBox="1"/>
          <p:nvPr/>
        </p:nvSpPr>
        <p:spPr>
          <a:xfrm>
            <a:off x="5574030" y="5537518"/>
            <a:ext cx="3643668" cy="236988"/>
          </a:xfrm>
          <a:prstGeom prst="rect">
            <a:avLst/>
          </a:prstGeom>
          <a:noFill/>
        </p:spPr>
        <p:txBody>
          <a:bodyPr wrap="square" lIns="0" tIns="0" rIns="0" bIns="0" rtlCol="0">
            <a:spAutoFit/>
          </a:bodyPr>
          <a:lstStyle/>
          <a:p>
            <a:pPr fontAlgn="ctr"/>
            <a:r>
              <a:rPr lang="en-US" sz="1540" dirty="0">
                <a:solidFill>
                  <a:srgbClr val="92D050"/>
                </a:solidFill>
              </a:rPr>
              <a:t>65            12x your salary saved today</a:t>
            </a:r>
          </a:p>
        </p:txBody>
      </p:sp>
      <p:sp>
        <p:nvSpPr>
          <p:cNvPr id="22" name="TextBox 16">
            <a:extLst>
              <a:ext uri="{FF2B5EF4-FFF2-40B4-BE49-F238E27FC236}">
                <a16:creationId xmlns:a16="http://schemas.microsoft.com/office/drawing/2014/main" id="{16A8F23D-AA2F-4EB2-928A-992590FACB46}"/>
              </a:ext>
            </a:extLst>
          </p:cNvPr>
          <p:cNvSpPr txBox="1"/>
          <p:nvPr/>
        </p:nvSpPr>
        <p:spPr>
          <a:xfrm>
            <a:off x="6415354" y="1512185"/>
            <a:ext cx="2376264" cy="169277"/>
          </a:xfrm>
          <a:prstGeom prst="rect">
            <a:avLst/>
          </a:prstGeom>
          <a:noFill/>
        </p:spPr>
        <p:txBody>
          <a:bodyPr wrap="square" lIns="0" tIns="0" rIns="0" bIns="0" rtlCol="0">
            <a:spAutoFit/>
          </a:bodyPr>
          <a:lstStyle/>
          <a:p>
            <a:pPr>
              <a:spcAft>
                <a:spcPts val="1100"/>
              </a:spcAft>
              <a:buClr>
                <a:schemeClr val="accent2"/>
              </a:buClr>
              <a:tabLst>
                <a:tab pos="946468" algn="l"/>
              </a:tabLst>
            </a:pPr>
            <a:r>
              <a:rPr lang="en-US" sz="1100" b="1" dirty="0">
                <a:solidFill>
                  <a:srgbClr val="5D88BD"/>
                </a:solidFill>
                <a:latin typeface="Verdana" panose="020B0604030504040204" pitchFamily="34" charset="0"/>
                <a:ea typeface="Verdana" panose="020B0604030504040204" pitchFamily="34" charset="0"/>
              </a:rPr>
              <a:t>Should typically have:</a:t>
            </a:r>
          </a:p>
        </p:txBody>
      </p:sp>
      <p:grpSp>
        <p:nvGrpSpPr>
          <p:cNvPr id="23" name="Group 22">
            <a:extLst>
              <a:ext uri="{FF2B5EF4-FFF2-40B4-BE49-F238E27FC236}">
                <a16:creationId xmlns:a16="http://schemas.microsoft.com/office/drawing/2014/main" id="{98578C55-17BD-4063-A7F4-E4A3779FF331}"/>
              </a:ext>
            </a:extLst>
          </p:cNvPr>
          <p:cNvGrpSpPr/>
          <p:nvPr/>
        </p:nvGrpSpPr>
        <p:grpSpPr>
          <a:xfrm>
            <a:off x="1089660" y="4787692"/>
            <a:ext cx="2730475" cy="818962"/>
            <a:chOff x="1058105" y="4326278"/>
            <a:chExt cx="2068904" cy="744511"/>
          </a:xfrm>
        </p:grpSpPr>
        <p:sp>
          <p:nvSpPr>
            <p:cNvPr id="24" name="TextBox 23">
              <a:extLst>
                <a:ext uri="{FF2B5EF4-FFF2-40B4-BE49-F238E27FC236}">
                  <a16:creationId xmlns:a16="http://schemas.microsoft.com/office/drawing/2014/main" id="{94F13693-7838-49CF-AF51-639A1453B4C9}"/>
                </a:ext>
              </a:extLst>
            </p:cNvPr>
            <p:cNvSpPr txBox="1"/>
            <p:nvPr/>
          </p:nvSpPr>
          <p:spPr>
            <a:xfrm>
              <a:off x="1277056" y="4763013"/>
              <a:ext cx="1849953" cy="307776"/>
            </a:xfrm>
            <a:prstGeom prst="rect">
              <a:avLst/>
            </a:prstGeom>
            <a:noFill/>
          </p:spPr>
          <p:txBody>
            <a:bodyPr wrap="square" lIns="0" tIns="0" rIns="0" bIns="0" rtlCol="0">
              <a:spAutoFit/>
            </a:bodyPr>
            <a:lstStyle/>
            <a:p>
              <a:pPr>
                <a:spcAft>
                  <a:spcPts val="1100"/>
                </a:spcAft>
                <a:buClr>
                  <a:schemeClr val="accent2"/>
                </a:buClr>
              </a:pPr>
              <a:r>
                <a:rPr lang="en-US" sz="2200" dirty="0">
                  <a:solidFill>
                    <a:srgbClr val="92D050"/>
                  </a:solidFill>
                  <a:latin typeface="+mj-lt"/>
                </a:rPr>
                <a:t>SAVE</a:t>
              </a:r>
            </a:p>
          </p:txBody>
        </p:sp>
        <p:sp>
          <p:nvSpPr>
            <p:cNvPr id="25" name="TextBox 24">
              <a:extLst>
                <a:ext uri="{FF2B5EF4-FFF2-40B4-BE49-F238E27FC236}">
                  <a16:creationId xmlns:a16="http://schemas.microsoft.com/office/drawing/2014/main" id="{B770FB2A-2354-4BC6-B568-28B23C8BC920}"/>
                </a:ext>
              </a:extLst>
            </p:cNvPr>
            <p:cNvSpPr txBox="1"/>
            <p:nvPr/>
          </p:nvSpPr>
          <p:spPr>
            <a:xfrm>
              <a:off x="1058105" y="4326278"/>
              <a:ext cx="2068904" cy="466795"/>
            </a:xfrm>
            <a:prstGeom prst="rect">
              <a:avLst/>
            </a:prstGeom>
            <a:noFill/>
          </p:spPr>
          <p:txBody>
            <a:bodyPr wrap="square" lIns="0" tIns="0" rIns="0" bIns="0" rtlCol="0">
              <a:spAutoFit/>
            </a:bodyPr>
            <a:lstStyle/>
            <a:p>
              <a:pPr algn="ctr">
                <a:spcAft>
                  <a:spcPts val="1100"/>
                </a:spcAft>
                <a:buClr>
                  <a:schemeClr val="accent2"/>
                </a:buClr>
              </a:pPr>
              <a:r>
                <a:rPr lang="en-US" sz="1100" dirty="0">
                  <a:solidFill>
                    <a:srgbClr val="5D88BD"/>
                  </a:solidFill>
                  <a:latin typeface="Verdana" panose="020B0604030504040204" pitchFamily="34" charset="0"/>
                  <a:ea typeface="Verdana" panose="020B0604030504040204" pitchFamily="34" charset="0"/>
                </a:rPr>
                <a:t>If possible, investors should strive to</a:t>
              </a:r>
            </a:p>
            <a:p>
              <a:pPr>
                <a:spcAft>
                  <a:spcPts val="1100"/>
                </a:spcAft>
                <a:buClr>
                  <a:schemeClr val="accent2"/>
                </a:buClr>
              </a:pPr>
              <a:endParaRPr lang="en-US" sz="1320" dirty="0">
                <a:solidFill>
                  <a:srgbClr val="92D050"/>
                </a:solidFill>
              </a:endParaRPr>
            </a:p>
          </p:txBody>
        </p:sp>
      </p:grpSp>
      <p:sp>
        <p:nvSpPr>
          <p:cNvPr id="26" name="Rectangle 5">
            <a:extLst>
              <a:ext uri="{FF2B5EF4-FFF2-40B4-BE49-F238E27FC236}">
                <a16:creationId xmlns:a16="http://schemas.microsoft.com/office/drawing/2014/main" id="{3D4BBA41-80D0-4416-AEBA-36B3016A2315}"/>
              </a:ext>
            </a:extLst>
          </p:cNvPr>
          <p:cNvSpPr/>
          <p:nvPr/>
        </p:nvSpPr>
        <p:spPr>
          <a:xfrm>
            <a:off x="2222427" y="5026056"/>
            <a:ext cx="1103783" cy="822645"/>
          </a:xfrm>
          <a:prstGeom prst="rect">
            <a:avLst/>
          </a:prstGeom>
        </p:spPr>
        <p:txBody>
          <a:bodyPr wrap="none" lIns="0" tIns="0" rIns="0" bIns="0">
            <a:noAutofit/>
          </a:bodyPr>
          <a:lstStyle/>
          <a:p>
            <a:pPr algn="ctr">
              <a:spcAft>
                <a:spcPts val="1100"/>
              </a:spcAft>
              <a:buClr>
                <a:srgbClr val="05C3DE"/>
              </a:buClr>
            </a:pPr>
            <a:r>
              <a:rPr lang="en-US" sz="5280" dirty="0">
                <a:solidFill>
                  <a:srgbClr val="92D050"/>
                </a:solidFill>
                <a:latin typeface="Arial Black"/>
              </a:rPr>
              <a:t>6%</a:t>
            </a:r>
          </a:p>
        </p:txBody>
      </p:sp>
      <p:cxnSp>
        <p:nvCxnSpPr>
          <p:cNvPr id="27" name="Straight Connector 8">
            <a:extLst>
              <a:ext uri="{FF2B5EF4-FFF2-40B4-BE49-F238E27FC236}">
                <a16:creationId xmlns:a16="http://schemas.microsoft.com/office/drawing/2014/main" id="{785E1EEC-63AA-409A-B486-0B2330C1C174}"/>
              </a:ext>
            </a:extLst>
          </p:cNvPr>
          <p:cNvCxnSpPr>
            <a:cxnSpLocks/>
          </p:cNvCxnSpPr>
          <p:nvPr/>
        </p:nvCxnSpPr>
        <p:spPr>
          <a:xfrm>
            <a:off x="4800684" y="1381549"/>
            <a:ext cx="0" cy="4943051"/>
          </a:xfrm>
          <a:prstGeom prst="line">
            <a:avLst/>
          </a:prstGeom>
          <a:ln w="9525" cap="rnd">
            <a:solidFill>
              <a:srgbClr val="054C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884184"/>
      </p:ext>
    </p:extLst>
  </p:cSld>
  <p:clrMapOvr>
    <a:masterClrMapping/>
  </p:clrMapOvr>
</p:sld>
</file>

<file path=ppt/theme/theme1.xml><?xml version="1.0" encoding="utf-8"?>
<a:theme xmlns:a="http://schemas.openxmlformats.org/drawingml/2006/main" name="NFP Theme">
  <a:themeElements>
    <a:clrScheme name="RPAG Template">
      <a:dk1>
        <a:srgbClr val="323332"/>
      </a:dk1>
      <a:lt1>
        <a:srgbClr val="FFFFFF"/>
      </a:lt1>
      <a:dk2>
        <a:srgbClr val="C3E1FB"/>
      </a:dk2>
      <a:lt2>
        <a:srgbClr val="FFFFFF"/>
      </a:lt2>
      <a:accent1>
        <a:srgbClr val="F15F3F"/>
      </a:accent1>
      <a:accent2>
        <a:srgbClr val="CC0961"/>
      </a:accent2>
      <a:accent3>
        <a:srgbClr val="067DF3"/>
      </a:accent3>
      <a:accent4>
        <a:srgbClr val="05D8AF"/>
      </a:accent4>
      <a:accent5>
        <a:srgbClr val="823E93"/>
      </a:accent5>
      <a:accent6>
        <a:srgbClr val="074976"/>
      </a:accent6>
      <a:hlink>
        <a:srgbClr val="F93C1C"/>
      </a:hlink>
      <a:folHlink>
        <a:srgbClr val="79BD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FP-PowerPoint-Template 160815.potx" id="{5B5ED89E-D5F4-40AE-B803-FBF9909A8C30}" vid="{D21802F7-9C60-44CD-8D3E-F4D7D3426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o Not Use">
  <a:themeElements>
    <a:clrScheme name="RPAG New">
      <a:dk1>
        <a:srgbClr val="0D223F"/>
      </a:dk1>
      <a:lt1>
        <a:srgbClr val="FFFFFF"/>
      </a:lt1>
      <a:dk2>
        <a:srgbClr val="231F20"/>
      </a:dk2>
      <a:lt2>
        <a:srgbClr val="D2D0CD"/>
      </a:lt2>
      <a:accent1>
        <a:srgbClr val="004876"/>
      </a:accent1>
      <a:accent2>
        <a:srgbClr val="FF5B35"/>
      </a:accent2>
      <a:accent3>
        <a:srgbClr val="99999A"/>
      </a:accent3>
      <a:accent4>
        <a:srgbClr val="5AB7B2"/>
      </a:accent4>
      <a:accent5>
        <a:srgbClr val="E44B4B"/>
      </a:accent5>
      <a:accent6>
        <a:srgbClr val="7030A0"/>
      </a:accent6>
      <a:hlink>
        <a:srgbClr val="749AD3"/>
      </a:hlink>
      <a:folHlink>
        <a:srgbClr val="749AD3"/>
      </a:folHlink>
    </a:clrScheme>
    <a:fontScheme name="RPAG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custClrLst>
    <a:custClr name="Custom Color 1">
      <a:srgbClr val="E9A800"/>
    </a:custClr>
    <a:custClr name="Custom Color 2">
      <a:srgbClr val="95CFD8"/>
    </a:custClr>
    <a:custClr name="Custom Color 3">
      <a:srgbClr val="00AAC3"/>
    </a:custClr>
    <a:custClr name="Custom Color 4">
      <a:srgbClr val="007D91"/>
    </a:custClr>
    <a:custClr name="Custom Color 5">
      <a:srgbClr val="3FB1E2"/>
    </a:custClr>
    <a:custClr name="Custom Color 6">
      <a:srgbClr val="0074BC"/>
    </a:custClr>
    <a:custClr name="Custom Color 7">
      <a:srgbClr val="005483"/>
    </a:custClr>
    <a:custClr name="Custom Color 8">
      <a:srgbClr val="BF91BA"/>
    </a:custClr>
    <a:custClr name="Custom Color 9">
      <a:srgbClr val="9A498B"/>
    </a:custClr>
    <a:custClr name="Custom Color 10">
      <a:srgbClr val="7A327E"/>
    </a:custClr>
    <a:custClr name="Custom Color 11">
      <a:srgbClr val="E7948A"/>
    </a:custClr>
    <a:custClr name="Custom Color 12">
      <a:srgbClr val="E53E30"/>
    </a:custClr>
    <a:custClr name="Custom Color 13">
      <a:srgbClr val="9D302B"/>
    </a:custClr>
    <a:custClr name="Custom Color 14">
      <a:srgbClr val="C9CED1"/>
    </a:custClr>
    <a:custClr name="Custom Color 15">
      <a:srgbClr val="858F98"/>
    </a:custClr>
    <a:custClr name="Custom Color 16">
      <a:srgbClr val="3C4652"/>
    </a:custClr>
    <a:custClr name="Custom Color 17">
      <a:srgbClr val="CABFAD"/>
    </a:custClr>
    <a:custClr name="Custom Color 18">
      <a:srgbClr val="897863"/>
    </a:custClr>
    <a:custClr name="Custom Color 19">
      <a:srgbClr val="493B29"/>
    </a:custClr>
  </a:custClrLst>
  <a:extLst>
    <a:ext uri="{05A4C25C-085E-4340-85A3-A5531E510DB2}">
      <thm15:themeFamily xmlns:thm15="http://schemas.microsoft.com/office/thememl/2012/main" name="RPAG Presentation Template FINAL" id="{CB198786-31A7-4270-848A-BD37A275B7B3}" vid="{BAE04DC6-52DE-4579-84B7-AA82A75BE32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A58443D6CB6E428ED5915A7CE651E8" ma:contentTypeVersion="18" ma:contentTypeDescription="Create a new document." ma:contentTypeScope="" ma:versionID="f123910b7dbb1d2f546f2ebffc905700">
  <xsd:schema xmlns:xsd="http://www.w3.org/2001/XMLSchema" xmlns:xs="http://www.w3.org/2001/XMLSchema" xmlns:p="http://schemas.microsoft.com/office/2006/metadata/properties" xmlns:ns2="00db8b42-dae1-4322-ac37-3987a49ce476" xmlns:ns3="28a6b137-87c1-48cb-83c1-664d40928a18" targetNamespace="http://schemas.microsoft.com/office/2006/metadata/properties" ma:root="true" ma:fieldsID="dcf79ebd0ad60945b321ce47cfe42e89" ns2:_="" ns3:_="">
    <xsd:import namespace="00db8b42-dae1-4322-ac37-3987a49ce476"/>
    <xsd:import namespace="28a6b137-87c1-48cb-83c1-664d40928a18"/>
    <xsd:element name="properties">
      <xsd:complexType>
        <xsd:sequence>
          <xsd:element name="documentManagement">
            <xsd:complexType>
              <xsd:all>
                <xsd:element ref="ns2:Compliance" minOccurs="0"/>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SharedWithUsers" minOccurs="0"/>
                <xsd:element ref="ns3:SharedWithDetails" minOccurs="0"/>
                <xsd:element ref="ns2:ComplianceApprov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b8b42-dae1-4322-ac37-3987a49ce476" elementFormDefault="qualified">
    <xsd:import namespace="http://schemas.microsoft.com/office/2006/documentManagement/types"/>
    <xsd:import namespace="http://schemas.microsoft.com/office/infopath/2007/PartnerControls"/>
    <xsd:element name="Compliance" ma:index="3" nillable="true" ma:displayName="Column" ma:default="Working" ma:internalName="Compliance">
      <xsd:simpleType>
        <xsd:restriction base="dms:Unknown">
          <xsd:enumeration value="Working"/>
          <xsd:enumeration value="Pending Compliance"/>
          <xsd:enumeration value="Approved for Use"/>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hidden="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16fa849-9aee-4305-8228-d5ef1c313dd4" ma:termSetId="09814cd3-568e-fe90-9814-8d621ff8fb84" ma:anchorId="fba54fb3-c3e1-fe81-a776-ca4b69148c4d" ma:open="true" ma:isKeyword="false">
      <xsd:complexType>
        <xsd:sequence>
          <xsd:element ref="pc:Terms" minOccurs="0" maxOccurs="1"/>
        </xsd:sequence>
      </xsd:complexType>
    </xsd:element>
    <xsd:element name="ComplianceApproval" ma:index="24" nillable="true" ma:displayName="Compliance" ma:format="Dropdown" ma:internalName="ComplianceApproval">
      <xsd:simpleType>
        <xsd:restriction base="dms:Choice">
          <xsd:enumeration value="Working File"/>
          <xsd:enumeration value="Pending Compliance"/>
          <xsd:enumeration value="Approved for Use"/>
          <xsd:enumeration value="Internal Only"/>
          <xsd:enumeration value="Expiring Soon"/>
          <xsd:enumeration value="Expired"/>
          <xsd:enumeration value="Archive"/>
          <xsd:enumeration value="Please Delete"/>
          <xsd:enumeration value="Expired; Renewed"/>
        </xsd:restriction>
      </xsd:simpleType>
    </xsd:element>
  </xsd:schema>
  <xsd:schema xmlns:xsd="http://www.w3.org/2001/XMLSchema" xmlns:xs="http://www.w3.org/2001/XMLSchema" xmlns:dms="http://schemas.microsoft.com/office/2006/documentManagement/types" xmlns:pc="http://schemas.microsoft.com/office/infopath/2007/PartnerControls" targetNamespace="28a6b137-87c1-48cb-83c1-664d40928a18" elementFormDefault="qualified">
    <xsd:import namespace="http://schemas.microsoft.com/office/2006/documentManagement/types"/>
    <xsd:import namespace="http://schemas.microsoft.com/office/infopath/2007/PartnerControls"/>
    <xsd:element name="SharedWithUsers" ma:index="2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plianceApproval xmlns="00db8b42-dae1-4322-ac37-3987a49ce476" xsi:nil="true"/>
    <Compliance xmlns="00db8b42-dae1-4322-ac37-3987a49ce476">Working</Compliance>
    <lcf76f155ced4ddcb4097134ff3c332f xmlns="00db8b42-dae1-4322-ac37-3987a49ce47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13BFC0-C873-4C05-959A-749C718FFB0B}">
  <ds:schemaRefs>
    <ds:schemaRef ds:uri="http://schemas.microsoft.com/sharepoint/v3/contenttype/forms"/>
  </ds:schemaRefs>
</ds:datastoreItem>
</file>

<file path=customXml/itemProps2.xml><?xml version="1.0" encoding="utf-8"?>
<ds:datastoreItem xmlns:ds="http://schemas.openxmlformats.org/officeDocument/2006/customXml" ds:itemID="{BE94B845-B356-43BC-A0D7-0EEC26D7A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db8b42-dae1-4322-ac37-3987a49ce476"/>
    <ds:schemaRef ds:uri="28a6b137-87c1-48cb-83c1-664d40928a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0BC95B-79F8-4E0E-A7F1-825ECAA34485}">
  <ds:schemaRefs>
    <ds:schemaRef ds:uri="00db8b42-dae1-4322-ac37-3987a49ce476"/>
    <ds:schemaRef ds:uri="http://purl.org/dc/dcmitype/"/>
    <ds:schemaRef ds:uri="28a6b137-87c1-48cb-83c1-664d40928a18"/>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NFP Theme</Template>
  <TotalTime>4431</TotalTime>
  <Words>4249</Words>
  <Application>Microsoft Office PowerPoint</Application>
  <PresentationFormat>Custom</PresentationFormat>
  <Paragraphs>488</Paragraphs>
  <Slides>28</Slides>
  <Notes>14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Adobe Garamond Pro</vt:lpstr>
      <vt:lpstr>Arial</vt:lpstr>
      <vt:lpstr>Arial Black</vt:lpstr>
      <vt:lpstr>Arial Narrow</vt:lpstr>
      <vt:lpstr>Calibri</vt:lpstr>
      <vt:lpstr>Myriad Pro</vt:lpstr>
      <vt:lpstr>Symbol</vt:lpstr>
      <vt:lpstr>Times</vt:lpstr>
      <vt:lpstr>Verdana</vt:lpstr>
      <vt:lpstr>Wingdings</vt:lpstr>
      <vt:lpstr>NFP Theme</vt:lpstr>
      <vt:lpstr>Office Theme</vt:lpstr>
      <vt:lpstr>Do Not Use</vt:lpstr>
      <vt:lpstr>Retirement &amp; Financial Planning 101</vt:lpstr>
      <vt:lpstr>Why Invest in a Retirement Plan?</vt:lpstr>
      <vt:lpstr>Americans Are Not Saving Enough</vt:lpstr>
      <vt:lpstr>Will Social Security Take Care of You in Retirement?</vt:lpstr>
      <vt:lpstr>Life Expectancy</vt:lpstr>
      <vt:lpstr>Good Health is the Best Wealth</vt:lpstr>
      <vt:lpstr>Investing Sooner May Help You Reach Your Goals</vt:lpstr>
      <vt:lpstr>Monthly Income Replacement</vt:lpstr>
      <vt:lpstr>Retirement Savings: How Much?</vt:lpstr>
      <vt:lpstr>The 15% Savings Goal</vt:lpstr>
      <vt:lpstr>Rebalancing your Portfolio</vt:lpstr>
      <vt:lpstr>Eligibility &amp; Employee Contributions</vt:lpstr>
      <vt:lpstr>Employer Contribution &amp; Vesting</vt:lpstr>
      <vt:lpstr>Contributing: Tax Advantages</vt:lpstr>
      <vt:lpstr>Loans</vt:lpstr>
      <vt:lpstr>Distributions</vt:lpstr>
      <vt:lpstr>What Strategy is Right For You?</vt:lpstr>
      <vt:lpstr>What Type of Investor Are You?</vt:lpstr>
      <vt:lpstr>Investment Strategy</vt:lpstr>
      <vt:lpstr>Investment Options</vt:lpstr>
      <vt:lpstr>Enroll in the Plan</vt:lpstr>
      <vt:lpstr>PowerPoint Presentation</vt:lpstr>
      <vt:lpstr>PowerPoint Presentation</vt:lpstr>
      <vt:lpstr>WellCents </vt:lpstr>
      <vt:lpstr>Personalized Paycheck Analysis</vt:lpstr>
      <vt:lpstr>Questions?</vt:lpstr>
      <vt:lpstr>Asset Class Definitions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Guillen, Paola</dc:creator>
  <cp:lastModifiedBy>Bobbie Benavente</cp:lastModifiedBy>
  <cp:revision>67</cp:revision>
  <dcterms:created xsi:type="dcterms:W3CDTF">2021-01-20T17:37:13Z</dcterms:created>
  <dcterms:modified xsi:type="dcterms:W3CDTF">2023-05-24T18:36:06Z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0x010100C7A58443D6CB6E428ED5915A7CE651E8</vt:lpwstr>
  </property>
  <property fmtid="{D5CDD505-2E9C-101B-9397-08002B2CF9AE}" pid="3" name="MediaServiceImageTags">
    <vt:lpwstr/>
  </property>
</Properties>
</file>