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sldIdLst>
    <p:sldId id="509" r:id="rId5"/>
    <p:sldId id="256" r:id="rId6"/>
    <p:sldId id="371" r:id="rId7"/>
    <p:sldId id="544" r:id="rId8"/>
    <p:sldId id="279" r:id="rId9"/>
    <p:sldId id="387" r:id="rId10"/>
    <p:sldId id="385" r:id="rId11"/>
    <p:sldId id="347" r:id="rId12"/>
    <p:sldId id="365" r:id="rId13"/>
    <p:sldId id="358" r:id="rId14"/>
    <p:sldId id="366" r:id="rId15"/>
    <p:sldId id="356" r:id="rId16"/>
    <p:sldId id="368" r:id="rId17"/>
    <p:sldId id="357" r:id="rId18"/>
    <p:sldId id="369" r:id="rId19"/>
    <p:sldId id="360" r:id="rId20"/>
    <p:sldId id="380" r:id="rId21"/>
    <p:sldId id="344" r:id="rId22"/>
    <p:sldId id="370" r:id="rId23"/>
    <p:sldId id="543" r:id="rId24"/>
    <p:sldId id="382" r:id="rId25"/>
    <p:sldId id="384" r:id="rId26"/>
    <p:sldId id="259" r:id="rId27"/>
    <p:sldId id="377" r:id="rId28"/>
    <p:sldId id="545" r:id="rId29"/>
    <p:sldId id="526" r:id="rId30"/>
    <p:sldId id="546" r:id="rId31"/>
    <p:sldId id="530" r:id="rId32"/>
    <p:sldId id="531" r:id="rId33"/>
    <p:sldId id="532" r:id="rId34"/>
    <p:sldId id="533" r:id="rId35"/>
    <p:sldId id="534" r:id="rId36"/>
    <p:sldId id="535" r:id="rId37"/>
    <p:sldId id="536" r:id="rId38"/>
    <p:sldId id="537" r:id="rId39"/>
    <p:sldId id="538" r:id="rId40"/>
    <p:sldId id="539" r:id="rId41"/>
    <p:sldId id="540" r:id="rId42"/>
    <p:sldId id="541" r:id="rId43"/>
    <p:sldId id="524" r:id="rId44"/>
    <p:sldId id="542" r:id="rId45"/>
    <p:sldId id="525" r:id="rId46"/>
    <p:sldId id="294" r:id="rId47"/>
  </p:sldIdLst>
  <p:sldSz cx="9144000" cy="6858000" type="screen4x3"/>
  <p:notesSz cx="6980238"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0623C5-9E6D-4D30-8B0D-7A917C8D43D2}">
          <p14:sldIdLst>
            <p14:sldId id="509"/>
            <p14:sldId id="256"/>
            <p14:sldId id="371"/>
            <p14:sldId id="544"/>
            <p14:sldId id="279"/>
            <p14:sldId id="387"/>
            <p14:sldId id="385"/>
            <p14:sldId id="347"/>
            <p14:sldId id="365"/>
            <p14:sldId id="358"/>
            <p14:sldId id="366"/>
            <p14:sldId id="356"/>
            <p14:sldId id="368"/>
            <p14:sldId id="357"/>
            <p14:sldId id="369"/>
            <p14:sldId id="360"/>
            <p14:sldId id="380"/>
            <p14:sldId id="344"/>
            <p14:sldId id="370"/>
            <p14:sldId id="543"/>
            <p14:sldId id="382"/>
            <p14:sldId id="384"/>
            <p14:sldId id="259"/>
            <p14:sldId id="377"/>
            <p14:sldId id="545"/>
            <p14:sldId id="526"/>
          </p14:sldIdLst>
        </p14:section>
        <p14:section name="Untitled Section" id="{3BC3DE9C-1528-4862-B8AB-7A06A8BE7AC2}">
          <p14:sldIdLst>
            <p14:sldId id="546"/>
            <p14:sldId id="530"/>
            <p14:sldId id="531"/>
            <p14:sldId id="532"/>
            <p14:sldId id="533"/>
            <p14:sldId id="534"/>
            <p14:sldId id="535"/>
            <p14:sldId id="536"/>
            <p14:sldId id="537"/>
            <p14:sldId id="538"/>
            <p14:sldId id="539"/>
            <p14:sldId id="540"/>
            <p14:sldId id="541"/>
            <p14:sldId id="524"/>
            <p14:sldId id="542"/>
            <p14:sldId id="525"/>
            <p14:sldId id="29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Cindy" initials="LC" lastIdx="5" clrIdx="0">
    <p:extLst>
      <p:ext uri="{19B8F6BF-5375-455C-9EA6-DF929625EA0E}">
        <p15:presenceInfo xmlns:p15="http://schemas.microsoft.com/office/powerpoint/2012/main" userId="S::CLin@bellevuewa.gov::5346c438-04c9-47ea-bf39-5a2cabee1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6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E299A6-14E4-4AAF-A4B4-D88249798FF8}"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n-US"/>
        </a:p>
      </dgm:t>
    </dgm:pt>
    <dgm:pt modelId="{FADB6C99-AEDD-4A78-BF60-09420BCF456E}">
      <dgm:prSet phldrT="[Text]" custT="1"/>
      <dgm:spPr>
        <a:solidFill>
          <a:srgbClr val="1F497D"/>
        </a:solidFill>
        <a:ln>
          <a:noFill/>
        </a:ln>
        <a:effectLst/>
      </dgm:spPr>
      <dgm:t>
        <a:bodyPr/>
        <a:lstStyle/>
        <a:p>
          <a:pPr>
            <a:spcAft>
              <a:spcPts val="0"/>
            </a:spcAft>
          </a:pPr>
          <a:r>
            <a:rPr lang="en-US" sz="2400" b="0">
              <a:solidFill>
                <a:schemeClr val="bg1"/>
              </a:solidFill>
              <a:latin typeface="Calibri" pitchFamily="34" charset="0"/>
            </a:rPr>
            <a:t>WHAT IS MOST </a:t>
          </a:r>
        </a:p>
        <a:p>
          <a:pPr>
            <a:spcAft>
              <a:spcPts val="0"/>
            </a:spcAft>
          </a:pPr>
          <a:r>
            <a:rPr lang="en-US" sz="2400" b="0">
              <a:solidFill>
                <a:schemeClr val="bg1"/>
              </a:solidFill>
              <a:latin typeface="Calibri" pitchFamily="34" charset="0"/>
            </a:rPr>
            <a:t>IMPORTANT TO ME?</a:t>
          </a:r>
        </a:p>
      </dgm:t>
    </dgm:pt>
    <dgm:pt modelId="{1D4A1ACB-252C-4E7A-BC52-C200571C72D2}" type="parTrans" cxnId="{32CDA272-81CA-409C-A06A-CD12CC5636AE}">
      <dgm:prSet/>
      <dgm:spPr/>
      <dgm:t>
        <a:bodyPr/>
        <a:lstStyle/>
        <a:p>
          <a:endParaRPr lang="en-US" sz="1600"/>
        </a:p>
      </dgm:t>
    </dgm:pt>
    <dgm:pt modelId="{6978797C-2515-4ABC-B6C2-FCCEAC5FDC37}" type="sibTrans" cxnId="{32CDA272-81CA-409C-A06A-CD12CC5636AE}">
      <dgm:prSet/>
      <dgm:spPr/>
      <dgm:t>
        <a:bodyPr/>
        <a:lstStyle/>
        <a:p>
          <a:endParaRPr lang="en-US" sz="1600"/>
        </a:p>
      </dgm:t>
    </dgm:pt>
    <dgm:pt modelId="{79AA3DCB-B7B6-40A6-980D-570EAB7C4F1E}">
      <dgm:prSet phldrT="[Text]" custT="1"/>
      <dgm:spPr>
        <a:solidFill>
          <a:schemeClr val="bg1"/>
        </a:solidFill>
        <a:ln w="19050">
          <a:solidFill>
            <a:srgbClr val="00B0F0"/>
          </a:solidFill>
        </a:ln>
        <a:effectLst/>
      </dgm:spPr>
      <dgm:t>
        <a:bodyPr/>
        <a:lstStyle/>
        <a:p>
          <a:pPr>
            <a:spcAft>
              <a:spcPts val="0"/>
            </a:spcAft>
          </a:pPr>
          <a:r>
            <a:rPr lang="en-US" sz="2800">
              <a:solidFill>
                <a:schemeClr val="accent2">
                  <a:lumMod val="75000"/>
                </a:schemeClr>
              </a:solidFill>
              <a:latin typeface="Calibri" pitchFamily="34" charset="0"/>
            </a:rPr>
            <a:t>Monthly Employee  Payroll Contribution Rates</a:t>
          </a:r>
        </a:p>
      </dgm:t>
    </dgm:pt>
    <dgm:pt modelId="{9995E8A7-60E6-45D5-82D2-A4E843D1ECED}" type="parTrans" cxnId="{44BCE58E-E9F5-4FE4-8396-2CCF658607AE}">
      <dgm:prSet/>
      <dgm:spPr/>
      <dgm:t>
        <a:bodyPr/>
        <a:lstStyle/>
        <a:p>
          <a:endParaRPr lang="en-US" sz="1600"/>
        </a:p>
      </dgm:t>
    </dgm:pt>
    <dgm:pt modelId="{F81F487A-73FB-471C-ABB9-519548811C62}" type="sibTrans" cxnId="{44BCE58E-E9F5-4FE4-8396-2CCF658607AE}">
      <dgm:prSet/>
      <dgm:spPr/>
      <dgm:t>
        <a:bodyPr/>
        <a:lstStyle/>
        <a:p>
          <a:endParaRPr lang="en-US" sz="1600"/>
        </a:p>
      </dgm:t>
    </dgm:pt>
    <dgm:pt modelId="{A6E847A5-EF3E-4DD2-B1D3-CB32C6277499}">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FF10A276-F695-4B0C-92A9-556EC667E73E}" type="parTrans" cxnId="{3BF7651A-ACB6-4324-BC57-86F9DE7BFFA1}">
      <dgm:prSet/>
      <dgm:spPr/>
      <dgm:t>
        <a:bodyPr/>
        <a:lstStyle/>
        <a:p>
          <a:endParaRPr lang="en-US" sz="1600"/>
        </a:p>
      </dgm:t>
    </dgm:pt>
    <dgm:pt modelId="{01C00496-A5E1-4A1E-AC14-93D77B81E52E}" type="sibTrans" cxnId="{3BF7651A-ACB6-4324-BC57-86F9DE7BFFA1}">
      <dgm:prSet/>
      <dgm:spPr/>
      <dgm:t>
        <a:bodyPr/>
        <a:lstStyle/>
        <a:p>
          <a:endParaRPr lang="en-US" sz="1600"/>
        </a:p>
      </dgm:t>
    </dgm:pt>
    <dgm:pt modelId="{70C97A8F-C8CA-49E7-A824-2760E950EDE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EEA71AEA-A25E-4CF5-9CA0-D3FB508F0E7B}" type="parTrans" cxnId="{21A122A8-EF08-496A-8287-A98EBFC7ACB2}">
      <dgm:prSet/>
      <dgm:spPr/>
      <dgm:t>
        <a:bodyPr/>
        <a:lstStyle/>
        <a:p>
          <a:endParaRPr lang="en-US" sz="1600"/>
        </a:p>
      </dgm:t>
    </dgm:pt>
    <dgm:pt modelId="{3F5E6283-E20B-4252-BBA4-FB80FEE96909}" type="sibTrans" cxnId="{21A122A8-EF08-496A-8287-A98EBFC7ACB2}">
      <dgm:prSet/>
      <dgm:spPr/>
      <dgm:t>
        <a:bodyPr/>
        <a:lstStyle/>
        <a:p>
          <a:endParaRPr lang="en-US" sz="1600"/>
        </a:p>
      </dgm:t>
    </dgm:pt>
    <dgm:pt modelId="{2487E727-706B-46C8-8B14-A927D2C7FE6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AD4A8AA0-FECA-4B5B-8486-A581032E50ED}" type="parTrans" cxnId="{925E1943-E9B3-4D89-834A-37087D9C6C02}">
      <dgm:prSet/>
      <dgm:spPr/>
      <dgm:t>
        <a:bodyPr/>
        <a:lstStyle/>
        <a:p>
          <a:endParaRPr lang="en-US" sz="1600"/>
        </a:p>
      </dgm:t>
    </dgm:pt>
    <dgm:pt modelId="{DAB6AD38-3DA4-4C38-A7E5-C9F34A499678}" type="sibTrans" cxnId="{925E1943-E9B3-4D89-834A-37087D9C6C02}">
      <dgm:prSet/>
      <dgm:spPr/>
      <dgm:t>
        <a:bodyPr/>
        <a:lstStyle/>
        <a:p>
          <a:endParaRPr lang="en-US" sz="1600"/>
        </a:p>
      </dgm:t>
    </dgm:pt>
    <dgm:pt modelId="{BA0A775D-9908-4AC7-8E92-E4AB8C3D9EC2}" type="pres">
      <dgm:prSet presAssocID="{B7E299A6-14E4-4AAF-A4B4-D88249798FF8}" presName="diagram" presStyleCnt="0">
        <dgm:presLayoutVars>
          <dgm:chMax val="1"/>
          <dgm:dir/>
          <dgm:animLvl val="ctr"/>
          <dgm:resizeHandles val="exact"/>
        </dgm:presLayoutVars>
      </dgm:prSet>
      <dgm:spPr/>
    </dgm:pt>
    <dgm:pt modelId="{EDC73F9A-1AF6-4905-86EA-541F146C2E35}" type="pres">
      <dgm:prSet presAssocID="{B7E299A6-14E4-4AAF-A4B4-D88249798FF8}" presName="matrix" presStyleCnt="0"/>
      <dgm:spPr/>
    </dgm:pt>
    <dgm:pt modelId="{70FDF60C-9080-4E69-8A27-9FB55C7CC836}" type="pres">
      <dgm:prSet presAssocID="{B7E299A6-14E4-4AAF-A4B4-D88249798FF8}" presName="tile1" presStyleLbl="node1" presStyleIdx="0" presStyleCnt="4" custLinFactNeighborX="-4301" custLinFactNeighborY="-59459"/>
      <dgm:spPr/>
    </dgm:pt>
    <dgm:pt modelId="{D1D6F997-95EE-4A9D-84C3-C074D8C857AF}" type="pres">
      <dgm:prSet presAssocID="{B7E299A6-14E4-4AAF-A4B4-D88249798FF8}" presName="tile1text" presStyleLbl="node1" presStyleIdx="0" presStyleCnt="4">
        <dgm:presLayoutVars>
          <dgm:chMax val="0"/>
          <dgm:chPref val="0"/>
          <dgm:bulletEnabled val="1"/>
        </dgm:presLayoutVars>
      </dgm:prSet>
      <dgm:spPr/>
    </dgm:pt>
    <dgm:pt modelId="{A33199E5-DB4C-4E80-BC9E-8DB41CC49882}" type="pres">
      <dgm:prSet presAssocID="{B7E299A6-14E4-4AAF-A4B4-D88249798FF8}" presName="tile2" presStyleLbl="node1" presStyleIdx="1" presStyleCnt="4" custLinFactNeighborX="674"/>
      <dgm:spPr/>
    </dgm:pt>
    <dgm:pt modelId="{E34A7C84-29AA-461B-B153-BAB3DCC17A3D}" type="pres">
      <dgm:prSet presAssocID="{B7E299A6-14E4-4AAF-A4B4-D88249798FF8}" presName="tile2text" presStyleLbl="node1" presStyleIdx="1" presStyleCnt="4">
        <dgm:presLayoutVars>
          <dgm:chMax val="0"/>
          <dgm:chPref val="0"/>
          <dgm:bulletEnabled val="1"/>
        </dgm:presLayoutVars>
      </dgm:prSet>
      <dgm:spPr/>
    </dgm:pt>
    <dgm:pt modelId="{49581F09-6457-4F48-918B-ACE11ABB47A0}" type="pres">
      <dgm:prSet presAssocID="{B7E299A6-14E4-4AAF-A4B4-D88249798FF8}" presName="tile3" presStyleLbl="node1" presStyleIdx="2" presStyleCnt="4"/>
      <dgm:spPr/>
    </dgm:pt>
    <dgm:pt modelId="{EB2BCB95-C828-4B5B-B8B6-78920B89C8EE}" type="pres">
      <dgm:prSet presAssocID="{B7E299A6-14E4-4AAF-A4B4-D88249798FF8}" presName="tile3text" presStyleLbl="node1" presStyleIdx="2" presStyleCnt="4">
        <dgm:presLayoutVars>
          <dgm:chMax val="0"/>
          <dgm:chPref val="0"/>
          <dgm:bulletEnabled val="1"/>
        </dgm:presLayoutVars>
      </dgm:prSet>
      <dgm:spPr/>
    </dgm:pt>
    <dgm:pt modelId="{4F2A2F9C-82D5-43B7-AF7F-F07E399D2B22}" type="pres">
      <dgm:prSet presAssocID="{B7E299A6-14E4-4AAF-A4B4-D88249798FF8}" presName="tile4" presStyleLbl="node1" presStyleIdx="3" presStyleCnt="4" custLinFactNeighborY="11246"/>
      <dgm:spPr/>
    </dgm:pt>
    <dgm:pt modelId="{E4E2CD68-9D78-44F0-AE2B-93419157B48B}" type="pres">
      <dgm:prSet presAssocID="{B7E299A6-14E4-4AAF-A4B4-D88249798FF8}" presName="tile4text" presStyleLbl="node1" presStyleIdx="3" presStyleCnt="4">
        <dgm:presLayoutVars>
          <dgm:chMax val="0"/>
          <dgm:chPref val="0"/>
          <dgm:bulletEnabled val="1"/>
        </dgm:presLayoutVars>
      </dgm:prSet>
      <dgm:spPr/>
    </dgm:pt>
    <dgm:pt modelId="{40D15F78-E8E8-4543-A715-81D7EC68A5C8}" type="pres">
      <dgm:prSet presAssocID="{B7E299A6-14E4-4AAF-A4B4-D88249798FF8}" presName="centerTile" presStyleLbl="fgShp" presStyleIdx="0" presStyleCnt="1" custScaleX="192593" custScaleY="114286">
        <dgm:presLayoutVars>
          <dgm:chMax val="0"/>
          <dgm:chPref val="0"/>
        </dgm:presLayoutVars>
      </dgm:prSet>
      <dgm:spPr/>
    </dgm:pt>
  </dgm:ptLst>
  <dgm:cxnLst>
    <dgm:cxn modelId="{6E861603-E6C6-4391-BF7B-EDE12DE5F2CB}" type="presOf" srcId="{A6E847A5-EF3E-4DD2-B1D3-CB32C6277499}" destId="{A33199E5-DB4C-4E80-BC9E-8DB41CC49882}" srcOrd="0" destOrd="0" presId="urn:microsoft.com/office/officeart/2005/8/layout/matrix1"/>
    <dgm:cxn modelId="{750D090D-692B-49EA-9B39-D9B25E2404D1}" type="presOf" srcId="{70C97A8F-C8CA-49E7-A824-2760E950EDE2}" destId="{49581F09-6457-4F48-918B-ACE11ABB47A0}" srcOrd="0" destOrd="0" presId="urn:microsoft.com/office/officeart/2005/8/layout/matrix1"/>
    <dgm:cxn modelId="{83F4ED18-66BC-46F1-B062-FE3576DD2ADD}" type="presOf" srcId="{2487E727-706B-46C8-8B14-A927D2C7FE62}" destId="{E4E2CD68-9D78-44F0-AE2B-93419157B48B}" srcOrd="1" destOrd="0" presId="urn:microsoft.com/office/officeart/2005/8/layout/matrix1"/>
    <dgm:cxn modelId="{3BF7651A-ACB6-4324-BC57-86F9DE7BFFA1}" srcId="{FADB6C99-AEDD-4A78-BF60-09420BCF456E}" destId="{A6E847A5-EF3E-4DD2-B1D3-CB32C6277499}" srcOrd="1" destOrd="0" parTransId="{FF10A276-F695-4B0C-92A9-556EC667E73E}" sibTransId="{01C00496-A5E1-4A1E-AC14-93D77B81E52E}"/>
    <dgm:cxn modelId="{B068EE1F-016F-4178-8D20-C313A73C98AE}" type="presOf" srcId="{FADB6C99-AEDD-4A78-BF60-09420BCF456E}" destId="{40D15F78-E8E8-4543-A715-81D7EC68A5C8}" srcOrd="0" destOrd="0" presId="urn:microsoft.com/office/officeart/2005/8/layout/matrix1"/>
    <dgm:cxn modelId="{925E1943-E9B3-4D89-834A-37087D9C6C02}" srcId="{FADB6C99-AEDD-4A78-BF60-09420BCF456E}" destId="{2487E727-706B-46C8-8B14-A927D2C7FE62}" srcOrd="3" destOrd="0" parTransId="{AD4A8AA0-FECA-4B5B-8486-A581032E50ED}" sibTransId="{DAB6AD38-3DA4-4C38-A7E5-C9F34A499678}"/>
    <dgm:cxn modelId="{32CDA272-81CA-409C-A06A-CD12CC5636AE}" srcId="{B7E299A6-14E4-4AAF-A4B4-D88249798FF8}" destId="{FADB6C99-AEDD-4A78-BF60-09420BCF456E}" srcOrd="0" destOrd="0" parTransId="{1D4A1ACB-252C-4E7A-BC52-C200571C72D2}" sibTransId="{6978797C-2515-4ABC-B6C2-FCCEAC5FDC37}"/>
    <dgm:cxn modelId="{2A928A76-A27C-4988-925B-069A3758374A}" type="presOf" srcId="{70C97A8F-C8CA-49E7-A824-2760E950EDE2}" destId="{EB2BCB95-C828-4B5B-B8B6-78920B89C8EE}" srcOrd="1" destOrd="0" presId="urn:microsoft.com/office/officeart/2005/8/layout/matrix1"/>
    <dgm:cxn modelId="{924C5757-4C71-46FD-BB4C-B14C722C3541}" type="presOf" srcId="{2487E727-706B-46C8-8B14-A927D2C7FE62}" destId="{4F2A2F9C-82D5-43B7-AF7F-F07E399D2B22}" srcOrd="0" destOrd="0" presId="urn:microsoft.com/office/officeart/2005/8/layout/matrix1"/>
    <dgm:cxn modelId="{44BCE58E-E9F5-4FE4-8396-2CCF658607AE}" srcId="{FADB6C99-AEDD-4A78-BF60-09420BCF456E}" destId="{79AA3DCB-B7B6-40A6-980D-570EAB7C4F1E}" srcOrd="0" destOrd="0" parTransId="{9995E8A7-60E6-45D5-82D2-A4E843D1ECED}" sibTransId="{F81F487A-73FB-471C-ABB9-519548811C62}"/>
    <dgm:cxn modelId="{D2384197-22BD-4D12-8667-72CF45BA717F}" type="presOf" srcId="{A6E847A5-EF3E-4DD2-B1D3-CB32C6277499}" destId="{E34A7C84-29AA-461B-B153-BAB3DCC17A3D}" srcOrd="1" destOrd="0" presId="urn:microsoft.com/office/officeart/2005/8/layout/matrix1"/>
    <dgm:cxn modelId="{21A122A8-EF08-496A-8287-A98EBFC7ACB2}" srcId="{FADB6C99-AEDD-4A78-BF60-09420BCF456E}" destId="{70C97A8F-C8CA-49E7-A824-2760E950EDE2}" srcOrd="2" destOrd="0" parTransId="{EEA71AEA-A25E-4CF5-9CA0-D3FB508F0E7B}" sibTransId="{3F5E6283-E20B-4252-BBA4-FB80FEE96909}"/>
    <dgm:cxn modelId="{8B8138B0-45F9-4F5E-A53E-6FCC91208D8D}" type="presOf" srcId="{B7E299A6-14E4-4AAF-A4B4-D88249798FF8}" destId="{BA0A775D-9908-4AC7-8E92-E4AB8C3D9EC2}" srcOrd="0" destOrd="0" presId="urn:microsoft.com/office/officeart/2005/8/layout/matrix1"/>
    <dgm:cxn modelId="{D620C6B1-FCA7-4948-8017-B56C21BA7A61}" type="presOf" srcId="{79AA3DCB-B7B6-40A6-980D-570EAB7C4F1E}" destId="{D1D6F997-95EE-4A9D-84C3-C074D8C857AF}" srcOrd="1" destOrd="0" presId="urn:microsoft.com/office/officeart/2005/8/layout/matrix1"/>
    <dgm:cxn modelId="{AB2CEBB3-D588-4328-BF7B-8A525919DD73}" type="presOf" srcId="{79AA3DCB-B7B6-40A6-980D-570EAB7C4F1E}" destId="{70FDF60C-9080-4E69-8A27-9FB55C7CC836}" srcOrd="0" destOrd="0" presId="urn:microsoft.com/office/officeart/2005/8/layout/matrix1"/>
    <dgm:cxn modelId="{60EC4E47-EC7E-459A-9122-B29F5147F61F}" type="presParOf" srcId="{BA0A775D-9908-4AC7-8E92-E4AB8C3D9EC2}" destId="{EDC73F9A-1AF6-4905-86EA-541F146C2E35}" srcOrd="0" destOrd="0" presId="urn:microsoft.com/office/officeart/2005/8/layout/matrix1"/>
    <dgm:cxn modelId="{A6C9F811-F7BA-45CA-8088-8BAFB5C16156}" type="presParOf" srcId="{EDC73F9A-1AF6-4905-86EA-541F146C2E35}" destId="{70FDF60C-9080-4E69-8A27-9FB55C7CC836}" srcOrd="0" destOrd="0" presId="urn:microsoft.com/office/officeart/2005/8/layout/matrix1"/>
    <dgm:cxn modelId="{B727A428-13D5-41B1-8C50-EB303CADC479}" type="presParOf" srcId="{EDC73F9A-1AF6-4905-86EA-541F146C2E35}" destId="{D1D6F997-95EE-4A9D-84C3-C074D8C857AF}" srcOrd="1" destOrd="0" presId="urn:microsoft.com/office/officeart/2005/8/layout/matrix1"/>
    <dgm:cxn modelId="{F3224A41-0A87-4EF5-B9E2-F604C5D99494}" type="presParOf" srcId="{EDC73F9A-1AF6-4905-86EA-541F146C2E35}" destId="{A33199E5-DB4C-4E80-BC9E-8DB41CC49882}" srcOrd="2" destOrd="0" presId="urn:microsoft.com/office/officeart/2005/8/layout/matrix1"/>
    <dgm:cxn modelId="{73898A21-D00E-4BA3-A8EC-67122688C602}" type="presParOf" srcId="{EDC73F9A-1AF6-4905-86EA-541F146C2E35}" destId="{E34A7C84-29AA-461B-B153-BAB3DCC17A3D}" srcOrd="3" destOrd="0" presId="urn:microsoft.com/office/officeart/2005/8/layout/matrix1"/>
    <dgm:cxn modelId="{37C6333A-E3F6-44BC-8AC6-6C18D7D53393}" type="presParOf" srcId="{EDC73F9A-1AF6-4905-86EA-541F146C2E35}" destId="{49581F09-6457-4F48-918B-ACE11ABB47A0}" srcOrd="4" destOrd="0" presId="urn:microsoft.com/office/officeart/2005/8/layout/matrix1"/>
    <dgm:cxn modelId="{6CF885D5-7F15-4517-A573-B4044795EAA4}" type="presParOf" srcId="{EDC73F9A-1AF6-4905-86EA-541F146C2E35}" destId="{EB2BCB95-C828-4B5B-B8B6-78920B89C8EE}" srcOrd="5" destOrd="0" presId="urn:microsoft.com/office/officeart/2005/8/layout/matrix1"/>
    <dgm:cxn modelId="{81B9B23A-43D4-4404-B9DB-C0F2C40C0A4D}" type="presParOf" srcId="{EDC73F9A-1AF6-4905-86EA-541F146C2E35}" destId="{4F2A2F9C-82D5-43B7-AF7F-F07E399D2B22}" srcOrd="6" destOrd="0" presId="urn:microsoft.com/office/officeart/2005/8/layout/matrix1"/>
    <dgm:cxn modelId="{2733EF7F-7470-4598-A671-BD16926D7F4C}" type="presParOf" srcId="{EDC73F9A-1AF6-4905-86EA-541F146C2E35}" destId="{E4E2CD68-9D78-44F0-AE2B-93419157B48B}" srcOrd="7" destOrd="0" presId="urn:microsoft.com/office/officeart/2005/8/layout/matrix1"/>
    <dgm:cxn modelId="{91F84DD5-DEA1-4F7C-8D04-F96B5FA1EAB5}" type="presParOf" srcId="{BA0A775D-9908-4AC7-8E92-E4AB8C3D9EC2}" destId="{40D15F78-E8E8-4543-A715-81D7EC68A5C8}" srcOrd="1" destOrd="0" presId="urn:microsoft.com/office/officeart/2005/8/layout/matrix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E299A6-14E4-4AAF-A4B4-D88249798FF8}"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n-US"/>
        </a:p>
      </dgm:t>
    </dgm:pt>
    <dgm:pt modelId="{FADB6C99-AEDD-4A78-BF60-09420BCF456E}">
      <dgm:prSet phldrT="[Text]" custT="1"/>
      <dgm:spPr>
        <a:solidFill>
          <a:srgbClr val="1F497D"/>
        </a:solidFill>
        <a:ln>
          <a:noFill/>
        </a:ln>
        <a:effectLst/>
      </dgm:spPr>
      <dgm:t>
        <a:bodyPr/>
        <a:lstStyle/>
        <a:p>
          <a:pPr>
            <a:spcAft>
              <a:spcPts val="0"/>
            </a:spcAft>
          </a:pPr>
          <a:r>
            <a:rPr lang="en-US" sz="2400" b="0">
              <a:solidFill>
                <a:schemeClr val="bg1"/>
              </a:solidFill>
              <a:latin typeface="Calibri" pitchFamily="34" charset="0"/>
            </a:rPr>
            <a:t>WHAT IS MOST </a:t>
          </a:r>
        </a:p>
        <a:p>
          <a:pPr>
            <a:spcAft>
              <a:spcPts val="0"/>
            </a:spcAft>
          </a:pPr>
          <a:r>
            <a:rPr lang="en-US" sz="2400" b="0">
              <a:solidFill>
                <a:schemeClr val="bg1"/>
              </a:solidFill>
              <a:latin typeface="Calibri" pitchFamily="34" charset="0"/>
            </a:rPr>
            <a:t>IMPORTANT TO ME?</a:t>
          </a:r>
        </a:p>
      </dgm:t>
    </dgm:pt>
    <dgm:pt modelId="{1D4A1ACB-252C-4E7A-BC52-C200571C72D2}" type="parTrans" cxnId="{32CDA272-81CA-409C-A06A-CD12CC5636AE}">
      <dgm:prSet/>
      <dgm:spPr/>
      <dgm:t>
        <a:bodyPr/>
        <a:lstStyle/>
        <a:p>
          <a:endParaRPr lang="en-US" sz="1600"/>
        </a:p>
      </dgm:t>
    </dgm:pt>
    <dgm:pt modelId="{6978797C-2515-4ABC-B6C2-FCCEAC5FDC37}" type="sibTrans" cxnId="{32CDA272-81CA-409C-A06A-CD12CC5636AE}">
      <dgm:prSet/>
      <dgm:spPr/>
      <dgm:t>
        <a:bodyPr/>
        <a:lstStyle/>
        <a:p>
          <a:endParaRPr lang="en-US" sz="1600"/>
        </a:p>
      </dgm:t>
    </dgm:pt>
    <dgm:pt modelId="{79AA3DCB-B7B6-40A6-980D-570EAB7C4F1E}">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9995E8A7-60E6-45D5-82D2-A4E843D1ECED}" type="parTrans" cxnId="{44BCE58E-E9F5-4FE4-8396-2CCF658607AE}">
      <dgm:prSet/>
      <dgm:spPr/>
      <dgm:t>
        <a:bodyPr/>
        <a:lstStyle/>
        <a:p>
          <a:endParaRPr lang="en-US" sz="1600"/>
        </a:p>
      </dgm:t>
    </dgm:pt>
    <dgm:pt modelId="{F81F487A-73FB-471C-ABB9-519548811C62}" type="sibTrans" cxnId="{44BCE58E-E9F5-4FE4-8396-2CCF658607AE}">
      <dgm:prSet/>
      <dgm:spPr/>
      <dgm:t>
        <a:bodyPr/>
        <a:lstStyle/>
        <a:p>
          <a:endParaRPr lang="en-US" sz="1600"/>
        </a:p>
      </dgm:t>
    </dgm:pt>
    <dgm:pt modelId="{A6E847A5-EF3E-4DD2-B1D3-CB32C6277499}">
      <dgm:prSet phldrT="[Text]" custT="1"/>
      <dgm:spPr>
        <a:solidFill>
          <a:schemeClr val="bg1"/>
        </a:solidFill>
        <a:ln w="19050">
          <a:solidFill>
            <a:srgbClr val="00B0F0"/>
          </a:solidFill>
        </a:ln>
        <a:effectLst/>
      </dgm:spPr>
      <dgm:t>
        <a:bodyPr/>
        <a:lstStyle/>
        <a:p>
          <a:pPr>
            <a:spcAft>
              <a:spcPts val="0"/>
            </a:spcAft>
          </a:pPr>
          <a:r>
            <a:rPr lang="en-US" sz="2800">
              <a:solidFill>
                <a:schemeClr val="accent2">
                  <a:lumMod val="75000"/>
                </a:schemeClr>
              </a:solidFill>
              <a:latin typeface="Calibri" pitchFamily="34" charset="0"/>
            </a:rPr>
            <a:t>Copay, Deductible, Coinsurance</a:t>
          </a:r>
        </a:p>
      </dgm:t>
    </dgm:pt>
    <dgm:pt modelId="{FF10A276-F695-4B0C-92A9-556EC667E73E}" type="parTrans" cxnId="{3BF7651A-ACB6-4324-BC57-86F9DE7BFFA1}">
      <dgm:prSet/>
      <dgm:spPr/>
      <dgm:t>
        <a:bodyPr/>
        <a:lstStyle/>
        <a:p>
          <a:endParaRPr lang="en-US" sz="1600"/>
        </a:p>
      </dgm:t>
    </dgm:pt>
    <dgm:pt modelId="{01C00496-A5E1-4A1E-AC14-93D77B81E52E}" type="sibTrans" cxnId="{3BF7651A-ACB6-4324-BC57-86F9DE7BFFA1}">
      <dgm:prSet/>
      <dgm:spPr/>
      <dgm:t>
        <a:bodyPr/>
        <a:lstStyle/>
        <a:p>
          <a:endParaRPr lang="en-US" sz="1600"/>
        </a:p>
      </dgm:t>
    </dgm:pt>
    <dgm:pt modelId="{70C97A8F-C8CA-49E7-A824-2760E950EDE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EEA71AEA-A25E-4CF5-9CA0-D3FB508F0E7B}" type="parTrans" cxnId="{21A122A8-EF08-496A-8287-A98EBFC7ACB2}">
      <dgm:prSet/>
      <dgm:spPr/>
      <dgm:t>
        <a:bodyPr/>
        <a:lstStyle/>
        <a:p>
          <a:endParaRPr lang="en-US" sz="1600"/>
        </a:p>
      </dgm:t>
    </dgm:pt>
    <dgm:pt modelId="{3F5E6283-E20B-4252-BBA4-FB80FEE96909}" type="sibTrans" cxnId="{21A122A8-EF08-496A-8287-A98EBFC7ACB2}">
      <dgm:prSet/>
      <dgm:spPr/>
      <dgm:t>
        <a:bodyPr/>
        <a:lstStyle/>
        <a:p>
          <a:endParaRPr lang="en-US" sz="1600"/>
        </a:p>
      </dgm:t>
    </dgm:pt>
    <dgm:pt modelId="{2487E727-706B-46C8-8B14-A927D2C7FE6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AD4A8AA0-FECA-4B5B-8486-A581032E50ED}" type="parTrans" cxnId="{925E1943-E9B3-4D89-834A-37087D9C6C02}">
      <dgm:prSet/>
      <dgm:spPr/>
      <dgm:t>
        <a:bodyPr/>
        <a:lstStyle/>
        <a:p>
          <a:endParaRPr lang="en-US" sz="1600"/>
        </a:p>
      </dgm:t>
    </dgm:pt>
    <dgm:pt modelId="{DAB6AD38-3DA4-4C38-A7E5-C9F34A499678}" type="sibTrans" cxnId="{925E1943-E9B3-4D89-834A-37087D9C6C02}">
      <dgm:prSet/>
      <dgm:spPr/>
      <dgm:t>
        <a:bodyPr/>
        <a:lstStyle/>
        <a:p>
          <a:endParaRPr lang="en-US" sz="1600"/>
        </a:p>
      </dgm:t>
    </dgm:pt>
    <dgm:pt modelId="{BA0A775D-9908-4AC7-8E92-E4AB8C3D9EC2}" type="pres">
      <dgm:prSet presAssocID="{B7E299A6-14E4-4AAF-A4B4-D88249798FF8}" presName="diagram" presStyleCnt="0">
        <dgm:presLayoutVars>
          <dgm:chMax val="1"/>
          <dgm:dir/>
          <dgm:animLvl val="ctr"/>
          <dgm:resizeHandles val="exact"/>
        </dgm:presLayoutVars>
      </dgm:prSet>
      <dgm:spPr/>
    </dgm:pt>
    <dgm:pt modelId="{EDC73F9A-1AF6-4905-86EA-541F146C2E35}" type="pres">
      <dgm:prSet presAssocID="{B7E299A6-14E4-4AAF-A4B4-D88249798FF8}" presName="matrix" presStyleCnt="0"/>
      <dgm:spPr/>
    </dgm:pt>
    <dgm:pt modelId="{70FDF60C-9080-4E69-8A27-9FB55C7CC836}" type="pres">
      <dgm:prSet presAssocID="{B7E299A6-14E4-4AAF-A4B4-D88249798FF8}" presName="tile1" presStyleLbl="node1" presStyleIdx="0" presStyleCnt="4" custLinFactNeighborX="-674" custLinFactNeighborY="5309"/>
      <dgm:spPr/>
    </dgm:pt>
    <dgm:pt modelId="{D1D6F997-95EE-4A9D-84C3-C074D8C857AF}" type="pres">
      <dgm:prSet presAssocID="{B7E299A6-14E4-4AAF-A4B4-D88249798FF8}" presName="tile1text" presStyleLbl="node1" presStyleIdx="0" presStyleCnt="4">
        <dgm:presLayoutVars>
          <dgm:chMax val="0"/>
          <dgm:chPref val="0"/>
          <dgm:bulletEnabled val="1"/>
        </dgm:presLayoutVars>
      </dgm:prSet>
      <dgm:spPr/>
    </dgm:pt>
    <dgm:pt modelId="{A33199E5-DB4C-4E80-BC9E-8DB41CC49882}" type="pres">
      <dgm:prSet presAssocID="{B7E299A6-14E4-4AAF-A4B4-D88249798FF8}" presName="tile2" presStyleLbl="node1" presStyleIdx="1" presStyleCnt="4" custLinFactNeighborX="674"/>
      <dgm:spPr/>
    </dgm:pt>
    <dgm:pt modelId="{E34A7C84-29AA-461B-B153-BAB3DCC17A3D}" type="pres">
      <dgm:prSet presAssocID="{B7E299A6-14E4-4AAF-A4B4-D88249798FF8}" presName="tile2text" presStyleLbl="node1" presStyleIdx="1" presStyleCnt="4">
        <dgm:presLayoutVars>
          <dgm:chMax val="0"/>
          <dgm:chPref val="0"/>
          <dgm:bulletEnabled val="1"/>
        </dgm:presLayoutVars>
      </dgm:prSet>
      <dgm:spPr/>
    </dgm:pt>
    <dgm:pt modelId="{49581F09-6457-4F48-918B-ACE11ABB47A0}" type="pres">
      <dgm:prSet presAssocID="{B7E299A6-14E4-4AAF-A4B4-D88249798FF8}" presName="tile3" presStyleLbl="node1" presStyleIdx="2" presStyleCnt="4"/>
      <dgm:spPr/>
    </dgm:pt>
    <dgm:pt modelId="{EB2BCB95-C828-4B5B-B8B6-78920B89C8EE}" type="pres">
      <dgm:prSet presAssocID="{B7E299A6-14E4-4AAF-A4B4-D88249798FF8}" presName="tile3text" presStyleLbl="node1" presStyleIdx="2" presStyleCnt="4">
        <dgm:presLayoutVars>
          <dgm:chMax val="0"/>
          <dgm:chPref val="0"/>
          <dgm:bulletEnabled val="1"/>
        </dgm:presLayoutVars>
      </dgm:prSet>
      <dgm:spPr/>
    </dgm:pt>
    <dgm:pt modelId="{4F2A2F9C-82D5-43B7-AF7F-F07E399D2B22}" type="pres">
      <dgm:prSet presAssocID="{B7E299A6-14E4-4AAF-A4B4-D88249798FF8}" presName="tile4" presStyleLbl="node1" presStyleIdx="3" presStyleCnt="4" custLinFactNeighborY="11246"/>
      <dgm:spPr/>
    </dgm:pt>
    <dgm:pt modelId="{E4E2CD68-9D78-44F0-AE2B-93419157B48B}" type="pres">
      <dgm:prSet presAssocID="{B7E299A6-14E4-4AAF-A4B4-D88249798FF8}" presName="tile4text" presStyleLbl="node1" presStyleIdx="3" presStyleCnt="4">
        <dgm:presLayoutVars>
          <dgm:chMax val="0"/>
          <dgm:chPref val="0"/>
          <dgm:bulletEnabled val="1"/>
        </dgm:presLayoutVars>
      </dgm:prSet>
      <dgm:spPr/>
    </dgm:pt>
    <dgm:pt modelId="{40D15F78-E8E8-4543-A715-81D7EC68A5C8}" type="pres">
      <dgm:prSet presAssocID="{B7E299A6-14E4-4AAF-A4B4-D88249798FF8}" presName="centerTile" presStyleLbl="fgShp" presStyleIdx="0" presStyleCnt="1" custScaleX="192593" custScaleY="114286">
        <dgm:presLayoutVars>
          <dgm:chMax val="0"/>
          <dgm:chPref val="0"/>
        </dgm:presLayoutVars>
      </dgm:prSet>
      <dgm:spPr/>
    </dgm:pt>
  </dgm:ptLst>
  <dgm:cxnLst>
    <dgm:cxn modelId="{C632540D-6C9B-4855-AFE6-EA91063556F8}" type="presOf" srcId="{FADB6C99-AEDD-4A78-BF60-09420BCF456E}" destId="{40D15F78-E8E8-4543-A715-81D7EC68A5C8}" srcOrd="0" destOrd="0" presId="urn:microsoft.com/office/officeart/2005/8/layout/matrix1"/>
    <dgm:cxn modelId="{3BF7651A-ACB6-4324-BC57-86F9DE7BFFA1}" srcId="{FADB6C99-AEDD-4A78-BF60-09420BCF456E}" destId="{A6E847A5-EF3E-4DD2-B1D3-CB32C6277499}" srcOrd="1" destOrd="0" parTransId="{FF10A276-F695-4B0C-92A9-556EC667E73E}" sibTransId="{01C00496-A5E1-4A1E-AC14-93D77B81E52E}"/>
    <dgm:cxn modelId="{C7E2AA2B-3E74-4D6A-B230-ECEE6A540949}" type="presOf" srcId="{70C97A8F-C8CA-49E7-A824-2760E950EDE2}" destId="{EB2BCB95-C828-4B5B-B8B6-78920B89C8EE}" srcOrd="1" destOrd="0" presId="urn:microsoft.com/office/officeart/2005/8/layout/matrix1"/>
    <dgm:cxn modelId="{8F106C3D-36F5-40E9-8D52-9EBDE1E990E5}" type="presOf" srcId="{2487E727-706B-46C8-8B14-A927D2C7FE62}" destId="{4F2A2F9C-82D5-43B7-AF7F-F07E399D2B22}" srcOrd="0" destOrd="0" presId="urn:microsoft.com/office/officeart/2005/8/layout/matrix1"/>
    <dgm:cxn modelId="{CEF6D95F-2BD0-43D9-B3BE-8603625BFDA8}" type="presOf" srcId="{79AA3DCB-B7B6-40A6-980D-570EAB7C4F1E}" destId="{70FDF60C-9080-4E69-8A27-9FB55C7CC836}" srcOrd="0" destOrd="0" presId="urn:microsoft.com/office/officeart/2005/8/layout/matrix1"/>
    <dgm:cxn modelId="{925E1943-E9B3-4D89-834A-37087D9C6C02}" srcId="{FADB6C99-AEDD-4A78-BF60-09420BCF456E}" destId="{2487E727-706B-46C8-8B14-A927D2C7FE62}" srcOrd="3" destOrd="0" parTransId="{AD4A8AA0-FECA-4B5B-8486-A581032E50ED}" sibTransId="{DAB6AD38-3DA4-4C38-A7E5-C9F34A499678}"/>
    <dgm:cxn modelId="{32CDA272-81CA-409C-A06A-CD12CC5636AE}" srcId="{B7E299A6-14E4-4AAF-A4B4-D88249798FF8}" destId="{FADB6C99-AEDD-4A78-BF60-09420BCF456E}" srcOrd="0" destOrd="0" parTransId="{1D4A1ACB-252C-4E7A-BC52-C200571C72D2}" sibTransId="{6978797C-2515-4ABC-B6C2-FCCEAC5FDC37}"/>
    <dgm:cxn modelId="{0D07D079-222E-490E-9C5A-5F9BFD0A8A90}" type="presOf" srcId="{2487E727-706B-46C8-8B14-A927D2C7FE62}" destId="{E4E2CD68-9D78-44F0-AE2B-93419157B48B}" srcOrd="1" destOrd="0" presId="urn:microsoft.com/office/officeart/2005/8/layout/matrix1"/>
    <dgm:cxn modelId="{D83FE28C-7C7D-48A9-803B-70B66016FAB4}" type="presOf" srcId="{A6E847A5-EF3E-4DD2-B1D3-CB32C6277499}" destId="{E34A7C84-29AA-461B-B153-BAB3DCC17A3D}" srcOrd="1" destOrd="0" presId="urn:microsoft.com/office/officeart/2005/8/layout/matrix1"/>
    <dgm:cxn modelId="{44BCE58E-E9F5-4FE4-8396-2CCF658607AE}" srcId="{FADB6C99-AEDD-4A78-BF60-09420BCF456E}" destId="{79AA3DCB-B7B6-40A6-980D-570EAB7C4F1E}" srcOrd="0" destOrd="0" parTransId="{9995E8A7-60E6-45D5-82D2-A4E843D1ECED}" sibTransId="{F81F487A-73FB-471C-ABB9-519548811C62}"/>
    <dgm:cxn modelId="{F141FE8E-FCF4-4BB7-991B-B8D0D09718D9}" type="presOf" srcId="{B7E299A6-14E4-4AAF-A4B4-D88249798FF8}" destId="{BA0A775D-9908-4AC7-8E92-E4AB8C3D9EC2}" srcOrd="0" destOrd="0" presId="urn:microsoft.com/office/officeart/2005/8/layout/matrix1"/>
    <dgm:cxn modelId="{6AE5E395-29CF-418D-A65C-AD74B7D38F8C}" type="presOf" srcId="{70C97A8F-C8CA-49E7-A824-2760E950EDE2}" destId="{49581F09-6457-4F48-918B-ACE11ABB47A0}" srcOrd="0" destOrd="0" presId="urn:microsoft.com/office/officeart/2005/8/layout/matrix1"/>
    <dgm:cxn modelId="{C5633899-8784-4332-881E-7A002D2490A1}" type="presOf" srcId="{79AA3DCB-B7B6-40A6-980D-570EAB7C4F1E}" destId="{D1D6F997-95EE-4A9D-84C3-C074D8C857AF}" srcOrd="1" destOrd="0" presId="urn:microsoft.com/office/officeart/2005/8/layout/matrix1"/>
    <dgm:cxn modelId="{21A122A8-EF08-496A-8287-A98EBFC7ACB2}" srcId="{FADB6C99-AEDD-4A78-BF60-09420BCF456E}" destId="{70C97A8F-C8CA-49E7-A824-2760E950EDE2}" srcOrd="2" destOrd="0" parTransId="{EEA71AEA-A25E-4CF5-9CA0-D3FB508F0E7B}" sibTransId="{3F5E6283-E20B-4252-BBA4-FB80FEE96909}"/>
    <dgm:cxn modelId="{677C18BD-B059-44CE-8D69-B2AEADB6620E}" type="presOf" srcId="{A6E847A5-EF3E-4DD2-B1D3-CB32C6277499}" destId="{A33199E5-DB4C-4E80-BC9E-8DB41CC49882}" srcOrd="0" destOrd="0" presId="urn:microsoft.com/office/officeart/2005/8/layout/matrix1"/>
    <dgm:cxn modelId="{182AFFDE-2118-4F4B-BBAF-B216BCC5DCCF}" type="presParOf" srcId="{BA0A775D-9908-4AC7-8E92-E4AB8C3D9EC2}" destId="{EDC73F9A-1AF6-4905-86EA-541F146C2E35}" srcOrd="0" destOrd="0" presId="urn:microsoft.com/office/officeart/2005/8/layout/matrix1"/>
    <dgm:cxn modelId="{76AE8937-A0AF-4586-A672-8B94C2B0A0A2}" type="presParOf" srcId="{EDC73F9A-1AF6-4905-86EA-541F146C2E35}" destId="{70FDF60C-9080-4E69-8A27-9FB55C7CC836}" srcOrd="0" destOrd="0" presId="urn:microsoft.com/office/officeart/2005/8/layout/matrix1"/>
    <dgm:cxn modelId="{70C4CED1-8425-4EAE-B27D-92B7A21F738A}" type="presParOf" srcId="{EDC73F9A-1AF6-4905-86EA-541F146C2E35}" destId="{D1D6F997-95EE-4A9D-84C3-C074D8C857AF}" srcOrd="1" destOrd="0" presId="urn:microsoft.com/office/officeart/2005/8/layout/matrix1"/>
    <dgm:cxn modelId="{713507FC-B15B-4F6D-84ED-EC3C27854AC0}" type="presParOf" srcId="{EDC73F9A-1AF6-4905-86EA-541F146C2E35}" destId="{A33199E5-DB4C-4E80-BC9E-8DB41CC49882}" srcOrd="2" destOrd="0" presId="urn:microsoft.com/office/officeart/2005/8/layout/matrix1"/>
    <dgm:cxn modelId="{A1E29422-9B91-41D4-A8DD-5DF85239EEA3}" type="presParOf" srcId="{EDC73F9A-1AF6-4905-86EA-541F146C2E35}" destId="{E34A7C84-29AA-461B-B153-BAB3DCC17A3D}" srcOrd="3" destOrd="0" presId="urn:microsoft.com/office/officeart/2005/8/layout/matrix1"/>
    <dgm:cxn modelId="{180B181B-EC50-4AC0-836C-034488F018A5}" type="presParOf" srcId="{EDC73F9A-1AF6-4905-86EA-541F146C2E35}" destId="{49581F09-6457-4F48-918B-ACE11ABB47A0}" srcOrd="4" destOrd="0" presId="urn:microsoft.com/office/officeart/2005/8/layout/matrix1"/>
    <dgm:cxn modelId="{2D0C4530-F418-4713-882C-62A45E63D7CC}" type="presParOf" srcId="{EDC73F9A-1AF6-4905-86EA-541F146C2E35}" destId="{EB2BCB95-C828-4B5B-B8B6-78920B89C8EE}" srcOrd="5" destOrd="0" presId="urn:microsoft.com/office/officeart/2005/8/layout/matrix1"/>
    <dgm:cxn modelId="{48A02E51-2C70-4EC7-AC91-471A1AC22BCB}" type="presParOf" srcId="{EDC73F9A-1AF6-4905-86EA-541F146C2E35}" destId="{4F2A2F9C-82D5-43B7-AF7F-F07E399D2B22}" srcOrd="6" destOrd="0" presId="urn:microsoft.com/office/officeart/2005/8/layout/matrix1"/>
    <dgm:cxn modelId="{1A456FA8-4D93-4328-AD1D-FB7881D7427A}" type="presParOf" srcId="{EDC73F9A-1AF6-4905-86EA-541F146C2E35}" destId="{E4E2CD68-9D78-44F0-AE2B-93419157B48B}" srcOrd="7" destOrd="0" presId="urn:microsoft.com/office/officeart/2005/8/layout/matrix1"/>
    <dgm:cxn modelId="{935A3A37-DBAE-4383-83B2-F4A470871FFE}" type="presParOf" srcId="{BA0A775D-9908-4AC7-8E92-E4AB8C3D9EC2}" destId="{40D15F78-E8E8-4543-A715-81D7EC68A5C8}" srcOrd="1" destOrd="0" presId="urn:microsoft.com/office/officeart/2005/8/layout/matrix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E299A6-14E4-4AAF-A4B4-D88249798FF8}"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n-US"/>
        </a:p>
      </dgm:t>
    </dgm:pt>
    <dgm:pt modelId="{FADB6C99-AEDD-4A78-BF60-09420BCF456E}">
      <dgm:prSet phldrT="[Text]" custT="1"/>
      <dgm:spPr>
        <a:solidFill>
          <a:srgbClr val="1F497D"/>
        </a:solidFill>
        <a:ln>
          <a:noFill/>
        </a:ln>
        <a:effectLst/>
      </dgm:spPr>
      <dgm:t>
        <a:bodyPr/>
        <a:lstStyle/>
        <a:p>
          <a:pPr>
            <a:spcAft>
              <a:spcPts val="0"/>
            </a:spcAft>
          </a:pPr>
          <a:r>
            <a:rPr lang="en-US" sz="2400" b="0">
              <a:solidFill>
                <a:schemeClr val="bg1"/>
              </a:solidFill>
              <a:latin typeface="Calibri" pitchFamily="34" charset="0"/>
            </a:rPr>
            <a:t>WHAT IS MOST </a:t>
          </a:r>
        </a:p>
        <a:p>
          <a:pPr>
            <a:spcAft>
              <a:spcPts val="0"/>
            </a:spcAft>
          </a:pPr>
          <a:r>
            <a:rPr lang="en-US" sz="2400" b="0">
              <a:solidFill>
                <a:schemeClr val="bg1"/>
              </a:solidFill>
              <a:latin typeface="Calibri" pitchFamily="34" charset="0"/>
            </a:rPr>
            <a:t>IMPORTANT TO ME?</a:t>
          </a:r>
        </a:p>
      </dgm:t>
    </dgm:pt>
    <dgm:pt modelId="{1D4A1ACB-252C-4E7A-BC52-C200571C72D2}" type="parTrans" cxnId="{32CDA272-81CA-409C-A06A-CD12CC5636AE}">
      <dgm:prSet/>
      <dgm:spPr/>
      <dgm:t>
        <a:bodyPr/>
        <a:lstStyle/>
        <a:p>
          <a:endParaRPr lang="en-US" sz="1600"/>
        </a:p>
      </dgm:t>
    </dgm:pt>
    <dgm:pt modelId="{6978797C-2515-4ABC-B6C2-FCCEAC5FDC37}" type="sibTrans" cxnId="{32CDA272-81CA-409C-A06A-CD12CC5636AE}">
      <dgm:prSet/>
      <dgm:spPr/>
      <dgm:t>
        <a:bodyPr/>
        <a:lstStyle/>
        <a:p>
          <a:endParaRPr lang="en-US" sz="1600"/>
        </a:p>
      </dgm:t>
    </dgm:pt>
    <dgm:pt modelId="{79AA3DCB-B7B6-40A6-980D-570EAB7C4F1E}">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9995E8A7-60E6-45D5-82D2-A4E843D1ECED}" type="parTrans" cxnId="{44BCE58E-E9F5-4FE4-8396-2CCF658607AE}">
      <dgm:prSet/>
      <dgm:spPr/>
      <dgm:t>
        <a:bodyPr/>
        <a:lstStyle/>
        <a:p>
          <a:endParaRPr lang="en-US" sz="1600"/>
        </a:p>
      </dgm:t>
    </dgm:pt>
    <dgm:pt modelId="{F81F487A-73FB-471C-ABB9-519548811C62}" type="sibTrans" cxnId="{44BCE58E-E9F5-4FE4-8396-2CCF658607AE}">
      <dgm:prSet/>
      <dgm:spPr/>
      <dgm:t>
        <a:bodyPr/>
        <a:lstStyle/>
        <a:p>
          <a:endParaRPr lang="en-US" sz="1600"/>
        </a:p>
      </dgm:t>
    </dgm:pt>
    <dgm:pt modelId="{A6E847A5-EF3E-4DD2-B1D3-CB32C6277499}">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FF10A276-F695-4B0C-92A9-556EC667E73E}" type="parTrans" cxnId="{3BF7651A-ACB6-4324-BC57-86F9DE7BFFA1}">
      <dgm:prSet/>
      <dgm:spPr/>
      <dgm:t>
        <a:bodyPr/>
        <a:lstStyle/>
        <a:p>
          <a:endParaRPr lang="en-US" sz="1600"/>
        </a:p>
      </dgm:t>
    </dgm:pt>
    <dgm:pt modelId="{01C00496-A5E1-4A1E-AC14-93D77B81E52E}" type="sibTrans" cxnId="{3BF7651A-ACB6-4324-BC57-86F9DE7BFFA1}">
      <dgm:prSet/>
      <dgm:spPr/>
      <dgm:t>
        <a:bodyPr/>
        <a:lstStyle/>
        <a:p>
          <a:endParaRPr lang="en-US" sz="1600"/>
        </a:p>
      </dgm:t>
    </dgm:pt>
    <dgm:pt modelId="{70C97A8F-C8CA-49E7-A824-2760E950EDE2}">
      <dgm:prSet phldrT="[Text]" custT="1"/>
      <dgm:spPr>
        <a:solidFill>
          <a:schemeClr val="bg1"/>
        </a:solidFill>
        <a:ln w="19050">
          <a:solidFill>
            <a:srgbClr val="00B0F0"/>
          </a:solidFill>
        </a:ln>
        <a:effectLst/>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2800">
            <a:solidFill>
              <a:srgbClr val="1F497D"/>
            </a:solidFill>
            <a:latin typeface="Calibri"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2800">
              <a:solidFill>
                <a:schemeClr val="accent2">
                  <a:lumMod val="75000"/>
                </a:schemeClr>
              </a:solidFill>
              <a:latin typeface="Calibri" pitchFamily="34" charset="0"/>
            </a:rPr>
            <a:t>Provider Network</a:t>
          </a:r>
        </a:p>
        <a:p>
          <a:pPr lvl="0" defTabSz="1244600">
            <a:lnSpc>
              <a:spcPct val="90000"/>
            </a:lnSpc>
            <a:spcBef>
              <a:spcPct val="0"/>
            </a:spcBef>
            <a:spcAft>
              <a:spcPts val="0"/>
            </a:spcAft>
          </a:pPr>
          <a:endParaRPr lang="en-US" sz="2800">
            <a:solidFill>
              <a:srgbClr val="1F497D"/>
            </a:solidFill>
            <a:latin typeface="Calibri" pitchFamily="34" charset="0"/>
          </a:endParaRPr>
        </a:p>
      </dgm:t>
    </dgm:pt>
    <dgm:pt modelId="{EEA71AEA-A25E-4CF5-9CA0-D3FB508F0E7B}" type="parTrans" cxnId="{21A122A8-EF08-496A-8287-A98EBFC7ACB2}">
      <dgm:prSet/>
      <dgm:spPr/>
      <dgm:t>
        <a:bodyPr/>
        <a:lstStyle/>
        <a:p>
          <a:endParaRPr lang="en-US" sz="1600"/>
        </a:p>
      </dgm:t>
    </dgm:pt>
    <dgm:pt modelId="{3F5E6283-E20B-4252-BBA4-FB80FEE96909}" type="sibTrans" cxnId="{21A122A8-EF08-496A-8287-A98EBFC7ACB2}">
      <dgm:prSet/>
      <dgm:spPr/>
      <dgm:t>
        <a:bodyPr/>
        <a:lstStyle/>
        <a:p>
          <a:endParaRPr lang="en-US" sz="1600"/>
        </a:p>
      </dgm:t>
    </dgm:pt>
    <dgm:pt modelId="{2487E727-706B-46C8-8B14-A927D2C7FE6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AD4A8AA0-FECA-4B5B-8486-A581032E50ED}" type="parTrans" cxnId="{925E1943-E9B3-4D89-834A-37087D9C6C02}">
      <dgm:prSet/>
      <dgm:spPr/>
      <dgm:t>
        <a:bodyPr/>
        <a:lstStyle/>
        <a:p>
          <a:endParaRPr lang="en-US" sz="1600"/>
        </a:p>
      </dgm:t>
    </dgm:pt>
    <dgm:pt modelId="{DAB6AD38-3DA4-4C38-A7E5-C9F34A499678}" type="sibTrans" cxnId="{925E1943-E9B3-4D89-834A-37087D9C6C02}">
      <dgm:prSet/>
      <dgm:spPr/>
      <dgm:t>
        <a:bodyPr/>
        <a:lstStyle/>
        <a:p>
          <a:endParaRPr lang="en-US" sz="1600"/>
        </a:p>
      </dgm:t>
    </dgm:pt>
    <dgm:pt modelId="{BA0A775D-9908-4AC7-8E92-E4AB8C3D9EC2}" type="pres">
      <dgm:prSet presAssocID="{B7E299A6-14E4-4AAF-A4B4-D88249798FF8}" presName="diagram" presStyleCnt="0">
        <dgm:presLayoutVars>
          <dgm:chMax val="1"/>
          <dgm:dir/>
          <dgm:animLvl val="ctr"/>
          <dgm:resizeHandles val="exact"/>
        </dgm:presLayoutVars>
      </dgm:prSet>
      <dgm:spPr/>
    </dgm:pt>
    <dgm:pt modelId="{EDC73F9A-1AF6-4905-86EA-541F146C2E35}" type="pres">
      <dgm:prSet presAssocID="{B7E299A6-14E4-4AAF-A4B4-D88249798FF8}" presName="matrix" presStyleCnt="0"/>
      <dgm:spPr/>
    </dgm:pt>
    <dgm:pt modelId="{70FDF60C-9080-4E69-8A27-9FB55C7CC836}" type="pres">
      <dgm:prSet presAssocID="{B7E299A6-14E4-4AAF-A4B4-D88249798FF8}" presName="tile1" presStyleLbl="node1" presStyleIdx="0" presStyleCnt="4" custLinFactNeighborX="-4301" custLinFactNeighborY="-59459"/>
      <dgm:spPr/>
    </dgm:pt>
    <dgm:pt modelId="{D1D6F997-95EE-4A9D-84C3-C074D8C857AF}" type="pres">
      <dgm:prSet presAssocID="{B7E299A6-14E4-4AAF-A4B4-D88249798FF8}" presName="tile1text" presStyleLbl="node1" presStyleIdx="0" presStyleCnt="4">
        <dgm:presLayoutVars>
          <dgm:chMax val="0"/>
          <dgm:chPref val="0"/>
          <dgm:bulletEnabled val="1"/>
        </dgm:presLayoutVars>
      </dgm:prSet>
      <dgm:spPr/>
    </dgm:pt>
    <dgm:pt modelId="{A33199E5-DB4C-4E80-BC9E-8DB41CC49882}" type="pres">
      <dgm:prSet presAssocID="{B7E299A6-14E4-4AAF-A4B4-D88249798FF8}" presName="tile2" presStyleLbl="node1" presStyleIdx="1" presStyleCnt="4" custLinFactNeighborX="674"/>
      <dgm:spPr/>
    </dgm:pt>
    <dgm:pt modelId="{E34A7C84-29AA-461B-B153-BAB3DCC17A3D}" type="pres">
      <dgm:prSet presAssocID="{B7E299A6-14E4-4AAF-A4B4-D88249798FF8}" presName="tile2text" presStyleLbl="node1" presStyleIdx="1" presStyleCnt="4">
        <dgm:presLayoutVars>
          <dgm:chMax val="0"/>
          <dgm:chPref val="0"/>
          <dgm:bulletEnabled val="1"/>
        </dgm:presLayoutVars>
      </dgm:prSet>
      <dgm:spPr/>
    </dgm:pt>
    <dgm:pt modelId="{49581F09-6457-4F48-918B-ACE11ABB47A0}" type="pres">
      <dgm:prSet presAssocID="{B7E299A6-14E4-4AAF-A4B4-D88249798FF8}" presName="tile3" presStyleLbl="node1" presStyleIdx="2" presStyleCnt="4"/>
      <dgm:spPr/>
    </dgm:pt>
    <dgm:pt modelId="{EB2BCB95-C828-4B5B-B8B6-78920B89C8EE}" type="pres">
      <dgm:prSet presAssocID="{B7E299A6-14E4-4AAF-A4B4-D88249798FF8}" presName="tile3text" presStyleLbl="node1" presStyleIdx="2" presStyleCnt="4">
        <dgm:presLayoutVars>
          <dgm:chMax val="0"/>
          <dgm:chPref val="0"/>
          <dgm:bulletEnabled val="1"/>
        </dgm:presLayoutVars>
      </dgm:prSet>
      <dgm:spPr/>
    </dgm:pt>
    <dgm:pt modelId="{4F2A2F9C-82D5-43B7-AF7F-F07E399D2B22}" type="pres">
      <dgm:prSet presAssocID="{B7E299A6-14E4-4AAF-A4B4-D88249798FF8}" presName="tile4" presStyleLbl="node1" presStyleIdx="3" presStyleCnt="4" custLinFactNeighborY="11246"/>
      <dgm:spPr/>
    </dgm:pt>
    <dgm:pt modelId="{E4E2CD68-9D78-44F0-AE2B-93419157B48B}" type="pres">
      <dgm:prSet presAssocID="{B7E299A6-14E4-4AAF-A4B4-D88249798FF8}" presName="tile4text" presStyleLbl="node1" presStyleIdx="3" presStyleCnt="4">
        <dgm:presLayoutVars>
          <dgm:chMax val="0"/>
          <dgm:chPref val="0"/>
          <dgm:bulletEnabled val="1"/>
        </dgm:presLayoutVars>
      </dgm:prSet>
      <dgm:spPr/>
    </dgm:pt>
    <dgm:pt modelId="{40D15F78-E8E8-4543-A715-81D7EC68A5C8}" type="pres">
      <dgm:prSet presAssocID="{B7E299A6-14E4-4AAF-A4B4-D88249798FF8}" presName="centerTile" presStyleLbl="fgShp" presStyleIdx="0" presStyleCnt="1" custScaleX="192593" custScaleY="114286">
        <dgm:presLayoutVars>
          <dgm:chMax val="0"/>
          <dgm:chPref val="0"/>
        </dgm:presLayoutVars>
      </dgm:prSet>
      <dgm:spPr/>
    </dgm:pt>
  </dgm:ptLst>
  <dgm:cxnLst>
    <dgm:cxn modelId="{B1D24607-FBE0-4A01-9C96-059DB5BA09A2}" type="presOf" srcId="{A6E847A5-EF3E-4DD2-B1D3-CB32C6277499}" destId="{A33199E5-DB4C-4E80-BC9E-8DB41CC49882}" srcOrd="0" destOrd="0" presId="urn:microsoft.com/office/officeart/2005/8/layout/matrix1"/>
    <dgm:cxn modelId="{D8E4D911-E84A-4D36-AC7E-316F09D95BBE}" type="presOf" srcId="{2487E727-706B-46C8-8B14-A927D2C7FE62}" destId="{4F2A2F9C-82D5-43B7-AF7F-F07E399D2B22}" srcOrd="0" destOrd="0" presId="urn:microsoft.com/office/officeart/2005/8/layout/matrix1"/>
    <dgm:cxn modelId="{3BF7651A-ACB6-4324-BC57-86F9DE7BFFA1}" srcId="{FADB6C99-AEDD-4A78-BF60-09420BCF456E}" destId="{A6E847A5-EF3E-4DD2-B1D3-CB32C6277499}" srcOrd="1" destOrd="0" parTransId="{FF10A276-F695-4B0C-92A9-556EC667E73E}" sibTransId="{01C00496-A5E1-4A1E-AC14-93D77B81E52E}"/>
    <dgm:cxn modelId="{8243412E-1E4F-4B7D-BD9A-42C838D9EFEE}" type="presOf" srcId="{70C97A8F-C8CA-49E7-A824-2760E950EDE2}" destId="{EB2BCB95-C828-4B5B-B8B6-78920B89C8EE}" srcOrd="1" destOrd="0" presId="urn:microsoft.com/office/officeart/2005/8/layout/matrix1"/>
    <dgm:cxn modelId="{7D3A2330-11B6-4252-B685-13A7A4B1D824}" type="presOf" srcId="{2487E727-706B-46C8-8B14-A927D2C7FE62}" destId="{E4E2CD68-9D78-44F0-AE2B-93419157B48B}" srcOrd="1" destOrd="0" presId="urn:microsoft.com/office/officeart/2005/8/layout/matrix1"/>
    <dgm:cxn modelId="{925E1943-E9B3-4D89-834A-37087D9C6C02}" srcId="{FADB6C99-AEDD-4A78-BF60-09420BCF456E}" destId="{2487E727-706B-46C8-8B14-A927D2C7FE62}" srcOrd="3" destOrd="0" parTransId="{AD4A8AA0-FECA-4B5B-8486-A581032E50ED}" sibTransId="{DAB6AD38-3DA4-4C38-A7E5-C9F34A499678}"/>
    <dgm:cxn modelId="{5376E765-2A02-4469-AF91-9D6AF995B35F}" type="presOf" srcId="{A6E847A5-EF3E-4DD2-B1D3-CB32C6277499}" destId="{E34A7C84-29AA-461B-B153-BAB3DCC17A3D}" srcOrd="1" destOrd="0" presId="urn:microsoft.com/office/officeart/2005/8/layout/matrix1"/>
    <dgm:cxn modelId="{32CDA272-81CA-409C-A06A-CD12CC5636AE}" srcId="{B7E299A6-14E4-4AAF-A4B4-D88249798FF8}" destId="{FADB6C99-AEDD-4A78-BF60-09420BCF456E}" srcOrd="0" destOrd="0" parTransId="{1D4A1ACB-252C-4E7A-BC52-C200571C72D2}" sibTransId="{6978797C-2515-4ABC-B6C2-FCCEAC5FDC37}"/>
    <dgm:cxn modelId="{EBB06B7E-2B9A-4C2C-9C54-C1FDC8650FA8}" type="presOf" srcId="{B7E299A6-14E4-4AAF-A4B4-D88249798FF8}" destId="{BA0A775D-9908-4AC7-8E92-E4AB8C3D9EC2}" srcOrd="0" destOrd="0" presId="urn:microsoft.com/office/officeart/2005/8/layout/matrix1"/>
    <dgm:cxn modelId="{44BCE58E-E9F5-4FE4-8396-2CCF658607AE}" srcId="{FADB6C99-AEDD-4A78-BF60-09420BCF456E}" destId="{79AA3DCB-B7B6-40A6-980D-570EAB7C4F1E}" srcOrd="0" destOrd="0" parTransId="{9995E8A7-60E6-45D5-82D2-A4E843D1ECED}" sibTransId="{F81F487A-73FB-471C-ABB9-519548811C62}"/>
    <dgm:cxn modelId="{5F65A1A1-946C-419C-BEE3-07F70D996FCE}" type="presOf" srcId="{70C97A8F-C8CA-49E7-A824-2760E950EDE2}" destId="{49581F09-6457-4F48-918B-ACE11ABB47A0}" srcOrd="0" destOrd="0" presId="urn:microsoft.com/office/officeart/2005/8/layout/matrix1"/>
    <dgm:cxn modelId="{E0CE59A6-706D-442F-A865-4D3B4A12DF09}" type="presOf" srcId="{79AA3DCB-B7B6-40A6-980D-570EAB7C4F1E}" destId="{D1D6F997-95EE-4A9D-84C3-C074D8C857AF}" srcOrd="1" destOrd="0" presId="urn:microsoft.com/office/officeart/2005/8/layout/matrix1"/>
    <dgm:cxn modelId="{21A122A8-EF08-496A-8287-A98EBFC7ACB2}" srcId="{FADB6C99-AEDD-4A78-BF60-09420BCF456E}" destId="{70C97A8F-C8CA-49E7-A824-2760E950EDE2}" srcOrd="2" destOrd="0" parTransId="{EEA71AEA-A25E-4CF5-9CA0-D3FB508F0E7B}" sibTransId="{3F5E6283-E20B-4252-BBA4-FB80FEE96909}"/>
    <dgm:cxn modelId="{3F6034DB-C995-41AB-B43E-79B547810F51}" type="presOf" srcId="{79AA3DCB-B7B6-40A6-980D-570EAB7C4F1E}" destId="{70FDF60C-9080-4E69-8A27-9FB55C7CC836}" srcOrd="0" destOrd="0" presId="urn:microsoft.com/office/officeart/2005/8/layout/matrix1"/>
    <dgm:cxn modelId="{CEBF95FC-8193-450C-94BF-61BBE57A5DFA}" type="presOf" srcId="{FADB6C99-AEDD-4A78-BF60-09420BCF456E}" destId="{40D15F78-E8E8-4543-A715-81D7EC68A5C8}" srcOrd="0" destOrd="0" presId="urn:microsoft.com/office/officeart/2005/8/layout/matrix1"/>
    <dgm:cxn modelId="{8F463A04-147C-42E7-8B12-339274252549}" type="presParOf" srcId="{BA0A775D-9908-4AC7-8E92-E4AB8C3D9EC2}" destId="{EDC73F9A-1AF6-4905-86EA-541F146C2E35}" srcOrd="0" destOrd="0" presId="urn:microsoft.com/office/officeart/2005/8/layout/matrix1"/>
    <dgm:cxn modelId="{14AACED8-77FC-45BC-BBC1-91B88874A0A0}" type="presParOf" srcId="{EDC73F9A-1AF6-4905-86EA-541F146C2E35}" destId="{70FDF60C-9080-4E69-8A27-9FB55C7CC836}" srcOrd="0" destOrd="0" presId="urn:microsoft.com/office/officeart/2005/8/layout/matrix1"/>
    <dgm:cxn modelId="{6F734714-CC4C-4E2E-9A1E-BD0D80C540E0}" type="presParOf" srcId="{EDC73F9A-1AF6-4905-86EA-541F146C2E35}" destId="{D1D6F997-95EE-4A9D-84C3-C074D8C857AF}" srcOrd="1" destOrd="0" presId="urn:microsoft.com/office/officeart/2005/8/layout/matrix1"/>
    <dgm:cxn modelId="{222233DD-ABD6-447C-9698-2CF30F83355E}" type="presParOf" srcId="{EDC73F9A-1AF6-4905-86EA-541F146C2E35}" destId="{A33199E5-DB4C-4E80-BC9E-8DB41CC49882}" srcOrd="2" destOrd="0" presId="urn:microsoft.com/office/officeart/2005/8/layout/matrix1"/>
    <dgm:cxn modelId="{126930FE-DA25-4433-B684-852118113838}" type="presParOf" srcId="{EDC73F9A-1AF6-4905-86EA-541F146C2E35}" destId="{E34A7C84-29AA-461B-B153-BAB3DCC17A3D}" srcOrd="3" destOrd="0" presId="urn:microsoft.com/office/officeart/2005/8/layout/matrix1"/>
    <dgm:cxn modelId="{E5AFC537-511E-432A-8C65-812F98B61C99}" type="presParOf" srcId="{EDC73F9A-1AF6-4905-86EA-541F146C2E35}" destId="{49581F09-6457-4F48-918B-ACE11ABB47A0}" srcOrd="4" destOrd="0" presId="urn:microsoft.com/office/officeart/2005/8/layout/matrix1"/>
    <dgm:cxn modelId="{F180CE0A-7D41-43C6-8262-9C834D62D75A}" type="presParOf" srcId="{EDC73F9A-1AF6-4905-86EA-541F146C2E35}" destId="{EB2BCB95-C828-4B5B-B8B6-78920B89C8EE}" srcOrd="5" destOrd="0" presId="urn:microsoft.com/office/officeart/2005/8/layout/matrix1"/>
    <dgm:cxn modelId="{18107011-08AC-4A94-8F01-96FEFE2CBBC5}" type="presParOf" srcId="{EDC73F9A-1AF6-4905-86EA-541F146C2E35}" destId="{4F2A2F9C-82D5-43B7-AF7F-F07E399D2B22}" srcOrd="6" destOrd="0" presId="urn:microsoft.com/office/officeart/2005/8/layout/matrix1"/>
    <dgm:cxn modelId="{CF2286C7-71C1-4274-9AFD-5B9628003CD2}" type="presParOf" srcId="{EDC73F9A-1AF6-4905-86EA-541F146C2E35}" destId="{E4E2CD68-9D78-44F0-AE2B-93419157B48B}" srcOrd="7" destOrd="0" presId="urn:microsoft.com/office/officeart/2005/8/layout/matrix1"/>
    <dgm:cxn modelId="{CAC6D4F3-B687-46B0-89E9-6335553F999F}" type="presParOf" srcId="{BA0A775D-9908-4AC7-8E92-E4AB8C3D9EC2}" destId="{40D15F78-E8E8-4543-A715-81D7EC68A5C8}" srcOrd="1" destOrd="0" presId="urn:microsoft.com/office/officeart/2005/8/layout/matrix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299A6-14E4-4AAF-A4B4-D88249798FF8}"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n-US"/>
        </a:p>
      </dgm:t>
    </dgm:pt>
    <dgm:pt modelId="{FADB6C99-AEDD-4A78-BF60-09420BCF456E}">
      <dgm:prSet phldrT="[Text]" custT="1"/>
      <dgm:spPr>
        <a:solidFill>
          <a:srgbClr val="1F497D"/>
        </a:solidFill>
        <a:ln>
          <a:noFill/>
        </a:ln>
        <a:effectLst/>
      </dgm:spPr>
      <dgm:t>
        <a:bodyPr/>
        <a:lstStyle/>
        <a:p>
          <a:pPr>
            <a:spcAft>
              <a:spcPts val="0"/>
            </a:spcAft>
          </a:pPr>
          <a:r>
            <a:rPr lang="en-US" sz="2400" b="0">
              <a:solidFill>
                <a:schemeClr val="bg1"/>
              </a:solidFill>
              <a:latin typeface="Calibri" pitchFamily="34" charset="0"/>
            </a:rPr>
            <a:t>WHAT IS MOST </a:t>
          </a:r>
        </a:p>
        <a:p>
          <a:pPr>
            <a:spcAft>
              <a:spcPts val="0"/>
            </a:spcAft>
          </a:pPr>
          <a:r>
            <a:rPr lang="en-US" sz="2400" b="0">
              <a:solidFill>
                <a:schemeClr val="bg1"/>
              </a:solidFill>
              <a:latin typeface="Calibri" pitchFamily="34" charset="0"/>
            </a:rPr>
            <a:t>IMPORTANT TO ME?</a:t>
          </a:r>
        </a:p>
      </dgm:t>
    </dgm:pt>
    <dgm:pt modelId="{1D4A1ACB-252C-4E7A-BC52-C200571C72D2}" type="parTrans" cxnId="{32CDA272-81CA-409C-A06A-CD12CC5636AE}">
      <dgm:prSet/>
      <dgm:spPr/>
      <dgm:t>
        <a:bodyPr/>
        <a:lstStyle/>
        <a:p>
          <a:endParaRPr lang="en-US" sz="1600"/>
        </a:p>
      </dgm:t>
    </dgm:pt>
    <dgm:pt modelId="{6978797C-2515-4ABC-B6C2-FCCEAC5FDC37}" type="sibTrans" cxnId="{32CDA272-81CA-409C-A06A-CD12CC5636AE}">
      <dgm:prSet/>
      <dgm:spPr/>
      <dgm:t>
        <a:bodyPr/>
        <a:lstStyle/>
        <a:p>
          <a:endParaRPr lang="en-US" sz="1600"/>
        </a:p>
      </dgm:t>
    </dgm:pt>
    <dgm:pt modelId="{79AA3DCB-B7B6-40A6-980D-570EAB7C4F1E}">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9995E8A7-60E6-45D5-82D2-A4E843D1ECED}" type="parTrans" cxnId="{44BCE58E-E9F5-4FE4-8396-2CCF658607AE}">
      <dgm:prSet/>
      <dgm:spPr/>
      <dgm:t>
        <a:bodyPr/>
        <a:lstStyle/>
        <a:p>
          <a:endParaRPr lang="en-US" sz="1600"/>
        </a:p>
      </dgm:t>
    </dgm:pt>
    <dgm:pt modelId="{F81F487A-73FB-471C-ABB9-519548811C62}" type="sibTrans" cxnId="{44BCE58E-E9F5-4FE4-8396-2CCF658607AE}">
      <dgm:prSet/>
      <dgm:spPr/>
      <dgm:t>
        <a:bodyPr/>
        <a:lstStyle/>
        <a:p>
          <a:endParaRPr lang="en-US" sz="1600"/>
        </a:p>
      </dgm:t>
    </dgm:pt>
    <dgm:pt modelId="{A6E847A5-EF3E-4DD2-B1D3-CB32C6277499}">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FF10A276-F695-4B0C-92A9-556EC667E73E}" type="parTrans" cxnId="{3BF7651A-ACB6-4324-BC57-86F9DE7BFFA1}">
      <dgm:prSet/>
      <dgm:spPr/>
      <dgm:t>
        <a:bodyPr/>
        <a:lstStyle/>
        <a:p>
          <a:endParaRPr lang="en-US" sz="1600"/>
        </a:p>
      </dgm:t>
    </dgm:pt>
    <dgm:pt modelId="{01C00496-A5E1-4A1E-AC14-93D77B81E52E}" type="sibTrans" cxnId="{3BF7651A-ACB6-4324-BC57-86F9DE7BFFA1}">
      <dgm:prSet/>
      <dgm:spPr/>
      <dgm:t>
        <a:bodyPr/>
        <a:lstStyle/>
        <a:p>
          <a:endParaRPr lang="en-US" sz="1600"/>
        </a:p>
      </dgm:t>
    </dgm:pt>
    <dgm:pt modelId="{70C97A8F-C8CA-49E7-A824-2760E950EDE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dgm:t>
    </dgm:pt>
    <dgm:pt modelId="{EEA71AEA-A25E-4CF5-9CA0-D3FB508F0E7B}" type="parTrans" cxnId="{21A122A8-EF08-496A-8287-A98EBFC7ACB2}">
      <dgm:prSet/>
      <dgm:spPr/>
      <dgm:t>
        <a:bodyPr/>
        <a:lstStyle/>
        <a:p>
          <a:endParaRPr lang="en-US" sz="1600"/>
        </a:p>
      </dgm:t>
    </dgm:pt>
    <dgm:pt modelId="{3F5E6283-E20B-4252-BBA4-FB80FEE96909}" type="sibTrans" cxnId="{21A122A8-EF08-496A-8287-A98EBFC7ACB2}">
      <dgm:prSet/>
      <dgm:spPr/>
      <dgm:t>
        <a:bodyPr/>
        <a:lstStyle/>
        <a:p>
          <a:endParaRPr lang="en-US" sz="1600"/>
        </a:p>
      </dgm:t>
    </dgm:pt>
    <dgm:pt modelId="{2487E727-706B-46C8-8B14-A927D2C7FE62}">
      <dgm:prSet phldrT="[Text]" custT="1"/>
      <dgm:spPr>
        <a:solidFill>
          <a:schemeClr val="bg1"/>
        </a:solidFill>
        <a:ln w="19050">
          <a:solidFill>
            <a:srgbClr val="00B0F0"/>
          </a:solidFill>
        </a:ln>
        <a:effectLst/>
      </dgm:spPr>
      <dgm:t>
        <a:bodyPr/>
        <a:lstStyle/>
        <a:p>
          <a:pPr>
            <a:spcAft>
              <a:spcPts val="0"/>
            </a:spcAft>
          </a:pPr>
          <a:endParaRPr lang="en-US" sz="2800">
            <a:solidFill>
              <a:srgbClr val="1F497D"/>
            </a:solidFill>
            <a:latin typeface="Calibri" pitchFamily="34" charset="0"/>
          </a:endParaRPr>
        </a:p>
        <a:p>
          <a:pPr>
            <a:spcAft>
              <a:spcPts val="0"/>
            </a:spcAft>
          </a:pPr>
          <a:r>
            <a:rPr lang="en-US" sz="2800">
              <a:solidFill>
                <a:schemeClr val="accent2">
                  <a:lumMod val="75000"/>
                </a:schemeClr>
              </a:solidFill>
              <a:latin typeface="Calibri" pitchFamily="34" charset="0"/>
            </a:rPr>
            <a:t>Covered Services &amp; </a:t>
          </a:r>
        </a:p>
        <a:p>
          <a:pPr>
            <a:spcAft>
              <a:spcPts val="0"/>
            </a:spcAft>
          </a:pPr>
          <a:r>
            <a:rPr lang="en-US" sz="2800">
              <a:solidFill>
                <a:schemeClr val="accent2">
                  <a:lumMod val="75000"/>
                </a:schemeClr>
              </a:solidFill>
              <a:latin typeface="Calibri" pitchFamily="34" charset="0"/>
            </a:rPr>
            <a:t>Visit Limitations</a:t>
          </a:r>
        </a:p>
        <a:p>
          <a:pPr>
            <a:spcAft>
              <a:spcPts val="0"/>
            </a:spcAft>
          </a:pPr>
          <a:endParaRPr lang="en-US" sz="2800">
            <a:solidFill>
              <a:srgbClr val="1F497D"/>
            </a:solidFill>
            <a:latin typeface="Calibri" pitchFamily="34" charset="0"/>
          </a:endParaRPr>
        </a:p>
      </dgm:t>
    </dgm:pt>
    <dgm:pt modelId="{AD4A8AA0-FECA-4B5B-8486-A581032E50ED}" type="parTrans" cxnId="{925E1943-E9B3-4D89-834A-37087D9C6C02}">
      <dgm:prSet/>
      <dgm:spPr/>
      <dgm:t>
        <a:bodyPr/>
        <a:lstStyle/>
        <a:p>
          <a:endParaRPr lang="en-US" sz="1600"/>
        </a:p>
      </dgm:t>
    </dgm:pt>
    <dgm:pt modelId="{DAB6AD38-3DA4-4C38-A7E5-C9F34A499678}" type="sibTrans" cxnId="{925E1943-E9B3-4D89-834A-37087D9C6C02}">
      <dgm:prSet/>
      <dgm:spPr/>
      <dgm:t>
        <a:bodyPr/>
        <a:lstStyle/>
        <a:p>
          <a:endParaRPr lang="en-US" sz="1600"/>
        </a:p>
      </dgm:t>
    </dgm:pt>
    <dgm:pt modelId="{BA0A775D-9908-4AC7-8E92-E4AB8C3D9EC2}" type="pres">
      <dgm:prSet presAssocID="{B7E299A6-14E4-4AAF-A4B4-D88249798FF8}" presName="diagram" presStyleCnt="0">
        <dgm:presLayoutVars>
          <dgm:chMax val="1"/>
          <dgm:dir/>
          <dgm:animLvl val="ctr"/>
          <dgm:resizeHandles val="exact"/>
        </dgm:presLayoutVars>
      </dgm:prSet>
      <dgm:spPr/>
    </dgm:pt>
    <dgm:pt modelId="{EDC73F9A-1AF6-4905-86EA-541F146C2E35}" type="pres">
      <dgm:prSet presAssocID="{B7E299A6-14E4-4AAF-A4B4-D88249798FF8}" presName="matrix" presStyleCnt="0"/>
      <dgm:spPr/>
    </dgm:pt>
    <dgm:pt modelId="{70FDF60C-9080-4E69-8A27-9FB55C7CC836}" type="pres">
      <dgm:prSet presAssocID="{B7E299A6-14E4-4AAF-A4B4-D88249798FF8}" presName="tile1" presStyleLbl="node1" presStyleIdx="0" presStyleCnt="4" custLinFactNeighborX="-4301" custLinFactNeighborY="-59459"/>
      <dgm:spPr/>
    </dgm:pt>
    <dgm:pt modelId="{D1D6F997-95EE-4A9D-84C3-C074D8C857AF}" type="pres">
      <dgm:prSet presAssocID="{B7E299A6-14E4-4AAF-A4B4-D88249798FF8}" presName="tile1text" presStyleLbl="node1" presStyleIdx="0" presStyleCnt="4">
        <dgm:presLayoutVars>
          <dgm:chMax val="0"/>
          <dgm:chPref val="0"/>
          <dgm:bulletEnabled val="1"/>
        </dgm:presLayoutVars>
      </dgm:prSet>
      <dgm:spPr/>
    </dgm:pt>
    <dgm:pt modelId="{A33199E5-DB4C-4E80-BC9E-8DB41CC49882}" type="pres">
      <dgm:prSet presAssocID="{B7E299A6-14E4-4AAF-A4B4-D88249798FF8}" presName="tile2" presStyleLbl="node1" presStyleIdx="1" presStyleCnt="4" custLinFactNeighborX="674"/>
      <dgm:spPr/>
    </dgm:pt>
    <dgm:pt modelId="{E34A7C84-29AA-461B-B153-BAB3DCC17A3D}" type="pres">
      <dgm:prSet presAssocID="{B7E299A6-14E4-4AAF-A4B4-D88249798FF8}" presName="tile2text" presStyleLbl="node1" presStyleIdx="1" presStyleCnt="4">
        <dgm:presLayoutVars>
          <dgm:chMax val="0"/>
          <dgm:chPref val="0"/>
          <dgm:bulletEnabled val="1"/>
        </dgm:presLayoutVars>
      </dgm:prSet>
      <dgm:spPr/>
    </dgm:pt>
    <dgm:pt modelId="{49581F09-6457-4F48-918B-ACE11ABB47A0}" type="pres">
      <dgm:prSet presAssocID="{B7E299A6-14E4-4AAF-A4B4-D88249798FF8}" presName="tile3" presStyleLbl="node1" presStyleIdx="2" presStyleCnt="4"/>
      <dgm:spPr/>
    </dgm:pt>
    <dgm:pt modelId="{EB2BCB95-C828-4B5B-B8B6-78920B89C8EE}" type="pres">
      <dgm:prSet presAssocID="{B7E299A6-14E4-4AAF-A4B4-D88249798FF8}" presName="tile3text" presStyleLbl="node1" presStyleIdx="2" presStyleCnt="4">
        <dgm:presLayoutVars>
          <dgm:chMax val="0"/>
          <dgm:chPref val="0"/>
          <dgm:bulletEnabled val="1"/>
        </dgm:presLayoutVars>
      </dgm:prSet>
      <dgm:spPr/>
    </dgm:pt>
    <dgm:pt modelId="{4F2A2F9C-82D5-43B7-AF7F-F07E399D2B22}" type="pres">
      <dgm:prSet presAssocID="{B7E299A6-14E4-4AAF-A4B4-D88249798FF8}" presName="tile4" presStyleLbl="node1" presStyleIdx="3" presStyleCnt="4" custLinFactNeighborY="11246"/>
      <dgm:spPr/>
    </dgm:pt>
    <dgm:pt modelId="{E4E2CD68-9D78-44F0-AE2B-93419157B48B}" type="pres">
      <dgm:prSet presAssocID="{B7E299A6-14E4-4AAF-A4B4-D88249798FF8}" presName="tile4text" presStyleLbl="node1" presStyleIdx="3" presStyleCnt="4">
        <dgm:presLayoutVars>
          <dgm:chMax val="0"/>
          <dgm:chPref val="0"/>
          <dgm:bulletEnabled val="1"/>
        </dgm:presLayoutVars>
      </dgm:prSet>
      <dgm:spPr/>
    </dgm:pt>
    <dgm:pt modelId="{40D15F78-E8E8-4543-A715-81D7EC68A5C8}" type="pres">
      <dgm:prSet presAssocID="{B7E299A6-14E4-4AAF-A4B4-D88249798FF8}" presName="centerTile" presStyleLbl="fgShp" presStyleIdx="0" presStyleCnt="1" custScaleX="192593" custScaleY="114286">
        <dgm:presLayoutVars>
          <dgm:chMax val="0"/>
          <dgm:chPref val="0"/>
        </dgm:presLayoutVars>
      </dgm:prSet>
      <dgm:spPr/>
    </dgm:pt>
  </dgm:ptLst>
  <dgm:cxnLst>
    <dgm:cxn modelId="{3BF7651A-ACB6-4324-BC57-86F9DE7BFFA1}" srcId="{FADB6C99-AEDD-4A78-BF60-09420BCF456E}" destId="{A6E847A5-EF3E-4DD2-B1D3-CB32C6277499}" srcOrd="1" destOrd="0" parTransId="{FF10A276-F695-4B0C-92A9-556EC667E73E}" sibTransId="{01C00496-A5E1-4A1E-AC14-93D77B81E52E}"/>
    <dgm:cxn modelId="{AF8BB821-DC50-4344-B284-02840604BADF}" type="presOf" srcId="{FADB6C99-AEDD-4A78-BF60-09420BCF456E}" destId="{40D15F78-E8E8-4543-A715-81D7EC68A5C8}" srcOrd="0" destOrd="0" presId="urn:microsoft.com/office/officeart/2005/8/layout/matrix1"/>
    <dgm:cxn modelId="{925E1943-E9B3-4D89-834A-37087D9C6C02}" srcId="{FADB6C99-AEDD-4A78-BF60-09420BCF456E}" destId="{2487E727-706B-46C8-8B14-A927D2C7FE62}" srcOrd="3" destOrd="0" parTransId="{AD4A8AA0-FECA-4B5B-8486-A581032E50ED}" sibTransId="{DAB6AD38-3DA4-4C38-A7E5-C9F34A499678}"/>
    <dgm:cxn modelId="{2CFA6146-B5F0-40B0-8A42-F7C23191D410}" type="presOf" srcId="{2487E727-706B-46C8-8B14-A927D2C7FE62}" destId="{E4E2CD68-9D78-44F0-AE2B-93419157B48B}" srcOrd="1" destOrd="0" presId="urn:microsoft.com/office/officeart/2005/8/layout/matrix1"/>
    <dgm:cxn modelId="{97509847-ECAD-462A-9927-2ED56DFB0ECC}" type="presOf" srcId="{A6E847A5-EF3E-4DD2-B1D3-CB32C6277499}" destId="{E34A7C84-29AA-461B-B153-BAB3DCC17A3D}" srcOrd="1" destOrd="0" presId="urn:microsoft.com/office/officeart/2005/8/layout/matrix1"/>
    <dgm:cxn modelId="{32CDA272-81CA-409C-A06A-CD12CC5636AE}" srcId="{B7E299A6-14E4-4AAF-A4B4-D88249798FF8}" destId="{FADB6C99-AEDD-4A78-BF60-09420BCF456E}" srcOrd="0" destOrd="0" parTransId="{1D4A1ACB-252C-4E7A-BC52-C200571C72D2}" sibTransId="{6978797C-2515-4ABC-B6C2-FCCEAC5FDC37}"/>
    <dgm:cxn modelId="{059BF779-F9C8-4EA6-92C1-53F69FE3EA61}" type="presOf" srcId="{70C97A8F-C8CA-49E7-A824-2760E950EDE2}" destId="{EB2BCB95-C828-4B5B-B8B6-78920B89C8EE}" srcOrd="1" destOrd="0" presId="urn:microsoft.com/office/officeart/2005/8/layout/matrix1"/>
    <dgm:cxn modelId="{44BCE58E-E9F5-4FE4-8396-2CCF658607AE}" srcId="{FADB6C99-AEDD-4A78-BF60-09420BCF456E}" destId="{79AA3DCB-B7B6-40A6-980D-570EAB7C4F1E}" srcOrd="0" destOrd="0" parTransId="{9995E8A7-60E6-45D5-82D2-A4E843D1ECED}" sibTransId="{F81F487A-73FB-471C-ABB9-519548811C62}"/>
    <dgm:cxn modelId="{7FB318A0-1FA5-4858-8E41-522065938AAD}" type="presOf" srcId="{B7E299A6-14E4-4AAF-A4B4-D88249798FF8}" destId="{BA0A775D-9908-4AC7-8E92-E4AB8C3D9EC2}" srcOrd="0" destOrd="0" presId="urn:microsoft.com/office/officeart/2005/8/layout/matrix1"/>
    <dgm:cxn modelId="{21A122A8-EF08-496A-8287-A98EBFC7ACB2}" srcId="{FADB6C99-AEDD-4A78-BF60-09420BCF456E}" destId="{70C97A8F-C8CA-49E7-A824-2760E950EDE2}" srcOrd="2" destOrd="0" parTransId="{EEA71AEA-A25E-4CF5-9CA0-D3FB508F0E7B}" sibTransId="{3F5E6283-E20B-4252-BBA4-FB80FEE96909}"/>
    <dgm:cxn modelId="{A29F8EB5-EEA6-425A-92EF-FB6E7AC24299}" type="presOf" srcId="{79AA3DCB-B7B6-40A6-980D-570EAB7C4F1E}" destId="{D1D6F997-95EE-4A9D-84C3-C074D8C857AF}" srcOrd="1" destOrd="0" presId="urn:microsoft.com/office/officeart/2005/8/layout/matrix1"/>
    <dgm:cxn modelId="{69516DC3-43A0-4032-83E7-F9320CDD6D6B}" type="presOf" srcId="{A6E847A5-EF3E-4DD2-B1D3-CB32C6277499}" destId="{A33199E5-DB4C-4E80-BC9E-8DB41CC49882}" srcOrd="0" destOrd="0" presId="urn:microsoft.com/office/officeart/2005/8/layout/matrix1"/>
    <dgm:cxn modelId="{F21A26C9-AAE4-42DB-8D25-2F50B5FE7386}" type="presOf" srcId="{2487E727-706B-46C8-8B14-A927D2C7FE62}" destId="{4F2A2F9C-82D5-43B7-AF7F-F07E399D2B22}" srcOrd="0" destOrd="0" presId="urn:microsoft.com/office/officeart/2005/8/layout/matrix1"/>
    <dgm:cxn modelId="{16255DF6-BA6B-4AF5-A6C0-3CFCEFB6700D}" type="presOf" srcId="{79AA3DCB-B7B6-40A6-980D-570EAB7C4F1E}" destId="{70FDF60C-9080-4E69-8A27-9FB55C7CC836}" srcOrd="0" destOrd="0" presId="urn:microsoft.com/office/officeart/2005/8/layout/matrix1"/>
    <dgm:cxn modelId="{82FE35F7-FA47-47E7-A3B7-31AA2D80D8B5}" type="presOf" srcId="{70C97A8F-C8CA-49E7-A824-2760E950EDE2}" destId="{49581F09-6457-4F48-918B-ACE11ABB47A0}" srcOrd="0" destOrd="0" presId="urn:microsoft.com/office/officeart/2005/8/layout/matrix1"/>
    <dgm:cxn modelId="{CE2FFB0B-2787-47A6-9219-F7DC209998B9}" type="presParOf" srcId="{BA0A775D-9908-4AC7-8E92-E4AB8C3D9EC2}" destId="{EDC73F9A-1AF6-4905-86EA-541F146C2E35}" srcOrd="0" destOrd="0" presId="urn:microsoft.com/office/officeart/2005/8/layout/matrix1"/>
    <dgm:cxn modelId="{7B715DA9-E88C-436B-9706-9A16E53E1578}" type="presParOf" srcId="{EDC73F9A-1AF6-4905-86EA-541F146C2E35}" destId="{70FDF60C-9080-4E69-8A27-9FB55C7CC836}" srcOrd="0" destOrd="0" presId="urn:microsoft.com/office/officeart/2005/8/layout/matrix1"/>
    <dgm:cxn modelId="{90B8F72F-CB0A-459B-A4B1-0BF9C102D78A}" type="presParOf" srcId="{EDC73F9A-1AF6-4905-86EA-541F146C2E35}" destId="{D1D6F997-95EE-4A9D-84C3-C074D8C857AF}" srcOrd="1" destOrd="0" presId="urn:microsoft.com/office/officeart/2005/8/layout/matrix1"/>
    <dgm:cxn modelId="{ABBD1996-7BE3-4F81-AC13-221F7AC9F229}" type="presParOf" srcId="{EDC73F9A-1AF6-4905-86EA-541F146C2E35}" destId="{A33199E5-DB4C-4E80-BC9E-8DB41CC49882}" srcOrd="2" destOrd="0" presId="urn:microsoft.com/office/officeart/2005/8/layout/matrix1"/>
    <dgm:cxn modelId="{BACE44A7-4003-44F1-9DD2-B37B0191A401}" type="presParOf" srcId="{EDC73F9A-1AF6-4905-86EA-541F146C2E35}" destId="{E34A7C84-29AA-461B-B153-BAB3DCC17A3D}" srcOrd="3" destOrd="0" presId="urn:microsoft.com/office/officeart/2005/8/layout/matrix1"/>
    <dgm:cxn modelId="{6C3EFC24-A2BD-415A-BC58-7A7914407E29}" type="presParOf" srcId="{EDC73F9A-1AF6-4905-86EA-541F146C2E35}" destId="{49581F09-6457-4F48-918B-ACE11ABB47A0}" srcOrd="4" destOrd="0" presId="urn:microsoft.com/office/officeart/2005/8/layout/matrix1"/>
    <dgm:cxn modelId="{84BE66B3-53D6-4867-B7B7-634250B5869D}" type="presParOf" srcId="{EDC73F9A-1AF6-4905-86EA-541F146C2E35}" destId="{EB2BCB95-C828-4B5B-B8B6-78920B89C8EE}" srcOrd="5" destOrd="0" presId="urn:microsoft.com/office/officeart/2005/8/layout/matrix1"/>
    <dgm:cxn modelId="{7A6E0804-51D7-4F10-AB18-87704A89F37A}" type="presParOf" srcId="{EDC73F9A-1AF6-4905-86EA-541F146C2E35}" destId="{4F2A2F9C-82D5-43B7-AF7F-F07E399D2B22}" srcOrd="6" destOrd="0" presId="urn:microsoft.com/office/officeart/2005/8/layout/matrix1"/>
    <dgm:cxn modelId="{8ABE7EA5-5C55-4E8C-B9F0-09595997F3C2}" type="presParOf" srcId="{EDC73F9A-1AF6-4905-86EA-541F146C2E35}" destId="{E4E2CD68-9D78-44F0-AE2B-93419157B48B}" srcOrd="7" destOrd="0" presId="urn:microsoft.com/office/officeart/2005/8/layout/matrix1"/>
    <dgm:cxn modelId="{851E890F-C4D8-4CBC-B8D5-9643C8D41AB7}" type="presParOf" srcId="{BA0A775D-9908-4AC7-8E92-E4AB8C3D9EC2}" destId="{40D15F78-E8E8-4543-A715-81D7EC68A5C8}" srcOrd="1" destOrd="0" presId="urn:microsoft.com/office/officeart/2005/8/layout/matrix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E299A6-14E4-4AAF-A4B4-D88249798FF8}"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n-US"/>
        </a:p>
      </dgm:t>
    </dgm:pt>
    <dgm:pt modelId="{FADB6C99-AEDD-4A78-BF60-09420BCF456E}">
      <dgm:prSet phldrT="[Text]" custT="1"/>
      <dgm:spPr>
        <a:solidFill>
          <a:srgbClr val="1F497D"/>
        </a:solidFill>
        <a:ln>
          <a:noFill/>
        </a:ln>
        <a:effectLst/>
      </dgm:spPr>
      <dgm:t>
        <a:bodyPr/>
        <a:lstStyle/>
        <a:p>
          <a:pPr>
            <a:spcAft>
              <a:spcPts val="0"/>
            </a:spcAft>
          </a:pPr>
          <a:r>
            <a:rPr lang="en-US" sz="2400" b="0">
              <a:solidFill>
                <a:schemeClr val="bg1"/>
              </a:solidFill>
              <a:latin typeface="Calibri" pitchFamily="34" charset="0"/>
            </a:rPr>
            <a:t>WHAT IS MOST </a:t>
          </a:r>
        </a:p>
        <a:p>
          <a:pPr>
            <a:spcAft>
              <a:spcPts val="0"/>
            </a:spcAft>
          </a:pPr>
          <a:r>
            <a:rPr lang="en-US" sz="2400" b="0">
              <a:solidFill>
                <a:schemeClr val="bg1"/>
              </a:solidFill>
              <a:latin typeface="Calibri" pitchFamily="34" charset="0"/>
            </a:rPr>
            <a:t>IMPORTANT TO ME?</a:t>
          </a:r>
        </a:p>
      </dgm:t>
    </dgm:pt>
    <dgm:pt modelId="{1D4A1ACB-252C-4E7A-BC52-C200571C72D2}" type="parTrans" cxnId="{32CDA272-81CA-409C-A06A-CD12CC5636AE}">
      <dgm:prSet/>
      <dgm:spPr/>
      <dgm:t>
        <a:bodyPr/>
        <a:lstStyle/>
        <a:p>
          <a:endParaRPr lang="en-US" sz="1600"/>
        </a:p>
      </dgm:t>
    </dgm:pt>
    <dgm:pt modelId="{6978797C-2515-4ABC-B6C2-FCCEAC5FDC37}" type="sibTrans" cxnId="{32CDA272-81CA-409C-A06A-CD12CC5636AE}">
      <dgm:prSet/>
      <dgm:spPr/>
      <dgm:t>
        <a:bodyPr/>
        <a:lstStyle/>
        <a:p>
          <a:endParaRPr lang="en-US" sz="1600"/>
        </a:p>
      </dgm:t>
    </dgm:pt>
    <dgm:pt modelId="{79AA3DCB-B7B6-40A6-980D-570EAB7C4F1E}">
      <dgm:prSet phldrT="[Text]" custT="1"/>
      <dgm:spPr>
        <a:solidFill>
          <a:schemeClr val="bg1"/>
        </a:solidFill>
        <a:ln w="19050">
          <a:solidFill>
            <a:srgbClr val="00B0F0"/>
          </a:solidFill>
        </a:ln>
        <a:effectLst/>
      </dgm:spPr>
      <dgm:t>
        <a:bodyPr/>
        <a:lstStyle/>
        <a:p>
          <a:pPr>
            <a:spcAft>
              <a:spcPts val="0"/>
            </a:spcAft>
          </a:pPr>
          <a:r>
            <a:rPr lang="en-US" sz="2800">
              <a:solidFill>
                <a:schemeClr val="accent2">
                  <a:lumMod val="75000"/>
                </a:schemeClr>
              </a:solidFill>
              <a:latin typeface="Calibri" pitchFamily="34" charset="0"/>
            </a:rPr>
            <a:t>Monthly </a:t>
          </a:r>
        </a:p>
        <a:p>
          <a:pPr>
            <a:spcAft>
              <a:spcPct val="35000"/>
            </a:spcAft>
          </a:pPr>
          <a:r>
            <a:rPr lang="en-US" sz="2800">
              <a:solidFill>
                <a:schemeClr val="accent2">
                  <a:lumMod val="75000"/>
                </a:schemeClr>
              </a:solidFill>
              <a:latin typeface="Calibri" pitchFamily="34" charset="0"/>
            </a:rPr>
            <a:t>Cost</a:t>
          </a:r>
        </a:p>
      </dgm:t>
    </dgm:pt>
    <dgm:pt modelId="{9995E8A7-60E6-45D5-82D2-A4E843D1ECED}" type="parTrans" cxnId="{44BCE58E-E9F5-4FE4-8396-2CCF658607AE}">
      <dgm:prSet/>
      <dgm:spPr/>
      <dgm:t>
        <a:bodyPr/>
        <a:lstStyle/>
        <a:p>
          <a:endParaRPr lang="en-US" sz="1600"/>
        </a:p>
      </dgm:t>
    </dgm:pt>
    <dgm:pt modelId="{F81F487A-73FB-471C-ABB9-519548811C62}" type="sibTrans" cxnId="{44BCE58E-E9F5-4FE4-8396-2CCF658607AE}">
      <dgm:prSet/>
      <dgm:spPr/>
      <dgm:t>
        <a:bodyPr/>
        <a:lstStyle/>
        <a:p>
          <a:endParaRPr lang="en-US" sz="1600"/>
        </a:p>
      </dgm:t>
    </dgm:pt>
    <dgm:pt modelId="{A6E847A5-EF3E-4DD2-B1D3-CB32C6277499}">
      <dgm:prSet phldrT="[Text]" custT="1"/>
      <dgm:spPr>
        <a:solidFill>
          <a:schemeClr val="bg1"/>
        </a:solidFill>
        <a:ln w="19050">
          <a:solidFill>
            <a:srgbClr val="00B0F0"/>
          </a:solidFill>
        </a:ln>
        <a:effectLst/>
      </dgm:spPr>
      <dgm:t>
        <a:bodyPr/>
        <a:lstStyle/>
        <a:p>
          <a:pPr>
            <a:spcAft>
              <a:spcPts val="0"/>
            </a:spcAft>
          </a:pPr>
          <a:r>
            <a:rPr lang="en-US" sz="2800">
              <a:solidFill>
                <a:schemeClr val="accent2">
                  <a:lumMod val="75000"/>
                </a:schemeClr>
              </a:solidFill>
              <a:latin typeface="Calibri" pitchFamily="34" charset="0"/>
            </a:rPr>
            <a:t>Copay, Deductible, Coinsurance</a:t>
          </a:r>
        </a:p>
      </dgm:t>
    </dgm:pt>
    <dgm:pt modelId="{FF10A276-F695-4B0C-92A9-556EC667E73E}" type="parTrans" cxnId="{3BF7651A-ACB6-4324-BC57-86F9DE7BFFA1}">
      <dgm:prSet/>
      <dgm:spPr/>
      <dgm:t>
        <a:bodyPr/>
        <a:lstStyle/>
        <a:p>
          <a:endParaRPr lang="en-US" sz="1600"/>
        </a:p>
      </dgm:t>
    </dgm:pt>
    <dgm:pt modelId="{01C00496-A5E1-4A1E-AC14-93D77B81E52E}" type="sibTrans" cxnId="{3BF7651A-ACB6-4324-BC57-86F9DE7BFFA1}">
      <dgm:prSet/>
      <dgm:spPr/>
      <dgm:t>
        <a:bodyPr/>
        <a:lstStyle/>
        <a:p>
          <a:endParaRPr lang="en-US" sz="1600"/>
        </a:p>
      </dgm:t>
    </dgm:pt>
    <dgm:pt modelId="{70C97A8F-C8CA-49E7-A824-2760E950EDE2}">
      <dgm:prSet phldrT="[Text]" custT="1"/>
      <dgm:spPr>
        <a:solidFill>
          <a:schemeClr val="bg1"/>
        </a:solidFill>
        <a:ln w="19050">
          <a:solidFill>
            <a:srgbClr val="00B0F0"/>
          </a:solidFill>
        </a:ln>
        <a:effectLst/>
      </dgm:spPr>
      <dgm:t>
        <a:bodyPr/>
        <a:lstStyle/>
        <a:p>
          <a:pPr lvl="0" defTabSz="1244600">
            <a:lnSpc>
              <a:spcPct val="90000"/>
            </a:lnSpc>
            <a:spcBef>
              <a:spcPct val="0"/>
            </a:spcBef>
            <a:spcAft>
              <a:spcPts val="0"/>
            </a:spcAft>
          </a:pPr>
          <a:endParaRPr lang="en-US" sz="2800">
            <a:solidFill>
              <a:srgbClr val="1F497D"/>
            </a:solidFill>
            <a:latin typeface="Calibri" pitchFamily="34" charset="0"/>
          </a:endParaRPr>
        </a:p>
        <a:p>
          <a:pPr lvl="0" defTabSz="1244600">
            <a:lnSpc>
              <a:spcPct val="90000"/>
            </a:lnSpc>
            <a:spcBef>
              <a:spcPct val="0"/>
            </a:spcBef>
            <a:spcAft>
              <a:spcPts val="0"/>
            </a:spcAft>
          </a:pPr>
          <a:r>
            <a:rPr lang="en-US" sz="2800">
              <a:solidFill>
                <a:schemeClr val="accent2">
                  <a:lumMod val="75000"/>
                </a:schemeClr>
              </a:solidFill>
              <a:latin typeface="Calibri" pitchFamily="34" charset="0"/>
            </a:rPr>
            <a:t>Provider Network</a:t>
          </a:r>
        </a:p>
        <a:p>
          <a:pPr lvl="0" defTabSz="1244600">
            <a:lnSpc>
              <a:spcPct val="90000"/>
            </a:lnSpc>
            <a:spcBef>
              <a:spcPct val="0"/>
            </a:spcBef>
            <a:spcAft>
              <a:spcPts val="0"/>
            </a:spcAft>
          </a:pPr>
          <a:endParaRPr lang="en-US" sz="2800">
            <a:solidFill>
              <a:srgbClr val="1F497D"/>
            </a:solidFill>
            <a:latin typeface="Calibri" pitchFamily="34" charset="0"/>
          </a:endParaRPr>
        </a:p>
      </dgm:t>
    </dgm:pt>
    <dgm:pt modelId="{EEA71AEA-A25E-4CF5-9CA0-D3FB508F0E7B}" type="parTrans" cxnId="{21A122A8-EF08-496A-8287-A98EBFC7ACB2}">
      <dgm:prSet/>
      <dgm:spPr/>
      <dgm:t>
        <a:bodyPr/>
        <a:lstStyle/>
        <a:p>
          <a:endParaRPr lang="en-US" sz="1600"/>
        </a:p>
      </dgm:t>
    </dgm:pt>
    <dgm:pt modelId="{3F5E6283-E20B-4252-BBA4-FB80FEE96909}" type="sibTrans" cxnId="{21A122A8-EF08-496A-8287-A98EBFC7ACB2}">
      <dgm:prSet/>
      <dgm:spPr/>
      <dgm:t>
        <a:bodyPr/>
        <a:lstStyle/>
        <a:p>
          <a:endParaRPr lang="en-US" sz="1600"/>
        </a:p>
      </dgm:t>
    </dgm:pt>
    <dgm:pt modelId="{2487E727-706B-46C8-8B14-A927D2C7FE62}">
      <dgm:prSet phldrT="[Text]" custT="1"/>
      <dgm:spPr>
        <a:solidFill>
          <a:schemeClr val="bg1"/>
        </a:solidFill>
        <a:ln w="19050">
          <a:solidFill>
            <a:srgbClr val="00B0F0"/>
          </a:solidFill>
        </a:ln>
        <a:effectLst/>
      </dgm:spPr>
      <dgm:t>
        <a:bodyPr/>
        <a:lstStyle/>
        <a:p>
          <a:pPr lvl="0" defTabSz="1244600">
            <a:lnSpc>
              <a:spcPct val="90000"/>
            </a:lnSpc>
            <a:spcBef>
              <a:spcPct val="0"/>
            </a:spcBef>
            <a:spcAft>
              <a:spcPts val="0"/>
            </a:spcAft>
          </a:pPr>
          <a:r>
            <a:rPr lang="en-US" sz="2800">
              <a:solidFill>
                <a:schemeClr val="accent2">
                  <a:lumMod val="75000"/>
                </a:schemeClr>
              </a:solidFill>
              <a:latin typeface="Calibri" pitchFamily="34" charset="0"/>
            </a:rPr>
            <a:t>Covered Services &amp; </a:t>
          </a:r>
        </a:p>
        <a:p>
          <a:pPr marL="0" marR="0" lvl="0" indent="0" defTabSz="914400" eaLnBrk="1" fontAlgn="auto" latinLnBrk="0" hangingPunct="1">
            <a:lnSpc>
              <a:spcPct val="100000"/>
            </a:lnSpc>
            <a:spcBef>
              <a:spcPts val="0"/>
            </a:spcBef>
            <a:spcAft>
              <a:spcPts val="0"/>
            </a:spcAft>
            <a:buClrTx/>
            <a:buSzTx/>
            <a:buFontTx/>
            <a:buNone/>
            <a:tabLst/>
            <a:defRPr/>
          </a:pPr>
          <a:r>
            <a:rPr lang="en-US" sz="2800">
              <a:solidFill>
                <a:schemeClr val="accent2">
                  <a:lumMod val="75000"/>
                </a:schemeClr>
              </a:solidFill>
              <a:latin typeface="Calibri" pitchFamily="34" charset="0"/>
            </a:rPr>
            <a:t>Visit Limitations </a:t>
          </a:r>
        </a:p>
      </dgm:t>
    </dgm:pt>
    <dgm:pt modelId="{AD4A8AA0-FECA-4B5B-8486-A581032E50ED}" type="parTrans" cxnId="{925E1943-E9B3-4D89-834A-37087D9C6C02}">
      <dgm:prSet/>
      <dgm:spPr/>
      <dgm:t>
        <a:bodyPr/>
        <a:lstStyle/>
        <a:p>
          <a:endParaRPr lang="en-US" sz="1600"/>
        </a:p>
      </dgm:t>
    </dgm:pt>
    <dgm:pt modelId="{DAB6AD38-3DA4-4C38-A7E5-C9F34A499678}" type="sibTrans" cxnId="{925E1943-E9B3-4D89-834A-37087D9C6C02}">
      <dgm:prSet/>
      <dgm:spPr/>
      <dgm:t>
        <a:bodyPr/>
        <a:lstStyle/>
        <a:p>
          <a:endParaRPr lang="en-US" sz="1600"/>
        </a:p>
      </dgm:t>
    </dgm:pt>
    <dgm:pt modelId="{BA0A775D-9908-4AC7-8E92-E4AB8C3D9EC2}" type="pres">
      <dgm:prSet presAssocID="{B7E299A6-14E4-4AAF-A4B4-D88249798FF8}" presName="diagram" presStyleCnt="0">
        <dgm:presLayoutVars>
          <dgm:chMax val="1"/>
          <dgm:dir/>
          <dgm:animLvl val="ctr"/>
          <dgm:resizeHandles val="exact"/>
        </dgm:presLayoutVars>
      </dgm:prSet>
      <dgm:spPr/>
    </dgm:pt>
    <dgm:pt modelId="{EDC73F9A-1AF6-4905-86EA-541F146C2E35}" type="pres">
      <dgm:prSet presAssocID="{B7E299A6-14E4-4AAF-A4B4-D88249798FF8}" presName="matrix" presStyleCnt="0"/>
      <dgm:spPr/>
    </dgm:pt>
    <dgm:pt modelId="{70FDF60C-9080-4E69-8A27-9FB55C7CC836}" type="pres">
      <dgm:prSet presAssocID="{B7E299A6-14E4-4AAF-A4B4-D88249798FF8}" presName="tile1" presStyleLbl="node1" presStyleIdx="0" presStyleCnt="4" custLinFactNeighborX="-4301" custLinFactNeighborY="-59459"/>
      <dgm:spPr/>
    </dgm:pt>
    <dgm:pt modelId="{D1D6F997-95EE-4A9D-84C3-C074D8C857AF}" type="pres">
      <dgm:prSet presAssocID="{B7E299A6-14E4-4AAF-A4B4-D88249798FF8}" presName="tile1text" presStyleLbl="node1" presStyleIdx="0" presStyleCnt="4">
        <dgm:presLayoutVars>
          <dgm:chMax val="0"/>
          <dgm:chPref val="0"/>
          <dgm:bulletEnabled val="1"/>
        </dgm:presLayoutVars>
      </dgm:prSet>
      <dgm:spPr/>
    </dgm:pt>
    <dgm:pt modelId="{A33199E5-DB4C-4E80-BC9E-8DB41CC49882}" type="pres">
      <dgm:prSet presAssocID="{B7E299A6-14E4-4AAF-A4B4-D88249798FF8}" presName="tile2" presStyleLbl="node1" presStyleIdx="1" presStyleCnt="4" custLinFactNeighborX="9615"/>
      <dgm:spPr/>
    </dgm:pt>
    <dgm:pt modelId="{E34A7C84-29AA-461B-B153-BAB3DCC17A3D}" type="pres">
      <dgm:prSet presAssocID="{B7E299A6-14E4-4AAF-A4B4-D88249798FF8}" presName="tile2text" presStyleLbl="node1" presStyleIdx="1" presStyleCnt="4">
        <dgm:presLayoutVars>
          <dgm:chMax val="0"/>
          <dgm:chPref val="0"/>
          <dgm:bulletEnabled val="1"/>
        </dgm:presLayoutVars>
      </dgm:prSet>
      <dgm:spPr/>
    </dgm:pt>
    <dgm:pt modelId="{49581F09-6457-4F48-918B-ACE11ABB47A0}" type="pres">
      <dgm:prSet presAssocID="{B7E299A6-14E4-4AAF-A4B4-D88249798FF8}" presName="tile3" presStyleLbl="node1" presStyleIdx="2" presStyleCnt="4"/>
      <dgm:spPr/>
    </dgm:pt>
    <dgm:pt modelId="{EB2BCB95-C828-4B5B-B8B6-78920B89C8EE}" type="pres">
      <dgm:prSet presAssocID="{B7E299A6-14E4-4AAF-A4B4-D88249798FF8}" presName="tile3text" presStyleLbl="node1" presStyleIdx="2" presStyleCnt="4">
        <dgm:presLayoutVars>
          <dgm:chMax val="0"/>
          <dgm:chPref val="0"/>
          <dgm:bulletEnabled val="1"/>
        </dgm:presLayoutVars>
      </dgm:prSet>
      <dgm:spPr/>
    </dgm:pt>
    <dgm:pt modelId="{4F2A2F9C-82D5-43B7-AF7F-F07E399D2B22}" type="pres">
      <dgm:prSet presAssocID="{B7E299A6-14E4-4AAF-A4B4-D88249798FF8}" presName="tile4" presStyleLbl="node1" presStyleIdx="3" presStyleCnt="4" custLinFactNeighborY="11246"/>
      <dgm:spPr/>
    </dgm:pt>
    <dgm:pt modelId="{E4E2CD68-9D78-44F0-AE2B-93419157B48B}" type="pres">
      <dgm:prSet presAssocID="{B7E299A6-14E4-4AAF-A4B4-D88249798FF8}" presName="tile4text" presStyleLbl="node1" presStyleIdx="3" presStyleCnt="4">
        <dgm:presLayoutVars>
          <dgm:chMax val="0"/>
          <dgm:chPref val="0"/>
          <dgm:bulletEnabled val="1"/>
        </dgm:presLayoutVars>
      </dgm:prSet>
      <dgm:spPr/>
    </dgm:pt>
    <dgm:pt modelId="{40D15F78-E8E8-4543-A715-81D7EC68A5C8}" type="pres">
      <dgm:prSet presAssocID="{B7E299A6-14E4-4AAF-A4B4-D88249798FF8}" presName="centerTile" presStyleLbl="fgShp" presStyleIdx="0" presStyleCnt="1" custScaleX="192593" custScaleY="114286">
        <dgm:presLayoutVars>
          <dgm:chMax val="0"/>
          <dgm:chPref val="0"/>
        </dgm:presLayoutVars>
      </dgm:prSet>
      <dgm:spPr/>
    </dgm:pt>
  </dgm:ptLst>
  <dgm:cxnLst>
    <dgm:cxn modelId="{C3549200-DB6F-4CB0-AEDF-5E2EF36CD272}" type="presOf" srcId="{A6E847A5-EF3E-4DD2-B1D3-CB32C6277499}" destId="{A33199E5-DB4C-4E80-BC9E-8DB41CC49882}" srcOrd="0" destOrd="0" presId="urn:microsoft.com/office/officeart/2005/8/layout/matrix1"/>
    <dgm:cxn modelId="{3BF7651A-ACB6-4324-BC57-86F9DE7BFFA1}" srcId="{FADB6C99-AEDD-4A78-BF60-09420BCF456E}" destId="{A6E847A5-EF3E-4DD2-B1D3-CB32C6277499}" srcOrd="1" destOrd="0" parTransId="{FF10A276-F695-4B0C-92A9-556EC667E73E}" sibTransId="{01C00496-A5E1-4A1E-AC14-93D77B81E52E}"/>
    <dgm:cxn modelId="{5CD06C32-C443-426D-BD52-456B67CC4568}" type="presOf" srcId="{70C97A8F-C8CA-49E7-A824-2760E950EDE2}" destId="{EB2BCB95-C828-4B5B-B8B6-78920B89C8EE}" srcOrd="1" destOrd="0" presId="urn:microsoft.com/office/officeart/2005/8/layout/matrix1"/>
    <dgm:cxn modelId="{743C7337-8580-469D-B7B4-1595A1A42B43}" type="presOf" srcId="{70C97A8F-C8CA-49E7-A824-2760E950EDE2}" destId="{49581F09-6457-4F48-918B-ACE11ABB47A0}" srcOrd="0" destOrd="0" presId="urn:microsoft.com/office/officeart/2005/8/layout/matrix1"/>
    <dgm:cxn modelId="{925E1943-E9B3-4D89-834A-37087D9C6C02}" srcId="{FADB6C99-AEDD-4A78-BF60-09420BCF456E}" destId="{2487E727-706B-46C8-8B14-A927D2C7FE62}" srcOrd="3" destOrd="0" parTransId="{AD4A8AA0-FECA-4B5B-8486-A581032E50ED}" sibTransId="{DAB6AD38-3DA4-4C38-A7E5-C9F34A499678}"/>
    <dgm:cxn modelId="{D16B8B46-C33D-474B-9EAD-FD976732A3AF}" type="presOf" srcId="{79AA3DCB-B7B6-40A6-980D-570EAB7C4F1E}" destId="{70FDF60C-9080-4E69-8A27-9FB55C7CC836}" srcOrd="0" destOrd="0" presId="urn:microsoft.com/office/officeart/2005/8/layout/matrix1"/>
    <dgm:cxn modelId="{32CDA272-81CA-409C-A06A-CD12CC5636AE}" srcId="{B7E299A6-14E4-4AAF-A4B4-D88249798FF8}" destId="{FADB6C99-AEDD-4A78-BF60-09420BCF456E}" srcOrd="0" destOrd="0" parTransId="{1D4A1ACB-252C-4E7A-BC52-C200571C72D2}" sibTransId="{6978797C-2515-4ABC-B6C2-FCCEAC5FDC37}"/>
    <dgm:cxn modelId="{3AEFA578-11DA-4496-9E40-7790B3CA5AD5}" type="presOf" srcId="{FADB6C99-AEDD-4A78-BF60-09420BCF456E}" destId="{40D15F78-E8E8-4543-A715-81D7EC68A5C8}" srcOrd="0" destOrd="0" presId="urn:microsoft.com/office/officeart/2005/8/layout/matrix1"/>
    <dgm:cxn modelId="{9590CA81-158D-4D9B-AB4A-2DE650883CDE}" type="presOf" srcId="{79AA3DCB-B7B6-40A6-980D-570EAB7C4F1E}" destId="{D1D6F997-95EE-4A9D-84C3-C074D8C857AF}" srcOrd="1" destOrd="0" presId="urn:microsoft.com/office/officeart/2005/8/layout/matrix1"/>
    <dgm:cxn modelId="{EE0E2889-CB84-40D3-A606-6E4CDB35CEF8}" type="presOf" srcId="{A6E847A5-EF3E-4DD2-B1D3-CB32C6277499}" destId="{E34A7C84-29AA-461B-B153-BAB3DCC17A3D}" srcOrd="1" destOrd="0" presId="urn:microsoft.com/office/officeart/2005/8/layout/matrix1"/>
    <dgm:cxn modelId="{44BCE58E-E9F5-4FE4-8396-2CCF658607AE}" srcId="{FADB6C99-AEDD-4A78-BF60-09420BCF456E}" destId="{79AA3DCB-B7B6-40A6-980D-570EAB7C4F1E}" srcOrd="0" destOrd="0" parTransId="{9995E8A7-60E6-45D5-82D2-A4E843D1ECED}" sibTransId="{F81F487A-73FB-471C-ABB9-519548811C62}"/>
    <dgm:cxn modelId="{21A122A8-EF08-496A-8287-A98EBFC7ACB2}" srcId="{FADB6C99-AEDD-4A78-BF60-09420BCF456E}" destId="{70C97A8F-C8CA-49E7-A824-2760E950EDE2}" srcOrd="2" destOrd="0" parTransId="{EEA71AEA-A25E-4CF5-9CA0-D3FB508F0E7B}" sibTransId="{3F5E6283-E20B-4252-BBA4-FB80FEE96909}"/>
    <dgm:cxn modelId="{AC7C6FB5-264B-45D8-866B-4432628202A0}" type="presOf" srcId="{2487E727-706B-46C8-8B14-A927D2C7FE62}" destId="{E4E2CD68-9D78-44F0-AE2B-93419157B48B}" srcOrd="1" destOrd="0" presId="urn:microsoft.com/office/officeart/2005/8/layout/matrix1"/>
    <dgm:cxn modelId="{DEC6BBC9-0888-42E4-AFB8-636EBC34C8E6}" type="presOf" srcId="{B7E299A6-14E4-4AAF-A4B4-D88249798FF8}" destId="{BA0A775D-9908-4AC7-8E92-E4AB8C3D9EC2}" srcOrd="0" destOrd="0" presId="urn:microsoft.com/office/officeart/2005/8/layout/matrix1"/>
    <dgm:cxn modelId="{D56959DE-0C0E-42BD-A763-E9C11FAFBEFD}" type="presOf" srcId="{2487E727-706B-46C8-8B14-A927D2C7FE62}" destId="{4F2A2F9C-82D5-43B7-AF7F-F07E399D2B22}" srcOrd="0" destOrd="0" presId="urn:microsoft.com/office/officeart/2005/8/layout/matrix1"/>
    <dgm:cxn modelId="{41AB2C7A-9318-4D9F-8A25-CA3CDDF0A2E7}" type="presParOf" srcId="{BA0A775D-9908-4AC7-8E92-E4AB8C3D9EC2}" destId="{EDC73F9A-1AF6-4905-86EA-541F146C2E35}" srcOrd="0" destOrd="0" presId="urn:microsoft.com/office/officeart/2005/8/layout/matrix1"/>
    <dgm:cxn modelId="{71481CA9-F3A4-46BC-B596-F432F2492CC6}" type="presParOf" srcId="{EDC73F9A-1AF6-4905-86EA-541F146C2E35}" destId="{70FDF60C-9080-4E69-8A27-9FB55C7CC836}" srcOrd="0" destOrd="0" presId="urn:microsoft.com/office/officeart/2005/8/layout/matrix1"/>
    <dgm:cxn modelId="{8BEB748B-B16E-4B8A-902A-1BABA8B24EBE}" type="presParOf" srcId="{EDC73F9A-1AF6-4905-86EA-541F146C2E35}" destId="{D1D6F997-95EE-4A9D-84C3-C074D8C857AF}" srcOrd="1" destOrd="0" presId="urn:microsoft.com/office/officeart/2005/8/layout/matrix1"/>
    <dgm:cxn modelId="{27000F97-308C-4E45-989D-D635657D92D5}" type="presParOf" srcId="{EDC73F9A-1AF6-4905-86EA-541F146C2E35}" destId="{A33199E5-DB4C-4E80-BC9E-8DB41CC49882}" srcOrd="2" destOrd="0" presId="urn:microsoft.com/office/officeart/2005/8/layout/matrix1"/>
    <dgm:cxn modelId="{DB6E01EB-B966-4EF6-B28E-CB2DE2164C29}" type="presParOf" srcId="{EDC73F9A-1AF6-4905-86EA-541F146C2E35}" destId="{E34A7C84-29AA-461B-B153-BAB3DCC17A3D}" srcOrd="3" destOrd="0" presId="urn:microsoft.com/office/officeart/2005/8/layout/matrix1"/>
    <dgm:cxn modelId="{EF78DD30-036F-489B-97CA-D6E1FB932ECB}" type="presParOf" srcId="{EDC73F9A-1AF6-4905-86EA-541F146C2E35}" destId="{49581F09-6457-4F48-918B-ACE11ABB47A0}" srcOrd="4" destOrd="0" presId="urn:microsoft.com/office/officeart/2005/8/layout/matrix1"/>
    <dgm:cxn modelId="{66BA3BC1-DD57-40E8-8FDF-B9C08138B297}" type="presParOf" srcId="{EDC73F9A-1AF6-4905-86EA-541F146C2E35}" destId="{EB2BCB95-C828-4B5B-B8B6-78920B89C8EE}" srcOrd="5" destOrd="0" presId="urn:microsoft.com/office/officeart/2005/8/layout/matrix1"/>
    <dgm:cxn modelId="{DB17238B-ADBD-41C1-8808-D68FC0FA4923}" type="presParOf" srcId="{EDC73F9A-1AF6-4905-86EA-541F146C2E35}" destId="{4F2A2F9C-82D5-43B7-AF7F-F07E399D2B22}" srcOrd="6" destOrd="0" presId="urn:microsoft.com/office/officeart/2005/8/layout/matrix1"/>
    <dgm:cxn modelId="{180293CC-2888-440F-B39B-5745295CCF47}" type="presParOf" srcId="{EDC73F9A-1AF6-4905-86EA-541F146C2E35}" destId="{E4E2CD68-9D78-44F0-AE2B-93419157B48B}" srcOrd="7" destOrd="0" presId="urn:microsoft.com/office/officeart/2005/8/layout/matrix1"/>
    <dgm:cxn modelId="{68ABFE08-F6FA-438D-8750-B5BE23929DAF}" type="presParOf" srcId="{BA0A775D-9908-4AC7-8E92-E4AB8C3D9EC2}" destId="{40D15F78-E8E8-4543-A715-81D7EC68A5C8}" srcOrd="1" destOrd="0" presId="urn:microsoft.com/office/officeart/2005/8/layout/matrix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F60C-9080-4E69-8A27-9FB55C7CC836}">
      <dsp:nvSpPr>
        <dsp:cNvPr id="0" name=""/>
        <dsp:cNvSpPr/>
      </dsp:nvSpPr>
      <dsp:spPr>
        <a:xfrm rot="16200000">
          <a:off x="1123950" y="-11239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Monthly Employee  Payroll Contribution Rates</a:t>
          </a:r>
        </a:p>
      </dsp:txBody>
      <dsp:txXfrm rot="5400000">
        <a:off x="0" y="0"/>
        <a:ext cx="3962400" cy="1285875"/>
      </dsp:txXfrm>
    </dsp:sp>
    <dsp:sp modelId="{A33199E5-DB4C-4E80-BC9E-8DB41CC49882}">
      <dsp:nvSpPr>
        <dsp:cNvPr id="0" name=""/>
        <dsp:cNvSpPr/>
      </dsp:nvSpPr>
      <dsp:spPr>
        <a:xfrm>
          <a:off x="3962400" y="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a:off x="3962400" y="0"/>
        <a:ext cx="3962400" cy="1285875"/>
      </dsp:txXfrm>
    </dsp:sp>
    <dsp:sp modelId="{49581F09-6457-4F48-918B-ACE11ABB47A0}">
      <dsp:nvSpPr>
        <dsp:cNvPr id="0" name=""/>
        <dsp:cNvSpPr/>
      </dsp:nvSpPr>
      <dsp:spPr>
        <a:xfrm rot="10800000">
          <a:off x="0" y="171450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10800000">
        <a:off x="0" y="2143124"/>
        <a:ext cx="3962400" cy="1285875"/>
      </dsp:txXfrm>
    </dsp:sp>
    <dsp:sp modelId="{4F2A2F9C-82D5-43B7-AF7F-F07E399D2B22}">
      <dsp:nvSpPr>
        <dsp:cNvPr id="0" name=""/>
        <dsp:cNvSpPr/>
      </dsp:nvSpPr>
      <dsp:spPr>
        <a:xfrm rot="5400000">
          <a:off x="5086350" y="5905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3962400" y="2143124"/>
        <a:ext cx="3962400" cy="1285875"/>
      </dsp:txXfrm>
    </dsp:sp>
    <dsp:sp modelId="{40D15F78-E8E8-4543-A715-81D7EC68A5C8}">
      <dsp:nvSpPr>
        <dsp:cNvPr id="0" name=""/>
        <dsp:cNvSpPr/>
      </dsp:nvSpPr>
      <dsp:spPr>
        <a:xfrm>
          <a:off x="1673008" y="1224641"/>
          <a:ext cx="4578783" cy="979716"/>
        </a:xfrm>
        <a:prstGeom prst="roundRect">
          <a:avLst/>
        </a:prstGeom>
        <a:solidFill>
          <a:srgbClr val="1F497D"/>
        </a:solidFill>
        <a:ln w="19050" cap="flat" cmpd="sng" algn="ctr">
          <a:no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WHAT IS MOST </a:t>
          </a:r>
        </a:p>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IMPORTANT TO ME?</a:t>
          </a:r>
        </a:p>
      </dsp:txBody>
      <dsp:txXfrm>
        <a:off x="1720834" y="1272467"/>
        <a:ext cx="4483131" cy="884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F60C-9080-4E69-8A27-9FB55C7CC836}">
      <dsp:nvSpPr>
        <dsp:cNvPr id="0" name=""/>
        <dsp:cNvSpPr/>
      </dsp:nvSpPr>
      <dsp:spPr>
        <a:xfrm rot="16200000">
          <a:off x="1123950" y="-1032927"/>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0" y="91023"/>
        <a:ext cx="3962400" cy="1285875"/>
      </dsp:txXfrm>
    </dsp:sp>
    <dsp:sp modelId="{A33199E5-DB4C-4E80-BC9E-8DB41CC49882}">
      <dsp:nvSpPr>
        <dsp:cNvPr id="0" name=""/>
        <dsp:cNvSpPr/>
      </dsp:nvSpPr>
      <dsp:spPr>
        <a:xfrm>
          <a:off x="3962400" y="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Copay, Deductible, Coinsurance</a:t>
          </a:r>
        </a:p>
      </dsp:txBody>
      <dsp:txXfrm>
        <a:off x="3962400" y="0"/>
        <a:ext cx="3962400" cy="1285875"/>
      </dsp:txXfrm>
    </dsp:sp>
    <dsp:sp modelId="{49581F09-6457-4F48-918B-ACE11ABB47A0}">
      <dsp:nvSpPr>
        <dsp:cNvPr id="0" name=""/>
        <dsp:cNvSpPr/>
      </dsp:nvSpPr>
      <dsp:spPr>
        <a:xfrm rot="10800000">
          <a:off x="0" y="171450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10800000">
        <a:off x="0" y="2143124"/>
        <a:ext cx="3962400" cy="1285875"/>
      </dsp:txXfrm>
    </dsp:sp>
    <dsp:sp modelId="{4F2A2F9C-82D5-43B7-AF7F-F07E399D2B22}">
      <dsp:nvSpPr>
        <dsp:cNvPr id="0" name=""/>
        <dsp:cNvSpPr/>
      </dsp:nvSpPr>
      <dsp:spPr>
        <a:xfrm rot="5400000">
          <a:off x="5086350" y="5905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3962400" y="2143124"/>
        <a:ext cx="3962400" cy="1285875"/>
      </dsp:txXfrm>
    </dsp:sp>
    <dsp:sp modelId="{40D15F78-E8E8-4543-A715-81D7EC68A5C8}">
      <dsp:nvSpPr>
        <dsp:cNvPr id="0" name=""/>
        <dsp:cNvSpPr/>
      </dsp:nvSpPr>
      <dsp:spPr>
        <a:xfrm>
          <a:off x="1673008" y="1224641"/>
          <a:ext cx="4578783" cy="979716"/>
        </a:xfrm>
        <a:prstGeom prst="roundRect">
          <a:avLst/>
        </a:prstGeom>
        <a:solidFill>
          <a:srgbClr val="1F497D"/>
        </a:solidFill>
        <a:ln w="19050" cap="flat" cmpd="sng" algn="ctr">
          <a:no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WHAT IS MOST </a:t>
          </a:r>
        </a:p>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IMPORTANT TO ME?</a:t>
          </a:r>
        </a:p>
      </dsp:txBody>
      <dsp:txXfrm>
        <a:off x="1720834" y="1272467"/>
        <a:ext cx="4483131" cy="884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F60C-9080-4E69-8A27-9FB55C7CC836}">
      <dsp:nvSpPr>
        <dsp:cNvPr id="0" name=""/>
        <dsp:cNvSpPr/>
      </dsp:nvSpPr>
      <dsp:spPr>
        <a:xfrm rot="16200000">
          <a:off x="1123950" y="-11239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0" y="0"/>
        <a:ext cx="3962400" cy="1285875"/>
      </dsp:txXfrm>
    </dsp:sp>
    <dsp:sp modelId="{A33199E5-DB4C-4E80-BC9E-8DB41CC49882}">
      <dsp:nvSpPr>
        <dsp:cNvPr id="0" name=""/>
        <dsp:cNvSpPr/>
      </dsp:nvSpPr>
      <dsp:spPr>
        <a:xfrm>
          <a:off x="3962400" y="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a:off x="3962400" y="0"/>
        <a:ext cx="3962400" cy="1285875"/>
      </dsp:txXfrm>
    </dsp:sp>
    <dsp:sp modelId="{49581F09-6457-4F48-918B-ACE11ABB47A0}">
      <dsp:nvSpPr>
        <dsp:cNvPr id="0" name=""/>
        <dsp:cNvSpPr/>
      </dsp:nvSpPr>
      <dsp:spPr>
        <a:xfrm rot="10800000">
          <a:off x="0" y="171450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800" kern="1200">
            <a:solidFill>
              <a:srgbClr val="1F497D"/>
            </a:solidFill>
            <a:latin typeface="Calibri"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a:solidFill>
                <a:schemeClr val="accent2">
                  <a:lumMod val="75000"/>
                </a:schemeClr>
              </a:solidFill>
              <a:latin typeface="Calibri" pitchFamily="34" charset="0"/>
            </a:rPr>
            <a:t>Provider Network</a:t>
          </a:r>
        </a:p>
        <a:p>
          <a:pPr lvl="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10800000">
        <a:off x="0" y="2143124"/>
        <a:ext cx="3962400" cy="1285875"/>
      </dsp:txXfrm>
    </dsp:sp>
    <dsp:sp modelId="{4F2A2F9C-82D5-43B7-AF7F-F07E399D2B22}">
      <dsp:nvSpPr>
        <dsp:cNvPr id="0" name=""/>
        <dsp:cNvSpPr/>
      </dsp:nvSpPr>
      <dsp:spPr>
        <a:xfrm rot="5400000">
          <a:off x="5086350" y="5905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3962400" y="2143124"/>
        <a:ext cx="3962400" cy="1285875"/>
      </dsp:txXfrm>
    </dsp:sp>
    <dsp:sp modelId="{40D15F78-E8E8-4543-A715-81D7EC68A5C8}">
      <dsp:nvSpPr>
        <dsp:cNvPr id="0" name=""/>
        <dsp:cNvSpPr/>
      </dsp:nvSpPr>
      <dsp:spPr>
        <a:xfrm>
          <a:off x="1673008" y="1224641"/>
          <a:ext cx="4578783" cy="979716"/>
        </a:xfrm>
        <a:prstGeom prst="roundRect">
          <a:avLst/>
        </a:prstGeom>
        <a:solidFill>
          <a:srgbClr val="1F497D"/>
        </a:solidFill>
        <a:ln w="19050" cap="flat" cmpd="sng" algn="ctr">
          <a:no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WHAT IS MOST </a:t>
          </a:r>
        </a:p>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IMPORTANT TO ME?</a:t>
          </a:r>
        </a:p>
      </dsp:txBody>
      <dsp:txXfrm>
        <a:off x="1720834" y="1272467"/>
        <a:ext cx="4483131" cy="8840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F60C-9080-4E69-8A27-9FB55C7CC836}">
      <dsp:nvSpPr>
        <dsp:cNvPr id="0" name=""/>
        <dsp:cNvSpPr/>
      </dsp:nvSpPr>
      <dsp:spPr>
        <a:xfrm rot="16200000">
          <a:off x="1123950" y="-11239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0" y="0"/>
        <a:ext cx="3962400" cy="1285875"/>
      </dsp:txXfrm>
    </dsp:sp>
    <dsp:sp modelId="{A33199E5-DB4C-4E80-BC9E-8DB41CC49882}">
      <dsp:nvSpPr>
        <dsp:cNvPr id="0" name=""/>
        <dsp:cNvSpPr/>
      </dsp:nvSpPr>
      <dsp:spPr>
        <a:xfrm>
          <a:off x="3962400" y="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a:off x="3962400" y="0"/>
        <a:ext cx="3962400" cy="1285875"/>
      </dsp:txXfrm>
    </dsp:sp>
    <dsp:sp modelId="{49581F09-6457-4F48-918B-ACE11ABB47A0}">
      <dsp:nvSpPr>
        <dsp:cNvPr id="0" name=""/>
        <dsp:cNvSpPr/>
      </dsp:nvSpPr>
      <dsp:spPr>
        <a:xfrm rot="10800000">
          <a:off x="0" y="171450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10800000">
        <a:off x="0" y="2143124"/>
        <a:ext cx="3962400" cy="1285875"/>
      </dsp:txXfrm>
    </dsp:sp>
    <dsp:sp modelId="{4F2A2F9C-82D5-43B7-AF7F-F07E399D2B22}">
      <dsp:nvSpPr>
        <dsp:cNvPr id="0" name=""/>
        <dsp:cNvSpPr/>
      </dsp:nvSpPr>
      <dsp:spPr>
        <a:xfrm rot="5400000">
          <a:off x="5086350" y="5905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Covered Services &amp; </a:t>
          </a:r>
        </a:p>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Visit Limitations</a:t>
          </a:r>
        </a:p>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5400000">
        <a:off x="3962400" y="2143124"/>
        <a:ext cx="3962400" cy="1285875"/>
      </dsp:txXfrm>
    </dsp:sp>
    <dsp:sp modelId="{40D15F78-E8E8-4543-A715-81D7EC68A5C8}">
      <dsp:nvSpPr>
        <dsp:cNvPr id="0" name=""/>
        <dsp:cNvSpPr/>
      </dsp:nvSpPr>
      <dsp:spPr>
        <a:xfrm>
          <a:off x="1673008" y="1224641"/>
          <a:ext cx="4578783" cy="979716"/>
        </a:xfrm>
        <a:prstGeom prst="roundRect">
          <a:avLst/>
        </a:prstGeom>
        <a:solidFill>
          <a:srgbClr val="1F497D"/>
        </a:solidFill>
        <a:ln w="19050" cap="flat" cmpd="sng" algn="ctr">
          <a:no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WHAT IS MOST </a:t>
          </a:r>
        </a:p>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IMPORTANT TO ME?</a:t>
          </a:r>
        </a:p>
      </dsp:txBody>
      <dsp:txXfrm>
        <a:off x="1720834" y="1272467"/>
        <a:ext cx="4483131" cy="8840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F60C-9080-4E69-8A27-9FB55C7CC836}">
      <dsp:nvSpPr>
        <dsp:cNvPr id="0" name=""/>
        <dsp:cNvSpPr/>
      </dsp:nvSpPr>
      <dsp:spPr>
        <a:xfrm rot="16200000">
          <a:off x="1123950" y="-11239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Monthly </a:t>
          </a:r>
        </a:p>
        <a:p>
          <a:pPr marL="0" lvl="0" indent="0" algn="ctr" defTabSz="1244600">
            <a:lnSpc>
              <a:spcPct val="90000"/>
            </a:lnSpc>
            <a:spcBef>
              <a:spcPct val="0"/>
            </a:spcBef>
            <a:spcAft>
              <a:spcPct val="35000"/>
            </a:spcAft>
            <a:buNone/>
          </a:pPr>
          <a:r>
            <a:rPr lang="en-US" sz="2800" kern="1200">
              <a:solidFill>
                <a:schemeClr val="accent2">
                  <a:lumMod val="75000"/>
                </a:schemeClr>
              </a:solidFill>
              <a:latin typeface="Calibri" pitchFamily="34" charset="0"/>
            </a:rPr>
            <a:t>Cost</a:t>
          </a:r>
        </a:p>
      </dsp:txBody>
      <dsp:txXfrm rot="5400000">
        <a:off x="0" y="0"/>
        <a:ext cx="3962400" cy="1285875"/>
      </dsp:txXfrm>
    </dsp:sp>
    <dsp:sp modelId="{A33199E5-DB4C-4E80-BC9E-8DB41CC49882}">
      <dsp:nvSpPr>
        <dsp:cNvPr id="0" name=""/>
        <dsp:cNvSpPr/>
      </dsp:nvSpPr>
      <dsp:spPr>
        <a:xfrm>
          <a:off x="3962400" y="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Copay, Deductible, Coinsurance</a:t>
          </a:r>
        </a:p>
      </dsp:txBody>
      <dsp:txXfrm>
        <a:off x="3962400" y="0"/>
        <a:ext cx="3962400" cy="1285875"/>
      </dsp:txXfrm>
    </dsp:sp>
    <dsp:sp modelId="{49581F09-6457-4F48-918B-ACE11ABB47A0}">
      <dsp:nvSpPr>
        <dsp:cNvPr id="0" name=""/>
        <dsp:cNvSpPr/>
      </dsp:nvSpPr>
      <dsp:spPr>
        <a:xfrm rot="10800000">
          <a:off x="0" y="1714500"/>
          <a:ext cx="3962400" cy="17145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a:p>
          <a:pPr marL="0" lvl="0" indent="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Provider Network</a:t>
          </a:r>
        </a:p>
        <a:p>
          <a:pPr marL="0" lvl="0" indent="0" algn="ctr" defTabSz="1244600">
            <a:lnSpc>
              <a:spcPct val="90000"/>
            </a:lnSpc>
            <a:spcBef>
              <a:spcPct val="0"/>
            </a:spcBef>
            <a:spcAft>
              <a:spcPts val="0"/>
            </a:spcAft>
            <a:buNone/>
          </a:pPr>
          <a:endParaRPr lang="en-US" sz="2800" kern="1200">
            <a:solidFill>
              <a:srgbClr val="1F497D"/>
            </a:solidFill>
            <a:latin typeface="Calibri" pitchFamily="34" charset="0"/>
          </a:endParaRPr>
        </a:p>
      </dsp:txBody>
      <dsp:txXfrm rot="10800000">
        <a:off x="0" y="2143124"/>
        <a:ext cx="3962400" cy="1285875"/>
      </dsp:txXfrm>
    </dsp:sp>
    <dsp:sp modelId="{4F2A2F9C-82D5-43B7-AF7F-F07E399D2B22}">
      <dsp:nvSpPr>
        <dsp:cNvPr id="0" name=""/>
        <dsp:cNvSpPr/>
      </dsp:nvSpPr>
      <dsp:spPr>
        <a:xfrm rot="5400000">
          <a:off x="5086350" y="590550"/>
          <a:ext cx="1714500" cy="3962400"/>
        </a:xfrm>
        <a:prstGeom prst="round1Rect">
          <a:avLst/>
        </a:prstGeom>
        <a:solidFill>
          <a:schemeClr val="bg1"/>
        </a:solidFill>
        <a:ln w="19050" cap="flat" cmpd="sng" algn="ctr">
          <a:solidFill>
            <a:srgbClr val="00B0F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ts val="0"/>
            </a:spcAft>
            <a:buNone/>
          </a:pPr>
          <a:r>
            <a:rPr lang="en-US" sz="2800" kern="1200">
              <a:solidFill>
                <a:schemeClr val="accent2">
                  <a:lumMod val="75000"/>
                </a:schemeClr>
              </a:solidFill>
              <a:latin typeface="Calibri" pitchFamily="34" charset="0"/>
            </a:rPr>
            <a:t>Covered Services &amp; </a:t>
          </a:r>
        </a:p>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a:solidFill>
                <a:schemeClr val="accent2">
                  <a:lumMod val="75000"/>
                </a:schemeClr>
              </a:solidFill>
              <a:latin typeface="Calibri" pitchFamily="34" charset="0"/>
            </a:rPr>
            <a:t>Visit Limitations </a:t>
          </a:r>
        </a:p>
      </dsp:txBody>
      <dsp:txXfrm rot="-5400000">
        <a:off x="3962400" y="2143124"/>
        <a:ext cx="3962400" cy="1285875"/>
      </dsp:txXfrm>
    </dsp:sp>
    <dsp:sp modelId="{40D15F78-E8E8-4543-A715-81D7EC68A5C8}">
      <dsp:nvSpPr>
        <dsp:cNvPr id="0" name=""/>
        <dsp:cNvSpPr/>
      </dsp:nvSpPr>
      <dsp:spPr>
        <a:xfrm>
          <a:off x="1673008" y="1224641"/>
          <a:ext cx="4578783" cy="979716"/>
        </a:xfrm>
        <a:prstGeom prst="roundRect">
          <a:avLst/>
        </a:prstGeom>
        <a:solidFill>
          <a:srgbClr val="1F497D"/>
        </a:solidFill>
        <a:ln w="19050" cap="flat" cmpd="sng" algn="ctr">
          <a:no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WHAT IS MOST </a:t>
          </a:r>
        </a:p>
        <a:p>
          <a:pPr marL="0" lvl="0" indent="0" algn="ctr" defTabSz="1066800">
            <a:lnSpc>
              <a:spcPct val="90000"/>
            </a:lnSpc>
            <a:spcBef>
              <a:spcPct val="0"/>
            </a:spcBef>
            <a:spcAft>
              <a:spcPts val="0"/>
            </a:spcAft>
            <a:buNone/>
          </a:pPr>
          <a:r>
            <a:rPr lang="en-US" sz="2400" b="0" kern="1200">
              <a:solidFill>
                <a:schemeClr val="bg1"/>
              </a:solidFill>
              <a:latin typeface="Calibri" pitchFamily="34" charset="0"/>
            </a:rPr>
            <a:t>IMPORTANT TO ME?</a:t>
          </a:r>
        </a:p>
      </dsp:txBody>
      <dsp:txXfrm>
        <a:off x="1720834" y="1272467"/>
        <a:ext cx="4483131" cy="88406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24770" cy="458788"/>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3953855" y="0"/>
            <a:ext cx="3024770" cy="458788"/>
          </a:xfrm>
          <a:prstGeom prst="rect">
            <a:avLst/>
          </a:prstGeom>
        </p:spPr>
        <p:txBody>
          <a:bodyPr vert="horz" lIns="93936" tIns="46968" rIns="93936" bIns="46968" rtlCol="0"/>
          <a:lstStyle>
            <a:lvl1pPr algn="r">
              <a:defRPr sz="1200"/>
            </a:lvl1pPr>
          </a:lstStyle>
          <a:p>
            <a:fld id="{ED96C5C0-E3C9-4EE8-8997-0E48B31995DA}" type="datetimeFigureOut">
              <a:rPr lang="en-US" smtClean="0"/>
              <a:t>10/25/2024</a:t>
            </a:fld>
            <a:endParaRPr lang="en-US"/>
          </a:p>
        </p:txBody>
      </p:sp>
      <p:sp>
        <p:nvSpPr>
          <p:cNvPr id="4" name="Slide Image Placeholder 3"/>
          <p:cNvSpPr>
            <a:spLocks noGrp="1" noRot="1" noChangeAspect="1"/>
          </p:cNvSpPr>
          <p:nvPr>
            <p:ph type="sldImg" idx="2"/>
          </p:nvPr>
        </p:nvSpPr>
        <p:spPr>
          <a:xfrm>
            <a:off x="1433513" y="1143000"/>
            <a:ext cx="4113212" cy="308610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698024" y="4400551"/>
            <a:ext cx="5584190" cy="360045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685215"/>
            <a:ext cx="3024770" cy="458788"/>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3953855" y="8685215"/>
            <a:ext cx="3024770" cy="458788"/>
          </a:xfrm>
          <a:prstGeom prst="rect">
            <a:avLst/>
          </a:prstGeom>
        </p:spPr>
        <p:txBody>
          <a:bodyPr vert="horz" lIns="93936" tIns="46968" rIns="93936" bIns="46968" rtlCol="0" anchor="b"/>
          <a:lstStyle>
            <a:lvl1pPr algn="r">
              <a:defRPr sz="1200"/>
            </a:lvl1pPr>
          </a:lstStyle>
          <a:p>
            <a:fld id="{D7735E09-F481-40E3-A53B-E11542949DEF}" type="slidenum">
              <a:rPr lang="en-US" smtClean="0"/>
              <a:t>‹#›</a:t>
            </a:fld>
            <a:endParaRPr lang="en-US"/>
          </a:p>
        </p:txBody>
      </p:sp>
    </p:spTree>
    <p:extLst>
      <p:ext uri="{BB962C8B-B14F-4D97-AF65-F5344CB8AC3E}">
        <p14:creationId xmlns:p14="http://schemas.microsoft.com/office/powerpoint/2010/main" val="287454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p>
        </p:txBody>
      </p:sp>
      <p:sp>
        <p:nvSpPr>
          <p:cNvPr id="4" name="Slide Number Placeholder 3"/>
          <p:cNvSpPr>
            <a:spLocks noGrp="1"/>
          </p:cNvSpPr>
          <p:nvPr>
            <p:ph type="sldNum" sz="quarter" idx="5"/>
          </p:nvPr>
        </p:nvSpPr>
        <p:spPr/>
        <p:txBody>
          <a:bodyPr/>
          <a:lstStyle/>
          <a:p>
            <a:fld id="{86B64985-6DAF-4F97-81F4-3081B2743D5D}" type="slidenum">
              <a:rPr lang="en-US" smtClean="0"/>
              <a:t>1</a:t>
            </a:fld>
            <a:endParaRPr lang="en-US"/>
          </a:p>
        </p:txBody>
      </p:sp>
    </p:spTree>
    <p:extLst>
      <p:ext uri="{BB962C8B-B14F-4D97-AF65-F5344CB8AC3E}">
        <p14:creationId xmlns:p14="http://schemas.microsoft.com/office/powerpoint/2010/main" val="1838724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8587" indent="-287918" eaLnBrk="0" hangingPunct="0">
              <a:defRPr>
                <a:solidFill>
                  <a:schemeClr val="tx1"/>
                </a:solidFill>
                <a:latin typeface="Arial" panose="020B0604020202020204" pitchFamily="34" charset="0"/>
              </a:defRPr>
            </a:lvl2pPr>
            <a:lvl3pPr marL="1151672" indent="-230334" eaLnBrk="0" hangingPunct="0">
              <a:defRPr>
                <a:solidFill>
                  <a:schemeClr val="tx1"/>
                </a:solidFill>
                <a:latin typeface="Arial" panose="020B0604020202020204" pitchFamily="34" charset="0"/>
              </a:defRPr>
            </a:lvl3pPr>
            <a:lvl4pPr marL="1612341" indent="-230334" eaLnBrk="0" hangingPunct="0">
              <a:defRPr>
                <a:solidFill>
                  <a:schemeClr val="tx1"/>
                </a:solidFill>
                <a:latin typeface="Arial" panose="020B0604020202020204" pitchFamily="34" charset="0"/>
              </a:defRPr>
            </a:lvl4pPr>
            <a:lvl5pPr marL="2073010" indent="-230334" eaLnBrk="0" hangingPunct="0">
              <a:defRPr>
                <a:solidFill>
                  <a:schemeClr val="tx1"/>
                </a:solidFill>
                <a:latin typeface="Arial" panose="020B0604020202020204" pitchFamily="34" charset="0"/>
              </a:defRPr>
            </a:lvl5pPr>
            <a:lvl6pPr marL="2533678" indent="-230334" eaLnBrk="0" fontAlgn="base" hangingPunct="0">
              <a:spcBef>
                <a:spcPct val="0"/>
              </a:spcBef>
              <a:spcAft>
                <a:spcPct val="0"/>
              </a:spcAft>
              <a:defRPr>
                <a:solidFill>
                  <a:schemeClr val="tx1"/>
                </a:solidFill>
                <a:latin typeface="Arial" panose="020B0604020202020204" pitchFamily="34" charset="0"/>
              </a:defRPr>
            </a:lvl6pPr>
            <a:lvl7pPr marL="2994347" indent="-230334" eaLnBrk="0" fontAlgn="base" hangingPunct="0">
              <a:spcBef>
                <a:spcPct val="0"/>
              </a:spcBef>
              <a:spcAft>
                <a:spcPct val="0"/>
              </a:spcAft>
              <a:defRPr>
                <a:solidFill>
                  <a:schemeClr val="tx1"/>
                </a:solidFill>
                <a:latin typeface="Arial" panose="020B0604020202020204" pitchFamily="34" charset="0"/>
              </a:defRPr>
            </a:lvl7pPr>
            <a:lvl8pPr marL="3455017" indent="-230334" eaLnBrk="0" fontAlgn="base" hangingPunct="0">
              <a:spcBef>
                <a:spcPct val="0"/>
              </a:spcBef>
              <a:spcAft>
                <a:spcPct val="0"/>
              </a:spcAft>
              <a:defRPr>
                <a:solidFill>
                  <a:schemeClr val="tx1"/>
                </a:solidFill>
                <a:latin typeface="Arial" panose="020B0604020202020204" pitchFamily="34" charset="0"/>
              </a:defRPr>
            </a:lvl8pPr>
            <a:lvl9pPr marL="3915686" indent="-23033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7F8BF-A1DE-44B8-A4B6-97F62EE5A4C7}"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427169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algn="just">
              <a:lnSpc>
                <a:spcPct val="115000"/>
              </a:lnSpc>
              <a:spcBef>
                <a:spcPts val="0"/>
              </a:spcBef>
              <a:spcAft>
                <a:spcPts val="0"/>
              </a:spcAft>
            </a:pPr>
            <a:endParaRPr lang="en-US" i="0"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11</a:t>
            </a:fld>
            <a:endParaRPr lang="en-US"/>
          </a:p>
        </p:txBody>
      </p:sp>
    </p:spTree>
    <p:extLst>
      <p:ext uri="{BB962C8B-B14F-4D97-AF65-F5344CB8AC3E}">
        <p14:creationId xmlns:p14="http://schemas.microsoft.com/office/powerpoint/2010/main" val="1658576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8587" indent="-287918" eaLnBrk="0" hangingPunct="0">
              <a:defRPr>
                <a:solidFill>
                  <a:schemeClr val="tx1"/>
                </a:solidFill>
                <a:latin typeface="Arial" panose="020B0604020202020204" pitchFamily="34" charset="0"/>
              </a:defRPr>
            </a:lvl2pPr>
            <a:lvl3pPr marL="1151672" indent="-230334" eaLnBrk="0" hangingPunct="0">
              <a:defRPr>
                <a:solidFill>
                  <a:schemeClr val="tx1"/>
                </a:solidFill>
                <a:latin typeface="Arial" panose="020B0604020202020204" pitchFamily="34" charset="0"/>
              </a:defRPr>
            </a:lvl3pPr>
            <a:lvl4pPr marL="1612341" indent="-230334" eaLnBrk="0" hangingPunct="0">
              <a:defRPr>
                <a:solidFill>
                  <a:schemeClr val="tx1"/>
                </a:solidFill>
                <a:latin typeface="Arial" panose="020B0604020202020204" pitchFamily="34" charset="0"/>
              </a:defRPr>
            </a:lvl4pPr>
            <a:lvl5pPr marL="2073010" indent="-230334" eaLnBrk="0" hangingPunct="0">
              <a:defRPr>
                <a:solidFill>
                  <a:schemeClr val="tx1"/>
                </a:solidFill>
                <a:latin typeface="Arial" panose="020B0604020202020204" pitchFamily="34" charset="0"/>
              </a:defRPr>
            </a:lvl5pPr>
            <a:lvl6pPr marL="2533678" indent="-230334" eaLnBrk="0" fontAlgn="base" hangingPunct="0">
              <a:spcBef>
                <a:spcPct val="0"/>
              </a:spcBef>
              <a:spcAft>
                <a:spcPct val="0"/>
              </a:spcAft>
              <a:defRPr>
                <a:solidFill>
                  <a:schemeClr val="tx1"/>
                </a:solidFill>
                <a:latin typeface="Arial" panose="020B0604020202020204" pitchFamily="34" charset="0"/>
              </a:defRPr>
            </a:lvl6pPr>
            <a:lvl7pPr marL="2994347" indent="-230334" eaLnBrk="0" fontAlgn="base" hangingPunct="0">
              <a:spcBef>
                <a:spcPct val="0"/>
              </a:spcBef>
              <a:spcAft>
                <a:spcPct val="0"/>
              </a:spcAft>
              <a:defRPr>
                <a:solidFill>
                  <a:schemeClr val="tx1"/>
                </a:solidFill>
                <a:latin typeface="Arial" panose="020B0604020202020204" pitchFamily="34" charset="0"/>
              </a:defRPr>
            </a:lvl7pPr>
            <a:lvl8pPr marL="3455017" indent="-230334" eaLnBrk="0" fontAlgn="base" hangingPunct="0">
              <a:spcBef>
                <a:spcPct val="0"/>
              </a:spcBef>
              <a:spcAft>
                <a:spcPct val="0"/>
              </a:spcAft>
              <a:defRPr>
                <a:solidFill>
                  <a:schemeClr val="tx1"/>
                </a:solidFill>
                <a:latin typeface="Arial" panose="020B0604020202020204" pitchFamily="34" charset="0"/>
              </a:defRPr>
            </a:lvl8pPr>
            <a:lvl9pPr marL="3915686" indent="-23033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7F8BF-A1DE-44B8-A4B6-97F62EE5A4C7}"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4017979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13</a:t>
            </a:fld>
            <a:endParaRPr lang="en-US"/>
          </a:p>
        </p:txBody>
      </p:sp>
    </p:spTree>
    <p:extLst>
      <p:ext uri="{BB962C8B-B14F-4D97-AF65-F5344CB8AC3E}">
        <p14:creationId xmlns:p14="http://schemas.microsoft.com/office/powerpoint/2010/main" val="4262046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8587" indent="-287918" eaLnBrk="0" hangingPunct="0">
              <a:defRPr>
                <a:solidFill>
                  <a:schemeClr val="tx1"/>
                </a:solidFill>
                <a:latin typeface="Arial" panose="020B0604020202020204" pitchFamily="34" charset="0"/>
              </a:defRPr>
            </a:lvl2pPr>
            <a:lvl3pPr marL="1151672" indent="-230334" eaLnBrk="0" hangingPunct="0">
              <a:defRPr>
                <a:solidFill>
                  <a:schemeClr val="tx1"/>
                </a:solidFill>
                <a:latin typeface="Arial" panose="020B0604020202020204" pitchFamily="34" charset="0"/>
              </a:defRPr>
            </a:lvl3pPr>
            <a:lvl4pPr marL="1612341" indent="-230334" eaLnBrk="0" hangingPunct="0">
              <a:defRPr>
                <a:solidFill>
                  <a:schemeClr val="tx1"/>
                </a:solidFill>
                <a:latin typeface="Arial" panose="020B0604020202020204" pitchFamily="34" charset="0"/>
              </a:defRPr>
            </a:lvl4pPr>
            <a:lvl5pPr marL="2073010" indent="-230334" eaLnBrk="0" hangingPunct="0">
              <a:defRPr>
                <a:solidFill>
                  <a:schemeClr val="tx1"/>
                </a:solidFill>
                <a:latin typeface="Arial" panose="020B0604020202020204" pitchFamily="34" charset="0"/>
              </a:defRPr>
            </a:lvl5pPr>
            <a:lvl6pPr marL="2533678" indent="-230334" eaLnBrk="0" fontAlgn="base" hangingPunct="0">
              <a:spcBef>
                <a:spcPct val="0"/>
              </a:spcBef>
              <a:spcAft>
                <a:spcPct val="0"/>
              </a:spcAft>
              <a:defRPr>
                <a:solidFill>
                  <a:schemeClr val="tx1"/>
                </a:solidFill>
                <a:latin typeface="Arial" panose="020B0604020202020204" pitchFamily="34" charset="0"/>
              </a:defRPr>
            </a:lvl6pPr>
            <a:lvl7pPr marL="2994347" indent="-230334" eaLnBrk="0" fontAlgn="base" hangingPunct="0">
              <a:spcBef>
                <a:spcPct val="0"/>
              </a:spcBef>
              <a:spcAft>
                <a:spcPct val="0"/>
              </a:spcAft>
              <a:defRPr>
                <a:solidFill>
                  <a:schemeClr val="tx1"/>
                </a:solidFill>
                <a:latin typeface="Arial" panose="020B0604020202020204" pitchFamily="34" charset="0"/>
              </a:defRPr>
            </a:lvl7pPr>
            <a:lvl8pPr marL="3455017" indent="-230334" eaLnBrk="0" fontAlgn="base" hangingPunct="0">
              <a:spcBef>
                <a:spcPct val="0"/>
              </a:spcBef>
              <a:spcAft>
                <a:spcPct val="0"/>
              </a:spcAft>
              <a:defRPr>
                <a:solidFill>
                  <a:schemeClr val="tx1"/>
                </a:solidFill>
                <a:latin typeface="Arial" panose="020B0604020202020204" pitchFamily="34" charset="0"/>
              </a:defRPr>
            </a:lvl8pPr>
            <a:lvl9pPr marL="3915686" indent="-23033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7F8BF-A1DE-44B8-A4B6-97F62EE5A4C7}"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480839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ctr" latinLnBrk="0" hangingPunct="1"/>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15</a:t>
            </a:fld>
            <a:endParaRPr lang="en-US"/>
          </a:p>
        </p:txBody>
      </p:sp>
    </p:spTree>
    <p:extLst>
      <p:ext uri="{BB962C8B-B14F-4D97-AF65-F5344CB8AC3E}">
        <p14:creationId xmlns:p14="http://schemas.microsoft.com/office/powerpoint/2010/main" val="1023104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8587" indent="-287918" eaLnBrk="0" hangingPunct="0">
              <a:defRPr>
                <a:solidFill>
                  <a:schemeClr val="tx1"/>
                </a:solidFill>
                <a:latin typeface="Arial" panose="020B0604020202020204" pitchFamily="34" charset="0"/>
              </a:defRPr>
            </a:lvl2pPr>
            <a:lvl3pPr marL="1151672" indent="-230334" eaLnBrk="0" hangingPunct="0">
              <a:defRPr>
                <a:solidFill>
                  <a:schemeClr val="tx1"/>
                </a:solidFill>
                <a:latin typeface="Arial" panose="020B0604020202020204" pitchFamily="34" charset="0"/>
              </a:defRPr>
            </a:lvl3pPr>
            <a:lvl4pPr marL="1612341" indent="-230334" eaLnBrk="0" hangingPunct="0">
              <a:defRPr>
                <a:solidFill>
                  <a:schemeClr val="tx1"/>
                </a:solidFill>
                <a:latin typeface="Arial" panose="020B0604020202020204" pitchFamily="34" charset="0"/>
              </a:defRPr>
            </a:lvl4pPr>
            <a:lvl5pPr marL="2073010" indent="-230334" eaLnBrk="0" hangingPunct="0">
              <a:defRPr>
                <a:solidFill>
                  <a:schemeClr val="tx1"/>
                </a:solidFill>
                <a:latin typeface="Arial" panose="020B0604020202020204" pitchFamily="34" charset="0"/>
              </a:defRPr>
            </a:lvl5pPr>
            <a:lvl6pPr marL="2533678" indent="-230334" eaLnBrk="0" fontAlgn="base" hangingPunct="0">
              <a:spcBef>
                <a:spcPct val="0"/>
              </a:spcBef>
              <a:spcAft>
                <a:spcPct val="0"/>
              </a:spcAft>
              <a:defRPr>
                <a:solidFill>
                  <a:schemeClr val="tx1"/>
                </a:solidFill>
                <a:latin typeface="Arial" panose="020B0604020202020204" pitchFamily="34" charset="0"/>
              </a:defRPr>
            </a:lvl6pPr>
            <a:lvl7pPr marL="2994347" indent="-230334" eaLnBrk="0" fontAlgn="base" hangingPunct="0">
              <a:spcBef>
                <a:spcPct val="0"/>
              </a:spcBef>
              <a:spcAft>
                <a:spcPct val="0"/>
              </a:spcAft>
              <a:defRPr>
                <a:solidFill>
                  <a:schemeClr val="tx1"/>
                </a:solidFill>
                <a:latin typeface="Arial" panose="020B0604020202020204" pitchFamily="34" charset="0"/>
              </a:defRPr>
            </a:lvl7pPr>
            <a:lvl8pPr marL="3455017" indent="-230334" eaLnBrk="0" fontAlgn="base" hangingPunct="0">
              <a:spcBef>
                <a:spcPct val="0"/>
              </a:spcBef>
              <a:spcAft>
                <a:spcPct val="0"/>
              </a:spcAft>
              <a:defRPr>
                <a:solidFill>
                  <a:schemeClr val="tx1"/>
                </a:solidFill>
                <a:latin typeface="Arial" panose="020B0604020202020204" pitchFamily="34" charset="0"/>
              </a:defRPr>
            </a:lvl8pPr>
            <a:lvl9pPr marL="3915686" indent="-23033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7F8BF-A1DE-44B8-A4B6-97F62EE5A4C7}"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931486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17</a:t>
            </a:fld>
            <a:endParaRPr lang="en-US"/>
          </a:p>
        </p:txBody>
      </p:sp>
    </p:spTree>
    <p:extLst>
      <p:ext uri="{BB962C8B-B14F-4D97-AF65-F5344CB8AC3E}">
        <p14:creationId xmlns:p14="http://schemas.microsoft.com/office/powerpoint/2010/main" val="1879321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18</a:t>
            </a:fld>
            <a:endParaRPr lang="en-US"/>
          </a:p>
        </p:txBody>
      </p:sp>
    </p:spTree>
    <p:extLst>
      <p:ext uri="{BB962C8B-B14F-4D97-AF65-F5344CB8AC3E}">
        <p14:creationId xmlns:p14="http://schemas.microsoft.com/office/powerpoint/2010/main" val="1157790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19</a:t>
            </a:fld>
            <a:endParaRPr lang="en-US"/>
          </a:p>
        </p:txBody>
      </p:sp>
    </p:spTree>
    <p:extLst>
      <p:ext uri="{BB962C8B-B14F-4D97-AF65-F5344CB8AC3E}">
        <p14:creationId xmlns:p14="http://schemas.microsoft.com/office/powerpoint/2010/main" val="919116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a:t>
            </a:fld>
            <a:endParaRPr lang="en-US"/>
          </a:p>
        </p:txBody>
      </p:sp>
    </p:spTree>
    <p:extLst>
      <p:ext uri="{BB962C8B-B14F-4D97-AF65-F5344CB8AC3E}">
        <p14:creationId xmlns:p14="http://schemas.microsoft.com/office/powerpoint/2010/main" val="3769231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20</a:t>
            </a:fld>
            <a:endParaRPr lang="en-US"/>
          </a:p>
        </p:txBody>
      </p:sp>
    </p:spTree>
    <p:extLst>
      <p:ext uri="{BB962C8B-B14F-4D97-AF65-F5344CB8AC3E}">
        <p14:creationId xmlns:p14="http://schemas.microsoft.com/office/powerpoint/2010/main" val="2872066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21</a:t>
            </a:fld>
            <a:endParaRPr lang="en-US"/>
          </a:p>
        </p:txBody>
      </p:sp>
    </p:spTree>
    <p:extLst>
      <p:ext uri="{BB962C8B-B14F-4D97-AF65-F5344CB8AC3E}">
        <p14:creationId xmlns:p14="http://schemas.microsoft.com/office/powerpoint/2010/main" val="851246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22</a:t>
            </a:fld>
            <a:endParaRPr lang="en-US"/>
          </a:p>
        </p:txBody>
      </p:sp>
    </p:spTree>
    <p:extLst>
      <p:ext uri="{BB962C8B-B14F-4D97-AF65-F5344CB8AC3E}">
        <p14:creationId xmlns:p14="http://schemas.microsoft.com/office/powerpoint/2010/main" val="215420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23</a:t>
            </a:fld>
            <a:endParaRPr lang="en-US"/>
          </a:p>
        </p:txBody>
      </p:sp>
    </p:spTree>
    <p:extLst>
      <p:ext uri="{BB962C8B-B14F-4D97-AF65-F5344CB8AC3E}">
        <p14:creationId xmlns:p14="http://schemas.microsoft.com/office/powerpoint/2010/main" val="4018497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24</a:t>
            </a:fld>
            <a:endParaRPr lang="en-US"/>
          </a:p>
        </p:txBody>
      </p:sp>
    </p:spTree>
    <p:extLst>
      <p:ext uri="{BB962C8B-B14F-4D97-AF65-F5344CB8AC3E}">
        <p14:creationId xmlns:p14="http://schemas.microsoft.com/office/powerpoint/2010/main" val="2589289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735E09-F481-40E3-A53B-E11542949DEF}" type="slidenum">
              <a:rPr lang="en-US" smtClean="0"/>
              <a:t>25</a:t>
            </a:fld>
            <a:endParaRPr lang="en-US"/>
          </a:p>
        </p:txBody>
      </p:sp>
    </p:spTree>
    <p:extLst>
      <p:ext uri="{BB962C8B-B14F-4D97-AF65-F5344CB8AC3E}">
        <p14:creationId xmlns:p14="http://schemas.microsoft.com/office/powerpoint/2010/main" val="10235938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735E09-F481-40E3-A53B-E11542949DEF}" type="slidenum">
              <a:rPr lang="en-US" smtClean="0"/>
              <a:t>26</a:t>
            </a:fld>
            <a:endParaRPr lang="en-US"/>
          </a:p>
        </p:txBody>
      </p:sp>
    </p:spTree>
    <p:extLst>
      <p:ext uri="{BB962C8B-B14F-4D97-AF65-F5344CB8AC3E}">
        <p14:creationId xmlns:p14="http://schemas.microsoft.com/office/powerpoint/2010/main" val="3328882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28</a:t>
            </a:fld>
            <a:endParaRPr lang="en-US"/>
          </a:p>
        </p:txBody>
      </p:sp>
    </p:spTree>
    <p:extLst>
      <p:ext uri="{BB962C8B-B14F-4D97-AF65-F5344CB8AC3E}">
        <p14:creationId xmlns:p14="http://schemas.microsoft.com/office/powerpoint/2010/main" val="2860478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29</a:t>
            </a:fld>
            <a:endParaRPr lang="en-US"/>
          </a:p>
        </p:txBody>
      </p:sp>
    </p:spTree>
    <p:extLst>
      <p:ext uri="{BB962C8B-B14F-4D97-AF65-F5344CB8AC3E}">
        <p14:creationId xmlns:p14="http://schemas.microsoft.com/office/powerpoint/2010/main" val="24397197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30</a:t>
            </a:fld>
            <a:endParaRPr lang="en-US"/>
          </a:p>
        </p:txBody>
      </p:sp>
    </p:spTree>
    <p:extLst>
      <p:ext uri="{BB962C8B-B14F-4D97-AF65-F5344CB8AC3E}">
        <p14:creationId xmlns:p14="http://schemas.microsoft.com/office/powerpoint/2010/main" val="166156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a:t>
            </a:fld>
            <a:endParaRPr lang="en-US"/>
          </a:p>
        </p:txBody>
      </p:sp>
    </p:spTree>
    <p:extLst>
      <p:ext uri="{BB962C8B-B14F-4D97-AF65-F5344CB8AC3E}">
        <p14:creationId xmlns:p14="http://schemas.microsoft.com/office/powerpoint/2010/main" val="42436586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31</a:t>
            </a:fld>
            <a:endParaRPr lang="en-US"/>
          </a:p>
        </p:txBody>
      </p:sp>
    </p:spTree>
    <p:extLst>
      <p:ext uri="{BB962C8B-B14F-4D97-AF65-F5344CB8AC3E}">
        <p14:creationId xmlns:p14="http://schemas.microsoft.com/office/powerpoint/2010/main" val="3660389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32</a:t>
            </a:fld>
            <a:endParaRPr lang="en-US"/>
          </a:p>
        </p:txBody>
      </p:sp>
    </p:spTree>
    <p:extLst>
      <p:ext uri="{BB962C8B-B14F-4D97-AF65-F5344CB8AC3E}">
        <p14:creationId xmlns:p14="http://schemas.microsoft.com/office/powerpoint/2010/main" val="19721677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33</a:t>
            </a:fld>
            <a:endParaRPr lang="en-US"/>
          </a:p>
        </p:txBody>
      </p:sp>
    </p:spTree>
    <p:extLst>
      <p:ext uri="{BB962C8B-B14F-4D97-AF65-F5344CB8AC3E}">
        <p14:creationId xmlns:p14="http://schemas.microsoft.com/office/powerpoint/2010/main" val="27605285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34</a:t>
            </a:fld>
            <a:endParaRPr lang="en-US"/>
          </a:p>
        </p:txBody>
      </p:sp>
    </p:spTree>
    <p:extLst>
      <p:ext uri="{BB962C8B-B14F-4D97-AF65-F5344CB8AC3E}">
        <p14:creationId xmlns:p14="http://schemas.microsoft.com/office/powerpoint/2010/main" val="3794007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35</a:t>
            </a:fld>
            <a:endParaRPr lang="en-US"/>
          </a:p>
        </p:txBody>
      </p:sp>
    </p:spTree>
    <p:extLst>
      <p:ext uri="{BB962C8B-B14F-4D97-AF65-F5344CB8AC3E}">
        <p14:creationId xmlns:p14="http://schemas.microsoft.com/office/powerpoint/2010/main" val="5357887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36</a:t>
            </a:fld>
            <a:endParaRPr lang="en-US"/>
          </a:p>
        </p:txBody>
      </p:sp>
    </p:spTree>
    <p:extLst>
      <p:ext uri="{BB962C8B-B14F-4D97-AF65-F5344CB8AC3E}">
        <p14:creationId xmlns:p14="http://schemas.microsoft.com/office/powerpoint/2010/main" val="14170091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37</a:t>
            </a:fld>
            <a:endParaRPr lang="en-US"/>
          </a:p>
        </p:txBody>
      </p:sp>
    </p:spTree>
    <p:extLst>
      <p:ext uri="{BB962C8B-B14F-4D97-AF65-F5344CB8AC3E}">
        <p14:creationId xmlns:p14="http://schemas.microsoft.com/office/powerpoint/2010/main" val="22564464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38</a:t>
            </a:fld>
            <a:endParaRPr lang="en-US"/>
          </a:p>
        </p:txBody>
      </p:sp>
    </p:spTree>
    <p:extLst>
      <p:ext uri="{BB962C8B-B14F-4D97-AF65-F5344CB8AC3E}">
        <p14:creationId xmlns:p14="http://schemas.microsoft.com/office/powerpoint/2010/main" val="1002914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39</a:t>
            </a:fld>
            <a:endParaRPr lang="en-US"/>
          </a:p>
        </p:txBody>
      </p:sp>
    </p:spTree>
    <p:extLst>
      <p:ext uri="{BB962C8B-B14F-4D97-AF65-F5344CB8AC3E}">
        <p14:creationId xmlns:p14="http://schemas.microsoft.com/office/powerpoint/2010/main" val="32394149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735E09-F481-40E3-A53B-E11542949DEF}" type="slidenum">
              <a:rPr lang="en-US" smtClean="0"/>
              <a:t>40</a:t>
            </a:fld>
            <a:endParaRPr lang="en-US"/>
          </a:p>
        </p:txBody>
      </p:sp>
    </p:spTree>
    <p:extLst>
      <p:ext uri="{BB962C8B-B14F-4D97-AF65-F5344CB8AC3E}">
        <p14:creationId xmlns:p14="http://schemas.microsoft.com/office/powerpoint/2010/main" val="3549812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735E09-F481-40E3-A53B-E11542949DEF}" type="slidenum">
              <a:rPr lang="en-US" smtClean="0"/>
              <a:t>4</a:t>
            </a:fld>
            <a:endParaRPr lang="en-US"/>
          </a:p>
        </p:txBody>
      </p:sp>
    </p:spTree>
    <p:extLst>
      <p:ext uri="{BB962C8B-B14F-4D97-AF65-F5344CB8AC3E}">
        <p14:creationId xmlns:p14="http://schemas.microsoft.com/office/powerpoint/2010/main" val="31732374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6B64985-6DAF-4F97-81F4-3081B2743D5D}" type="slidenum">
              <a:rPr lang="en-US" smtClean="0"/>
              <a:t>43</a:t>
            </a:fld>
            <a:endParaRPr lang="en-US"/>
          </a:p>
        </p:txBody>
      </p:sp>
    </p:spTree>
    <p:extLst>
      <p:ext uri="{BB962C8B-B14F-4D97-AF65-F5344CB8AC3E}">
        <p14:creationId xmlns:p14="http://schemas.microsoft.com/office/powerpoint/2010/main" val="211626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35E09-F481-40E3-A53B-E11542949DEF}" type="slidenum">
              <a:rPr lang="en-US" smtClean="0"/>
              <a:t>5</a:t>
            </a:fld>
            <a:endParaRPr lang="en-US"/>
          </a:p>
        </p:txBody>
      </p:sp>
    </p:spTree>
    <p:extLst>
      <p:ext uri="{BB962C8B-B14F-4D97-AF65-F5344CB8AC3E}">
        <p14:creationId xmlns:p14="http://schemas.microsoft.com/office/powerpoint/2010/main" val="171109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2700" algn="l"/>
            <a:endParaRPr lang="en-US" sz="1100" b="0" i="0" u="none" strike="noStrike" baseline="0" dirty="0">
              <a:solidFill>
                <a:srgbClr val="000000"/>
              </a:solidFill>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D7735E09-F481-40E3-A53B-E11542949DEF}" type="slidenum">
              <a:rPr lang="en-US" smtClean="0"/>
              <a:t>6</a:t>
            </a:fld>
            <a:endParaRPr lang="en-US"/>
          </a:p>
        </p:txBody>
      </p:sp>
    </p:spTree>
    <p:extLst>
      <p:ext uri="{BB962C8B-B14F-4D97-AF65-F5344CB8AC3E}">
        <p14:creationId xmlns:p14="http://schemas.microsoft.com/office/powerpoint/2010/main" val="2100736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D7735E09-F481-40E3-A53B-E11542949DEF}" type="slidenum">
              <a:rPr lang="en-US" smtClean="0"/>
              <a:t>7</a:t>
            </a:fld>
            <a:endParaRPr lang="en-US"/>
          </a:p>
        </p:txBody>
      </p:sp>
    </p:spTree>
    <p:extLst>
      <p:ext uri="{BB962C8B-B14F-4D97-AF65-F5344CB8AC3E}">
        <p14:creationId xmlns:p14="http://schemas.microsoft.com/office/powerpoint/2010/main" val="1931250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8587" indent="-287918" eaLnBrk="0" hangingPunct="0">
              <a:defRPr>
                <a:solidFill>
                  <a:schemeClr val="tx1"/>
                </a:solidFill>
                <a:latin typeface="Arial" panose="020B0604020202020204" pitchFamily="34" charset="0"/>
              </a:defRPr>
            </a:lvl2pPr>
            <a:lvl3pPr marL="1151672" indent="-230334" eaLnBrk="0" hangingPunct="0">
              <a:defRPr>
                <a:solidFill>
                  <a:schemeClr val="tx1"/>
                </a:solidFill>
                <a:latin typeface="Arial" panose="020B0604020202020204" pitchFamily="34" charset="0"/>
              </a:defRPr>
            </a:lvl3pPr>
            <a:lvl4pPr marL="1612341" indent="-230334" eaLnBrk="0" hangingPunct="0">
              <a:defRPr>
                <a:solidFill>
                  <a:schemeClr val="tx1"/>
                </a:solidFill>
                <a:latin typeface="Arial" panose="020B0604020202020204" pitchFamily="34" charset="0"/>
              </a:defRPr>
            </a:lvl4pPr>
            <a:lvl5pPr marL="2073010" indent="-230334" eaLnBrk="0" hangingPunct="0">
              <a:defRPr>
                <a:solidFill>
                  <a:schemeClr val="tx1"/>
                </a:solidFill>
                <a:latin typeface="Arial" panose="020B0604020202020204" pitchFamily="34" charset="0"/>
              </a:defRPr>
            </a:lvl5pPr>
            <a:lvl6pPr marL="2533678" indent="-230334" eaLnBrk="0" fontAlgn="base" hangingPunct="0">
              <a:spcBef>
                <a:spcPct val="0"/>
              </a:spcBef>
              <a:spcAft>
                <a:spcPct val="0"/>
              </a:spcAft>
              <a:defRPr>
                <a:solidFill>
                  <a:schemeClr val="tx1"/>
                </a:solidFill>
                <a:latin typeface="Arial" panose="020B0604020202020204" pitchFamily="34" charset="0"/>
              </a:defRPr>
            </a:lvl6pPr>
            <a:lvl7pPr marL="2994347" indent="-230334" eaLnBrk="0" fontAlgn="base" hangingPunct="0">
              <a:spcBef>
                <a:spcPct val="0"/>
              </a:spcBef>
              <a:spcAft>
                <a:spcPct val="0"/>
              </a:spcAft>
              <a:defRPr>
                <a:solidFill>
                  <a:schemeClr val="tx1"/>
                </a:solidFill>
                <a:latin typeface="Arial" panose="020B0604020202020204" pitchFamily="34" charset="0"/>
              </a:defRPr>
            </a:lvl7pPr>
            <a:lvl8pPr marL="3455017" indent="-230334" eaLnBrk="0" fontAlgn="base" hangingPunct="0">
              <a:spcBef>
                <a:spcPct val="0"/>
              </a:spcBef>
              <a:spcAft>
                <a:spcPct val="0"/>
              </a:spcAft>
              <a:defRPr>
                <a:solidFill>
                  <a:schemeClr val="tx1"/>
                </a:solidFill>
                <a:latin typeface="Arial" panose="020B0604020202020204" pitchFamily="34" charset="0"/>
              </a:defRPr>
            </a:lvl8pPr>
            <a:lvl9pPr marL="3915686" indent="-23033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7F8BF-A1DE-44B8-A4B6-97F62EE5A4C7}"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37527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E52022-AE7D-4D42-B91E-11113DE460F5}" type="slidenum">
              <a:rPr lang="en-US" smtClean="0"/>
              <a:pPr>
                <a:defRPr/>
              </a:pPr>
              <a:t>9</a:t>
            </a:fld>
            <a:endParaRPr lang="en-US"/>
          </a:p>
        </p:txBody>
      </p:sp>
    </p:spTree>
    <p:extLst>
      <p:ext uri="{BB962C8B-B14F-4D97-AF65-F5344CB8AC3E}">
        <p14:creationId xmlns:p14="http://schemas.microsoft.com/office/powerpoint/2010/main" val="2482701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25BDBA-95C4-4ACC-82B8-372EB23464C7}"/>
              </a:ext>
            </a:extLst>
          </p:cNvPr>
          <p:cNvSpPr/>
          <p:nvPr userDrawn="1"/>
        </p:nvSpPr>
        <p:spPr>
          <a:xfrm>
            <a:off x="0" y="6356351"/>
            <a:ext cx="9144000" cy="495300"/>
          </a:xfrm>
          <a:prstGeom prst="rect">
            <a:avLst/>
          </a:prstGeom>
          <a:solidFill>
            <a:srgbClr val="1E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459122"/>
            <a:ext cx="7772400" cy="2387600"/>
          </a:xfrm>
        </p:spPr>
        <p:txBody>
          <a:bodyPr anchor="b">
            <a:normAutofit/>
          </a:bodyPr>
          <a:lstStyle>
            <a:lvl1pPr algn="ctr">
              <a:defRPr sz="54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143000" y="3968751"/>
            <a:ext cx="6858000" cy="1655762"/>
          </a:xfrm>
        </p:spPr>
        <p:txBody>
          <a:bodyPr/>
          <a:lstStyle>
            <a:lvl1pPr marL="0" indent="0" algn="ctr">
              <a:buNone/>
              <a:defRPr sz="28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a:p>
            <a:endParaRPr lang="en-US"/>
          </a:p>
          <a:p>
            <a:r>
              <a:rPr lang="en-US" b="0"/>
              <a:t>Presenter’s Name | Department</a:t>
            </a:r>
          </a:p>
          <a:p>
            <a:r>
              <a:rPr lang="en-US" b="0"/>
              <a:t>DD/MM/</a:t>
            </a:r>
            <a:r>
              <a:rPr lang="en-US" b="0" err="1"/>
              <a:t>YYYY</a:t>
            </a:r>
            <a:endParaRPr lang="en-US" b="0"/>
          </a:p>
        </p:txBody>
      </p:sp>
      <p:sp>
        <p:nvSpPr>
          <p:cNvPr id="4" name="Date Placeholder 3"/>
          <p:cNvSpPr>
            <a:spLocks noGrp="1"/>
          </p:cNvSpPr>
          <p:nvPr>
            <p:ph type="dt" sz="half" idx="10"/>
          </p:nvPr>
        </p:nvSpPr>
        <p:spPr/>
        <p:txBody>
          <a:bodyPr/>
          <a:lstStyle/>
          <a:p>
            <a:fld id="{DCC05BA7-642B-4DDC-93FC-39252A1FB520}" type="datetime1">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cxnSp>
        <p:nvCxnSpPr>
          <p:cNvPr id="7" name="Straight Connector 6">
            <a:extLst>
              <a:ext uri="{FF2B5EF4-FFF2-40B4-BE49-F238E27FC236}">
                <a16:creationId xmlns:a16="http://schemas.microsoft.com/office/drawing/2014/main" id="{9F188F84-76F5-46CA-AB66-1463C2FE9A5F}"/>
              </a:ext>
            </a:extLst>
          </p:cNvPr>
          <p:cNvCxnSpPr>
            <a:cxnSpLocks/>
          </p:cNvCxnSpPr>
          <p:nvPr userDrawn="1"/>
        </p:nvCxnSpPr>
        <p:spPr>
          <a:xfrm>
            <a:off x="2069645" y="696266"/>
            <a:ext cx="7045234"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37B61BE-A36E-473D-AF8C-73BAD901EB1C}"/>
              </a:ext>
            </a:extLst>
          </p:cNvPr>
          <p:cNvPicPr>
            <a:picLocks noChangeAspect="1"/>
          </p:cNvPicPr>
          <p:nvPr userDrawn="1"/>
        </p:nvPicPr>
        <p:blipFill rotWithShape="1">
          <a:blip r:embed="rId2"/>
          <a:srcRect l="8621"/>
          <a:stretch/>
        </p:blipFill>
        <p:spPr>
          <a:xfrm>
            <a:off x="0" y="143772"/>
            <a:ext cx="2773309" cy="1193321"/>
          </a:xfrm>
          <a:prstGeom prst="rect">
            <a:avLst/>
          </a:prstGeom>
        </p:spPr>
      </p:pic>
      <p:sp>
        <p:nvSpPr>
          <p:cNvPr id="6" name="Slide Number Placeholder 5"/>
          <p:cNvSpPr>
            <a:spLocks noGrp="1"/>
          </p:cNvSpPr>
          <p:nvPr>
            <p:ph type="sldNum" sz="quarter" idx="12"/>
          </p:nvPr>
        </p:nvSpPr>
        <p:spPr>
          <a:xfrm>
            <a:off x="6457950" y="6356351"/>
            <a:ext cx="2057400" cy="365125"/>
          </a:xfrm>
        </p:spPr>
        <p:txBody>
          <a:bodyPr/>
          <a:lstStyle>
            <a:lvl1pPr>
              <a:defRPr>
                <a:solidFill>
                  <a:srgbClr val="1E6597"/>
                </a:solidFill>
              </a:defRPr>
            </a:lvl1pPr>
          </a:lstStyle>
          <a:p>
            <a:fld id="{ECC8EC66-24F6-4AB2-8697-CF2E3841ABEA}" type="slidenum">
              <a:rPr lang="en-US" smtClean="0"/>
              <a:pPr/>
              <a:t>‹#›</a:t>
            </a:fld>
            <a:endParaRPr lang="en-US"/>
          </a:p>
        </p:txBody>
      </p:sp>
    </p:spTree>
    <p:extLst>
      <p:ext uri="{BB962C8B-B14F-4D97-AF65-F5344CB8AC3E}">
        <p14:creationId xmlns:p14="http://schemas.microsoft.com/office/powerpoint/2010/main" val="260142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F44133-3D8A-4995-BD56-CDDC2FC57AF3}"/>
              </a:ext>
            </a:extLst>
          </p:cNvPr>
          <p:cNvSpPr/>
          <p:nvPr userDrawn="1"/>
        </p:nvSpPr>
        <p:spPr>
          <a:xfrm>
            <a:off x="0" y="636270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6B8315-02E8-420D-965F-AB7B13C4C3E2}"/>
              </a:ext>
            </a:extLst>
          </p:cNvPr>
          <p:cNvSpPr>
            <a:spLocks noGrp="1"/>
          </p:cNvSpPr>
          <p:nvPr>
            <p:ph type="title" hasCustomPrompt="1"/>
          </p:nvPr>
        </p:nvSpPr>
        <p:spPr>
          <a:xfrm>
            <a:off x="628650" y="406400"/>
            <a:ext cx="7791450" cy="669428"/>
          </a:xfrm>
        </p:spPr>
        <p:txBody>
          <a:bodyPr>
            <a:normAutofit/>
          </a:bodyPr>
          <a:lstStyle>
            <a:lvl1pPr>
              <a:defRPr sz="3600" b="1">
                <a:latin typeface="Arial" panose="020B0604020202020204" pitchFamily="34" charset="0"/>
                <a:cs typeface="Arial" panose="020B0604020202020204" pitchFamily="34" charset="0"/>
              </a:defRPr>
            </a:lvl1pPr>
          </a:lstStyle>
          <a:p>
            <a:r>
              <a:rPr lang="en-US"/>
              <a:t>AGENDA</a:t>
            </a:r>
          </a:p>
        </p:txBody>
      </p:sp>
      <p:sp>
        <p:nvSpPr>
          <p:cNvPr id="3" name="Date Placeholder 2">
            <a:extLst>
              <a:ext uri="{FF2B5EF4-FFF2-40B4-BE49-F238E27FC236}">
                <a16:creationId xmlns:a16="http://schemas.microsoft.com/office/drawing/2014/main" id="{85122482-4C4B-485C-9C17-DED90CE9D6F9}"/>
              </a:ext>
            </a:extLst>
          </p:cNvPr>
          <p:cNvSpPr>
            <a:spLocks noGrp="1"/>
          </p:cNvSpPr>
          <p:nvPr>
            <p:ph type="dt" sz="half" idx="10"/>
          </p:nvPr>
        </p:nvSpPr>
        <p:spPr/>
        <p:txBody>
          <a:bodyPr/>
          <a:lstStyle/>
          <a:p>
            <a:fld id="{55E3FEA5-4561-4652-8A06-96D1E2D24759}" type="datetime1">
              <a:rPr lang="en-US" smtClean="0"/>
              <a:t>10/25/2024</a:t>
            </a:fld>
            <a:endParaRPr lang="en-US"/>
          </a:p>
        </p:txBody>
      </p:sp>
      <p:sp>
        <p:nvSpPr>
          <p:cNvPr id="4" name="Footer Placeholder 3">
            <a:extLst>
              <a:ext uri="{FF2B5EF4-FFF2-40B4-BE49-F238E27FC236}">
                <a16:creationId xmlns:a16="http://schemas.microsoft.com/office/drawing/2014/main" id="{1D136E19-805F-4864-BA41-64702023AC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4903E4-D712-42B0-A9AB-EA83CD6C9726}"/>
              </a:ext>
            </a:extLst>
          </p:cNvPr>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cxnSp>
        <p:nvCxnSpPr>
          <p:cNvPr id="6" name="Straight Connector 5">
            <a:extLst>
              <a:ext uri="{FF2B5EF4-FFF2-40B4-BE49-F238E27FC236}">
                <a16:creationId xmlns:a16="http://schemas.microsoft.com/office/drawing/2014/main" id="{338ADDCB-245C-4E55-A63D-50D06F69F5DB}"/>
              </a:ext>
            </a:extLst>
          </p:cNvPr>
          <p:cNvCxnSpPr>
            <a:cxnSpLocks/>
          </p:cNvCxnSpPr>
          <p:nvPr userDrawn="1"/>
        </p:nvCxnSpPr>
        <p:spPr>
          <a:xfrm>
            <a:off x="400050" y="1075828"/>
            <a:ext cx="8743950"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C3655211-F71F-4568-A4C3-7D33ECD08FE6}"/>
              </a:ext>
            </a:extLst>
          </p:cNvPr>
          <p:cNvSpPr/>
          <p:nvPr userDrawn="1"/>
        </p:nvSpPr>
        <p:spPr>
          <a:xfrm>
            <a:off x="333375" y="639586"/>
            <a:ext cx="133350" cy="113359"/>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442022A-B906-4C2B-8136-18F08709F764}"/>
              </a:ext>
            </a:extLst>
          </p:cNvPr>
          <p:cNvCxnSpPr>
            <a:cxnSpLocks/>
          </p:cNvCxnSpPr>
          <p:nvPr userDrawn="1"/>
        </p:nvCxnSpPr>
        <p:spPr>
          <a:xfrm>
            <a:off x="0" y="696265"/>
            <a:ext cx="466725" cy="1"/>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F9C54B-B700-4069-8309-BEAEB0FE60C7}"/>
              </a:ext>
            </a:extLst>
          </p:cNvPr>
          <p:cNvCxnSpPr>
            <a:cxnSpLocks/>
          </p:cNvCxnSpPr>
          <p:nvPr userDrawn="1"/>
        </p:nvCxnSpPr>
        <p:spPr>
          <a:xfrm>
            <a:off x="400050" y="752945"/>
            <a:ext cx="0" cy="322883"/>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008590"/>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63CEF7-4498-4951-902F-85292281036A}"/>
              </a:ext>
            </a:extLst>
          </p:cNvPr>
          <p:cNvSpPr/>
          <p:nvPr userDrawn="1"/>
        </p:nvSpPr>
        <p:spPr>
          <a:xfrm>
            <a:off x="0" y="636270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482599"/>
            <a:ext cx="7886700" cy="593229"/>
          </a:xfrm>
        </p:spPr>
        <p:txBody>
          <a:bodyPr>
            <a:normAutofit/>
          </a:bodyPr>
          <a:lstStyle>
            <a:lvl1pPr>
              <a:defRPr sz="36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628650" y="1333500"/>
            <a:ext cx="7886700" cy="48434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D2B60-C90D-40D7-B24B-E8499E968A5D}" type="datetime1">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sp>
        <p:nvSpPr>
          <p:cNvPr id="8" name="Oval 7">
            <a:extLst>
              <a:ext uri="{FF2B5EF4-FFF2-40B4-BE49-F238E27FC236}">
                <a16:creationId xmlns:a16="http://schemas.microsoft.com/office/drawing/2014/main" id="{51B4B645-A5B3-4145-8485-066765F30EEE}"/>
              </a:ext>
            </a:extLst>
          </p:cNvPr>
          <p:cNvSpPr/>
          <p:nvPr userDrawn="1"/>
        </p:nvSpPr>
        <p:spPr>
          <a:xfrm>
            <a:off x="333375" y="1019148"/>
            <a:ext cx="133350" cy="113359"/>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8BA035E-AD37-4393-B7D5-EDC92BE3DD4D}"/>
              </a:ext>
            </a:extLst>
          </p:cNvPr>
          <p:cNvCxnSpPr>
            <a:cxnSpLocks/>
          </p:cNvCxnSpPr>
          <p:nvPr userDrawn="1"/>
        </p:nvCxnSpPr>
        <p:spPr>
          <a:xfrm>
            <a:off x="0" y="1075828"/>
            <a:ext cx="9144000"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128790"/>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63CEF7-4498-4951-902F-85292281036A}"/>
              </a:ext>
            </a:extLst>
          </p:cNvPr>
          <p:cNvSpPr/>
          <p:nvPr userDrawn="1"/>
        </p:nvSpPr>
        <p:spPr>
          <a:xfrm>
            <a:off x="0" y="636270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482599"/>
            <a:ext cx="7886700" cy="593229"/>
          </a:xfrm>
        </p:spPr>
        <p:txBody>
          <a:bodyPr>
            <a:normAutofit/>
          </a:bodyPr>
          <a:lstStyle>
            <a:lvl1pPr>
              <a:defRPr sz="36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628650" y="1333500"/>
            <a:ext cx="7886700" cy="48434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5E8AF-C48E-42D4-9901-439BAAB9DB00}" type="datetime1">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sp>
        <p:nvSpPr>
          <p:cNvPr id="11" name="Oval 10">
            <a:extLst>
              <a:ext uri="{FF2B5EF4-FFF2-40B4-BE49-F238E27FC236}">
                <a16:creationId xmlns:a16="http://schemas.microsoft.com/office/drawing/2014/main" id="{4E477404-DA50-4364-9AE2-FD0DEDE2BC0C}"/>
              </a:ext>
            </a:extLst>
          </p:cNvPr>
          <p:cNvSpPr>
            <a:spLocks noChangeAspect="1"/>
          </p:cNvSpPr>
          <p:nvPr userDrawn="1"/>
        </p:nvSpPr>
        <p:spPr>
          <a:xfrm>
            <a:off x="386195" y="984386"/>
            <a:ext cx="215132" cy="182880"/>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08964AC-A423-48AD-8C0B-5CE558375F8D}"/>
              </a:ext>
            </a:extLst>
          </p:cNvPr>
          <p:cNvCxnSpPr>
            <a:cxnSpLocks/>
            <a:stCxn id="11" idx="4"/>
          </p:cNvCxnSpPr>
          <p:nvPr userDrawn="1"/>
        </p:nvCxnSpPr>
        <p:spPr>
          <a:xfrm flipH="1">
            <a:off x="466725" y="1167266"/>
            <a:ext cx="27036" cy="259563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04A35B2-CD34-4E41-A9DB-1F09343801E2}"/>
              </a:ext>
            </a:extLst>
          </p:cNvPr>
          <p:cNvCxnSpPr>
            <a:cxnSpLocks/>
          </p:cNvCxnSpPr>
          <p:nvPr userDrawn="1"/>
        </p:nvCxnSpPr>
        <p:spPr>
          <a:xfrm>
            <a:off x="0" y="3762896"/>
            <a:ext cx="480243"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055523-95F8-4D70-915C-3EC0D33DD033}"/>
              </a:ext>
            </a:extLst>
          </p:cNvPr>
          <p:cNvCxnSpPr>
            <a:cxnSpLocks/>
            <a:stCxn id="11" idx="2"/>
          </p:cNvCxnSpPr>
          <p:nvPr userDrawn="1"/>
        </p:nvCxnSpPr>
        <p:spPr>
          <a:xfrm>
            <a:off x="386195" y="1075826"/>
            <a:ext cx="8757805" cy="2"/>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93286"/>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C5C632-FF19-4D51-9EDA-DE4A48A629BC}"/>
              </a:ext>
            </a:extLst>
          </p:cNvPr>
          <p:cNvSpPr/>
          <p:nvPr userDrawn="1"/>
        </p:nvSpPr>
        <p:spPr>
          <a:xfrm>
            <a:off x="0" y="636270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3888" y="2679700"/>
            <a:ext cx="7886700" cy="946672"/>
          </a:xfrm>
        </p:spPr>
        <p:txBody>
          <a:bodyPr anchor="b">
            <a:noAutofit/>
          </a:bodyPr>
          <a:lstStyle>
            <a:lvl1pPr>
              <a:defRPr sz="4800" b="1">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23888" y="3903595"/>
            <a:ext cx="7886700" cy="2172860"/>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FD7604-497C-42EC-8346-D101B493BE04}" type="datetime1">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sp>
        <p:nvSpPr>
          <p:cNvPr id="8" name="Oval 7">
            <a:extLst>
              <a:ext uri="{FF2B5EF4-FFF2-40B4-BE49-F238E27FC236}">
                <a16:creationId xmlns:a16="http://schemas.microsoft.com/office/drawing/2014/main" id="{4749FCE6-19F8-46A0-9A8F-45A73075C700}"/>
              </a:ext>
            </a:extLst>
          </p:cNvPr>
          <p:cNvSpPr>
            <a:spLocks noChangeAspect="1"/>
          </p:cNvSpPr>
          <p:nvPr userDrawn="1"/>
        </p:nvSpPr>
        <p:spPr>
          <a:xfrm>
            <a:off x="386195" y="984386"/>
            <a:ext cx="215132" cy="182880"/>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5171CD33-29E7-439B-B639-3B9BE03FA94B}"/>
              </a:ext>
            </a:extLst>
          </p:cNvPr>
          <p:cNvCxnSpPr>
            <a:cxnSpLocks/>
            <a:stCxn id="8" idx="4"/>
          </p:cNvCxnSpPr>
          <p:nvPr userDrawn="1"/>
        </p:nvCxnSpPr>
        <p:spPr>
          <a:xfrm flipH="1">
            <a:off x="466725" y="1167266"/>
            <a:ext cx="27036" cy="259563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7B82792-D252-457C-A572-DE8948DD6503}"/>
              </a:ext>
            </a:extLst>
          </p:cNvPr>
          <p:cNvCxnSpPr>
            <a:cxnSpLocks/>
          </p:cNvCxnSpPr>
          <p:nvPr userDrawn="1"/>
        </p:nvCxnSpPr>
        <p:spPr>
          <a:xfrm>
            <a:off x="466725" y="3762896"/>
            <a:ext cx="8677275" cy="4174"/>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73116DD-83CE-481B-9E91-F88B2A888B15}"/>
              </a:ext>
            </a:extLst>
          </p:cNvPr>
          <p:cNvCxnSpPr>
            <a:cxnSpLocks/>
          </p:cNvCxnSpPr>
          <p:nvPr userDrawn="1"/>
        </p:nvCxnSpPr>
        <p:spPr>
          <a:xfrm>
            <a:off x="0" y="1075826"/>
            <a:ext cx="466725" cy="1"/>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4538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1E0B1EA-F754-403E-8C4F-332365F9EBA1}"/>
              </a:ext>
            </a:extLst>
          </p:cNvPr>
          <p:cNvSpPr/>
          <p:nvPr userDrawn="1"/>
        </p:nvSpPr>
        <p:spPr>
          <a:xfrm>
            <a:off x="0" y="635635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628650" y="1397000"/>
            <a:ext cx="3886200" cy="4779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97000"/>
            <a:ext cx="3886200" cy="4779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D6734B-8638-4154-9C5C-1357C984733F}" type="datetime1">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sp>
        <p:nvSpPr>
          <p:cNvPr id="9" name="Oval 8">
            <a:extLst>
              <a:ext uri="{FF2B5EF4-FFF2-40B4-BE49-F238E27FC236}">
                <a16:creationId xmlns:a16="http://schemas.microsoft.com/office/drawing/2014/main" id="{816FD2C9-2373-476E-B67B-0E5A64EBCB37}"/>
              </a:ext>
            </a:extLst>
          </p:cNvPr>
          <p:cNvSpPr/>
          <p:nvPr userDrawn="1"/>
        </p:nvSpPr>
        <p:spPr>
          <a:xfrm>
            <a:off x="333375" y="1019148"/>
            <a:ext cx="133350" cy="113359"/>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2D20CBB-392C-4B31-9DD5-DF7475BD0201}"/>
              </a:ext>
            </a:extLst>
          </p:cNvPr>
          <p:cNvCxnSpPr>
            <a:cxnSpLocks/>
          </p:cNvCxnSpPr>
          <p:nvPr userDrawn="1"/>
        </p:nvCxnSpPr>
        <p:spPr>
          <a:xfrm>
            <a:off x="0" y="1075828"/>
            <a:ext cx="9144000"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6C180BCE-2CF8-4CC1-8101-E000272430CC}"/>
              </a:ext>
            </a:extLst>
          </p:cNvPr>
          <p:cNvSpPr>
            <a:spLocks noGrp="1"/>
          </p:cNvSpPr>
          <p:nvPr>
            <p:ph type="title"/>
          </p:nvPr>
        </p:nvSpPr>
        <p:spPr>
          <a:xfrm>
            <a:off x="628650" y="482599"/>
            <a:ext cx="7886700" cy="593229"/>
          </a:xfrm>
        </p:spPr>
        <p:txBody>
          <a:bodyPr>
            <a:normAutofit/>
          </a:bodyPr>
          <a:lstStyle>
            <a:lvl1pPr>
              <a:defRPr sz="36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422591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0885897-712F-4969-95FC-2849F2D60AF4}"/>
              </a:ext>
            </a:extLst>
          </p:cNvPr>
          <p:cNvSpPr/>
          <p:nvPr userDrawn="1"/>
        </p:nvSpPr>
        <p:spPr>
          <a:xfrm>
            <a:off x="0" y="6356351"/>
            <a:ext cx="9144000" cy="495300"/>
          </a:xfrm>
          <a:prstGeom prst="rect">
            <a:avLst/>
          </a:prstGeom>
          <a:solidFill>
            <a:srgbClr val="006597"/>
          </a:solidFill>
          <a:ln>
            <a:solidFill>
              <a:srgbClr val="006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28651" y="13382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8651" y="2162174"/>
            <a:ext cx="3868340" cy="392112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7959" y="13382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7959" y="2162175"/>
            <a:ext cx="3887391" cy="392112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3701CF-55DA-49E3-A7CA-EF0A9AC9CCB6}" type="datetime1">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ECC8EC66-24F6-4AB2-8697-CF2E3841ABEA}" type="slidenum">
              <a:rPr lang="en-US" smtClean="0"/>
              <a:pPr/>
              <a:t>‹#›</a:t>
            </a:fld>
            <a:endParaRPr lang="en-US"/>
          </a:p>
        </p:txBody>
      </p:sp>
      <p:sp>
        <p:nvSpPr>
          <p:cNvPr id="11" name="Oval 10">
            <a:extLst>
              <a:ext uri="{FF2B5EF4-FFF2-40B4-BE49-F238E27FC236}">
                <a16:creationId xmlns:a16="http://schemas.microsoft.com/office/drawing/2014/main" id="{338AC0AE-DBF4-47ED-9980-C17CEC41CEF3}"/>
              </a:ext>
            </a:extLst>
          </p:cNvPr>
          <p:cNvSpPr/>
          <p:nvPr userDrawn="1"/>
        </p:nvSpPr>
        <p:spPr>
          <a:xfrm>
            <a:off x="333375" y="1019148"/>
            <a:ext cx="133350" cy="113359"/>
          </a:xfrm>
          <a:prstGeom prst="ellipse">
            <a:avLst/>
          </a:prstGeom>
          <a:solidFill>
            <a:srgbClr val="006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11FF019A-B097-4AE6-8237-E8CB934FA829}"/>
              </a:ext>
            </a:extLst>
          </p:cNvPr>
          <p:cNvCxnSpPr>
            <a:cxnSpLocks/>
          </p:cNvCxnSpPr>
          <p:nvPr userDrawn="1"/>
        </p:nvCxnSpPr>
        <p:spPr>
          <a:xfrm>
            <a:off x="0" y="1075828"/>
            <a:ext cx="9144000" cy="0"/>
          </a:xfrm>
          <a:prstGeom prst="line">
            <a:avLst/>
          </a:prstGeom>
          <a:ln w="19050">
            <a:solidFill>
              <a:srgbClr val="006597"/>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B2AEE08C-A8AF-4E66-98B0-1797FA51C8A7}"/>
              </a:ext>
            </a:extLst>
          </p:cNvPr>
          <p:cNvSpPr>
            <a:spLocks noGrp="1"/>
          </p:cNvSpPr>
          <p:nvPr>
            <p:ph type="title"/>
          </p:nvPr>
        </p:nvSpPr>
        <p:spPr>
          <a:xfrm>
            <a:off x="628650" y="482599"/>
            <a:ext cx="7886700" cy="593229"/>
          </a:xfrm>
        </p:spPr>
        <p:txBody>
          <a:bodyPr>
            <a:normAutofit/>
          </a:bodyPr>
          <a:lstStyle>
            <a:lvl1pPr>
              <a:defRPr sz="36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412095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247FFEF-16C8-455B-BD48-E201CFDD744D}" type="datetime1">
              <a:rPr lang="en-US" smtClean="0"/>
              <a:t>10/25/2024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F77310-9B5B-C142-8378-6C6FC0F81B64}" type="slidenum">
              <a:rPr lang="en-US" smtClean="0"/>
              <a:t>‹#›</a:t>
            </a:fld>
            <a:endParaRPr lang="en-US"/>
          </a:p>
        </p:txBody>
      </p:sp>
    </p:spTree>
    <p:extLst>
      <p:ext uri="{BB962C8B-B14F-4D97-AF65-F5344CB8AC3E}">
        <p14:creationId xmlns:p14="http://schemas.microsoft.com/office/powerpoint/2010/main" val="155951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A9D2D-3855-403C-A4BD-F0953FCEABFF}" type="datetime1">
              <a:rPr lang="en-US" smtClean="0"/>
              <a:t>10/25/2024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ECC8EC66-24F6-4AB2-8697-CF2E3841ABEA}" type="slidenum">
              <a:rPr lang="en-US" smtClean="0"/>
              <a:pPr/>
              <a:t>‹#›</a:t>
            </a:fld>
            <a:endParaRPr lang="en-US"/>
          </a:p>
        </p:txBody>
      </p:sp>
    </p:spTree>
    <p:extLst>
      <p:ext uri="{BB962C8B-B14F-4D97-AF65-F5344CB8AC3E}">
        <p14:creationId xmlns:p14="http://schemas.microsoft.com/office/powerpoint/2010/main" val="561031450"/>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63" r:id="rId5"/>
    <p:sldLayoutId id="2147483664" r:id="rId6"/>
    <p:sldLayoutId id="2147483665" r:id="rId7"/>
    <p:sldLayoutId id="2147483675"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www.kp.org/wa/onlinevisit"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hyperlink" Target="https://cityofbellevuehr.workterra.net/"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s://c2mb.ajg.com/cityofbellevu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c2mb.ajg.com/media/wk3jkobl/id-theft-services.pdf" TargetMode="External"/><Relationship Id="rId3" Type="http://schemas.openxmlformats.org/officeDocument/2006/relationships/hyperlink" Target="http://www.wellspringeap.org/" TargetMode="External"/><Relationship Id="rId7" Type="http://schemas.openxmlformats.org/officeDocument/2006/relationships/hyperlink" Target="https://c2mb.ajg.com/media/wmukbj5u/daily-living-resources.pdf"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c2mb.ajg.com/media/emgboun3/legal-resource-center.pdf" TargetMode="External"/><Relationship Id="rId5" Type="http://schemas.openxmlformats.org/officeDocument/2006/relationships/hyperlink" Target="https://c2mb.ajg.com/media/qrypxge1/financial-resources.pdf" TargetMode="External"/><Relationship Id="rId4" Type="http://schemas.openxmlformats.org/officeDocument/2006/relationships/hyperlink" Target="NULL" TargetMode="External"/><Relationship Id="rId9" Type="http://schemas.openxmlformats.org/officeDocument/2006/relationships/hyperlink" Target="https://c2mb.ajg.com/cityofbellevue/employee-assistance-progra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ityofbellevuehr.workterra.ne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3" Type="http://schemas.openxmlformats.org/officeDocument/2006/relationships/hyperlink" Target="https://c2mb.ajg.com/cityofbellevue"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s://cityofbellevuehr.workterra.net/"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c2mb.ajg.com/cityofbellevue"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www.drs.wa.gov/"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mailto:Retirement@bellevuewa.gov" TargetMode="External"/><Relationship Id="rId7" Type="http://schemas.openxmlformats.org/officeDocument/2006/relationships/hyperlink" Target="http://mebt.org/" TargetMode="External"/><Relationship Id="rId2" Type="http://schemas.openxmlformats.org/officeDocument/2006/relationships/hyperlink" Target="mailto:Streperina@bellevuewa.gov" TargetMode="External"/><Relationship Id="rId1" Type="http://schemas.openxmlformats.org/officeDocument/2006/relationships/slideLayout" Target="../slideLayouts/slideLayout3.xml"/><Relationship Id="rId6" Type="http://schemas.openxmlformats.org/officeDocument/2006/relationships/hyperlink" Target="https://www.drs.wa.gov/plan/dcp/" TargetMode="External"/><Relationship Id="rId5" Type="http://schemas.openxmlformats.org/officeDocument/2006/relationships/hyperlink" Target="http://www.drs.wa.gov/" TargetMode="External"/><Relationship Id="rId4" Type="http://schemas.openxmlformats.org/officeDocument/2006/relationships/hyperlink" Target="https://c2mb.ajg.com/cityofbellevue/retirement-programs/"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2mb.ajg.com/cityofbellevu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53F457-B8FF-4B97-BE00-1D07B915E0B0}"/>
              </a:ext>
            </a:extLst>
          </p:cNvPr>
          <p:cNvSpPr>
            <a:spLocks noGrp="1"/>
          </p:cNvSpPr>
          <p:nvPr>
            <p:ph type="ctrTitle"/>
          </p:nvPr>
        </p:nvSpPr>
        <p:spPr>
          <a:xfrm>
            <a:off x="596900" y="1459122"/>
            <a:ext cx="7861300" cy="3062078"/>
          </a:xfrm>
        </p:spPr>
        <p:txBody>
          <a:bodyPr vert="horz" lIns="68580" tIns="34290" rIns="68580" bIns="34290" rtlCol="0" anchor="b">
            <a:normAutofit/>
          </a:bodyPr>
          <a:lstStyle/>
          <a:p>
            <a:pPr>
              <a:lnSpc>
                <a:spcPts val="3600"/>
              </a:lnSpc>
              <a:spcBef>
                <a:spcPts val="1350"/>
              </a:spcBef>
            </a:pPr>
            <a:r>
              <a:rPr lang="en-US" sz="3600">
                <a:solidFill>
                  <a:schemeClr val="accent2">
                    <a:lumMod val="75000"/>
                  </a:schemeClr>
                </a:solidFill>
              </a:rPr>
              <a:t>Welcome to our Employee Town Hall</a:t>
            </a:r>
            <a:br>
              <a:rPr lang="en-US" sz="2850">
                <a:solidFill>
                  <a:srgbClr val="006598"/>
                </a:solidFill>
                <a:latin typeface="Open Sans" panose="020B0606030504020204" pitchFamily="34" charset="0"/>
                <a:ea typeface="Open Sans" panose="020B0606030504020204" pitchFamily="34" charset="0"/>
                <a:cs typeface="Open Sans" panose="020B0606030504020204" pitchFamily="34" charset="0"/>
              </a:rPr>
            </a:br>
            <a:br>
              <a:rPr lang="en-US" sz="2850">
                <a:solidFill>
                  <a:srgbClr val="006598"/>
                </a:solidFill>
                <a:latin typeface="Open Sans" panose="020B0606030504020204" pitchFamily="34" charset="0"/>
                <a:ea typeface="Open Sans" panose="020B0606030504020204" pitchFamily="34" charset="0"/>
                <a:cs typeface="Open Sans" panose="020B0606030504020204" pitchFamily="34" charset="0"/>
              </a:rPr>
            </a:br>
            <a:r>
              <a:rPr lang="en-US" sz="4000">
                <a:solidFill>
                  <a:srgbClr val="00B0F0"/>
                </a:solidFill>
              </a:rPr>
              <a:t>2025 Open Enrollment </a:t>
            </a:r>
            <a:br>
              <a:rPr lang="en-US" sz="4000">
                <a:solidFill>
                  <a:srgbClr val="00B0F0"/>
                </a:solidFill>
              </a:rPr>
            </a:br>
            <a:r>
              <a:rPr lang="en-US" sz="4000">
                <a:solidFill>
                  <a:srgbClr val="00B0F0"/>
                </a:solidFill>
              </a:rPr>
              <a:t>and</a:t>
            </a:r>
            <a:br>
              <a:rPr lang="en-US" sz="4000">
                <a:solidFill>
                  <a:srgbClr val="00B0F0"/>
                </a:solidFill>
              </a:rPr>
            </a:br>
            <a:r>
              <a:rPr lang="en-US" sz="4000">
                <a:solidFill>
                  <a:srgbClr val="00B0F0"/>
                </a:solidFill>
              </a:rPr>
              <a:t>Retirement Overview</a:t>
            </a:r>
          </a:p>
        </p:txBody>
      </p:sp>
      <p:sp>
        <p:nvSpPr>
          <p:cNvPr id="2" name="Subtitle 1">
            <a:extLst>
              <a:ext uri="{FF2B5EF4-FFF2-40B4-BE49-F238E27FC236}">
                <a16:creationId xmlns:a16="http://schemas.microsoft.com/office/drawing/2014/main" id="{E15F090A-29D5-41CC-A070-7B568D78E45B}"/>
              </a:ext>
            </a:extLst>
          </p:cNvPr>
          <p:cNvSpPr>
            <a:spLocks noGrp="1"/>
          </p:cNvSpPr>
          <p:nvPr>
            <p:ph type="subTitle" idx="1"/>
          </p:nvPr>
        </p:nvSpPr>
        <p:spPr>
          <a:xfrm>
            <a:off x="1371600" y="4978400"/>
            <a:ext cx="6629400" cy="914400"/>
          </a:xfrm>
        </p:spPr>
        <p:txBody>
          <a:bodyPr>
            <a:normAutofit/>
          </a:bodyPr>
          <a:lstStyle/>
          <a:p>
            <a:r>
              <a:rPr lang="en-US" b="0"/>
              <a:t>October 23, 2024</a:t>
            </a:r>
          </a:p>
        </p:txBody>
      </p:sp>
    </p:spTree>
    <p:extLst>
      <p:ext uri="{BB962C8B-B14F-4D97-AF65-F5344CB8AC3E}">
        <p14:creationId xmlns:p14="http://schemas.microsoft.com/office/powerpoint/2010/main" val="252180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 name="Group 10"/>
          <p:cNvGrpSpPr/>
          <p:nvPr/>
        </p:nvGrpSpPr>
        <p:grpSpPr>
          <a:xfrm>
            <a:off x="2524756" y="3026228"/>
            <a:ext cx="4094488" cy="805544"/>
            <a:chOff x="1496055" y="1006927"/>
            <a:chExt cx="4094488" cy="805544"/>
          </a:xfrm>
        </p:grpSpPr>
        <p:sp>
          <p:nvSpPr>
            <p:cNvPr id="12" name="Rounded Rectangle 11"/>
            <p:cNvSpPr/>
            <p:nvPr/>
          </p:nvSpPr>
          <p:spPr>
            <a:xfrm>
              <a:off x="1496055" y="1006927"/>
              <a:ext cx="4094488" cy="805544"/>
            </a:xfrm>
            <a:prstGeom prst="roundRect">
              <a:avLst/>
            </a:prstGeom>
            <a:solidFill>
              <a:srgbClr val="66808F"/>
            </a:solidFill>
            <a:ln>
              <a:noFill/>
            </a:ln>
            <a:effectLst/>
          </p:spPr>
          <p:style>
            <a:lnRef idx="3">
              <a:scrgbClr r="0" g="0" b="0"/>
            </a:lnRef>
            <a:fillRef idx="1">
              <a:scrgbClr r="0" g="0" b="0"/>
            </a:fillRef>
            <a:effectRef idx="1">
              <a:scrgbClr r="0" g="0" b="0"/>
            </a:effectRef>
            <a:fontRef idx="minor">
              <a:schemeClr val="dk1">
                <a:hueOff val="0"/>
                <a:satOff val="0"/>
                <a:lumOff val="0"/>
                <a:alphaOff val="0"/>
              </a:schemeClr>
            </a:fontRef>
          </p:style>
          <p:txBody>
            <a:bodyPr/>
            <a:lstStyle/>
            <a:p>
              <a:endParaRPr lang="en-US"/>
            </a:p>
          </p:txBody>
        </p:sp>
        <p:sp>
          <p:nvSpPr>
            <p:cNvPr id="13" name="Rounded Rectangle 4"/>
            <p:cNvSpPr/>
            <p:nvPr/>
          </p:nvSpPr>
          <p:spPr>
            <a:xfrm>
              <a:off x="1535378" y="1046250"/>
              <a:ext cx="4015842" cy="7268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0" kern="1200">
                  <a:solidFill>
                    <a:schemeClr val="bg1"/>
                  </a:solidFill>
                  <a:latin typeface="Calibri" pitchFamily="34" charset="0"/>
                </a:rPr>
                <a:t>WHAT IS MOST </a:t>
              </a:r>
            </a:p>
            <a:p>
              <a:pPr lvl="0" algn="ctr" defTabSz="1066800">
                <a:lnSpc>
                  <a:spcPct val="90000"/>
                </a:lnSpc>
                <a:spcBef>
                  <a:spcPct val="0"/>
                </a:spcBef>
                <a:spcAft>
                  <a:spcPts val="0"/>
                </a:spcAft>
              </a:pPr>
              <a:r>
                <a:rPr lang="en-US" sz="2400" b="0" kern="1200">
                  <a:solidFill>
                    <a:schemeClr val="bg1"/>
                  </a:solidFill>
                  <a:latin typeface="Calibri" pitchFamily="34" charset="0"/>
                </a:rPr>
                <a:t>IMPORTANT TO ME?</a:t>
              </a:r>
            </a:p>
          </p:txBody>
        </p:sp>
      </p:grpSp>
      <p:graphicFrame>
        <p:nvGraphicFramePr>
          <p:cNvPr id="14" name="Diagram 13"/>
          <p:cNvGraphicFramePr/>
          <p:nvPr>
            <p:extLst>
              <p:ext uri="{D42A27DB-BD31-4B8C-83A1-F6EECF244321}">
                <p14:modId xmlns:p14="http://schemas.microsoft.com/office/powerpoint/2010/main" val="957203395"/>
              </p:ext>
            </p:extLst>
          </p:nvPr>
        </p:nvGraphicFramePr>
        <p:xfrm>
          <a:off x="609600" y="2077949"/>
          <a:ext cx="7924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1828800" y="1396378"/>
            <a:ext cx="3048000" cy="1694576"/>
          </a:xfrm>
          <a:prstGeom prst="roundRect">
            <a:avLst/>
          </a:prstGeom>
          <a:solidFill>
            <a:srgbClr val="1F497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019300" y="1447800"/>
            <a:ext cx="2705100" cy="1631216"/>
          </a:xfrm>
          <a:prstGeom prst="rect">
            <a:avLst/>
          </a:prstGeom>
          <a:noFill/>
        </p:spPr>
        <p:txBody>
          <a:bodyPr wrap="square" rtlCol="0">
            <a:spAutoFit/>
          </a:bodyPr>
          <a:lstStyle/>
          <a:p>
            <a:r>
              <a:rPr lang="en-US" sz="2000" b="1">
                <a:solidFill>
                  <a:schemeClr val="bg1"/>
                </a:solidFill>
                <a:latin typeface="Calibri" panose="020F0502020204030204" pitchFamily="34" charset="0"/>
              </a:rPr>
              <a:t>Amount you pay when you access care. The cost share may vary based on the type of service and plan.</a:t>
            </a:r>
          </a:p>
        </p:txBody>
      </p:sp>
      <p:sp>
        <p:nvSpPr>
          <p:cNvPr id="9" name="Title 3"/>
          <p:cNvSpPr txBox="1">
            <a:spLocks/>
          </p:cNvSpPr>
          <p:nvPr/>
        </p:nvSpPr>
        <p:spPr>
          <a:xfrm>
            <a:off x="609600" y="402772"/>
            <a:ext cx="8343900" cy="609600"/>
          </a:xfrm>
          <a:prstGeom prst="rect">
            <a:avLst/>
          </a:prstGeom>
        </p:spPr>
        <p:txBody>
          <a:bodyPr vert="horz" lIns="91311" tIns="45657" rIns="91311" bIns="45657" rtlCol="0" anchor="b" anchorCtr="0">
            <a:noAutofit/>
          </a:bodyPr>
          <a:lstStyle>
            <a:lvl1pPr algn="l" defTabSz="456560" rtl="0" eaLnBrk="1" latinLnBrk="0" hangingPunct="1">
              <a:spcBef>
                <a:spcPct val="0"/>
              </a:spcBef>
              <a:buNone/>
              <a:defRPr lang="en-US" sz="3600" kern="1200" dirty="0">
                <a:solidFill>
                  <a:srgbClr val="00B0F0"/>
                </a:solidFill>
                <a:latin typeface="+mj-lt"/>
                <a:ea typeface="+mj-ea"/>
                <a:cs typeface="+mj-cs"/>
              </a:defRPr>
            </a:lvl1pPr>
          </a:lstStyle>
          <a:p>
            <a:pPr fontAlgn="auto">
              <a:lnSpc>
                <a:spcPct val="90000"/>
              </a:lnSpc>
              <a:spcAft>
                <a:spcPts val="0"/>
              </a:spcAft>
              <a:defRPr/>
            </a:pPr>
            <a:r>
              <a:rPr lang="en-US" sz="2800" b="1"/>
              <a:t>Which Medical Plan Best Meets the Needs of Me and My Family?</a:t>
            </a:r>
          </a:p>
        </p:txBody>
      </p:sp>
    </p:spTree>
    <p:extLst>
      <p:ext uri="{BB962C8B-B14F-4D97-AF65-F5344CB8AC3E}">
        <p14:creationId xmlns:p14="http://schemas.microsoft.com/office/powerpoint/2010/main" val="4057070336"/>
      </p:ext>
    </p:extLst>
  </p:cSld>
  <p:clrMapOvr>
    <a:masterClrMapping/>
  </p:clrMapOvr>
  <p:transition spd="slow" advClick="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6725" y="76200"/>
            <a:ext cx="8610600" cy="1020775"/>
          </a:xfrm>
        </p:spPr>
        <p:txBody>
          <a:bodyPr>
            <a:normAutofit/>
          </a:bodyPr>
          <a:lstStyle/>
          <a:p>
            <a:pPr>
              <a:defRPr/>
            </a:pPr>
            <a:r>
              <a:rPr lang="en-US" sz="2800">
                <a:solidFill>
                  <a:srgbClr val="00B0F0"/>
                </a:solidFill>
                <a:latin typeface="+mj-lt"/>
                <a:cs typeface="+mj-cs"/>
              </a:rPr>
              <a:t>Copay, Deductible and Coinsurance</a:t>
            </a:r>
          </a:p>
        </p:txBody>
      </p:sp>
      <p:sp>
        <p:nvSpPr>
          <p:cNvPr id="7" name="Content Placeholder 6"/>
          <p:cNvSpPr>
            <a:spLocks noGrp="1"/>
          </p:cNvSpPr>
          <p:nvPr>
            <p:ph idx="1"/>
          </p:nvPr>
        </p:nvSpPr>
        <p:spPr>
          <a:xfrm>
            <a:off x="466725" y="1135075"/>
            <a:ext cx="8229600" cy="4830775"/>
          </a:xfrm>
        </p:spPr>
        <p:txBody>
          <a:bodyPr/>
          <a:lstStyle/>
          <a:p>
            <a:pPr marL="0" indent="0">
              <a:buNone/>
            </a:pPr>
            <a:r>
              <a:rPr lang="en-US">
                <a:solidFill>
                  <a:schemeClr val="accent2">
                    <a:lumMod val="75000"/>
                  </a:schemeClr>
                </a:solidFill>
              </a:rPr>
              <a:t>Know how your plan works</a:t>
            </a: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241771927"/>
              </p:ext>
            </p:extLst>
          </p:nvPr>
        </p:nvGraphicFramePr>
        <p:xfrm>
          <a:off x="381000" y="1600200"/>
          <a:ext cx="8593455" cy="4730877"/>
        </p:xfrm>
        <a:graphic>
          <a:graphicData uri="http://schemas.openxmlformats.org/drawingml/2006/table">
            <a:tbl>
              <a:tblPr firstRow="1" firstCol="1" bandRow="1">
                <a:tableStyleId>{2D5ABB26-0587-4C30-8999-92F81FD0307C}</a:tableStyleId>
              </a:tblPr>
              <a:tblGrid>
                <a:gridCol w="3107055">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49382">
                <a:tc>
                  <a:txBody>
                    <a:bodyPr/>
                    <a:lstStyle/>
                    <a:p>
                      <a:pPr marL="0" marR="0" algn="just">
                        <a:lnSpc>
                          <a:spcPct val="115000"/>
                        </a:lnSpc>
                        <a:spcBef>
                          <a:spcPts val="0"/>
                        </a:spcBef>
                        <a:spcAft>
                          <a:spcPts val="1000"/>
                        </a:spcAft>
                      </a:pPr>
                      <a:endParaRPr lang="en-US" sz="1800" b="1" kern="1200">
                        <a:solidFill>
                          <a:schemeClr val="bg1"/>
                        </a:solidFill>
                        <a:latin typeface="Arial"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1000"/>
                        </a:spcAft>
                      </a:pPr>
                      <a:r>
                        <a:rPr lang="en-US"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Kaiser HMO</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algn="ctr">
                        <a:lnSpc>
                          <a:spcPct val="115000"/>
                        </a:lnSpc>
                        <a:spcBef>
                          <a:spcPts val="0"/>
                        </a:spcBef>
                        <a:spcAft>
                          <a:spcPts val="1000"/>
                        </a:spcAft>
                      </a:pPr>
                      <a:r>
                        <a:rPr lang="en-US"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Premera Choice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algn="ctr">
                        <a:lnSpc>
                          <a:spcPct val="115000"/>
                        </a:lnSpc>
                        <a:spcBef>
                          <a:spcPts val="0"/>
                        </a:spcBef>
                        <a:spcAft>
                          <a:spcPts val="1000"/>
                        </a:spcAft>
                      </a:pPr>
                      <a:r>
                        <a:rPr lang="en-US"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Premera Core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588264">
                <a:tc>
                  <a:txBody>
                    <a:bodyPr/>
                    <a:lstStyle/>
                    <a:p>
                      <a:pPr marL="0" marR="0" algn="just">
                        <a:lnSpc>
                          <a:spcPct val="115000"/>
                        </a:lnSpc>
                        <a:spcBef>
                          <a:spcPts val="0"/>
                        </a:spcBef>
                        <a:spcAft>
                          <a:spcPts val="1000"/>
                        </a:spcAft>
                      </a:pPr>
                      <a:r>
                        <a:rPr lang="en-US" sz="1400" b="1" kern="1200">
                          <a:solidFill>
                            <a:schemeClr val="bg1"/>
                          </a:solidFill>
                          <a:latin typeface="Arial" pitchFamily="34" charset="0"/>
                          <a:ea typeface="+mn-ea"/>
                          <a:cs typeface="+mn-cs"/>
                        </a:rPr>
                        <a:t>Type of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00000"/>
                        </a:lnSpc>
                        <a:spcBef>
                          <a:spcPts val="0"/>
                        </a:spcBef>
                        <a:spcAft>
                          <a:spcPts val="0"/>
                        </a:spcAft>
                      </a:pPr>
                      <a:r>
                        <a:rPr lang="en-US" sz="1400" kern="120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Health Maintenance Organization (HMO)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aseline="0">
                          <a:effectLst/>
                          <a:latin typeface="Arial" panose="020B0604020202020204" pitchFamily="34" charset="0"/>
                          <a:ea typeface="Times New Roman" panose="02020603050405020304" pitchFamily="18" charset="0"/>
                          <a:cs typeface="Times New Roman" panose="02020603050405020304" pitchFamily="18" charset="0"/>
                        </a:rPr>
                        <a:t>Preferred Provider Organization (PPO)</a:t>
                      </a:r>
                      <a:r>
                        <a:rPr lang="en-US" sz="140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400" kern="1200" baseline="0">
                          <a:solidFill>
                            <a:schemeClr val="tx1"/>
                          </a:solidFill>
                          <a:effectLst/>
                          <a:latin typeface="Arial" panose="020B0604020202020204" pitchFamily="34" charset="0"/>
                          <a:cs typeface="Times New Roman" panose="02020603050405020304" pitchFamily="18" charset="0"/>
                        </a:rPr>
                        <a:t>Preferred Provider Organization (PPO)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38200">
                <a:tc>
                  <a:txBody>
                    <a:bodyPr/>
                    <a:lstStyle/>
                    <a:p>
                      <a:pPr marL="0" marR="0" algn="just">
                        <a:lnSpc>
                          <a:spcPct val="100000"/>
                        </a:lnSpc>
                        <a:spcBef>
                          <a:spcPts val="0"/>
                        </a:spcBef>
                        <a:spcAft>
                          <a:spcPts val="300"/>
                        </a:spcAft>
                      </a:pPr>
                      <a:r>
                        <a:rPr lang="en-US" sz="1400" b="1" kern="1200">
                          <a:solidFill>
                            <a:schemeClr val="bg1"/>
                          </a:solidFill>
                          <a:latin typeface="Arial" pitchFamily="34" charset="0"/>
                          <a:ea typeface="+mn-ea"/>
                          <a:cs typeface="+mn-cs"/>
                        </a:rPr>
                        <a:t>Deductible</a:t>
                      </a:r>
                    </a:p>
                    <a:p>
                      <a:pPr marL="0" marR="0" algn="just">
                        <a:lnSpc>
                          <a:spcPct val="100000"/>
                        </a:lnSpc>
                        <a:spcBef>
                          <a:spcPts val="0"/>
                        </a:spcBef>
                        <a:spcAft>
                          <a:spcPts val="300"/>
                        </a:spcAft>
                      </a:pPr>
                      <a:r>
                        <a:rPr lang="en-US" sz="1200" b="1" i="0" kern="1200">
                          <a:solidFill>
                            <a:schemeClr val="bg1"/>
                          </a:solidFill>
                          <a:latin typeface="Arial" pitchFamily="34" charset="0"/>
                          <a:ea typeface="+mn-ea"/>
                          <a:cs typeface="+mn-cs"/>
                        </a:rPr>
                        <a:t>The amount you may need to pay up front each calendar year before the plan begins pay covered services.  </a:t>
                      </a:r>
                    </a:p>
                    <a:p>
                      <a:pPr marL="0" marR="0" algn="just">
                        <a:lnSpc>
                          <a:spcPct val="100000"/>
                        </a:lnSpc>
                        <a:spcBef>
                          <a:spcPts val="0"/>
                        </a:spcBef>
                        <a:spcAft>
                          <a:spcPts val="300"/>
                        </a:spcAft>
                      </a:pPr>
                      <a:r>
                        <a:rPr lang="en-US" sz="1200" b="1" i="1" kern="1200">
                          <a:solidFill>
                            <a:schemeClr val="bg1"/>
                          </a:solidFill>
                          <a:latin typeface="Arial" pitchFamily="34" charset="0"/>
                          <a:ea typeface="+mn-ea"/>
                          <a:cs typeface="+mn-cs"/>
                        </a:rPr>
                        <a:t>Does not apply to all services!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$0 per covered Individual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$750 per covered Individual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$0 per covered Individual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2900">
                <a:tc>
                  <a:txBody>
                    <a:bodyPr/>
                    <a:lstStyle/>
                    <a:p>
                      <a:pPr marL="0" marR="0" algn="just">
                        <a:lnSpc>
                          <a:spcPct val="115000"/>
                        </a:lnSpc>
                        <a:spcBef>
                          <a:spcPts val="0"/>
                        </a:spcBef>
                        <a:spcAft>
                          <a:spcPts val="1000"/>
                        </a:spcAft>
                      </a:pPr>
                      <a:r>
                        <a:rPr lang="en-US" sz="1400" b="1" kern="1200">
                          <a:solidFill>
                            <a:schemeClr val="bg1"/>
                          </a:solidFill>
                          <a:latin typeface="Arial" pitchFamily="34" charset="0"/>
                          <a:ea typeface="+mn-ea"/>
                          <a:cs typeface="+mn-cs"/>
                        </a:rPr>
                        <a:t>Office Visit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$10 copay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$30 Copay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$15 Copay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3740">
                <a:tc>
                  <a:txBody>
                    <a:bodyPr/>
                    <a:lstStyle/>
                    <a:p>
                      <a:pPr marL="0" marR="0" algn="just">
                        <a:lnSpc>
                          <a:spcPct val="100000"/>
                        </a:lnSpc>
                        <a:spcBef>
                          <a:spcPts val="0"/>
                        </a:spcBef>
                        <a:spcAft>
                          <a:spcPts val="300"/>
                        </a:spcAft>
                      </a:pPr>
                      <a:r>
                        <a:rPr lang="en-US" sz="1400" b="1" kern="1200">
                          <a:solidFill>
                            <a:schemeClr val="bg1"/>
                          </a:solidFill>
                          <a:latin typeface="Arial" pitchFamily="34" charset="0"/>
                          <a:ea typeface="+mn-ea"/>
                          <a:cs typeface="+mn-cs"/>
                        </a:rPr>
                        <a:t>Coinsurance</a:t>
                      </a:r>
                    </a:p>
                    <a:p>
                      <a:pPr marL="0" marR="0" algn="just">
                        <a:lnSpc>
                          <a:spcPct val="100000"/>
                        </a:lnSpc>
                        <a:spcBef>
                          <a:spcPts val="0"/>
                        </a:spcBef>
                        <a:spcAft>
                          <a:spcPts val="300"/>
                        </a:spcAft>
                      </a:pPr>
                      <a:r>
                        <a:rPr lang="en-US" sz="1200" b="1" i="0" kern="1200">
                          <a:solidFill>
                            <a:schemeClr val="bg1"/>
                          </a:solidFill>
                          <a:latin typeface="Arial" pitchFamily="34" charset="0"/>
                          <a:ea typeface="+mn-ea"/>
                          <a:cs typeface="+mn-cs"/>
                        </a:rPr>
                        <a:t>Portion of the cost you pay after you meet your annual deductible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59601">
                <a:tc>
                  <a:txBody>
                    <a:bodyPr/>
                    <a:lstStyle/>
                    <a:p>
                      <a:pPr marL="0" marR="0" algn="just">
                        <a:lnSpc>
                          <a:spcPct val="100000"/>
                        </a:lnSpc>
                        <a:spcBef>
                          <a:spcPts val="0"/>
                        </a:spcBef>
                        <a:spcAft>
                          <a:spcPts val="300"/>
                        </a:spcAft>
                      </a:pPr>
                      <a:r>
                        <a:rPr lang="en-US" sz="1400" b="1" kern="1200">
                          <a:solidFill>
                            <a:schemeClr val="bg1"/>
                          </a:solidFill>
                          <a:latin typeface="Arial" pitchFamily="34" charset="0"/>
                          <a:ea typeface="+mn-ea"/>
                          <a:cs typeface="+mn-cs"/>
                        </a:rPr>
                        <a:t>Prescription Coverage</a:t>
                      </a:r>
                    </a:p>
                    <a:p>
                      <a:pPr marL="0" marR="0" lvl="0" indent="0" algn="just" defTabSz="456560" rtl="0" eaLnBrk="1" fontAlgn="auto" latinLnBrk="0" hangingPunct="1">
                        <a:lnSpc>
                          <a:spcPct val="100000"/>
                        </a:lnSpc>
                        <a:spcBef>
                          <a:spcPts val="0"/>
                        </a:spcBef>
                        <a:spcAft>
                          <a:spcPts val="300"/>
                        </a:spcAft>
                        <a:buClrTx/>
                        <a:buSzTx/>
                        <a:buFontTx/>
                        <a:buNone/>
                        <a:tabLst/>
                        <a:defRPr/>
                      </a:pPr>
                      <a:r>
                        <a:rPr lang="en-US" sz="1200" b="1" i="0" kern="1200">
                          <a:solidFill>
                            <a:schemeClr val="bg1"/>
                          </a:solidFill>
                          <a:latin typeface="Arial" pitchFamily="34" charset="0"/>
                          <a:ea typeface="+mn-ea"/>
                          <a:cs typeface="+mn-cs"/>
                        </a:rPr>
                        <a:t>Premera Plans - Copay varies based on generic/brand name tiers.</a:t>
                      </a:r>
                      <a:r>
                        <a:rPr lang="en-US" sz="1200" b="1" i="0" kern="1200" baseline="0">
                          <a:solidFill>
                            <a:schemeClr val="bg1"/>
                          </a:solidFill>
                          <a:latin typeface="Arial" pitchFamily="34" charset="0"/>
                          <a:ea typeface="+mn-ea"/>
                          <a:cs typeface="+mn-cs"/>
                        </a:rPr>
                        <a:t> </a:t>
                      </a:r>
                      <a:endParaRPr lang="en-US" sz="1200" b="1" i="0" kern="1200">
                        <a:solidFill>
                          <a:schemeClr val="bg1"/>
                        </a:solidFill>
                        <a:latin typeface="Arial"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$10 copay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$10 - $45 copay; Mandatory Generics Rule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a:solidFill>
                            <a:schemeClr val="tx1"/>
                          </a:solidFill>
                          <a:effectLst/>
                          <a:latin typeface="+mn-lt"/>
                          <a:ea typeface="+mn-ea"/>
                          <a:cs typeface="+mn-cs"/>
                        </a:rPr>
                        <a:t>$10</a:t>
                      </a:r>
                      <a:r>
                        <a:rPr lang="en-US" sz="1400" kern="1200" baseline="0">
                          <a:solidFill>
                            <a:schemeClr val="tx1"/>
                          </a:solidFill>
                          <a:effectLst/>
                          <a:latin typeface="+mn-lt"/>
                          <a:ea typeface="+mn-ea"/>
                          <a:cs typeface="+mn-cs"/>
                        </a:rPr>
                        <a:t> -$20 copay  &amp; 50% Coinsurance </a:t>
                      </a:r>
                      <a:endParaRPr lang="en-US" sz="1400" kern="120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32599">
                <a:tc>
                  <a:txBody>
                    <a:bodyPr/>
                    <a:lstStyle/>
                    <a:p>
                      <a:pPr marL="0" marR="0" algn="just">
                        <a:lnSpc>
                          <a:spcPct val="100000"/>
                        </a:lnSpc>
                        <a:spcBef>
                          <a:spcPts val="0"/>
                        </a:spcBef>
                        <a:spcAft>
                          <a:spcPts val="600"/>
                        </a:spcAft>
                      </a:pPr>
                      <a:r>
                        <a:rPr lang="en-US" sz="1400" b="1" kern="1200">
                          <a:solidFill>
                            <a:schemeClr val="bg1"/>
                          </a:solidFill>
                          <a:latin typeface="Arial" pitchFamily="34" charset="0"/>
                          <a:ea typeface="+mn-ea"/>
                          <a:cs typeface="+mn-cs"/>
                        </a:rPr>
                        <a:t>Out-of-Pocket Maximum</a:t>
                      </a:r>
                    </a:p>
                    <a:p>
                      <a:pPr marL="0" marR="0" algn="just">
                        <a:lnSpc>
                          <a:spcPct val="100000"/>
                        </a:lnSpc>
                        <a:spcBef>
                          <a:spcPts val="0"/>
                        </a:spcBef>
                        <a:spcAft>
                          <a:spcPts val="600"/>
                        </a:spcAft>
                      </a:pPr>
                      <a:r>
                        <a:rPr lang="en-US" sz="1200" b="1" i="0" kern="1200">
                          <a:solidFill>
                            <a:schemeClr val="bg1"/>
                          </a:solidFill>
                          <a:latin typeface="Arial" pitchFamily="34" charset="0"/>
                          <a:ea typeface="+mn-ea"/>
                          <a:cs typeface="+mn-cs"/>
                        </a:rPr>
                        <a:t>The most you'll pay in a calendar year for covered medical and prescriptions.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400">
                          <a:effectLst/>
                        </a:rPr>
                        <a:t>$2,000 per covered Individual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$1,500 per covered Individual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$1,500 per covered Individual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29802559"/>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 name="Group 10"/>
          <p:cNvGrpSpPr/>
          <p:nvPr/>
        </p:nvGrpSpPr>
        <p:grpSpPr>
          <a:xfrm>
            <a:off x="2524756" y="3026228"/>
            <a:ext cx="4094488" cy="805544"/>
            <a:chOff x="1496055" y="1006927"/>
            <a:chExt cx="4094488" cy="805544"/>
          </a:xfrm>
        </p:grpSpPr>
        <p:sp>
          <p:nvSpPr>
            <p:cNvPr id="12" name="Rounded Rectangle 11"/>
            <p:cNvSpPr/>
            <p:nvPr/>
          </p:nvSpPr>
          <p:spPr>
            <a:xfrm>
              <a:off x="1496055" y="1006927"/>
              <a:ext cx="4094488" cy="805544"/>
            </a:xfrm>
            <a:prstGeom prst="roundRect">
              <a:avLst/>
            </a:prstGeom>
            <a:solidFill>
              <a:srgbClr val="66808F"/>
            </a:solidFill>
            <a:ln>
              <a:noFill/>
            </a:ln>
            <a:effectLst/>
          </p:spPr>
          <p:style>
            <a:lnRef idx="3">
              <a:scrgbClr r="0" g="0" b="0"/>
            </a:lnRef>
            <a:fillRef idx="1">
              <a:scrgbClr r="0" g="0" b="0"/>
            </a:fillRef>
            <a:effectRef idx="1">
              <a:scrgbClr r="0" g="0" b="0"/>
            </a:effectRef>
            <a:fontRef idx="minor">
              <a:schemeClr val="dk1">
                <a:hueOff val="0"/>
                <a:satOff val="0"/>
                <a:lumOff val="0"/>
                <a:alphaOff val="0"/>
              </a:schemeClr>
            </a:fontRef>
          </p:style>
          <p:txBody>
            <a:bodyPr/>
            <a:lstStyle/>
            <a:p>
              <a:endParaRPr lang="en-US"/>
            </a:p>
          </p:txBody>
        </p:sp>
        <p:sp>
          <p:nvSpPr>
            <p:cNvPr id="13" name="Rounded Rectangle 4"/>
            <p:cNvSpPr/>
            <p:nvPr/>
          </p:nvSpPr>
          <p:spPr>
            <a:xfrm>
              <a:off x="1535378" y="1046250"/>
              <a:ext cx="4015842" cy="7268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0" kern="1200">
                  <a:solidFill>
                    <a:schemeClr val="bg1"/>
                  </a:solidFill>
                  <a:latin typeface="Calibri" pitchFamily="34" charset="0"/>
                </a:rPr>
                <a:t>WHAT IS MOST </a:t>
              </a:r>
            </a:p>
            <a:p>
              <a:pPr lvl="0" algn="ctr" defTabSz="1066800">
                <a:lnSpc>
                  <a:spcPct val="90000"/>
                </a:lnSpc>
                <a:spcBef>
                  <a:spcPct val="0"/>
                </a:spcBef>
                <a:spcAft>
                  <a:spcPts val="0"/>
                </a:spcAft>
              </a:pPr>
              <a:r>
                <a:rPr lang="en-US" sz="2400" b="0" kern="1200">
                  <a:solidFill>
                    <a:schemeClr val="bg1"/>
                  </a:solidFill>
                  <a:latin typeface="Calibri" pitchFamily="34" charset="0"/>
                </a:rPr>
                <a:t>IMPORTANT TO ME?</a:t>
              </a:r>
            </a:p>
          </p:txBody>
        </p:sp>
      </p:grpSp>
      <p:graphicFrame>
        <p:nvGraphicFramePr>
          <p:cNvPr id="14" name="Diagram 13"/>
          <p:cNvGraphicFramePr/>
          <p:nvPr>
            <p:extLst>
              <p:ext uri="{D42A27DB-BD31-4B8C-83A1-F6EECF244321}">
                <p14:modId xmlns:p14="http://schemas.microsoft.com/office/powerpoint/2010/main" val="784269472"/>
              </p:ext>
            </p:extLst>
          </p:nvPr>
        </p:nvGraphicFramePr>
        <p:xfrm>
          <a:off x="609600" y="2077949"/>
          <a:ext cx="7924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4191000" y="4495800"/>
            <a:ext cx="3048000" cy="1694576"/>
          </a:xfrm>
          <a:prstGeom prst="roundRect">
            <a:avLst/>
          </a:prstGeom>
          <a:solidFill>
            <a:srgbClr val="1F497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381500" y="4642045"/>
            <a:ext cx="2667000" cy="1323439"/>
          </a:xfrm>
          <a:prstGeom prst="rect">
            <a:avLst/>
          </a:prstGeom>
          <a:noFill/>
        </p:spPr>
        <p:txBody>
          <a:bodyPr wrap="square" rtlCol="0">
            <a:spAutoFit/>
          </a:bodyPr>
          <a:lstStyle/>
          <a:p>
            <a:r>
              <a:rPr lang="en-US" sz="2000" b="1">
                <a:solidFill>
                  <a:schemeClr val="bg1"/>
                </a:solidFill>
                <a:latin typeface="Calibri" panose="020F0502020204030204" pitchFamily="34" charset="0"/>
              </a:rPr>
              <a:t>Providers contracted or “in-network” with the plan. In-network providers vary by plan.</a:t>
            </a:r>
          </a:p>
        </p:txBody>
      </p:sp>
      <p:sp>
        <p:nvSpPr>
          <p:cNvPr id="9" name="Title 3"/>
          <p:cNvSpPr txBox="1">
            <a:spLocks/>
          </p:cNvSpPr>
          <p:nvPr/>
        </p:nvSpPr>
        <p:spPr>
          <a:xfrm>
            <a:off x="609600" y="-41633"/>
            <a:ext cx="8458200" cy="1096962"/>
          </a:xfrm>
          <a:prstGeom prst="rect">
            <a:avLst/>
          </a:prstGeom>
        </p:spPr>
        <p:txBody>
          <a:bodyPr vert="horz" lIns="91311" tIns="45657" rIns="91311" bIns="45657" rtlCol="0" anchor="b" anchorCtr="0">
            <a:noAutofit/>
          </a:bodyPr>
          <a:lstStyle>
            <a:lvl1pPr algn="l" defTabSz="456560" rtl="0" eaLnBrk="1" latinLnBrk="0" hangingPunct="1">
              <a:spcBef>
                <a:spcPct val="0"/>
              </a:spcBef>
              <a:buNone/>
              <a:defRPr lang="en-US" sz="3600" kern="1200" dirty="0">
                <a:solidFill>
                  <a:srgbClr val="00B0F0"/>
                </a:solidFill>
                <a:latin typeface="+mj-lt"/>
                <a:ea typeface="+mj-ea"/>
                <a:cs typeface="+mj-cs"/>
              </a:defRPr>
            </a:lvl1pPr>
          </a:lstStyle>
          <a:p>
            <a:pPr fontAlgn="auto">
              <a:lnSpc>
                <a:spcPct val="90000"/>
              </a:lnSpc>
              <a:spcAft>
                <a:spcPts val="0"/>
              </a:spcAft>
              <a:defRPr/>
            </a:pPr>
            <a:r>
              <a:rPr lang="en-US" sz="2800" b="1"/>
              <a:t>Which Medical Plan Best Meets the Needs of Me and My Family?</a:t>
            </a:r>
          </a:p>
        </p:txBody>
      </p:sp>
    </p:spTree>
    <p:extLst>
      <p:ext uri="{BB962C8B-B14F-4D97-AF65-F5344CB8AC3E}">
        <p14:creationId xmlns:p14="http://schemas.microsoft.com/office/powerpoint/2010/main" val="3573619324"/>
      </p:ext>
    </p:extLst>
  </p:cSld>
  <p:clrMapOvr>
    <a:masterClrMapping/>
  </p:clrMapOvr>
  <p:transition spd="slow" advClick="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8981" y="2991163"/>
            <a:ext cx="2067216" cy="2067216"/>
          </a:xfrm>
          <a:prstGeom prst="rect">
            <a:avLst/>
          </a:prstGeom>
        </p:spPr>
      </p:pic>
      <p:sp>
        <p:nvSpPr>
          <p:cNvPr id="2" name="Title 1"/>
          <p:cNvSpPr>
            <a:spLocks noGrp="1"/>
          </p:cNvSpPr>
          <p:nvPr>
            <p:ph type="title"/>
          </p:nvPr>
        </p:nvSpPr>
        <p:spPr/>
        <p:txBody>
          <a:bodyPr>
            <a:normAutofit/>
          </a:bodyPr>
          <a:lstStyle/>
          <a:p>
            <a:pPr defTabSz="456560">
              <a:defRPr/>
            </a:pPr>
            <a:r>
              <a:rPr lang="en-US" sz="2800">
                <a:solidFill>
                  <a:srgbClr val="00B0F0"/>
                </a:solidFill>
                <a:latin typeface="+mj-lt"/>
                <a:cs typeface="+mj-cs"/>
              </a:rPr>
              <a:t>Provider Networks</a:t>
            </a:r>
          </a:p>
        </p:txBody>
      </p:sp>
      <p:sp>
        <p:nvSpPr>
          <p:cNvPr id="3" name="Content Placeholder 2"/>
          <p:cNvSpPr>
            <a:spLocks noGrp="1"/>
          </p:cNvSpPr>
          <p:nvPr>
            <p:ph sz="half" idx="1"/>
          </p:nvPr>
        </p:nvSpPr>
        <p:spPr/>
        <p:txBody>
          <a:bodyPr/>
          <a:lstStyle/>
          <a:p>
            <a:endParaRPr lang="en-US" sz="2400"/>
          </a:p>
          <a:p>
            <a:endParaRPr lang="en-US" sz="2400"/>
          </a:p>
          <a:p>
            <a:r>
              <a:rPr lang="en-US" sz="2400"/>
              <a:t>HMO Network</a:t>
            </a:r>
            <a:endParaRPr lang="en-US"/>
          </a:p>
        </p:txBody>
      </p:sp>
      <p:sp>
        <p:nvSpPr>
          <p:cNvPr id="4" name="Content Placeholder 3"/>
          <p:cNvSpPr>
            <a:spLocks noGrp="1"/>
          </p:cNvSpPr>
          <p:nvPr>
            <p:ph sz="half" idx="2"/>
          </p:nvPr>
        </p:nvSpPr>
        <p:spPr>
          <a:xfrm>
            <a:off x="4643336" y="1143000"/>
            <a:ext cx="4043464" cy="5181600"/>
          </a:xfrm>
        </p:spPr>
        <p:txBody>
          <a:bodyPr/>
          <a:lstStyle/>
          <a:p>
            <a:endParaRPr lang="en-US"/>
          </a:p>
          <a:p>
            <a:endParaRPr lang="en-US" sz="2400"/>
          </a:p>
          <a:p>
            <a:r>
              <a:rPr lang="en-US" sz="2400"/>
              <a:t>Heritage/Heritage Plus 1 PPO Network</a:t>
            </a:r>
          </a:p>
          <a:p>
            <a:endParaRPr lang="en-US" sz="240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9640" y="2740546"/>
            <a:ext cx="3461430" cy="3444209"/>
          </a:xfrm>
          <a:prstGeom prst="rect">
            <a:avLst/>
          </a:prstGeom>
        </p:spPr>
      </p:pic>
      <p:sp>
        <p:nvSpPr>
          <p:cNvPr id="10" name="Rectangle 9"/>
          <p:cNvSpPr/>
          <p:nvPr/>
        </p:nvSpPr>
        <p:spPr>
          <a:xfrm>
            <a:off x="1765122" y="3124200"/>
            <a:ext cx="1663878" cy="27939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t="65691"/>
          <a:stretch/>
        </p:blipFill>
        <p:spPr>
          <a:xfrm>
            <a:off x="1751724" y="3156478"/>
            <a:ext cx="1663878" cy="200609"/>
          </a:xfrm>
          <a:prstGeom prst="rect">
            <a:avLst/>
          </a:prstGeom>
        </p:spPr>
      </p:pic>
      <p:pic>
        <p:nvPicPr>
          <p:cNvPr id="13" name="Picture 12"/>
          <p:cNvPicPr>
            <a:picLocks noChangeAspect="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rot="18879719" flipH="1">
            <a:off x="5558167" y="2845110"/>
            <a:ext cx="625875" cy="622761"/>
          </a:xfrm>
          <a:prstGeom prst="rect">
            <a:avLst/>
          </a:prstGeom>
        </p:spPr>
      </p:pic>
      <p:pic>
        <p:nvPicPr>
          <p:cNvPr id="14" name="Picture 13"/>
          <p:cNvPicPr>
            <a:picLocks noChangeAspect="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rot="3291073" flipH="1">
            <a:off x="7395931" y="2961828"/>
            <a:ext cx="625876" cy="622762"/>
          </a:xfrm>
          <a:prstGeom prst="rect">
            <a:avLst/>
          </a:prstGeom>
        </p:spPr>
      </p:pic>
      <p:pic>
        <p:nvPicPr>
          <p:cNvPr id="17" name="Picture 16"/>
          <p:cNvPicPr>
            <a:picLocks noChangeAspect="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rot="15004787" flipH="1">
            <a:off x="5266801" y="4070178"/>
            <a:ext cx="625875" cy="622761"/>
          </a:xfrm>
          <a:prstGeom prst="rect">
            <a:avLst/>
          </a:prstGeom>
        </p:spPr>
      </p:pic>
      <p:pic>
        <p:nvPicPr>
          <p:cNvPr id="18" name="Picture 17"/>
          <p:cNvPicPr>
            <a:picLocks noChangeAspect="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rot="6163298" flipH="1">
            <a:off x="7628772" y="4030078"/>
            <a:ext cx="625875" cy="622761"/>
          </a:xfrm>
          <a:prstGeom prst="rect">
            <a:avLst/>
          </a:prstGeom>
        </p:spPr>
      </p:pic>
      <p:pic>
        <p:nvPicPr>
          <p:cNvPr id="19" name="Picture 18"/>
          <p:cNvPicPr>
            <a:picLocks noChangeAspect="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rot="9392512" flipH="1">
            <a:off x="6849524" y="4894306"/>
            <a:ext cx="625874" cy="622760"/>
          </a:xfrm>
          <a:prstGeom prst="rect">
            <a:avLst/>
          </a:prstGeom>
        </p:spPr>
      </p:pic>
      <p:pic>
        <p:nvPicPr>
          <p:cNvPr id="16" name="Picture 15" descr="Premera_B &amp; W_White Back.jpg">
            <a:extLst>
              <a:ext uri="{FF2B5EF4-FFF2-40B4-BE49-F238E27FC236}">
                <a16:creationId xmlns:a16="http://schemas.microsoft.com/office/drawing/2014/main" id="{D4A1F23F-9D4E-4120-AD83-461766CCE2FA}"/>
              </a:ext>
            </a:extLst>
          </p:cNvPr>
          <p:cNvPicPr/>
          <p:nvPr/>
        </p:nvPicPr>
        <p:blipFill>
          <a:blip r:embed="rId7" cstate="print"/>
          <a:stretch>
            <a:fillRect/>
          </a:stretch>
        </p:blipFill>
        <p:spPr>
          <a:xfrm>
            <a:off x="4672005" y="1433606"/>
            <a:ext cx="1815465" cy="723900"/>
          </a:xfrm>
          <a:prstGeom prst="rect">
            <a:avLst/>
          </a:prstGeom>
          <a:effectLst/>
        </p:spPr>
      </p:pic>
      <p:pic>
        <p:nvPicPr>
          <p:cNvPr id="20" name="Picture 19">
            <a:extLst>
              <a:ext uri="{FF2B5EF4-FFF2-40B4-BE49-F238E27FC236}">
                <a16:creationId xmlns:a16="http://schemas.microsoft.com/office/drawing/2014/main" id="{3144ECEF-8B65-459B-82A0-365822CB5EC2}"/>
              </a:ext>
            </a:extLst>
          </p:cNvPr>
          <p:cNvPicPr/>
          <p:nvPr/>
        </p:nvPicPr>
        <p:blipFill>
          <a:blip r:embed="rId8">
            <a:extLst>
              <a:ext uri="{28A0092B-C50C-407E-A947-70E740481C1C}">
                <a14:useLocalDpi xmlns:a14="http://schemas.microsoft.com/office/drawing/2010/main" val="0"/>
              </a:ext>
            </a:extLst>
          </a:blip>
          <a:stretch>
            <a:fillRect/>
          </a:stretch>
        </p:blipFill>
        <p:spPr>
          <a:xfrm>
            <a:off x="648718" y="1422838"/>
            <a:ext cx="1882140" cy="643890"/>
          </a:xfrm>
          <a:prstGeom prst="rect">
            <a:avLst/>
          </a:prstGeom>
        </p:spPr>
      </p:pic>
    </p:spTree>
    <p:extLst>
      <p:ext uri="{BB962C8B-B14F-4D97-AF65-F5344CB8AC3E}">
        <p14:creationId xmlns:p14="http://schemas.microsoft.com/office/powerpoint/2010/main" val="132178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 name="Group 10"/>
          <p:cNvGrpSpPr/>
          <p:nvPr/>
        </p:nvGrpSpPr>
        <p:grpSpPr>
          <a:xfrm>
            <a:off x="2524756" y="3026228"/>
            <a:ext cx="4094488" cy="805544"/>
            <a:chOff x="1496055" y="1006927"/>
            <a:chExt cx="4094488" cy="805544"/>
          </a:xfrm>
        </p:grpSpPr>
        <p:sp>
          <p:nvSpPr>
            <p:cNvPr id="12" name="Rounded Rectangle 11"/>
            <p:cNvSpPr/>
            <p:nvPr/>
          </p:nvSpPr>
          <p:spPr>
            <a:xfrm>
              <a:off x="1496055" y="1006927"/>
              <a:ext cx="4094488" cy="805544"/>
            </a:xfrm>
            <a:prstGeom prst="roundRect">
              <a:avLst/>
            </a:prstGeom>
            <a:solidFill>
              <a:srgbClr val="66808F"/>
            </a:solidFill>
            <a:ln>
              <a:noFill/>
            </a:ln>
            <a:effectLst/>
          </p:spPr>
          <p:style>
            <a:lnRef idx="3">
              <a:scrgbClr r="0" g="0" b="0"/>
            </a:lnRef>
            <a:fillRef idx="1">
              <a:scrgbClr r="0" g="0" b="0"/>
            </a:fillRef>
            <a:effectRef idx="1">
              <a:scrgbClr r="0" g="0" b="0"/>
            </a:effectRef>
            <a:fontRef idx="minor">
              <a:schemeClr val="dk1">
                <a:hueOff val="0"/>
                <a:satOff val="0"/>
                <a:lumOff val="0"/>
                <a:alphaOff val="0"/>
              </a:schemeClr>
            </a:fontRef>
          </p:style>
          <p:txBody>
            <a:bodyPr/>
            <a:lstStyle/>
            <a:p>
              <a:endParaRPr lang="en-US"/>
            </a:p>
          </p:txBody>
        </p:sp>
        <p:sp>
          <p:nvSpPr>
            <p:cNvPr id="13" name="Rounded Rectangle 4"/>
            <p:cNvSpPr/>
            <p:nvPr/>
          </p:nvSpPr>
          <p:spPr>
            <a:xfrm>
              <a:off x="1535378" y="1046250"/>
              <a:ext cx="4015842" cy="7268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0" kern="1200">
                  <a:solidFill>
                    <a:schemeClr val="bg1"/>
                  </a:solidFill>
                  <a:latin typeface="Calibri" pitchFamily="34" charset="0"/>
                </a:rPr>
                <a:t>WHAT IS MOST </a:t>
              </a:r>
            </a:p>
            <a:p>
              <a:pPr lvl="0" algn="ctr" defTabSz="1066800">
                <a:lnSpc>
                  <a:spcPct val="90000"/>
                </a:lnSpc>
                <a:spcBef>
                  <a:spcPct val="0"/>
                </a:spcBef>
                <a:spcAft>
                  <a:spcPts val="0"/>
                </a:spcAft>
              </a:pPr>
              <a:r>
                <a:rPr lang="en-US" sz="2400" b="0" kern="1200">
                  <a:solidFill>
                    <a:schemeClr val="bg1"/>
                  </a:solidFill>
                  <a:latin typeface="Calibri" pitchFamily="34" charset="0"/>
                </a:rPr>
                <a:t>IMPORTANT TO ME?</a:t>
              </a:r>
            </a:p>
          </p:txBody>
        </p:sp>
      </p:grpSp>
      <p:graphicFrame>
        <p:nvGraphicFramePr>
          <p:cNvPr id="14" name="Diagram 13"/>
          <p:cNvGraphicFramePr/>
          <p:nvPr>
            <p:extLst>
              <p:ext uri="{D42A27DB-BD31-4B8C-83A1-F6EECF244321}">
                <p14:modId xmlns:p14="http://schemas.microsoft.com/office/powerpoint/2010/main" val="2422867019"/>
              </p:ext>
            </p:extLst>
          </p:nvPr>
        </p:nvGraphicFramePr>
        <p:xfrm>
          <a:off x="609600" y="2077949"/>
          <a:ext cx="7924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1828800" y="4495800"/>
            <a:ext cx="3048000" cy="1694576"/>
          </a:xfrm>
          <a:prstGeom prst="roundRect">
            <a:avLst/>
          </a:prstGeom>
          <a:solidFill>
            <a:srgbClr val="1F497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981200" y="4548814"/>
            <a:ext cx="2743200" cy="1631216"/>
          </a:xfrm>
          <a:prstGeom prst="rect">
            <a:avLst/>
          </a:prstGeom>
          <a:noFill/>
        </p:spPr>
        <p:txBody>
          <a:bodyPr wrap="square" rtlCol="0">
            <a:spAutoFit/>
          </a:bodyPr>
          <a:lstStyle/>
          <a:p>
            <a:r>
              <a:rPr lang="en-US" sz="2000" b="1">
                <a:solidFill>
                  <a:schemeClr val="bg1"/>
                </a:solidFill>
                <a:latin typeface="Calibri" panose="020F0502020204030204" pitchFamily="34" charset="0"/>
              </a:rPr>
              <a:t>Medical services permitted under the terms of the plan. Some services have visit and/or day maximums.</a:t>
            </a:r>
          </a:p>
        </p:txBody>
      </p:sp>
      <p:sp>
        <p:nvSpPr>
          <p:cNvPr id="9" name="Title 3"/>
          <p:cNvSpPr txBox="1">
            <a:spLocks/>
          </p:cNvSpPr>
          <p:nvPr/>
        </p:nvSpPr>
        <p:spPr>
          <a:xfrm>
            <a:off x="579120" y="799920"/>
            <a:ext cx="8458200" cy="1096962"/>
          </a:xfrm>
          <a:prstGeom prst="rect">
            <a:avLst/>
          </a:prstGeom>
        </p:spPr>
        <p:txBody>
          <a:bodyPr vert="horz" lIns="91311" tIns="45657" rIns="91311" bIns="45657" rtlCol="0" anchor="b" anchorCtr="0">
            <a:noAutofit/>
          </a:bodyPr>
          <a:lstStyle>
            <a:lvl1pPr algn="l" defTabSz="456560" rtl="0" eaLnBrk="1" latinLnBrk="0" hangingPunct="1">
              <a:spcBef>
                <a:spcPct val="0"/>
              </a:spcBef>
              <a:buNone/>
              <a:defRPr lang="en-US" sz="3600" kern="1200" dirty="0">
                <a:solidFill>
                  <a:srgbClr val="00B0F0"/>
                </a:solidFill>
                <a:latin typeface="+mj-lt"/>
                <a:ea typeface="+mj-ea"/>
                <a:cs typeface="+mj-cs"/>
              </a:defRPr>
            </a:lvl1pPr>
          </a:lstStyle>
          <a:p>
            <a:pPr fontAlgn="auto">
              <a:spcAft>
                <a:spcPts val="0"/>
              </a:spcAft>
              <a:defRPr/>
            </a:pPr>
            <a:endParaRPr lang="en-US"/>
          </a:p>
        </p:txBody>
      </p:sp>
      <p:sp>
        <p:nvSpPr>
          <p:cNvPr id="2" name="Title 1"/>
          <p:cNvSpPr>
            <a:spLocks noGrp="1"/>
          </p:cNvSpPr>
          <p:nvPr>
            <p:ph type="title"/>
          </p:nvPr>
        </p:nvSpPr>
        <p:spPr/>
        <p:txBody>
          <a:bodyPr>
            <a:normAutofit fontScale="90000"/>
          </a:bodyPr>
          <a:lstStyle/>
          <a:p>
            <a:r>
              <a:rPr lang="en-US" sz="3100">
                <a:solidFill>
                  <a:srgbClr val="00B0F0"/>
                </a:solidFill>
                <a:latin typeface="+mj-lt"/>
                <a:cs typeface="+mj-cs"/>
              </a:rPr>
              <a:t>Which Medical Plan Best Meets the Needs of Me and My Family?</a:t>
            </a:r>
            <a:br>
              <a:rPr lang="en-US"/>
            </a:br>
            <a:endParaRPr lang="en-US"/>
          </a:p>
        </p:txBody>
      </p:sp>
    </p:spTree>
    <p:extLst>
      <p:ext uri="{BB962C8B-B14F-4D97-AF65-F5344CB8AC3E}">
        <p14:creationId xmlns:p14="http://schemas.microsoft.com/office/powerpoint/2010/main" val="355375801"/>
      </p:ext>
    </p:extLst>
  </p:cSld>
  <p:clrMapOvr>
    <a:masterClrMapping/>
  </p:clrMapOvr>
  <p:transition spd="slow" advClick="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800" kern="1200">
                <a:solidFill>
                  <a:schemeClr val="bg1"/>
                </a:solidFill>
                <a:latin typeface="+mj-lt"/>
                <a:ea typeface="+mj-ea"/>
                <a:cs typeface="+mj-cs"/>
              </a:rPr>
              <a:t>Covered Services and Limitations</a:t>
            </a:r>
          </a:p>
        </p:txBody>
      </p:sp>
      <p:graphicFrame>
        <p:nvGraphicFramePr>
          <p:cNvPr id="6" name="Table 5"/>
          <p:cNvGraphicFramePr>
            <a:graphicFrameLocks noGrp="1"/>
          </p:cNvGraphicFramePr>
          <p:nvPr>
            <p:extLst>
              <p:ext uri="{D42A27DB-BD31-4B8C-83A1-F6EECF244321}">
                <p14:modId xmlns:p14="http://schemas.microsoft.com/office/powerpoint/2010/main" val="3393899101"/>
              </p:ext>
            </p:extLst>
          </p:nvPr>
        </p:nvGraphicFramePr>
        <p:xfrm>
          <a:off x="365760" y="1486722"/>
          <a:ext cx="8271974" cy="4722515"/>
        </p:xfrm>
        <a:graphic>
          <a:graphicData uri="http://schemas.openxmlformats.org/drawingml/2006/table">
            <a:tbl>
              <a:tblPr firstRow="1" bandRow="1">
                <a:noFill/>
              </a:tblPr>
              <a:tblGrid>
                <a:gridCol w="2977700">
                  <a:extLst>
                    <a:ext uri="{9D8B030D-6E8A-4147-A177-3AD203B41FA5}">
                      <a16:colId xmlns:a16="http://schemas.microsoft.com/office/drawing/2014/main" val="20000"/>
                    </a:ext>
                  </a:extLst>
                </a:gridCol>
                <a:gridCol w="1764758">
                  <a:extLst>
                    <a:ext uri="{9D8B030D-6E8A-4147-A177-3AD203B41FA5}">
                      <a16:colId xmlns:a16="http://schemas.microsoft.com/office/drawing/2014/main" val="20002"/>
                    </a:ext>
                  </a:extLst>
                </a:gridCol>
                <a:gridCol w="1764758">
                  <a:extLst>
                    <a:ext uri="{9D8B030D-6E8A-4147-A177-3AD203B41FA5}">
                      <a16:colId xmlns:a16="http://schemas.microsoft.com/office/drawing/2014/main" val="20003"/>
                    </a:ext>
                  </a:extLst>
                </a:gridCol>
                <a:gridCol w="1764758">
                  <a:extLst>
                    <a:ext uri="{9D8B030D-6E8A-4147-A177-3AD203B41FA5}">
                      <a16:colId xmlns:a16="http://schemas.microsoft.com/office/drawing/2014/main" val="20001"/>
                    </a:ext>
                  </a:extLst>
                </a:gridCol>
              </a:tblGrid>
              <a:tr h="410406">
                <a:tc>
                  <a:txBody>
                    <a:bodyPr/>
                    <a:lstStyle/>
                    <a:p>
                      <a:pPr>
                        <a:lnSpc>
                          <a:spcPct val="115000"/>
                        </a:lnSpc>
                      </a:pPr>
                      <a:endParaRPr lang="en-US" sz="1000" b="1">
                        <a:solidFill>
                          <a:srgbClr val="FFFFFF"/>
                        </a:solidFill>
                        <a:effectLst/>
                        <a:latin typeface="Calibri" panose="020F0502020204030204" pitchFamily="34" charset="0"/>
                      </a:endParaRPr>
                    </a:p>
                  </a:txBody>
                  <a:tcPr marL="146502" marR="87901" marT="87901" marB="87901" anchor="ctr">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marL="0" marR="0" algn="ctr">
                        <a:lnSpc>
                          <a:spcPct val="115000"/>
                        </a:lnSpc>
                        <a:spcBef>
                          <a:spcPts val="0"/>
                        </a:spcBef>
                        <a:spcAft>
                          <a:spcPts val="0"/>
                        </a:spcAft>
                      </a:pPr>
                      <a:r>
                        <a:rPr lang="en-US" sz="20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Kaiser </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marL="0" marR="0" algn="ctr">
                        <a:lnSpc>
                          <a:spcPct val="115000"/>
                        </a:lnSpc>
                        <a:spcBef>
                          <a:spcPts val="0"/>
                        </a:spcBef>
                        <a:spcAft>
                          <a:spcPts val="0"/>
                        </a:spcAft>
                      </a:pPr>
                      <a:r>
                        <a:rPr lang="en-US" sz="20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Choice Plan</a:t>
                      </a:r>
                      <a:endParaRPr lang="en-US" sz="2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marL="0" marR="0" algn="ctr">
                        <a:lnSpc>
                          <a:spcPct val="115000"/>
                        </a:lnSpc>
                        <a:spcBef>
                          <a:spcPts val="0"/>
                        </a:spcBef>
                        <a:spcAft>
                          <a:spcPts val="0"/>
                        </a:spcAft>
                      </a:pPr>
                      <a:r>
                        <a:rPr lang="en-US" sz="20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Core Plan</a:t>
                      </a:r>
                    </a:p>
                  </a:txBody>
                  <a:tcPr marL="146502" marR="87901" marT="87901" marB="87901" anchor="ctr">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0000"/>
                  </a:ext>
                </a:extLst>
              </a:tr>
              <a:tr h="406268">
                <a:tc>
                  <a:txBody>
                    <a:bodyPr/>
                    <a:lstStyle/>
                    <a:p>
                      <a:pPr marL="0" marR="0">
                        <a:lnSpc>
                          <a:spcPct val="115000"/>
                        </a:lnSpc>
                        <a:spcBef>
                          <a:spcPts val="0"/>
                        </a:spcBef>
                        <a:spcAft>
                          <a:spcPts val="0"/>
                        </a:spcAft>
                      </a:pPr>
                      <a:r>
                        <a:rPr lang="en-US" sz="1300" b="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Unlimited behavioral health</a:t>
                      </a:r>
                    </a:p>
                  </a:txBody>
                  <a:tcPr marL="146502" marR="87901" marT="87901" marB="87901"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0" marR="0" algn="ctr">
                        <a:lnSpc>
                          <a:spcPct val="115000"/>
                        </a:lnSpc>
                        <a:spcBef>
                          <a:spcPts val="0"/>
                        </a:spcBef>
                        <a:spcAft>
                          <a:spcPts val="0"/>
                        </a:spcAft>
                      </a:pPr>
                      <a:endParaRPr lang="en-US" sz="1600" b="1" i="0" u="none" strike="noStrike" kern="1200">
                        <a:solidFill>
                          <a:schemeClr val="tx1">
                            <a:lumMod val="85000"/>
                            <a:lumOff val="15000"/>
                          </a:schemeClr>
                        </a:solidFill>
                        <a:effectLst/>
                        <a:latin typeface="Wingdings 2" panose="05020102010507070707" pitchFamily="18" charset="2"/>
                        <a:ea typeface="+mn-ea"/>
                        <a:cs typeface="+mn-cs"/>
                      </a:endParaRPr>
                    </a:p>
                  </a:txBody>
                  <a:tcPr marL="146502" marR="87901" marT="87901" marB="87901"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423542254"/>
                  </a:ext>
                </a:extLst>
              </a:tr>
              <a:tr h="406268">
                <a:tc>
                  <a:txBody>
                    <a:bodyPr/>
                    <a:lstStyle/>
                    <a:p>
                      <a:pPr marL="0" marR="0">
                        <a:lnSpc>
                          <a:spcPct val="115000"/>
                        </a:lnSpc>
                        <a:spcBef>
                          <a:spcPts val="0"/>
                        </a:spcBef>
                        <a:spcAft>
                          <a:spcPts val="0"/>
                        </a:spcAft>
                      </a:pPr>
                      <a:r>
                        <a:rPr lang="en-US" sz="1300" b="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Access to more massage therapy visits</a:t>
                      </a:r>
                    </a:p>
                  </a:txBody>
                  <a:tcPr marL="146502" marR="87901" marT="87901" marB="8790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ctr" fontAlgn="ct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ctr" fontAlgn="ct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algn="ctr">
                        <a:lnSpc>
                          <a:spcPct val="115000"/>
                        </a:lnSpc>
                        <a:spcBef>
                          <a:spcPts val="0"/>
                        </a:spcBef>
                        <a:spcAft>
                          <a:spcPts val="0"/>
                        </a:spcAft>
                      </a:pPr>
                      <a:endParaRPr lang="en-US" sz="1600" b="1" i="0" u="none" strike="noStrike" kern="1200">
                        <a:solidFill>
                          <a:schemeClr val="tx1">
                            <a:lumMod val="85000"/>
                            <a:lumOff val="15000"/>
                          </a:schemeClr>
                        </a:solidFill>
                        <a:effectLst/>
                        <a:latin typeface="Wingdings 2" panose="05020102010507070707" pitchFamily="18" charset="2"/>
                        <a:ea typeface="+mn-ea"/>
                        <a:cs typeface="+mn-cs"/>
                      </a:endParaRPr>
                    </a:p>
                  </a:txBody>
                  <a:tcPr marL="146502" marR="87901" marT="87901" marB="8790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137485459"/>
                  </a:ext>
                </a:extLst>
              </a:tr>
              <a:tr h="571758">
                <a:tc>
                  <a:txBody>
                    <a:bodyPr/>
                    <a:lstStyle/>
                    <a:p>
                      <a:pPr marL="60325" indent="0" algn="l" fontAlgn="ctr"/>
                      <a:r>
                        <a:rPr lang="en-US" sz="1300" b="1" kern="1200" baseline="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Pay the lowest employee contributions from your paycheck</a:t>
                      </a:r>
                    </a:p>
                  </a:txBody>
                  <a:tcPr marL="146502" marR="87901" marT="87901" marB="87901"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r>
                        <a:rPr lang="en-US" sz="1600" b="1" i="0" u="none" strike="noStrike">
                          <a:solidFill>
                            <a:schemeClr val="tx1">
                              <a:lumMod val="85000"/>
                              <a:lumOff val="15000"/>
                            </a:schemeClr>
                          </a:solidFill>
                          <a:effectLst/>
                          <a:latin typeface="Wingdings 2" panose="05020102010507070707" pitchFamily="18" charset="2"/>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r>
                        <a:rPr lang="en-US" sz="1600" b="1" i="0" u="none" strike="noStrike">
                          <a:solidFill>
                            <a:schemeClr val="tx1">
                              <a:lumMod val="85000"/>
                              <a:lumOff val="15000"/>
                            </a:schemeClr>
                          </a:solidFill>
                          <a:effectLst/>
                          <a:latin typeface="Wingdings 2" panose="05020102010507070707" pitchFamily="18" charset="2"/>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0" marR="0" algn="ctr">
                        <a:lnSpc>
                          <a:spcPct val="115000"/>
                        </a:lnSpc>
                        <a:spcBef>
                          <a:spcPts val="0"/>
                        </a:spcBef>
                        <a:spcAft>
                          <a:spcPts val="0"/>
                        </a:spcAft>
                      </a:pPr>
                      <a:endParaRPr lang="en-US"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6502" marR="87901" marT="87901" marB="87901"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1"/>
                  </a:ext>
                </a:extLst>
              </a:tr>
              <a:tr h="607039">
                <a:tc>
                  <a:txBody>
                    <a:bodyPr/>
                    <a:lstStyle/>
                    <a:p>
                      <a:pPr marL="0" marR="0">
                        <a:lnSpc>
                          <a:spcPct val="115000"/>
                        </a:lnSpc>
                        <a:spcBef>
                          <a:spcPts val="0"/>
                        </a:spcBef>
                        <a:spcAft>
                          <a:spcPts val="0"/>
                        </a:spcAft>
                      </a:pPr>
                      <a:r>
                        <a:rPr lang="en-US" sz="1300" b="1" kern="1200" baseline="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Integrated, convenient, high quality, care of an HMO</a:t>
                      </a:r>
                    </a:p>
                  </a:txBody>
                  <a:tcPr marL="146502" marR="87901" marT="87901" marB="8790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ctr" fontAlgn="ctr"/>
                      <a:r>
                        <a:rPr lang="en-US" sz="1600" b="1" i="0" u="none" strike="noStrike">
                          <a:solidFill>
                            <a:schemeClr val="tx1">
                              <a:lumMod val="85000"/>
                              <a:lumOff val="15000"/>
                            </a:schemeClr>
                          </a:solidFill>
                          <a:effectLst/>
                          <a:latin typeface="Wingdings 2" panose="05020102010507070707" pitchFamily="18" charset="2"/>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algn="ctr">
                        <a:lnSpc>
                          <a:spcPct val="115000"/>
                        </a:lnSpc>
                        <a:spcBef>
                          <a:spcPts val="0"/>
                        </a:spcBef>
                        <a:spcAft>
                          <a:spcPts val="0"/>
                        </a:spcAft>
                      </a:pPr>
                      <a:endParaRPr lang="en-US"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algn="ctr">
                        <a:lnSpc>
                          <a:spcPct val="115000"/>
                        </a:lnSpc>
                        <a:spcBef>
                          <a:spcPts val="0"/>
                        </a:spcBef>
                        <a:spcAft>
                          <a:spcPts val="0"/>
                        </a:spcAft>
                      </a:pPr>
                      <a:endParaRPr lang="en-US"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6502" marR="87901" marT="87901" marB="8790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2"/>
                  </a:ext>
                </a:extLst>
              </a:tr>
              <a:tr h="60703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300" b="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Vision exams and hardware integrated with your medical plan</a:t>
                      </a:r>
                      <a:endParaRPr lang="en-US" sz="1300" b="1" i="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46502" marR="87901" marT="87901" marB="87901"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b="1" i="0" u="none" strike="noStrike">
                          <a:solidFill>
                            <a:schemeClr val="tx1">
                              <a:lumMod val="85000"/>
                              <a:lumOff val="15000"/>
                            </a:schemeClr>
                          </a:solidFill>
                          <a:effectLst/>
                          <a:latin typeface="Wingdings 2" panose="05020102010507070707" pitchFamily="18" charset="2"/>
                        </a:rPr>
                        <a:t>P</a:t>
                      </a:r>
                    </a:p>
                    <a:p>
                      <a:pPr marL="0" marR="0" algn="ctr">
                        <a:lnSpc>
                          <a:spcPct val="115000"/>
                        </a:lnSpc>
                        <a:spcBef>
                          <a:spcPts val="0"/>
                        </a:spcBef>
                        <a:spcAft>
                          <a:spcPts val="0"/>
                        </a:spcAft>
                      </a:pPr>
                      <a:endParaRPr lang="en-US" sz="1600"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endParaRPr lang="en-US" sz="1600" b="1" i="0" u="none" strike="noStrike">
                        <a:solidFill>
                          <a:schemeClr val="tx1">
                            <a:lumMod val="85000"/>
                            <a:lumOff val="15000"/>
                          </a:schemeClr>
                        </a:solidFill>
                        <a:effectLst/>
                        <a:latin typeface="Wingdings 2" panose="05020102010507070707" pitchFamily="18" charset="2"/>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fontAlgn="ctr"/>
                      <a:endParaRPr lang="en-US" sz="1600" b="1" i="0" u="none" strike="noStrike">
                        <a:solidFill>
                          <a:schemeClr val="tx1">
                            <a:lumMod val="85000"/>
                            <a:lumOff val="15000"/>
                          </a:schemeClr>
                        </a:solidFill>
                        <a:effectLst/>
                        <a:latin typeface="Wingdings 2" panose="05020102010507070707" pitchFamily="18" charset="2"/>
                      </a:endParaRPr>
                    </a:p>
                  </a:txBody>
                  <a:tcPr marL="146502" marR="87901" marT="87901" marB="87901"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982592714"/>
                  </a:ext>
                </a:extLst>
              </a:tr>
              <a:tr h="408087">
                <a:tc>
                  <a:txBody>
                    <a:bodyPr/>
                    <a:lstStyle/>
                    <a:p>
                      <a:pPr marL="0" marR="0">
                        <a:lnSpc>
                          <a:spcPct val="115000"/>
                        </a:lnSpc>
                        <a:spcBef>
                          <a:spcPts val="0"/>
                        </a:spcBef>
                        <a:spcAft>
                          <a:spcPts val="0"/>
                        </a:spcAft>
                      </a:pPr>
                      <a:r>
                        <a:rPr lang="en-US" sz="1300" b="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Lower deductible</a:t>
                      </a:r>
                    </a:p>
                  </a:txBody>
                  <a:tcPr marL="146502" marR="87901" marT="87901" marB="8790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ctr" defTabSz="456560" rtl="0" eaLnBrk="1" fontAlgn="auto" latinLnBrk="0" hangingPunct="1">
                        <a:lnSpc>
                          <a:spcPct val="115000"/>
                        </a:lnSpc>
                        <a:spcBef>
                          <a:spcPts val="0"/>
                        </a:spcBef>
                        <a:spcAft>
                          <a:spcPts val="0"/>
                        </a:spcAft>
                        <a:buClrTx/>
                        <a:buSzTx/>
                        <a:buFontTx/>
                        <a:buNone/>
                        <a:tabLst/>
                        <a:defRPr/>
                      </a:pP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algn="ctr">
                        <a:lnSpc>
                          <a:spcPct val="115000"/>
                        </a:lnSpc>
                        <a:spcBef>
                          <a:spcPts val="0"/>
                        </a:spcBef>
                        <a:spcAft>
                          <a:spcPts val="0"/>
                        </a:spcAft>
                      </a:pPr>
                      <a:endParaRPr lang="en-US" sz="1600" b="1" i="0" u="none" strike="noStrike" kern="1200">
                        <a:solidFill>
                          <a:schemeClr val="tx1">
                            <a:lumMod val="85000"/>
                            <a:lumOff val="15000"/>
                          </a:schemeClr>
                        </a:solidFill>
                        <a:effectLst/>
                        <a:latin typeface="Wingdings 2" panose="05020102010507070707" pitchFamily="18" charset="2"/>
                        <a:ea typeface="+mn-ea"/>
                        <a:cs typeface="+mn-cs"/>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ctr" defTabSz="456560" rtl="0" eaLnBrk="1" fontAlgn="auto" latinLnBrk="0" hangingPunct="1">
                        <a:lnSpc>
                          <a:spcPct val="115000"/>
                        </a:lnSpc>
                        <a:spcBef>
                          <a:spcPts val="0"/>
                        </a:spcBef>
                        <a:spcAft>
                          <a:spcPts val="0"/>
                        </a:spcAft>
                        <a:buClrTx/>
                        <a:buSzTx/>
                        <a:buFontTx/>
                        <a:buNone/>
                        <a:tabLst/>
                        <a:defRPr/>
                      </a:pPr>
                      <a:r>
                        <a:rPr lang="en-US" sz="1600" b="1" i="0" u="none" strike="noStrike" kern="1200">
                          <a:solidFill>
                            <a:schemeClr val="tx1">
                              <a:lumMod val="85000"/>
                              <a:lumOff val="15000"/>
                            </a:schemeClr>
                          </a:solidFill>
                          <a:effectLst/>
                          <a:latin typeface="Wingdings 2" panose="05020102010507070707" pitchFamily="18" charset="2"/>
                          <a:ea typeface="+mn-ea"/>
                          <a:cs typeface="+mn-cs"/>
                        </a:rPr>
                        <a:t>P</a:t>
                      </a:r>
                    </a:p>
                  </a:txBody>
                  <a:tcPr marL="146502" marR="87901" marT="87901" marB="8790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840902122"/>
                  </a:ext>
                </a:extLst>
              </a:tr>
              <a:tr h="807808">
                <a:tc>
                  <a:txBody>
                    <a:bodyPr/>
                    <a:lstStyle/>
                    <a:p>
                      <a:pPr marL="0" marR="0">
                        <a:lnSpc>
                          <a:spcPct val="115000"/>
                        </a:lnSpc>
                        <a:spcBef>
                          <a:spcPts val="0"/>
                        </a:spcBef>
                        <a:spcAft>
                          <a:spcPts val="0"/>
                        </a:spcAft>
                      </a:pPr>
                      <a:r>
                        <a:rPr lang="en-US" sz="1300" b="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Flexibility to see any providers </a:t>
                      </a:r>
                      <a:r>
                        <a:rPr lang="en-US" sz="1300" b="1" i="1"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Your cost will be less by using the Heritage Network</a:t>
                      </a:r>
                    </a:p>
                  </a:txBody>
                  <a:tcPr marL="146502" marR="87901" marT="87901" marB="87901"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14902"/>
                      </a:srgbClr>
                    </a:solidFill>
                  </a:tcPr>
                </a:tc>
                <a:tc>
                  <a:txBody>
                    <a:bodyPr/>
                    <a:lstStyle/>
                    <a:p>
                      <a:pPr marL="0" marR="0" algn="ctr">
                        <a:lnSpc>
                          <a:spcPct val="115000"/>
                        </a:lnSpc>
                        <a:spcBef>
                          <a:spcPts val="0"/>
                        </a:spcBef>
                        <a:spcAft>
                          <a:spcPts val="0"/>
                        </a:spcAft>
                      </a:pPr>
                      <a:endParaRPr lang="en-US" sz="1600" kern="120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14902"/>
                      </a:srgbClr>
                    </a:solidFill>
                  </a:tcPr>
                </a:tc>
                <a:tc>
                  <a:txBody>
                    <a:bodyPr/>
                    <a:lstStyle/>
                    <a:p>
                      <a:pPr algn="ctr" fontAlgn="ctr"/>
                      <a:r>
                        <a:rPr lang="en-US" sz="1600" b="1" i="0" u="none" strike="noStrike">
                          <a:solidFill>
                            <a:schemeClr val="tx1">
                              <a:lumMod val="85000"/>
                              <a:lumOff val="15000"/>
                            </a:schemeClr>
                          </a:solidFill>
                          <a:effectLst/>
                          <a:latin typeface="Wingdings 2" panose="05020102010507070707" pitchFamily="18" charset="2"/>
                        </a:rPr>
                        <a:t>P</a:t>
                      </a:r>
                    </a:p>
                  </a:txBody>
                  <a:tcPr marL="146502" marR="87901" marT="87901" marB="8790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14902"/>
                      </a:srgbClr>
                    </a:solidFill>
                  </a:tcPr>
                </a:tc>
                <a:tc>
                  <a:txBody>
                    <a:bodyPr/>
                    <a:lstStyle/>
                    <a:p>
                      <a:pPr algn="ctr" fontAlgn="ctr"/>
                      <a:r>
                        <a:rPr lang="en-US" sz="1600" b="1" i="0" u="none" strike="noStrike">
                          <a:solidFill>
                            <a:schemeClr val="tx1">
                              <a:lumMod val="85000"/>
                              <a:lumOff val="15000"/>
                            </a:schemeClr>
                          </a:solidFill>
                          <a:effectLst/>
                          <a:latin typeface="Wingdings 2" panose="05020102010507070707" pitchFamily="18" charset="2"/>
                        </a:rPr>
                        <a:t>P</a:t>
                      </a:r>
                    </a:p>
                  </a:txBody>
                  <a:tcPr marL="146502" marR="87901" marT="87901" marB="87901"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12700" cmpd="sng">
                      <a:noFill/>
                      <a:prstDash val="solid"/>
                    </a:lnB>
                    <a:solidFill>
                      <a:srgbClr val="878E8B">
                        <a:alpha val="14902"/>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6769170"/>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425"/>
            <a:ext cx="8458200" cy="1096962"/>
          </a:xfrm>
        </p:spPr>
        <p:txBody>
          <a:bodyPr>
            <a:normAutofit/>
          </a:bodyPr>
          <a:lstStyle/>
          <a:p>
            <a:pPr>
              <a:defRPr/>
            </a:pPr>
            <a:r>
              <a:rPr lang="en-US" sz="2800">
                <a:solidFill>
                  <a:srgbClr val="00B0F0"/>
                </a:solidFill>
                <a:latin typeface="+mj-lt"/>
                <a:cs typeface="+mj-cs"/>
              </a:rPr>
              <a:t>Reviewing Medical Plan Options</a:t>
            </a:r>
          </a:p>
        </p:txBody>
      </p:sp>
      <p:grpSp>
        <p:nvGrpSpPr>
          <p:cNvPr id="11" name="Group 10"/>
          <p:cNvGrpSpPr/>
          <p:nvPr/>
        </p:nvGrpSpPr>
        <p:grpSpPr>
          <a:xfrm>
            <a:off x="2524756" y="3026228"/>
            <a:ext cx="4094488" cy="805544"/>
            <a:chOff x="1496055" y="1006927"/>
            <a:chExt cx="4094488" cy="805544"/>
          </a:xfrm>
        </p:grpSpPr>
        <p:sp>
          <p:nvSpPr>
            <p:cNvPr id="12" name="Rounded Rectangle 11"/>
            <p:cNvSpPr/>
            <p:nvPr/>
          </p:nvSpPr>
          <p:spPr>
            <a:xfrm>
              <a:off x="1496055" y="1006927"/>
              <a:ext cx="4094488" cy="805544"/>
            </a:xfrm>
            <a:prstGeom prst="roundRect">
              <a:avLst/>
            </a:prstGeom>
            <a:solidFill>
              <a:srgbClr val="66808F"/>
            </a:solidFill>
            <a:ln>
              <a:noFill/>
            </a:ln>
            <a:effectLst/>
          </p:spPr>
          <p:style>
            <a:lnRef idx="3">
              <a:scrgbClr r="0" g="0" b="0"/>
            </a:lnRef>
            <a:fillRef idx="1">
              <a:scrgbClr r="0" g="0" b="0"/>
            </a:fillRef>
            <a:effectRef idx="1">
              <a:scrgbClr r="0" g="0" b="0"/>
            </a:effectRef>
            <a:fontRef idx="minor">
              <a:schemeClr val="dk1">
                <a:hueOff val="0"/>
                <a:satOff val="0"/>
                <a:lumOff val="0"/>
                <a:alphaOff val="0"/>
              </a:schemeClr>
            </a:fontRef>
          </p:style>
          <p:txBody>
            <a:bodyPr/>
            <a:lstStyle/>
            <a:p>
              <a:endParaRPr lang="en-US"/>
            </a:p>
          </p:txBody>
        </p:sp>
        <p:sp>
          <p:nvSpPr>
            <p:cNvPr id="13" name="Rounded Rectangle 4"/>
            <p:cNvSpPr/>
            <p:nvPr/>
          </p:nvSpPr>
          <p:spPr>
            <a:xfrm>
              <a:off x="1535378" y="1046250"/>
              <a:ext cx="4015842" cy="7268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0" kern="1200">
                  <a:solidFill>
                    <a:schemeClr val="bg1"/>
                  </a:solidFill>
                  <a:latin typeface="Calibri" pitchFamily="34" charset="0"/>
                </a:rPr>
                <a:t>WHAT IS MOST </a:t>
              </a:r>
            </a:p>
            <a:p>
              <a:pPr lvl="0" algn="ctr" defTabSz="1066800">
                <a:lnSpc>
                  <a:spcPct val="90000"/>
                </a:lnSpc>
                <a:spcBef>
                  <a:spcPct val="0"/>
                </a:spcBef>
                <a:spcAft>
                  <a:spcPts val="0"/>
                </a:spcAft>
              </a:pPr>
              <a:r>
                <a:rPr lang="en-US" sz="2400" b="0" kern="1200">
                  <a:solidFill>
                    <a:schemeClr val="bg1"/>
                  </a:solidFill>
                  <a:latin typeface="Calibri" pitchFamily="34" charset="0"/>
                </a:rPr>
                <a:t>IMPORTANT TO ME?</a:t>
              </a:r>
            </a:p>
          </p:txBody>
        </p:sp>
      </p:grpSp>
      <p:graphicFrame>
        <p:nvGraphicFramePr>
          <p:cNvPr id="14" name="Diagram 13"/>
          <p:cNvGraphicFramePr/>
          <p:nvPr>
            <p:extLst>
              <p:ext uri="{D42A27DB-BD31-4B8C-83A1-F6EECF244321}">
                <p14:modId xmlns:p14="http://schemas.microsoft.com/office/powerpoint/2010/main" val="410838576"/>
              </p:ext>
            </p:extLst>
          </p:nvPr>
        </p:nvGraphicFramePr>
        <p:xfrm>
          <a:off x="609600" y="2077949"/>
          <a:ext cx="7924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4806098"/>
      </p:ext>
    </p:extLst>
  </p:cSld>
  <p:clrMapOvr>
    <a:masterClrMapping/>
  </p:clrMapOvr>
  <p:transition spd="slow" advClick="0">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solidFill>
                  <a:srgbClr val="00B0F0"/>
                </a:solidFill>
                <a:latin typeface="+mj-lt"/>
              </a:rPr>
              <a:t>Get the Right Care at the Right Place</a:t>
            </a:r>
          </a:p>
        </p:txBody>
      </p:sp>
      <p:sp>
        <p:nvSpPr>
          <p:cNvPr id="6" name="Content Placeholder 2"/>
          <p:cNvSpPr txBox="1">
            <a:spLocks/>
          </p:cNvSpPr>
          <p:nvPr/>
        </p:nvSpPr>
        <p:spPr>
          <a:xfrm>
            <a:off x="452283" y="1434648"/>
            <a:ext cx="4038600" cy="4830774"/>
          </a:xfrm>
          <a:prstGeom prst="rect">
            <a:avLst/>
          </a:prstGeom>
          <a:ln>
            <a:solidFill>
              <a:schemeClr val="accent6">
                <a:lumMod val="75000"/>
              </a:schemeClr>
            </a:solidFill>
          </a:ln>
        </p:spPr>
        <p:txBody>
          <a:bodyPr vert="horz" lIns="91311" tIns="45657" rIns="91311" bIns="45657" rtlCol="0" anchor="t">
            <a:normAutofit fontScale="92500" lnSpcReduction="20000"/>
          </a:bodyPr>
          <a:lstStyle>
            <a:lvl1pPr marL="3175" indent="6350" algn="l" defTabSz="456560" rtl="0" eaLnBrk="1" latinLnBrk="0" hangingPunct="1">
              <a:spcBef>
                <a:spcPct val="20000"/>
              </a:spcBef>
              <a:buFont typeface="Arial"/>
              <a:buNone/>
              <a:defRPr sz="2600" kern="1200">
                <a:solidFill>
                  <a:srgbClr val="1F497D"/>
                </a:solidFill>
                <a:latin typeface="+mj-lt"/>
                <a:ea typeface="+mn-ea"/>
                <a:cs typeface="Times New Roman"/>
              </a:defRPr>
            </a:lvl1pPr>
            <a:lvl2pPr marL="741908" indent="-285348" algn="l" defTabSz="456560" rtl="0" eaLnBrk="1" latinLnBrk="0" hangingPunct="1">
              <a:spcBef>
                <a:spcPct val="20000"/>
              </a:spcBef>
              <a:buClr>
                <a:srgbClr val="F4AE66"/>
              </a:buClr>
              <a:buFont typeface="Arial" pitchFamily="34" charset="0"/>
              <a:buChar char="•"/>
              <a:defRPr sz="2400" kern="1200">
                <a:solidFill>
                  <a:srgbClr val="1F497D"/>
                </a:solidFill>
                <a:latin typeface="+mj-lt"/>
                <a:ea typeface="+mn-ea"/>
                <a:cs typeface="Times New Roman"/>
              </a:defRPr>
            </a:lvl2pPr>
            <a:lvl3pPr marL="1030426" indent="-229865" algn="l" defTabSz="456560" rtl="0" eaLnBrk="1" latinLnBrk="0" hangingPunct="1">
              <a:spcBef>
                <a:spcPct val="20000"/>
              </a:spcBef>
              <a:buFont typeface="Wingdings" pitchFamily="2" charset="2"/>
              <a:buChar char="ü"/>
              <a:defRPr sz="2200" kern="1200">
                <a:solidFill>
                  <a:srgbClr val="1F497D"/>
                </a:solidFill>
                <a:latin typeface="+mj-lt"/>
                <a:ea typeface="+mn-ea"/>
                <a:cs typeface="Times New Roman"/>
              </a:defRPr>
            </a:lvl3pPr>
            <a:lvl4pPr marL="1253952" indent="-223523" algn="l" defTabSz="456560" rtl="0" eaLnBrk="1" latinLnBrk="0" hangingPunct="1">
              <a:spcBef>
                <a:spcPct val="20000"/>
              </a:spcBef>
              <a:buFont typeface="Arial"/>
              <a:buChar char="–"/>
              <a:defRPr sz="2000" kern="1200">
                <a:solidFill>
                  <a:srgbClr val="1F497D"/>
                </a:solidFill>
                <a:latin typeface="+mj-lt"/>
                <a:ea typeface="+mn-ea"/>
                <a:cs typeface="Times New Roman"/>
              </a:defRPr>
            </a:lvl4pPr>
            <a:lvl5pPr marL="1483814" indent="-229865" algn="l" defTabSz="456560" rtl="0" eaLnBrk="1" latinLnBrk="0" hangingPunct="1">
              <a:spcBef>
                <a:spcPct val="20000"/>
              </a:spcBef>
              <a:buFont typeface="Arial"/>
              <a:buChar char="»"/>
              <a:defRPr sz="2000" kern="1200">
                <a:solidFill>
                  <a:srgbClr val="1F497D"/>
                </a:solidFill>
                <a:latin typeface="+mj-lt"/>
                <a:ea typeface="+mn-ea"/>
                <a:cs typeface="Times New Roman"/>
              </a:defRPr>
            </a:lvl5pPr>
            <a:lvl6pPr marL="2511074" indent="-228282" algn="l" defTabSz="456560" rtl="0" eaLnBrk="1" latinLnBrk="0" hangingPunct="1">
              <a:spcBef>
                <a:spcPct val="20000"/>
              </a:spcBef>
              <a:buFont typeface="Arial"/>
              <a:buChar char="•"/>
              <a:defRPr sz="2000" kern="1200">
                <a:solidFill>
                  <a:schemeClr val="tx1"/>
                </a:solidFill>
                <a:latin typeface="+mn-lt"/>
                <a:ea typeface="+mn-ea"/>
                <a:cs typeface="+mn-cs"/>
              </a:defRPr>
            </a:lvl6pPr>
            <a:lvl7pPr marL="2967634" indent="-228282" algn="l" defTabSz="456560" rtl="0" eaLnBrk="1" latinLnBrk="0" hangingPunct="1">
              <a:spcBef>
                <a:spcPct val="20000"/>
              </a:spcBef>
              <a:buFont typeface="Arial"/>
              <a:buChar char="•"/>
              <a:defRPr sz="2000" kern="1200">
                <a:solidFill>
                  <a:schemeClr val="tx1"/>
                </a:solidFill>
                <a:latin typeface="+mn-lt"/>
                <a:ea typeface="+mn-ea"/>
                <a:cs typeface="+mn-cs"/>
              </a:defRPr>
            </a:lvl7pPr>
            <a:lvl8pPr marL="3424191" indent="-228282" algn="l" defTabSz="456560" rtl="0" eaLnBrk="1" latinLnBrk="0" hangingPunct="1">
              <a:spcBef>
                <a:spcPct val="20000"/>
              </a:spcBef>
              <a:buFont typeface="Arial"/>
              <a:buChar char="•"/>
              <a:defRPr sz="2000" kern="1200">
                <a:solidFill>
                  <a:schemeClr val="tx1"/>
                </a:solidFill>
                <a:latin typeface="+mn-lt"/>
                <a:ea typeface="+mn-ea"/>
                <a:cs typeface="+mn-cs"/>
              </a:defRPr>
            </a:lvl8pPr>
            <a:lvl9pPr marL="3880748" indent="-228282" algn="l" defTabSz="456560" rtl="0" eaLnBrk="1" latinLnBrk="0" hangingPunct="1">
              <a:spcBef>
                <a:spcPct val="20000"/>
              </a:spcBef>
              <a:buFont typeface="Arial"/>
              <a:buChar char="•"/>
              <a:defRPr sz="2000" kern="1200">
                <a:solidFill>
                  <a:schemeClr val="tx1"/>
                </a:solidFill>
                <a:latin typeface="+mn-lt"/>
                <a:ea typeface="+mn-ea"/>
                <a:cs typeface="+mn-cs"/>
              </a:defRPr>
            </a:lvl9pPr>
          </a:lstStyle>
          <a:p>
            <a:pPr algn="ctr" fontAlgn="auto">
              <a:spcAft>
                <a:spcPts val="0"/>
              </a:spcAft>
            </a:pPr>
            <a:r>
              <a:rPr lang="en-US" b="1">
                <a:solidFill>
                  <a:schemeClr val="accent2">
                    <a:lumMod val="75000"/>
                  </a:schemeClr>
                </a:solidFill>
              </a:rPr>
              <a:t>24/7 </a:t>
            </a:r>
            <a:r>
              <a:rPr lang="en-US" b="1" err="1">
                <a:solidFill>
                  <a:schemeClr val="accent2">
                    <a:lumMod val="75000"/>
                  </a:schemeClr>
                </a:solidFill>
              </a:rPr>
              <a:t>NurseLine</a:t>
            </a:r>
            <a:endParaRPr lang="en-US" b="1">
              <a:solidFill>
                <a:schemeClr val="accent2">
                  <a:lumMod val="75000"/>
                </a:schemeClr>
              </a:solidFill>
            </a:endParaRPr>
          </a:p>
          <a:p>
            <a:pPr marL="457200" indent="-457200" fontAlgn="auto">
              <a:spcAft>
                <a:spcPts val="0"/>
              </a:spcAft>
              <a:buFont typeface="Arial" panose="020B0604020202020204" pitchFamily="34" charset="0"/>
              <a:buChar char="•"/>
            </a:pPr>
            <a:endParaRPr lang="en-US" sz="2400"/>
          </a:p>
          <a:p>
            <a:pPr marL="457200" indent="-457200" fontAlgn="auto">
              <a:spcAft>
                <a:spcPts val="0"/>
              </a:spcAft>
              <a:buFont typeface="Arial" panose="020B0604020202020204" pitchFamily="34" charset="0"/>
              <a:buChar char="•"/>
            </a:pPr>
            <a:r>
              <a:rPr lang="en-US" sz="2400"/>
              <a:t>Free for enrolled Members</a:t>
            </a:r>
          </a:p>
          <a:p>
            <a:pPr marL="457200" indent="-457200" fontAlgn="auto">
              <a:spcAft>
                <a:spcPts val="0"/>
              </a:spcAft>
              <a:buFont typeface="Arial" panose="020B0604020202020204" pitchFamily="34" charset="0"/>
              <a:buChar char="•"/>
            </a:pPr>
            <a:r>
              <a:rPr lang="en-US" sz="2400"/>
              <a:t>Kaiser: </a:t>
            </a:r>
            <a:r>
              <a:rPr lang="en-US" sz="2000" b="1"/>
              <a:t>206.630.2244	or 1.800.297.6877</a:t>
            </a:r>
            <a:endParaRPr lang="en-US" sz="2400"/>
          </a:p>
          <a:p>
            <a:pPr marL="457200" indent="-457200" fontAlgn="auto">
              <a:spcAft>
                <a:spcPts val="0"/>
              </a:spcAft>
              <a:buFont typeface="Arial" panose="020B0604020202020204" pitchFamily="34" charset="0"/>
              <a:buChar char="•"/>
            </a:pPr>
            <a:r>
              <a:rPr lang="en-US" sz="2400"/>
              <a:t>Premera: </a:t>
            </a:r>
            <a:r>
              <a:rPr lang="en-US" sz="2000" b="1"/>
              <a:t>800.841.8343</a:t>
            </a:r>
            <a:endParaRPr lang="en-US" sz="2400"/>
          </a:p>
          <a:p>
            <a:pPr marL="457200" indent="-457200" fontAlgn="auto">
              <a:spcAft>
                <a:spcPts val="0"/>
              </a:spcAft>
              <a:buFont typeface="Arial" panose="020B0604020202020204" pitchFamily="34" charset="0"/>
              <a:buChar char="•"/>
            </a:pPr>
            <a:r>
              <a:rPr lang="en-US" sz="2400"/>
              <a:t>Home treatment tips</a:t>
            </a:r>
          </a:p>
          <a:p>
            <a:pPr marL="457200" indent="-457200" fontAlgn="auto">
              <a:spcAft>
                <a:spcPts val="0"/>
              </a:spcAft>
              <a:buFont typeface="Arial" panose="020B0604020202020204" pitchFamily="34" charset="0"/>
              <a:buChar char="•"/>
            </a:pPr>
            <a:r>
              <a:rPr lang="en-US" sz="2400"/>
              <a:t>Direct you to the right level of care</a:t>
            </a:r>
          </a:p>
          <a:p>
            <a:pPr marL="0" indent="0" fontAlgn="auto">
              <a:spcAft>
                <a:spcPts val="0"/>
              </a:spcAft>
            </a:pPr>
            <a:r>
              <a:rPr lang="en-US" sz="2400">
                <a:solidFill>
                  <a:schemeClr val="accent6">
                    <a:lumMod val="50000"/>
                  </a:schemeClr>
                </a:solidFill>
              </a:rPr>
              <a:t>________________________</a:t>
            </a:r>
            <a:endParaRPr lang="en-US" sz="2400">
              <a:solidFill>
                <a:schemeClr val="accent6">
                  <a:lumMod val="75000"/>
                </a:schemeClr>
              </a:solidFill>
            </a:endParaRPr>
          </a:p>
          <a:p>
            <a:pPr algn="ctr"/>
            <a:r>
              <a:rPr lang="en-US" b="1">
                <a:solidFill>
                  <a:schemeClr val="accent2">
                    <a:lumMod val="75000"/>
                  </a:schemeClr>
                </a:solidFill>
              </a:rPr>
              <a:t>        Urgent Care</a:t>
            </a:r>
          </a:p>
          <a:p>
            <a:pPr marL="457200" indent="-457200" fontAlgn="auto">
              <a:spcAft>
                <a:spcPts val="0"/>
              </a:spcAft>
              <a:buFont typeface="Arial" panose="020B0604020202020204" pitchFamily="34" charset="0"/>
              <a:buChar char="•"/>
            </a:pPr>
            <a:r>
              <a:rPr lang="en-US" sz="2400"/>
              <a:t>Non-life threatening issues</a:t>
            </a:r>
          </a:p>
          <a:p>
            <a:pPr marL="457200" indent="-457200" fontAlgn="auto">
              <a:spcAft>
                <a:spcPts val="0"/>
              </a:spcAft>
              <a:buFont typeface="Arial" panose="020B0604020202020204" pitchFamily="34" charset="0"/>
              <a:buChar char="•"/>
            </a:pPr>
            <a:r>
              <a:rPr lang="en-US" sz="2400"/>
              <a:t>Extended hours (evenings &amp; weekends)</a:t>
            </a:r>
          </a:p>
          <a:p>
            <a:pPr marL="457200" indent="-457200" fontAlgn="auto">
              <a:spcAft>
                <a:spcPts val="0"/>
              </a:spcAft>
              <a:buFont typeface="Arial" panose="020B0604020202020204" pitchFamily="34" charset="0"/>
              <a:buChar char="•"/>
            </a:pPr>
            <a:endParaRPr lang="en-US" sz="2400"/>
          </a:p>
        </p:txBody>
      </p:sp>
      <p:sp>
        <p:nvSpPr>
          <p:cNvPr id="7" name="Content Placeholder 3"/>
          <p:cNvSpPr txBox="1">
            <a:spLocks/>
          </p:cNvSpPr>
          <p:nvPr/>
        </p:nvSpPr>
        <p:spPr>
          <a:xfrm>
            <a:off x="4653118" y="1434649"/>
            <a:ext cx="4186081" cy="4830773"/>
          </a:xfrm>
          <a:prstGeom prst="rect">
            <a:avLst/>
          </a:prstGeom>
          <a:ln>
            <a:solidFill>
              <a:schemeClr val="accent6">
                <a:lumMod val="75000"/>
              </a:schemeClr>
            </a:solidFill>
          </a:ln>
        </p:spPr>
        <p:txBody>
          <a:bodyPr vert="horz" lIns="91311" tIns="45657" rIns="91311" bIns="45657" rtlCol="0" anchor="t">
            <a:normAutofit fontScale="92500" lnSpcReduction="10000"/>
          </a:bodyPr>
          <a:lstStyle>
            <a:lvl1pPr marL="0" indent="1588" algn="l" defTabSz="456560" rtl="0" eaLnBrk="1" latinLnBrk="0" hangingPunct="1">
              <a:spcBef>
                <a:spcPct val="20000"/>
              </a:spcBef>
              <a:buFont typeface="Arial"/>
              <a:buNone/>
              <a:defRPr sz="2800" kern="1200">
                <a:solidFill>
                  <a:schemeClr val="bg2">
                    <a:lumMod val="10000"/>
                  </a:schemeClr>
                </a:solidFill>
                <a:latin typeface="+mj-lt"/>
                <a:ea typeface="+mn-ea"/>
                <a:cs typeface="Times New Roman"/>
              </a:defRPr>
            </a:lvl1pPr>
            <a:lvl2pPr marL="741908" indent="-285348" algn="l" defTabSz="456560" rtl="0" eaLnBrk="1" latinLnBrk="0" hangingPunct="1">
              <a:spcBef>
                <a:spcPct val="20000"/>
              </a:spcBef>
              <a:buClr>
                <a:srgbClr val="F4AE66"/>
              </a:buClr>
              <a:buFont typeface="Arial" pitchFamily="34" charset="0"/>
              <a:buChar char="•"/>
              <a:defRPr sz="2400" kern="1200">
                <a:solidFill>
                  <a:schemeClr val="tx1"/>
                </a:solidFill>
                <a:latin typeface="+mj-lt"/>
                <a:ea typeface="+mn-ea"/>
                <a:cs typeface="Times New Roman"/>
              </a:defRPr>
            </a:lvl2pPr>
            <a:lvl3pPr marL="1030426" indent="-229865" algn="l" defTabSz="456560" rtl="0" eaLnBrk="1" latinLnBrk="0" hangingPunct="1">
              <a:spcBef>
                <a:spcPct val="20000"/>
              </a:spcBef>
              <a:buFont typeface="Wingdings" pitchFamily="2" charset="2"/>
              <a:buChar char="ü"/>
              <a:defRPr sz="2000" kern="1200">
                <a:solidFill>
                  <a:schemeClr val="tx1"/>
                </a:solidFill>
                <a:latin typeface="+mj-lt"/>
                <a:ea typeface="+mn-ea"/>
                <a:cs typeface="Times New Roman"/>
              </a:defRPr>
            </a:lvl3pPr>
            <a:lvl4pPr marL="1253952" indent="-223523" algn="l" defTabSz="456560" rtl="0" eaLnBrk="1" latinLnBrk="0" hangingPunct="1">
              <a:spcBef>
                <a:spcPct val="20000"/>
              </a:spcBef>
              <a:buFont typeface="Arial"/>
              <a:buChar char="–"/>
              <a:defRPr sz="1800" kern="1200">
                <a:solidFill>
                  <a:schemeClr val="tx1"/>
                </a:solidFill>
                <a:latin typeface="+mj-lt"/>
                <a:ea typeface="+mn-ea"/>
                <a:cs typeface="Times New Roman"/>
              </a:defRPr>
            </a:lvl4pPr>
            <a:lvl5pPr marL="1483814" indent="-229865" algn="l" defTabSz="456560" rtl="0" eaLnBrk="1" latinLnBrk="0" hangingPunct="1">
              <a:spcBef>
                <a:spcPct val="20000"/>
              </a:spcBef>
              <a:buFont typeface="Arial"/>
              <a:buChar char="»"/>
              <a:defRPr sz="1800" kern="1200">
                <a:solidFill>
                  <a:schemeClr val="tx1"/>
                </a:solidFill>
                <a:latin typeface="+mj-lt"/>
                <a:ea typeface="+mn-ea"/>
                <a:cs typeface="Times New Roman"/>
              </a:defRPr>
            </a:lvl5pPr>
            <a:lvl6pPr marL="2511074" indent="-228282" algn="l" defTabSz="456560" rtl="0" eaLnBrk="1" latinLnBrk="0" hangingPunct="1">
              <a:spcBef>
                <a:spcPct val="20000"/>
              </a:spcBef>
              <a:buFont typeface="Arial"/>
              <a:buChar char="•"/>
              <a:defRPr sz="1800" kern="1200">
                <a:solidFill>
                  <a:schemeClr val="tx1"/>
                </a:solidFill>
                <a:latin typeface="+mn-lt"/>
                <a:ea typeface="+mn-ea"/>
                <a:cs typeface="+mn-cs"/>
              </a:defRPr>
            </a:lvl6pPr>
            <a:lvl7pPr marL="2967634" indent="-228282" algn="l" defTabSz="456560" rtl="0" eaLnBrk="1" latinLnBrk="0" hangingPunct="1">
              <a:spcBef>
                <a:spcPct val="20000"/>
              </a:spcBef>
              <a:buFont typeface="Arial"/>
              <a:buChar char="•"/>
              <a:defRPr sz="1800" kern="1200">
                <a:solidFill>
                  <a:schemeClr val="tx1"/>
                </a:solidFill>
                <a:latin typeface="+mn-lt"/>
                <a:ea typeface="+mn-ea"/>
                <a:cs typeface="+mn-cs"/>
              </a:defRPr>
            </a:lvl7pPr>
            <a:lvl8pPr marL="3424191" indent="-228282" algn="l" defTabSz="456560" rtl="0" eaLnBrk="1" latinLnBrk="0" hangingPunct="1">
              <a:spcBef>
                <a:spcPct val="20000"/>
              </a:spcBef>
              <a:buFont typeface="Arial"/>
              <a:buChar char="•"/>
              <a:defRPr sz="1800" kern="1200">
                <a:solidFill>
                  <a:schemeClr val="tx1"/>
                </a:solidFill>
                <a:latin typeface="+mn-lt"/>
                <a:ea typeface="+mn-ea"/>
                <a:cs typeface="+mn-cs"/>
              </a:defRPr>
            </a:lvl8pPr>
            <a:lvl9pPr marL="3880748" indent="-228282" algn="l" defTabSz="456560" rtl="0" eaLnBrk="1" latinLnBrk="0" hangingPunct="1">
              <a:spcBef>
                <a:spcPct val="20000"/>
              </a:spcBef>
              <a:buFont typeface="Arial"/>
              <a:buChar char="•"/>
              <a:defRPr sz="1800" kern="1200">
                <a:solidFill>
                  <a:schemeClr val="tx1"/>
                </a:solidFill>
                <a:latin typeface="+mn-lt"/>
                <a:ea typeface="+mn-ea"/>
                <a:cs typeface="+mn-cs"/>
              </a:defRPr>
            </a:lvl9pPr>
          </a:lstStyle>
          <a:p>
            <a:pPr marL="3175" indent="6350" algn="ctr">
              <a:lnSpc>
                <a:spcPct val="90000"/>
              </a:lnSpc>
            </a:pPr>
            <a:r>
              <a:rPr lang="en-US" sz="2400">
                <a:solidFill>
                  <a:srgbClr val="1F497D"/>
                </a:solidFill>
              </a:rPr>
              <a:t>       </a:t>
            </a:r>
            <a:r>
              <a:rPr lang="en-US" sz="2600" b="1">
                <a:solidFill>
                  <a:schemeClr val="accent2">
                    <a:lumMod val="75000"/>
                  </a:schemeClr>
                </a:solidFill>
              </a:rPr>
              <a:t>Virtual Healthcare </a:t>
            </a:r>
          </a:p>
          <a:p>
            <a:pPr marL="461645" indent="-461645" fontAlgn="auto">
              <a:spcAft>
                <a:spcPts val="0"/>
              </a:spcAft>
              <a:buFont typeface="Arial" panose="020B0604020202020204" pitchFamily="34" charset="0"/>
              <a:buChar char="•"/>
            </a:pPr>
            <a:r>
              <a:rPr lang="en-US" sz="2200">
                <a:solidFill>
                  <a:srgbClr val="1F497D"/>
                </a:solidFill>
              </a:rPr>
              <a:t>For common illnesses</a:t>
            </a:r>
          </a:p>
          <a:p>
            <a:pPr marL="457200" indent="-457200" fontAlgn="auto">
              <a:spcAft>
                <a:spcPts val="0"/>
              </a:spcAft>
              <a:buFont typeface="Arial" panose="020B0604020202020204" pitchFamily="34" charset="0"/>
              <a:buChar char="•"/>
            </a:pPr>
            <a:r>
              <a:rPr lang="en-US" sz="2200">
                <a:solidFill>
                  <a:srgbClr val="1F497D"/>
                </a:solidFill>
              </a:rPr>
              <a:t>Prescriptions Available</a:t>
            </a:r>
          </a:p>
          <a:p>
            <a:pPr marL="457200" indent="-457200">
              <a:buFont typeface="Arial" panose="020B0604020202020204" pitchFamily="34" charset="0"/>
              <a:buChar char="•"/>
            </a:pPr>
            <a:r>
              <a:rPr lang="en-US" sz="2200">
                <a:solidFill>
                  <a:srgbClr val="1F497D"/>
                </a:solidFill>
              </a:rPr>
              <a:t>Kaiser Members: </a:t>
            </a:r>
            <a:r>
              <a:rPr lang="en-US" sz="2200">
                <a:solidFill>
                  <a:srgbClr val="1F497D"/>
                </a:solidFill>
                <a:hlinkClick r:id="rId3"/>
              </a:rPr>
              <a:t>www.kp.org/wa/onlinevisit</a:t>
            </a:r>
            <a:endParaRPr lang="en-US" sz="2200">
              <a:solidFill>
                <a:srgbClr val="1F497D"/>
              </a:solidFill>
            </a:endParaRPr>
          </a:p>
          <a:p>
            <a:pPr marL="457200" indent="-457200" fontAlgn="auto">
              <a:spcAft>
                <a:spcPts val="0"/>
              </a:spcAft>
              <a:buFont typeface="Arial" panose="020B0604020202020204" pitchFamily="34" charset="0"/>
              <a:buChar char="•"/>
            </a:pPr>
            <a:r>
              <a:rPr lang="en-US" sz="2200">
                <a:solidFill>
                  <a:srgbClr val="1F497D"/>
                </a:solidFill>
              </a:rPr>
              <a:t>Premera </a:t>
            </a:r>
            <a:r>
              <a:rPr lang="en-US" sz="2200" err="1">
                <a:solidFill>
                  <a:srgbClr val="1F497D"/>
                </a:solidFill>
              </a:rPr>
              <a:t>MyCare</a:t>
            </a:r>
            <a:r>
              <a:rPr lang="en-US" sz="2200">
                <a:solidFill>
                  <a:srgbClr val="1F497D"/>
                </a:solidFill>
              </a:rPr>
              <a:t> App:</a:t>
            </a:r>
          </a:p>
          <a:p>
            <a:pPr marL="1198880" lvl="1" indent="-457200"/>
            <a:r>
              <a:rPr lang="en-US" sz="1800">
                <a:solidFill>
                  <a:srgbClr val="1F497D"/>
                </a:solidFill>
              </a:rPr>
              <a:t>98Point6</a:t>
            </a:r>
          </a:p>
          <a:p>
            <a:pPr marL="1198880" lvl="1" indent="-457200"/>
            <a:r>
              <a:rPr lang="en-US" sz="1800">
                <a:solidFill>
                  <a:srgbClr val="1F497D"/>
                </a:solidFill>
              </a:rPr>
              <a:t>Doctors on Demand</a:t>
            </a:r>
          </a:p>
          <a:p>
            <a:pPr marL="1198880" lvl="1" indent="-457200"/>
            <a:r>
              <a:rPr lang="en-US" sz="1800">
                <a:solidFill>
                  <a:srgbClr val="1F497D"/>
                </a:solidFill>
              </a:rPr>
              <a:t>TalkSpace</a:t>
            </a:r>
          </a:p>
          <a:p>
            <a:pPr marL="1198880" lvl="1" indent="-457200"/>
            <a:r>
              <a:rPr lang="en-US" sz="1800">
                <a:solidFill>
                  <a:srgbClr val="1F497D"/>
                </a:solidFill>
              </a:rPr>
              <a:t>Omada</a:t>
            </a:r>
          </a:p>
          <a:p>
            <a:pPr indent="0" fontAlgn="auto">
              <a:spcAft>
                <a:spcPts val="0"/>
              </a:spcAft>
            </a:pPr>
            <a:r>
              <a:rPr lang="en-US" sz="2200">
                <a:solidFill>
                  <a:srgbClr val="1F497D"/>
                </a:solidFill>
              </a:rPr>
              <a:t> </a:t>
            </a:r>
            <a:r>
              <a:rPr lang="en-US" sz="2200">
                <a:solidFill>
                  <a:schemeClr val="accent6">
                    <a:lumMod val="50000"/>
                  </a:schemeClr>
                </a:solidFill>
              </a:rPr>
              <a:t>_________________________</a:t>
            </a:r>
          </a:p>
          <a:p>
            <a:pPr marL="3175" indent="6350" algn="ctr" fontAlgn="auto">
              <a:lnSpc>
                <a:spcPct val="90000"/>
              </a:lnSpc>
              <a:spcAft>
                <a:spcPts val="0"/>
              </a:spcAft>
            </a:pPr>
            <a:r>
              <a:rPr lang="en-US" sz="2600" b="1">
                <a:solidFill>
                  <a:schemeClr val="accent2">
                    <a:lumMod val="75000"/>
                  </a:schemeClr>
                </a:solidFill>
              </a:rPr>
              <a:t>Emergency Room</a:t>
            </a:r>
          </a:p>
          <a:p>
            <a:pPr marL="457200" indent="-457200" fontAlgn="auto">
              <a:spcAft>
                <a:spcPts val="0"/>
              </a:spcAft>
              <a:buFont typeface="Arial" panose="020B0604020202020204" pitchFamily="34" charset="0"/>
              <a:buChar char="•"/>
            </a:pPr>
            <a:r>
              <a:rPr lang="en-US" sz="2200">
                <a:solidFill>
                  <a:srgbClr val="1F497D"/>
                </a:solidFill>
              </a:rPr>
              <a:t>Serious pain or life threatening</a:t>
            </a:r>
          </a:p>
          <a:p>
            <a:pPr marL="457200" indent="-457200" fontAlgn="auto">
              <a:spcAft>
                <a:spcPts val="0"/>
              </a:spcAft>
              <a:buFont typeface="Arial" panose="020B0604020202020204" pitchFamily="34" charset="0"/>
              <a:buChar char="•"/>
            </a:pPr>
            <a:r>
              <a:rPr lang="en-US" sz="2200">
                <a:solidFill>
                  <a:srgbClr val="1F497D"/>
                </a:solidFill>
              </a:rPr>
              <a:t>Will cost the most</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1295" y="1480360"/>
            <a:ext cx="377825" cy="39409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574" y="4648200"/>
            <a:ext cx="377825" cy="394093"/>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2092" y="4845245"/>
            <a:ext cx="377825" cy="39409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7485" y="5042291"/>
            <a:ext cx="377825" cy="394093"/>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9720" y="4845246"/>
            <a:ext cx="377825" cy="394093"/>
          </a:xfrm>
          <a:prstGeom prst="rect">
            <a:avLst/>
          </a:prstGeom>
        </p:spPr>
      </p:pic>
      <p:pic>
        <p:nvPicPr>
          <p:cNvPr id="3" name="Picture 2">
            <a:extLst>
              <a:ext uri="{FF2B5EF4-FFF2-40B4-BE49-F238E27FC236}">
                <a16:creationId xmlns:a16="http://schemas.microsoft.com/office/drawing/2014/main" id="{E29D6789-3C88-412D-8AC0-95727605519F}"/>
              </a:ext>
            </a:extLst>
          </p:cNvPr>
          <p:cNvPicPr>
            <a:picLocks noChangeAspect="1"/>
          </p:cNvPicPr>
          <p:nvPr/>
        </p:nvPicPr>
        <p:blipFill>
          <a:blip r:embed="rId5"/>
          <a:stretch>
            <a:fillRect/>
          </a:stretch>
        </p:blipFill>
        <p:spPr>
          <a:xfrm>
            <a:off x="536574" y="1481547"/>
            <a:ext cx="688956" cy="702121"/>
          </a:xfrm>
          <a:prstGeom prst="rect">
            <a:avLst/>
          </a:prstGeom>
        </p:spPr>
      </p:pic>
    </p:spTree>
    <p:extLst>
      <p:ext uri="{BB962C8B-B14F-4D97-AF65-F5344CB8AC3E}">
        <p14:creationId xmlns:p14="http://schemas.microsoft.com/office/powerpoint/2010/main" val="3372697393"/>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6530" y="445635"/>
            <a:ext cx="7886700" cy="593229"/>
          </a:xfrm>
        </p:spPr>
        <p:txBody>
          <a:bodyPr>
            <a:normAutofit/>
          </a:bodyPr>
          <a:lstStyle/>
          <a:p>
            <a:r>
              <a:rPr lang="en-US" sz="2800">
                <a:solidFill>
                  <a:srgbClr val="00B0F0"/>
                </a:solidFill>
                <a:latin typeface="+mj-lt"/>
              </a:rPr>
              <a:t>Mobile Apps </a:t>
            </a:r>
          </a:p>
        </p:txBody>
      </p:sp>
      <p:sp>
        <p:nvSpPr>
          <p:cNvPr id="3" name="Content Placeholder 2"/>
          <p:cNvSpPr>
            <a:spLocks noGrp="1"/>
          </p:cNvSpPr>
          <p:nvPr>
            <p:ph idx="1"/>
          </p:nvPr>
        </p:nvSpPr>
        <p:spPr>
          <a:xfrm>
            <a:off x="1066800" y="1493825"/>
            <a:ext cx="7620000" cy="4830775"/>
          </a:xfrm>
        </p:spPr>
        <p:txBody>
          <a:bodyPr>
            <a:normAutofit fontScale="85000" lnSpcReduction="20000"/>
          </a:bodyPr>
          <a:lstStyle/>
          <a:p>
            <a:pPr marL="0" indent="0">
              <a:lnSpc>
                <a:spcPct val="110000"/>
              </a:lnSpc>
              <a:buNone/>
            </a:pPr>
            <a:r>
              <a:rPr lang="en-US" sz="2600" err="1">
                <a:solidFill>
                  <a:schemeClr val="accent2">
                    <a:lumMod val="75000"/>
                  </a:schemeClr>
                </a:solidFill>
              </a:rPr>
              <a:t>Premera</a:t>
            </a:r>
            <a:r>
              <a:rPr lang="en-US" sz="2600">
                <a:solidFill>
                  <a:schemeClr val="accent2">
                    <a:lumMod val="75000"/>
                  </a:schemeClr>
                </a:solidFill>
              </a:rPr>
              <a:t> and </a:t>
            </a:r>
            <a:r>
              <a:rPr lang="en-US" sz="2600" err="1">
                <a:solidFill>
                  <a:schemeClr val="accent2">
                    <a:lumMod val="75000"/>
                  </a:schemeClr>
                </a:solidFill>
              </a:rPr>
              <a:t>PremeraMyCare</a:t>
            </a:r>
            <a:r>
              <a:rPr lang="en-US" sz="2600">
                <a:solidFill>
                  <a:schemeClr val="accent2">
                    <a:lumMod val="75000"/>
                  </a:schemeClr>
                </a:solidFill>
              </a:rPr>
              <a:t> (for virtual care)</a:t>
            </a:r>
          </a:p>
          <a:p>
            <a:r>
              <a:rPr lang="en-US" sz="2200"/>
              <a:t>Look up contracted providers, view your benefits, manage your prescriptions, and provide mobile proof of coverage.  </a:t>
            </a:r>
          </a:p>
          <a:p>
            <a:endParaRPr lang="en-US"/>
          </a:p>
          <a:p>
            <a:pPr marL="0" indent="0">
              <a:lnSpc>
                <a:spcPct val="110000"/>
              </a:lnSpc>
              <a:buNone/>
            </a:pPr>
            <a:r>
              <a:rPr lang="en-US" sz="2600">
                <a:solidFill>
                  <a:schemeClr val="accent2">
                    <a:lumMod val="75000"/>
                  </a:schemeClr>
                </a:solidFill>
              </a:rPr>
              <a:t>Kaiser</a:t>
            </a:r>
          </a:p>
          <a:p>
            <a:pPr lvl="0"/>
            <a:r>
              <a:rPr lang="en-US" sz="2200"/>
              <a:t>Schedule an appointment with your Kaiser Permanente care team, contact the Consulting Nurse, manage your prescriptions, locate and find wait times for clinics, pharmacies, and labs – and more!</a:t>
            </a:r>
          </a:p>
          <a:p>
            <a:pPr lvl="0"/>
            <a:endParaRPr lang="en-US" sz="1600"/>
          </a:p>
          <a:p>
            <a:pPr marL="0" indent="0">
              <a:lnSpc>
                <a:spcPct val="110000"/>
              </a:lnSpc>
              <a:buNone/>
            </a:pPr>
            <a:r>
              <a:rPr lang="en-US" sz="2600">
                <a:solidFill>
                  <a:schemeClr val="accent2">
                    <a:lumMod val="75000"/>
                  </a:schemeClr>
                </a:solidFill>
              </a:rPr>
              <a:t>Delta Dental</a:t>
            </a:r>
          </a:p>
          <a:p>
            <a:r>
              <a:rPr lang="en-US" sz="2400"/>
              <a:t>It’s easy to get the most out of your dental benefits</a:t>
            </a:r>
          </a:p>
          <a:p>
            <a:endParaRPr lang="en-US" sz="1700"/>
          </a:p>
          <a:p>
            <a:pPr marL="0" indent="0">
              <a:lnSpc>
                <a:spcPct val="110000"/>
              </a:lnSpc>
              <a:buNone/>
            </a:pPr>
            <a:r>
              <a:rPr lang="en-US" sz="2600">
                <a:solidFill>
                  <a:schemeClr val="accent2">
                    <a:lumMod val="75000"/>
                  </a:schemeClr>
                </a:solidFill>
              </a:rPr>
              <a:t>Navia</a:t>
            </a:r>
          </a:p>
          <a:p>
            <a:pPr lvl="0"/>
            <a:r>
              <a:rPr lang="en-US" sz="2400"/>
              <a:t>Access to real-time account balances, tutorial videos, account alerts and claim submissions.</a:t>
            </a:r>
          </a:p>
          <a:p>
            <a:endParaRPr lang="en-US"/>
          </a:p>
        </p:txBody>
      </p:sp>
      <p:pic>
        <p:nvPicPr>
          <p:cNvPr id="27" name="Picture 26" descr="S:\Sales\shared\Marketing\A-1 NEW\08. Graphics &amp; Images\Carrier Graphics\~Mobile App Icons - Updated 8.4.16\Premera App - Premera Mobil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233" y="1295387"/>
            <a:ext cx="785391" cy="762000"/>
          </a:xfrm>
          <a:prstGeom prst="rect">
            <a:avLst/>
          </a:prstGeom>
          <a:noFill/>
          <a:ln>
            <a:noFill/>
          </a:ln>
        </p:spPr>
      </p:pic>
      <p:pic>
        <p:nvPicPr>
          <p:cNvPr id="28" name="Picture 27"/>
          <p:cNvPicPr/>
          <p:nvPr/>
        </p:nvPicPr>
        <p:blipFill>
          <a:blip r:embed="rId4" cstate="print">
            <a:extLst>
              <a:ext uri="{28A0092B-C50C-407E-A947-70E740481C1C}">
                <a14:useLocalDpi xmlns:a14="http://schemas.microsoft.com/office/drawing/2010/main" val="0"/>
              </a:ext>
            </a:extLst>
          </a:blip>
          <a:stretch>
            <a:fillRect/>
          </a:stretch>
        </p:blipFill>
        <p:spPr>
          <a:xfrm>
            <a:off x="311376" y="3015758"/>
            <a:ext cx="743107" cy="743107"/>
          </a:xfrm>
          <a:prstGeom prst="roundRect">
            <a:avLst/>
          </a:prstGeom>
          <a:ln>
            <a:solidFill>
              <a:schemeClr val="bg1">
                <a:lumMod val="75000"/>
              </a:schemeClr>
            </a:solidFill>
          </a:ln>
        </p:spPr>
      </p:pic>
      <p:pic>
        <p:nvPicPr>
          <p:cNvPr id="29" name="Picture 28"/>
          <p:cNvPicPr/>
          <p:nvPr/>
        </p:nvPicPr>
        <p:blipFill>
          <a:blip r:embed="rId5" cstate="print">
            <a:extLst>
              <a:ext uri="{28A0092B-C50C-407E-A947-70E740481C1C}">
                <a14:useLocalDpi xmlns:a14="http://schemas.microsoft.com/office/drawing/2010/main" val="0"/>
              </a:ext>
            </a:extLst>
          </a:blip>
          <a:stretch>
            <a:fillRect/>
          </a:stretch>
        </p:blipFill>
        <p:spPr>
          <a:xfrm>
            <a:off x="326530" y="4075559"/>
            <a:ext cx="734111" cy="734111"/>
          </a:xfrm>
          <a:prstGeom prst="roundRect">
            <a:avLst/>
          </a:prstGeom>
          <a:ln>
            <a:solidFill>
              <a:schemeClr val="bg1">
                <a:lumMod val="75000"/>
              </a:schemeClr>
            </a:solidFill>
          </a:ln>
        </p:spPr>
      </p:pic>
      <p:pic>
        <p:nvPicPr>
          <p:cNvPr id="30" name="Picture 29" descr="S:\Sales\shared\Marketing\A-1 NEW\08. Graphics &amp; Images\Carrier Graphics\~Mobile App Icons - Updated 8.4.16\Navia App - MyNavia Benefits App.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1445" y="5190859"/>
            <a:ext cx="814179" cy="784491"/>
          </a:xfrm>
          <a:prstGeom prst="rect">
            <a:avLst/>
          </a:prstGeom>
          <a:noFill/>
          <a:ln>
            <a:noFill/>
          </a:ln>
        </p:spPr>
      </p:pic>
    </p:spTree>
    <p:extLst>
      <p:ext uri="{BB962C8B-B14F-4D97-AF65-F5344CB8AC3E}">
        <p14:creationId xmlns:p14="http://schemas.microsoft.com/office/powerpoint/2010/main" val="1999338373"/>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357B0-19E9-418B-92C2-166DA3307D63}"/>
              </a:ext>
            </a:extLst>
          </p:cNvPr>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en-US" sz="2200" b="1">
              <a:solidFill>
                <a:schemeClr val="accent2">
                  <a:lumMod val="75000"/>
                </a:schemeClr>
              </a:solidFill>
            </a:endParaRPr>
          </a:p>
          <a:p>
            <a:pPr marL="0" indent="0" algn="ctr">
              <a:buNone/>
            </a:pPr>
            <a:r>
              <a:rPr lang="en-US" sz="2000" b="1">
                <a:solidFill>
                  <a:schemeClr val="accent2">
                    <a:lumMod val="75000"/>
                  </a:schemeClr>
                </a:solidFill>
              </a:rPr>
              <a:t>BELLEVUE BENEFITS</a:t>
            </a:r>
          </a:p>
          <a:p>
            <a:pPr marL="0" indent="0" algn="ctr">
              <a:buNone/>
            </a:pPr>
            <a:r>
              <a:rPr lang="en-US" sz="1800">
                <a:hlinkClick r:id="rId3"/>
              </a:rPr>
              <a:t>https://cityofbellevuehr.workterra.net</a:t>
            </a:r>
            <a:endParaRPr lang="en-US" sz="1800"/>
          </a:p>
          <a:p>
            <a:pPr marL="0" indent="0" algn="ctr">
              <a:buNone/>
            </a:pPr>
            <a:endParaRPr lang="en-US" sz="1700"/>
          </a:p>
          <a:p>
            <a:pPr marL="0" indent="0" algn="ctr">
              <a:buNone/>
            </a:pPr>
            <a:r>
              <a:rPr lang="en-US"/>
              <a:t>The </a:t>
            </a:r>
            <a:r>
              <a:rPr lang="en-US" b="1"/>
              <a:t>online enrollment system</a:t>
            </a:r>
            <a:r>
              <a:rPr lang="en-US"/>
              <a:t> </a:t>
            </a:r>
          </a:p>
          <a:p>
            <a:pPr marL="0" indent="0" algn="ctr">
              <a:buNone/>
            </a:pPr>
            <a:endParaRPr lang="en-US"/>
          </a:p>
          <a:p>
            <a:pPr marL="0" indent="0" algn="ctr">
              <a:buNone/>
            </a:pPr>
            <a:r>
              <a:rPr lang="en-US"/>
              <a:t>Complete your 2025 open enrollment selections.</a:t>
            </a:r>
            <a:endParaRPr lang="en-US" b="1"/>
          </a:p>
          <a:p>
            <a:pPr marL="0" indent="0">
              <a:buNone/>
            </a:pPr>
            <a:endParaRPr lang="en-US"/>
          </a:p>
          <a:p>
            <a:endParaRPr lang="en-US"/>
          </a:p>
          <a:p>
            <a:endParaRPr lang="en-US"/>
          </a:p>
        </p:txBody>
      </p:sp>
      <p:sp>
        <p:nvSpPr>
          <p:cNvPr id="6" name="Content Placeholder 5">
            <a:extLst>
              <a:ext uri="{FF2B5EF4-FFF2-40B4-BE49-F238E27FC236}">
                <a16:creationId xmlns:a16="http://schemas.microsoft.com/office/drawing/2014/main" id="{3BBBA9FC-9643-49C0-BAC7-C78408DC0CA7}"/>
              </a:ext>
            </a:extLst>
          </p:cNvPr>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92500" lnSpcReduction="10000"/>
          </a:bodyPr>
          <a:lstStyle/>
          <a:p>
            <a:pPr marL="0" indent="0">
              <a:buNone/>
            </a:pPr>
            <a:endParaRPr lang="en-US" sz="2000" b="1">
              <a:solidFill>
                <a:schemeClr val="accent2">
                  <a:lumMod val="75000"/>
                </a:schemeClr>
              </a:solidFill>
            </a:endParaRPr>
          </a:p>
          <a:p>
            <a:pPr marL="0" indent="0" algn="ctr">
              <a:buNone/>
            </a:pPr>
            <a:r>
              <a:rPr lang="en-US" sz="2200" b="1">
                <a:solidFill>
                  <a:schemeClr val="accent2">
                    <a:lumMod val="75000"/>
                  </a:schemeClr>
                </a:solidFill>
              </a:rPr>
              <a:t>CONNECT2MYBENEFITS (C2MB)</a:t>
            </a:r>
            <a:r>
              <a:rPr lang="en-US" sz="2200">
                <a:solidFill>
                  <a:schemeClr val="accent2">
                    <a:lumMod val="75000"/>
                  </a:schemeClr>
                </a:solidFill>
              </a:rPr>
              <a:t> </a:t>
            </a:r>
            <a:r>
              <a:rPr lang="en-US" sz="1800">
                <a:hlinkClick r:id="rId4"/>
              </a:rPr>
              <a:t>https://c2mb.ajg.com/cityofbellevue</a:t>
            </a:r>
            <a:endParaRPr lang="en-US" sz="1800"/>
          </a:p>
          <a:p>
            <a:pPr marL="0" indent="0" algn="ctr">
              <a:buNone/>
            </a:pPr>
            <a:endParaRPr lang="en-US" sz="1800"/>
          </a:p>
          <a:p>
            <a:pPr marL="0" indent="0" algn="ctr">
              <a:buNone/>
            </a:pPr>
            <a:r>
              <a:rPr lang="en-US" sz="3000"/>
              <a:t>Your </a:t>
            </a:r>
            <a:r>
              <a:rPr lang="en-US" sz="3000" b="1"/>
              <a:t>online library for everything benefits.</a:t>
            </a:r>
          </a:p>
          <a:p>
            <a:pPr marL="0" indent="0" algn="ctr">
              <a:buNone/>
            </a:pPr>
            <a:endParaRPr lang="en-US" sz="1800">
              <a:latin typeface="Arial"/>
              <a:cs typeface="Arial"/>
            </a:endParaRPr>
          </a:p>
          <a:p>
            <a:pPr marL="0" indent="0" algn="ctr">
              <a:buNone/>
            </a:pPr>
            <a:r>
              <a:rPr lang="en-US">
                <a:latin typeface="Arial"/>
                <a:cs typeface="Arial"/>
              </a:rPr>
              <a:t>The Open Enrollment 2025 section includes:</a:t>
            </a:r>
            <a:endParaRPr lang="en-US"/>
          </a:p>
          <a:p>
            <a:r>
              <a:rPr lang="en-US" sz="2100"/>
              <a:t>2025 employee payroll contribution rates </a:t>
            </a:r>
          </a:p>
          <a:p>
            <a:r>
              <a:rPr lang="en-US" sz="2100"/>
              <a:t>“Employee Benefits” guide for plan details</a:t>
            </a:r>
          </a:p>
        </p:txBody>
      </p:sp>
      <p:sp>
        <p:nvSpPr>
          <p:cNvPr id="4" name="Slide Number Placeholder 3">
            <a:extLst>
              <a:ext uri="{FF2B5EF4-FFF2-40B4-BE49-F238E27FC236}">
                <a16:creationId xmlns:a16="http://schemas.microsoft.com/office/drawing/2014/main" id="{F16581ED-F392-4F93-98FE-7584FD4E84DE}"/>
              </a:ext>
            </a:extLst>
          </p:cNvPr>
          <p:cNvSpPr>
            <a:spLocks noGrp="1"/>
          </p:cNvSpPr>
          <p:nvPr>
            <p:ph type="sldNum" sz="quarter" idx="12"/>
          </p:nvPr>
        </p:nvSpPr>
        <p:spPr/>
        <p:txBody>
          <a:bodyPr/>
          <a:lstStyle/>
          <a:p>
            <a:fld id="{ECC8EC66-24F6-4AB2-8697-CF2E3841ABEA}" type="slidenum">
              <a:rPr lang="en-US" smtClean="0"/>
              <a:pPr/>
              <a:t>19</a:t>
            </a:fld>
            <a:endParaRPr lang="en-US"/>
          </a:p>
        </p:txBody>
      </p:sp>
      <p:sp>
        <p:nvSpPr>
          <p:cNvPr id="5" name="Title 4">
            <a:extLst>
              <a:ext uri="{FF2B5EF4-FFF2-40B4-BE49-F238E27FC236}">
                <a16:creationId xmlns:a16="http://schemas.microsoft.com/office/drawing/2014/main" id="{D7FEA3CC-1470-489B-8CCD-4F36CED3C320}"/>
              </a:ext>
            </a:extLst>
          </p:cNvPr>
          <p:cNvSpPr>
            <a:spLocks noGrp="1"/>
          </p:cNvSpPr>
          <p:nvPr>
            <p:ph type="title"/>
          </p:nvPr>
        </p:nvSpPr>
        <p:spPr/>
        <p:txBody>
          <a:bodyPr>
            <a:normAutofit/>
          </a:bodyPr>
          <a:lstStyle/>
          <a:p>
            <a:r>
              <a:rPr lang="en-US" sz="2800">
                <a:solidFill>
                  <a:srgbClr val="00B0F0"/>
                </a:solidFill>
                <a:latin typeface="+mj-lt"/>
              </a:rPr>
              <a:t>Important Websites</a:t>
            </a:r>
          </a:p>
        </p:txBody>
      </p:sp>
    </p:spTree>
    <p:extLst>
      <p:ext uri="{BB962C8B-B14F-4D97-AF65-F5344CB8AC3E}">
        <p14:creationId xmlns:p14="http://schemas.microsoft.com/office/powerpoint/2010/main" val="3847289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5099-2FA6-4617-95C9-6B42C03F0792}"/>
              </a:ext>
            </a:extLst>
          </p:cNvPr>
          <p:cNvSpPr>
            <a:spLocks noGrp="1"/>
          </p:cNvSpPr>
          <p:nvPr>
            <p:ph type="ctrTitle"/>
          </p:nvPr>
        </p:nvSpPr>
        <p:spPr/>
        <p:txBody>
          <a:bodyPr>
            <a:normAutofit fontScale="90000"/>
          </a:bodyPr>
          <a:lstStyle/>
          <a:p>
            <a:r>
              <a:rPr lang="en-US">
                <a:solidFill>
                  <a:srgbClr val="00B0F0"/>
                </a:solidFill>
              </a:rPr>
              <a:t>2025 Open Enrollment</a:t>
            </a:r>
            <a:br>
              <a:rPr lang="en-US">
                <a:solidFill>
                  <a:srgbClr val="00B0F0"/>
                </a:solidFill>
              </a:rPr>
            </a:br>
            <a:r>
              <a:rPr lang="en-US">
                <a:solidFill>
                  <a:schemeClr val="accent2">
                    <a:lumMod val="75000"/>
                  </a:schemeClr>
                </a:solidFill>
              </a:rPr>
              <a:t>Your Health Care Benefits</a:t>
            </a:r>
            <a:br>
              <a:rPr lang="en-US"/>
            </a:br>
            <a:r>
              <a:rPr lang="en-US" sz="3600" i="1"/>
              <a:t>October 28 – November 15, 2024</a:t>
            </a:r>
            <a:endParaRPr lang="en-US" i="1">
              <a:solidFill>
                <a:srgbClr val="00B0F0"/>
              </a:solidFill>
            </a:endParaRPr>
          </a:p>
        </p:txBody>
      </p:sp>
      <p:sp>
        <p:nvSpPr>
          <p:cNvPr id="3" name="Subtitle 2">
            <a:extLst>
              <a:ext uri="{FF2B5EF4-FFF2-40B4-BE49-F238E27FC236}">
                <a16:creationId xmlns:a16="http://schemas.microsoft.com/office/drawing/2014/main" id="{E1A7AC9A-AF77-4474-B1E7-FB62920596E2}"/>
              </a:ext>
            </a:extLst>
          </p:cNvPr>
          <p:cNvSpPr>
            <a:spLocks noGrp="1"/>
          </p:cNvSpPr>
          <p:nvPr>
            <p:ph type="subTitle" idx="1"/>
          </p:nvPr>
        </p:nvSpPr>
        <p:spPr/>
        <p:txBody>
          <a:bodyPr>
            <a:normAutofit/>
          </a:bodyPr>
          <a:lstStyle/>
          <a:p>
            <a:endParaRPr lang="en-US"/>
          </a:p>
          <a:p>
            <a:r>
              <a:rPr lang="en-US" sz="2600" b="0"/>
              <a:t>Michelle Robinson, Human Resources</a:t>
            </a:r>
            <a:endParaRPr lang="en-US" sz="8600">
              <a:solidFill>
                <a:srgbClr val="F4AE66"/>
              </a:solidFill>
              <a:ea typeface="+mj-ea"/>
            </a:endParaRPr>
          </a:p>
          <a:p>
            <a:r>
              <a:rPr lang="en-US" sz="2600" b="0"/>
              <a:t>October 23, 2024</a:t>
            </a:r>
          </a:p>
        </p:txBody>
      </p:sp>
      <p:sp>
        <p:nvSpPr>
          <p:cNvPr id="4" name="Slide Number Placeholder 3">
            <a:extLst>
              <a:ext uri="{FF2B5EF4-FFF2-40B4-BE49-F238E27FC236}">
                <a16:creationId xmlns:a16="http://schemas.microsoft.com/office/drawing/2014/main" id="{C0071EA9-EA1F-4E25-83A9-870C9E346386}"/>
              </a:ext>
            </a:extLst>
          </p:cNvPr>
          <p:cNvSpPr>
            <a:spLocks noGrp="1"/>
          </p:cNvSpPr>
          <p:nvPr>
            <p:ph type="sldNum" sz="quarter" idx="12"/>
          </p:nvPr>
        </p:nvSpPr>
        <p:spPr/>
        <p:txBody>
          <a:bodyPr/>
          <a:lstStyle/>
          <a:p>
            <a:fld id="{ECC8EC66-24F6-4AB2-8697-CF2E3841ABEA}" type="slidenum">
              <a:rPr lang="en-US" smtClean="0"/>
              <a:pPr/>
              <a:t>2</a:t>
            </a:fld>
            <a:endParaRPr lang="en-US"/>
          </a:p>
        </p:txBody>
      </p:sp>
    </p:spTree>
    <p:extLst>
      <p:ext uri="{BB962C8B-B14F-4D97-AF65-F5344CB8AC3E}">
        <p14:creationId xmlns:p14="http://schemas.microsoft.com/office/powerpoint/2010/main" val="1051400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8D9213-CA67-07E4-A249-C0A075152110}"/>
              </a:ext>
            </a:extLst>
          </p:cNvPr>
          <p:cNvSpPr>
            <a:spLocks noGrp="1"/>
          </p:cNvSpPr>
          <p:nvPr>
            <p:ph type="title"/>
          </p:nvPr>
        </p:nvSpPr>
        <p:spPr/>
        <p:txBody>
          <a:bodyPr>
            <a:normAutofit/>
          </a:bodyPr>
          <a:lstStyle/>
          <a:p>
            <a:r>
              <a:rPr lang="en-US" sz="2800">
                <a:solidFill>
                  <a:srgbClr val="00B0F0"/>
                </a:solidFill>
                <a:latin typeface="+mj-lt"/>
              </a:rPr>
              <a:t>Wellspring Employee Assistance Program (EAP)</a:t>
            </a:r>
          </a:p>
        </p:txBody>
      </p:sp>
      <p:sp>
        <p:nvSpPr>
          <p:cNvPr id="6" name="Content Placeholder 5">
            <a:extLst>
              <a:ext uri="{FF2B5EF4-FFF2-40B4-BE49-F238E27FC236}">
                <a16:creationId xmlns:a16="http://schemas.microsoft.com/office/drawing/2014/main" id="{13B7461D-1A37-5422-808C-A7DC37747609}"/>
              </a:ext>
            </a:extLst>
          </p:cNvPr>
          <p:cNvSpPr>
            <a:spLocks noGrp="1"/>
          </p:cNvSpPr>
          <p:nvPr>
            <p:ph idx="1"/>
          </p:nvPr>
        </p:nvSpPr>
        <p:spPr>
          <a:xfrm>
            <a:off x="628650" y="1194100"/>
            <a:ext cx="7886700" cy="4982864"/>
          </a:xfrm>
        </p:spPr>
        <p:txBody>
          <a:bodyPr vert="horz" lIns="91440" tIns="45720" rIns="91440" bIns="45720" rtlCol="0" anchor="t">
            <a:normAutofit fontScale="77500" lnSpcReduction="20000"/>
          </a:bodyPr>
          <a:lstStyle/>
          <a:p>
            <a:pPr marL="0" marR="0" indent="0">
              <a:spcBef>
                <a:spcPts val="0"/>
              </a:spcBef>
              <a:spcAft>
                <a:spcPts val="0"/>
              </a:spcAft>
              <a:buNone/>
            </a:pPr>
            <a:endParaRPr lang="en-US" sz="1800">
              <a:solidFill>
                <a:srgbClr val="000000"/>
              </a:solidFill>
              <a:effectLst/>
              <a:latin typeface="Arial" panose="020B0604020202020204" pitchFamily="34" charset="0"/>
              <a:ea typeface="Calibri" panose="020F0502020204030204" pitchFamily="34" charset="0"/>
            </a:endParaRPr>
          </a:p>
          <a:p>
            <a:pPr marL="0" marR="0" indent="0">
              <a:lnSpc>
                <a:spcPct val="110000"/>
              </a:lnSpc>
              <a:spcAft>
                <a:spcPts val="0"/>
              </a:spcAft>
              <a:buNone/>
            </a:pPr>
            <a:r>
              <a:rPr lang="en-US">
                <a:solidFill>
                  <a:schemeClr val="accent2">
                    <a:lumMod val="75000"/>
                  </a:schemeClr>
                </a:solidFill>
                <a:latin typeface="Arial"/>
                <a:cs typeface="Arial"/>
              </a:rPr>
              <a:t>A confidential resource you and your benefit eligible household members may use at no charge. </a:t>
            </a:r>
          </a:p>
          <a:p>
            <a:pPr marL="0" marR="0" indent="0">
              <a:lnSpc>
                <a:spcPct val="120000"/>
              </a:lnSpc>
              <a:spcBef>
                <a:spcPts val="0"/>
              </a:spcBef>
              <a:spcAft>
                <a:spcPts val="0"/>
              </a:spcAft>
              <a:buNone/>
            </a:pPr>
            <a:endParaRPr lang="en-US" sz="1900">
              <a:solidFill>
                <a:srgbClr val="212529"/>
              </a:solidFill>
              <a:ea typeface="Calibri" panose="020F0502020204030204" pitchFamily="34" charset="0"/>
            </a:endParaRPr>
          </a:p>
          <a:p>
            <a:pPr marL="0" indent="0">
              <a:lnSpc>
                <a:spcPct val="120000"/>
              </a:lnSpc>
              <a:spcBef>
                <a:spcPts val="0"/>
              </a:spcBef>
              <a:buNone/>
            </a:pPr>
            <a:r>
              <a:rPr lang="en-US" sz="1900">
                <a:solidFill>
                  <a:srgbClr val="212529"/>
                </a:solidFill>
                <a:effectLst/>
                <a:latin typeface="Arial"/>
                <a:ea typeface="Calibri" panose="020F0502020204030204" pitchFamily="34" charset="0"/>
                <a:cs typeface="Arial"/>
              </a:rPr>
              <a:t>Wellspring’s website </a:t>
            </a:r>
            <a:r>
              <a:rPr lang="en-US" sz="1900" b="1" u="sng">
                <a:solidFill>
                  <a:srgbClr val="212529"/>
                </a:solidFill>
                <a:effectLst/>
                <a:latin typeface="Arial"/>
                <a:ea typeface="Calibri" panose="020F0502020204030204" pitchFamily="34" charset="0"/>
                <a:cs typeface="Arial"/>
                <a:hlinkClick r:id="rId3"/>
              </a:rPr>
              <a:t>www.wellspringeap.org</a:t>
            </a:r>
            <a:r>
              <a:rPr lang="en-US" sz="1900">
                <a:solidFill>
                  <a:srgbClr val="000000"/>
                </a:solidFill>
                <a:effectLst/>
                <a:latin typeface="Arial"/>
                <a:ea typeface="Calibri" panose="020F0502020204030204" pitchFamily="34" charset="0"/>
                <a:cs typeface="Arial"/>
              </a:rPr>
              <a:t>, username = City of Bellevue,</a:t>
            </a:r>
            <a:r>
              <a:rPr lang="en-US" sz="1900">
                <a:solidFill>
                  <a:srgbClr val="000000"/>
                </a:solidFill>
                <a:latin typeface="Arial"/>
                <a:ea typeface="Calibri" panose="020F0502020204030204" pitchFamily="34" charset="0"/>
                <a:cs typeface="Arial"/>
              </a:rPr>
              <a:t> </a:t>
            </a:r>
            <a:r>
              <a:rPr lang="en-US" sz="1900">
                <a:solidFill>
                  <a:srgbClr val="000000"/>
                </a:solidFill>
                <a:effectLst/>
                <a:latin typeface="Arial"/>
                <a:ea typeface="Calibri" panose="020F0502020204030204" pitchFamily="34" charset="0"/>
                <a:cs typeface="Arial"/>
              </a:rPr>
              <a:t> </a:t>
            </a:r>
            <a:r>
              <a:rPr lang="en-US" sz="1900">
                <a:solidFill>
                  <a:srgbClr val="000000"/>
                </a:solidFill>
                <a:latin typeface="Arial"/>
                <a:ea typeface="Calibri" panose="020F0502020204030204" pitchFamily="34" charset="0"/>
                <a:cs typeface="Arial"/>
              </a:rPr>
              <a:t>                  </a:t>
            </a:r>
            <a:r>
              <a:rPr lang="en-US" sz="1900">
                <a:solidFill>
                  <a:srgbClr val="000000"/>
                </a:solidFill>
                <a:effectLst/>
                <a:latin typeface="Arial"/>
                <a:ea typeface="Calibri" panose="020F0502020204030204" pitchFamily="34" charset="0"/>
                <a:cs typeface="Arial"/>
              </a:rPr>
              <a:t>call 1-800-553-7798</a:t>
            </a:r>
            <a:r>
              <a:rPr lang="en-US" sz="1900">
                <a:solidFill>
                  <a:srgbClr val="000000"/>
                </a:solidFill>
                <a:latin typeface="Arial"/>
                <a:ea typeface="Calibri" panose="020F0502020204030204" pitchFamily="34" charset="0"/>
                <a:cs typeface="Arial"/>
              </a:rPr>
              <a:t>, or use their chat feature.</a:t>
            </a:r>
            <a:endParaRPr lang="en-US" sz="1900">
              <a:effectLst/>
              <a:latin typeface="Arial"/>
              <a:ea typeface="Calibri" panose="020F0502020204030204" pitchFamily="34" charset="0"/>
              <a:cs typeface="Arial"/>
            </a:endParaRPr>
          </a:p>
          <a:p>
            <a:pPr marL="0" marR="0" indent="0">
              <a:lnSpc>
                <a:spcPct val="120000"/>
              </a:lnSpc>
              <a:spcBef>
                <a:spcPts val="0"/>
              </a:spcBef>
              <a:spcAft>
                <a:spcPts val="0"/>
              </a:spcAft>
              <a:buNone/>
            </a:pPr>
            <a:endParaRPr lang="en-US" sz="1900">
              <a:effectLst/>
              <a:ea typeface="Calibri" panose="020F0502020204030204" pitchFamily="34" charset="0"/>
            </a:endParaRPr>
          </a:p>
          <a:p>
            <a:pPr marL="0" marR="0" lvl="0" indent="0">
              <a:lnSpc>
                <a:spcPct val="120000"/>
              </a:lnSpc>
              <a:spcBef>
                <a:spcPts val="0"/>
              </a:spcBef>
              <a:spcAft>
                <a:spcPts val="0"/>
              </a:spcAft>
              <a:buNone/>
            </a:pPr>
            <a:r>
              <a:rPr lang="en-US" sz="1900">
                <a:solidFill>
                  <a:srgbClr val="212529"/>
                </a:solidFill>
                <a:effectLst/>
                <a:ea typeface="Times New Roman" panose="02020603050405020304" pitchFamily="18" charset="0"/>
              </a:rPr>
              <a:t>Explore Wellspring’s website, live chat feature, referrals, and up to six counseling sessions.  </a:t>
            </a:r>
          </a:p>
          <a:p>
            <a:pPr marL="0" marR="0" lvl="0" indent="0">
              <a:lnSpc>
                <a:spcPct val="120000"/>
              </a:lnSpc>
              <a:spcBef>
                <a:spcPts val="0"/>
              </a:spcBef>
              <a:spcAft>
                <a:spcPts val="0"/>
              </a:spcAft>
              <a:buNone/>
            </a:pPr>
            <a:endParaRPr lang="en-US" sz="1900">
              <a:solidFill>
                <a:srgbClr val="212529"/>
              </a:solidFill>
              <a:ea typeface="Times New Roman" panose="02020603050405020304" pitchFamily="18" charset="0"/>
            </a:endParaRPr>
          </a:p>
          <a:p>
            <a:pPr marL="0" marR="0" lvl="0" indent="0">
              <a:lnSpc>
                <a:spcPct val="120000"/>
              </a:lnSpc>
              <a:spcBef>
                <a:spcPts val="0"/>
              </a:spcBef>
              <a:spcAft>
                <a:spcPts val="0"/>
              </a:spcAft>
              <a:buNone/>
            </a:pPr>
            <a:r>
              <a:rPr lang="en-US" sz="1900">
                <a:solidFill>
                  <a:srgbClr val="212529"/>
                </a:solidFill>
                <a:effectLst/>
                <a:ea typeface="Times New Roman" panose="02020603050405020304" pitchFamily="18" charset="0"/>
              </a:rPr>
              <a:t>Other services include:</a:t>
            </a:r>
            <a:endParaRPr lang="en-US" sz="1900">
              <a:solidFill>
                <a:srgbClr val="212529"/>
              </a:solidFill>
              <a:effectLst/>
              <a:ea typeface="Calibri" panose="020F0502020204030204" pitchFamily="34" charset="0"/>
            </a:endParaRPr>
          </a:p>
          <a:p>
            <a:pPr marL="0" indent="0" algn="l">
              <a:buNone/>
            </a:pPr>
            <a:br>
              <a:rPr lang="en-US" sz="1900" b="0" i="0" u="sng">
                <a:effectLst/>
                <a:hlinkClick r:id="rId4" invalidUrl="http://"/>
              </a:rPr>
            </a:br>
            <a:r>
              <a:rPr lang="en-US" sz="1900" b="0" i="0" u="sng">
                <a:solidFill>
                  <a:srgbClr val="0056B3"/>
                </a:solidFill>
                <a:effectLst/>
                <a:hlinkClick r:id="rId5" tooltip="Financial Resources"/>
              </a:rPr>
              <a:t>Financial Resources</a:t>
            </a:r>
            <a:endParaRPr lang="en-US" sz="1900" b="0" i="0">
              <a:solidFill>
                <a:srgbClr val="212529"/>
              </a:solidFill>
              <a:effectLst/>
            </a:endParaRPr>
          </a:p>
          <a:p>
            <a:pPr marL="0" indent="0" algn="l">
              <a:buNone/>
            </a:pPr>
            <a:r>
              <a:rPr lang="en-US" sz="1900" b="0" i="0" u="none" strike="noStrike">
                <a:solidFill>
                  <a:srgbClr val="007BFF"/>
                </a:solidFill>
                <a:effectLst/>
                <a:hlinkClick r:id="rId6" tooltip="Legal Resource Center"/>
              </a:rPr>
              <a:t>Legal Benefits</a:t>
            </a:r>
            <a:endParaRPr lang="en-US" sz="1900" b="0" i="0" u="none" strike="noStrike">
              <a:solidFill>
                <a:srgbClr val="007BFF"/>
              </a:solidFill>
              <a:effectLst/>
            </a:endParaRPr>
          </a:p>
          <a:p>
            <a:pPr marL="0" indent="0">
              <a:buNone/>
            </a:pPr>
            <a:r>
              <a:rPr lang="en-US" sz="1900" b="0" i="0" u="sng">
                <a:solidFill>
                  <a:srgbClr val="0056B3"/>
                </a:solidFill>
                <a:effectLst/>
                <a:hlinkClick r:id="rId7" tooltip="Daily Living Resources"/>
              </a:rPr>
              <a:t>Daily Living/Concierge Services</a:t>
            </a:r>
            <a:endParaRPr lang="en-US" sz="1900" b="0" i="0">
              <a:solidFill>
                <a:srgbClr val="212529"/>
              </a:solidFill>
              <a:effectLst/>
            </a:endParaRPr>
          </a:p>
          <a:p>
            <a:pPr marL="0" indent="0" algn="l">
              <a:buNone/>
            </a:pPr>
            <a:r>
              <a:rPr lang="en-US" sz="1900" b="0" i="0" u="none" strike="noStrike">
                <a:solidFill>
                  <a:srgbClr val="007BFF"/>
                </a:solidFill>
                <a:effectLst/>
                <a:hlinkClick r:id="rId8" tooltip="ID Theft Services"/>
              </a:rPr>
              <a:t>ID Theft Resources</a:t>
            </a:r>
            <a:endParaRPr lang="en-US" sz="1900" b="0" i="0">
              <a:solidFill>
                <a:srgbClr val="212529"/>
              </a:solidFill>
              <a:effectLst/>
            </a:endParaRPr>
          </a:p>
          <a:p>
            <a:pPr marL="0" indent="0" algn="l">
              <a:buNone/>
            </a:pPr>
            <a:r>
              <a:rPr lang="en-US" sz="1900" b="0" i="0">
                <a:solidFill>
                  <a:srgbClr val="212529"/>
                </a:solidFill>
                <a:effectLst/>
              </a:rPr>
              <a:t>Monthly Webinars/Webinars on Demand – explore the website </a:t>
            </a:r>
          </a:p>
          <a:p>
            <a:pPr marL="0" marR="0" indent="0">
              <a:spcBef>
                <a:spcPts val="0"/>
              </a:spcBef>
              <a:spcAft>
                <a:spcPts val="0"/>
              </a:spcAft>
              <a:buNone/>
            </a:pPr>
            <a:endParaRPr lang="en-US" sz="1900" i="1">
              <a:solidFill>
                <a:srgbClr val="212529"/>
              </a:solidFill>
              <a:ea typeface="Calibri" panose="020F0502020204030204" pitchFamily="34" charset="0"/>
            </a:endParaRPr>
          </a:p>
          <a:p>
            <a:pPr marL="0" marR="0" indent="0">
              <a:lnSpc>
                <a:spcPct val="110000"/>
              </a:lnSpc>
              <a:spcBef>
                <a:spcPts val="0"/>
              </a:spcBef>
              <a:spcAft>
                <a:spcPts val="0"/>
              </a:spcAft>
              <a:buNone/>
            </a:pPr>
            <a:endParaRPr lang="en-US" sz="1900">
              <a:effectLst/>
              <a:ea typeface="Calibri" panose="020F0502020204030204" pitchFamily="34" charset="0"/>
            </a:endParaRPr>
          </a:p>
          <a:p>
            <a:pPr marL="0" marR="0" indent="0">
              <a:lnSpc>
                <a:spcPct val="110000"/>
              </a:lnSpc>
              <a:spcBef>
                <a:spcPts val="0"/>
              </a:spcBef>
              <a:spcAft>
                <a:spcPts val="0"/>
              </a:spcAft>
              <a:buNone/>
            </a:pPr>
            <a:r>
              <a:rPr lang="en-US" sz="1900">
                <a:effectLst/>
                <a:ea typeface="Calibri" panose="020F0502020204030204" pitchFamily="34" charset="0"/>
              </a:rPr>
              <a:t>You may always find information about the </a:t>
            </a:r>
            <a:r>
              <a:rPr lang="en-US" sz="1900" u="sng">
                <a:solidFill>
                  <a:srgbClr val="0563C1"/>
                </a:solidFill>
                <a:effectLst/>
                <a:ea typeface="Calibri" panose="020F0502020204030204" pitchFamily="34" charset="0"/>
                <a:hlinkClick r:id="rId9"/>
              </a:rPr>
              <a:t>Employee Assistance Program</a:t>
            </a:r>
            <a:r>
              <a:rPr lang="en-US" sz="1900">
                <a:solidFill>
                  <a:srgbClr val="00B0F0"/>
                </a:solidFill>
                <a:effectLst/>
                <a:ea typeface="Calibri" panose="020F0502020204030204" pitchFamily="34" charset="0"/>
              </a:rPr>
              <a:t> </a:t>
            </a:r>
            <a:r>
              <a:rPr lang="en-US" sz="1900">
                <a:effectLst/>
                <a:ea typeface="Calibri" panose="020F0502020204030204" pitchFamily="34" charset="0"/>
              </a:rPr>
              <a:t>through the Connect2MyBenefits, available from any internet connection.  </a:t>
            </a:r>
            <a:endParaRPr lang="en-US" sz="1900"/>
          </a:p>
        </p:txBody>
      </p:sp>
      <p:sp>
        <p:nvSpPr>
          <p:cNvPr id="4" name="Slide Number Placeholder 3">
            <a:extLst>
              <a:ext uri="{FF2B5EF4-FFF2-40B4-BE49-F238E27FC236}">
                <a16:creationId xmlns:a16="http://schemas.microsoft.com/office/drawing/2014/main" id="{E2C2E472-35DA-D1DC-4B59-A9C43524F004}"/>
              </a:ext>
            </a:extLst>
          </p:cNvPr>
          <p:cNvSpPr>
            <a:spLocks noGrp="1"/>
          </p:cNvSpPr>
          <p:nvPr>
            <p:ph type="sldNum" sz="quarter" idx="12"/>
          </p:nvPr>
        </p:nvSpPr>
        <p:spPr/>
        <p:txBody>
          <a:bodyPr/>
          <a:lstStyle/>
          <a:p>
            <a:fld id="{ECC8EC66-24F6-4AB2-8697-CF2E3841ABEA}" type="slidenum">
              <a:rPr lang="en-US" smtClean="0"/>
              <a:pPr/>
              <a:t>20</a:t>
            </a:fld>
            <a:endParaRPr lang="en-US"/>
          </a:p>
        </p:txBody>
      </p:sp>
    </p:spTree>
    <p:extLst>
      <p:ext uri="{BB962C8B-B14F-4D97-AF65-F5344CB8AC3E}">
        <p14:creationId xmlns:p14="http://schemas.microsoft.com/office/powerpoint/2010/main" val="1228082485"/>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p:txBody>
          <a:bodyPr>
            <a:normAutofit/>
          </a:bodyPr>
          <a:lstStyle/>
          <a:p>
            <a:pPr marL="0" indent="0">
              <a:lnSpc>
                <a:spcPct val="110000"/>
              </a:lnSpc>
              <a:buNone/>
            </a:pPr>
            <a:r>
              <a:rPr lang="en-US" altLang="en-US" sz="2200">
                <a:solidFill>
                  <a:schemeClr val="accent2">
                    <a:lumMod val="75000"/>
                  </a:schemeClr>
                </a:solidFill>
              </a:rPr>
              <a:t>Log on to Bellevue Benefits online enrollment system and make your elections:</a:t>
            </a:r>
          </a:p>
          <a:p>
            <a:pPr marL="0" indent="0">
              <a:buNone/>
            </a:pPr>
            <a:endParaRPr lang="en-US" altLang="en-US" sz="2000" b="1">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lvl="0" indent="0" defTabSz="914400" eaLnBrk="0" fontAlgn="base" hangingPunct="0">
              <a:spcBef>
                <a:spcPct val="0"/>
              </a:spcBef>
              <a:spcAft>
                <a:spcPct val="0"/>
              </a:spcAft>
              <a:buNone/>
            </a:pPr>
            <a:r>
              <a:rPr lang="en-US" altLang="en-US" sz="1600" b="1" u="sng">
                <a:solidFill>
                  <a:srgbClr val="0000FF"/>
                </a:solidFill>
                <a:latin typeface="Arial" panose="020B0604020202020204" pitchFamily="34" charset="0"/>
                <a:ea typeface="Times New Roman" panose="02020603050405020304" pitchFamily="18" charset="0"/>
                <a:cs typeface="Arial" panose="020B0604020202020204" pitchFamily="34" charset="0"/>
                <a:hlinkClick r:id="rId3"/>
              </a:rPr>
              <a:t>https://cityofbellevuehr.workterra.net</a:t>
            </a:r>
            <a:endParaRPr lang="en-US" altLang="en-US" sz="1600" b="1" u="sng">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marL="0" lvl="0" indent="0" defTabSz="914400" eaLnBrk="0" fontAlgn="base" hangingPunct="0">
              <a:spcBef>
                <a:spcPct val="0"/>
              </a:spcBef>
              <a:spcAft>
                <a:spcPct val="0"/>
              </a:spcAft>
              <a:buNone/>
            </a:pPr>
            <a:endParaRPr lang="en-US" altLang="en-US" sz="2200">
              <a:solidFill>
                <a:schemeClr val="tx1"/>
              </a:solidFill>
              <a:ea typeface="Times New Roman" panose="02020603050405020304" pitchFamily="18" charset="0"/>
            </a:endParaRPr>
          </a:p>
          <a:p>
            <a:endParaRPr lang="en-US"/>
          </a:p>
          <a:p>
            <a:pPr marL="0" lvl="0" indent="0" defTabSz="914400" eaLnBrk="0" fontAlgn="base" hangingPunct="0">
              <a:spcBef>
                <a:spcPct val="0"/>
              </a:spcBef>
              <a:spcAft>
                <a:spcPct val="0"/>
              </a:spcAft>
            </a:pPr>
            <a:endParaRPr lang="en-US" altLang="en-US" sz="1800">
              <a:solidFill>
                <a:schemeClr val="tx1"/>
              </a:solidFill>
              <a:ea typeface="Times New Roman" panose="02020603050405020304" pitchFamily="18"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altLang="en-US" sz="160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sz="1600" b="1">
              <a:solidFill>
                <a:schemeClr val="bg2">
                  <a:lumMod val="10000"/>
                </a:schemeClr>
              </a:solidFill>
            </a:endParaRPr>
          </a:p>
          <a:p>
            <a:endParaRPr lang="en-US" sz="1600"/>
          </a:p>
        </p:txBody>
      </p:sp>
      <p:sp>
        <p:nvSpPr>
          <p:cNvPr id="4" name="Content Placeholder 3">
            <a:extLst>
              <a:ext uri="{FF2B5EF4-FFF2-40B4-BE49-F238E27FC236}">
                <a16:creationId xmlns:a16="http://schemas.microsoft.com/office/drawing/2014/main" id="{DF2EDB17-09F7-43A2-B35E-885D72B7DBA1}"/>
              </a:ext>
            </a:extLst>
          </p:cNvPr>
          <p:cNvSpPr>
            <a:spLocks noGrp="1"/>
          </p:cNvSpPr>
          <p:nvPr>
            <p:ph sz="half" idx="2"/>
          </p:nvPr>
        </p:nvSpPr>
        <p:spPr/>
        <p:txBody>
          <a:bodyPr>
            <a:normAutofit fontScale="70000" lnSpcReduction="20000"/>
          </a:bodyPr>
          <a:lstStyle/>
          <a:p>
            <a:pPr>
              <a:lnSpc>
                <a:spcPct val="120000"/>
              </a:lnSpc>
            </a:pPr>
            <a:r>
              <a:rPr lang="en-US" altLang="en-US" sz="2600" b="1">
                <a:solidFill>
                  <a:srgbClr val="000000"/>
                </a:solidFill>
                <a:ea typeface="Calibri" panose="020F0502020204030204" pitchFamily="34" charset="0"/>
              </a:rPr>
              <a:t>User Name </a:t>
            </a:r>
            <a:r>
              <a:rPr lang="en-US" altLang="en-US" sz="2300">
                <a:solidFill>
                  <a:srgbClr val="000000"/>
                </a:solidFill>
                <a:ea typeface="Calibri" panose="020F0502020204030204" pitchFamily="34" charset="0"/>
              </a:rPr>
              <a:t>is your full last name and the first four digits of your birth date (MMDD).</a:t>
            </a:r>
            <a:endParaRPr lang="en-US" sz="2300"/>
          </a:p>
          <a:p>
            <a:pPr>
              <a:lnSpc>
                <a:spcPct val="120000"/>
              </a:lnSpc>
            </a:pPr>
            <a:r>
              <a:rPr lang="en-US" sz="2300" i="1"/>
              <a:t>Example, name is Mary Smith-Jones and birthdate is 5/24/1972, User Name is Smithjones0524.</a:t>
            </a:r>
            <a:endParaRPr lang="en-US" sz="2300"/>
          </a:p>
          <a:p>
            <a:pPr>
              <a:lnSpc>
                <a:spcPct val="120000"/>
              </a:lnSpc>
            </a:pPr>
            <a:endParaRPr lang="en-US" sz="2300"/>
          </a:p>
          <a:p>
            <a:pPr>
              <a:lnSpc>
                <a:spcPct val="120000"/>
              </a:lnSpc>
            </a:pPr>
            <a:r>
              <a:rPr lang="en-US" sz="2600" b="1"/>
              <a:t>Passwords </a:t>
            </a:r>
            <a:r>
              <a:rPr lang="en-US" sz="2300" b="1"/>
              <a:t>are being reset </a:t>
            </a:r>
            <a:r>
              <a:rPr lang="en-US" sz="2300"/>
              <a:t>to your full last name (lower case) and the last 4 digits of your social security number. You will be required to reset your password once you sign in. </a:t>
            </a:r>
          </a:p>
          <a:p>
            <a:pPr>
              <a:lnSpc>
                <a:spcPct val="120000"/>
              </a:lnSpc>
            </a:pPr>
            <a:r>
              <a:rPr lang="en-US" sz="2300" i="1"/>
              <a:t>Example, name is Mary Smith-Jones and social security number is 111-22-3456, Password is smithjones3456.</a:t>
            </a:r>
            <a:endParaRPr lang="en-US" sz="2300"/>
          </a:p>
          <a:p>
            <a:endParaRPr lang="en-US" sz="2300"/>
          </a:p>
          <a:p>
            <a:endParaRPr lang="en-US"/>
          </a:p>
        </p:txBody>
      </p:sp>
      <p:sp>
        <p:nvSpPr>
          <p:cNvPr id="2" name="Title 1"/>
          <p:cNvSpPr>
            <a:spLocks noGrp="1"/>
          </p:cNvSpPr>
          <p:nvPr>
            <p:ph type="title"/>
          </p:nvPr>
        </p:nvSpPr>
        <p:spPr/>
        <p:txBody>
          <a:bodyPr>
            <a:normAutofit/>
          </a:bodyPr>
          <a:lstStyle/>
          <a:p>
            <a:r>
              <a:rPr lang="en-US" sz="2800">
                <a:solidFill>
                  <a:srgbClr val="00B0F0"/>
                </a:solidFill>
                <a:latin typeface="+mj-lt"/>
              </a:rPr>
              <a:t>How to Complete Open Enrollment</a:t>
            </a:r>
          </a:p>
        </p:txBody>
      </p:sp>
      <p:sp>
        <p:nvSpPr>
          <p:cNvPr id="14" name="Rectangle 14"/>
          <p:cNvSpPr>
            <a:spLocks noChangeArrowheads="1"/>
          </p:cNvSpPr>
          <p:nvPr/>
        </p:nvSpPr>
        <p:spPr bwMode="auto">
          <a:xfrm>
            <a:off x="0" y="781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a:extLst>
              <a:ext uri="{FF2B5EF4-FFF2-40B4-BE49-F238E27FC236}">
                <a16:creationId xmlns:a16="http://schemas.microsoft.com/office/drawing/2014/main" id="{4CD40F74-7351-43AA-9A95-C5EB3C82A2C0}"/>
              </a:ext>
            </a:extLst>
          </p:cNvPr>
          <p:cNvPicPr>
            <a:picLocks noChangeAspect="1"/>
          </p:cNvPicPr>
          <p:nvPr/>
        </p:nvPicPr>
        <p:blipFill>
          <a:blip r:embed="rId4"/>
          <a:stretch>
            <a:fillRect/>
          </a:stretch>
        </p:blipFill>
        <p:spPr>
          <a:xfrm>
            <a:off x="926766" y="3593219"/>
            <a:ext cx="3289968" cy="1867781"/>
          </a:xfrm>
          <a:prstGeom prst="rect">
            <a:avLst/>
          </a:prstGeom>
        </p:spPr>
      </p:pic>
    </p:spTree>
    <p:extLst>
      <p:ext uri="{BB962C8B-B14F-4D97-AF65-F5344CB8AC3E}">
        <p14:creationId xmlns:p14="http://schemas.microsoft.com/office/powerpoint/2010/main" val="1789308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solidFill>
                  <a:srgbClr val="00B0F0"/>
                </a:solidFill>
                <a:latin typeface="+mj-lt"/>
              </a:rPr>
              <a:t>Open Enrollment Checklist</a:t>
            </a:r>
          </a:p>
        </p:txBody>
      </p:sp>
      <p:sp>
        <p:nvSpPr>
          <p:cNvPr id="5" name="TextBox 4"/>
          <p:cNvSpPr txBox="1"/>
          <p:nvPr/>
        </p:nvSpPr>
        <p:spPr>
          <a:xfrm>
            <a:off x="228985" y="1075828"/>
            <a:ext cx="8523514" cy="5936690"/>
          </a:xfrm>
          <a:prstGeom prst="rect">
            <a:avLst/>
          </a:prstGeom>
          <a:noFill/>
        </p:spPr>
        <p:txBody>
          <a:bodyPr wrap="square" rtlCol="0">
            <a:spAutoFit/>
          </a:bodyPr>
          <a:lstStyle/>
          <a:p>
            <a:r>
              <a:rPr lang="en-US" sz="200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1) Assess health coverage needs</a:t>
            </a:r>
            <a:endParaRPr lang="en-US" sz="200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endParaRPr>
          </a:p>
          <a:p>
            <a:pPr indent="369789">
              <a:lnSpc>
                <a:spcPct val="107000"/>
              </a:lnSpc>
              <a:spcAft>
                <a:spcPts val="1035"/>
              </a:spcAft>
            </a:pPr>
            <a:r>
              <a:rPr lang="en-US" sz="2000" b="1">
                <a:latin typeface="Arial" panose="020B0604020202020204" pitchFamily="34" charset="0"/>
                <a:ea typeface="Calibri" panose="020F0502020204030204" pitchFamily="34" charset="0"/>
                <a:cs typeface="Arial" panose="020B0604020202020204" pitchFamily="34" charset="0"/>
              </a:rPr>
              <a:t>Eligible dependents are:</a:t>
            </a:r>
            <a:endParaRPr lang="en-US" sz="2000">
              <a:latin typeface="Arial" panose="020B0604020202020204" pitchFamily="34" charset="0"/>
              <a:ea typeface="Calibri" panose="020F0502020204030204" pitchFamily="34" charset="0"/>
              <a:cs typeface="Arial" panose="020B0604020202020204" pitchFamily="34" charset="0"/>
            </a:endParaRPr>
          </a:p>
          <a:p>
            <a:pPr marL="592138" lvl="1">
              <a:lnSpc>
                <a:spcPct val="107000"/>
              </a:lnSpc>
            </a:pPr>
            <a:r>
              <a:rPr lang="en-US" sz="2000" b="1">
                <a:latin typeface="Arial" panose="020B0604020202020204" pitchFamily="34" charset="0"/>
                <a:ea typeface="Calibri" panose="020F0502020204030204" pitchFamily="34" charset="0"/>
                <a:cs typeface="Arial" panose="020B0604020202020204" pitchFamily="34" charset="0"/>
              </a:rPr>
              <a:t>Spouse:</a:t>
            </a:r>
            <a:r>
              <a:rPr lang="en-US" sz="2000">
                <a:latin typeface="Arial" panose="020B0604020202020204" pitchFamily="34" charset="0"/>
                <a:ea typeface="Calibri" panose="020F0502020204030204" pitchFamily="34" charset="0"/>
                <a:cs typeface="Arial" panose="020B0604020202020204" pitchFamily="34" charset="0"/>
              </a:rPr>
              <a:t> the lawful spouse of the employee</a:t>
            </a:r>
          </a:p>
          <a:p>
            <a:pPr marL="592138" lvl="1">
              <a:lnSpc>
                <a:spcPct val="107000"/>
              </a:lnSpc>
            </a:pPr>
            <a:r>
              <a:rPr lang="en-US" sz="2000" b="1">
                <a:latin typeface="Arial" panose="020B0604020202020204" pitchFamily="34" charset="0"/>
                <a:ea typeface="Calibri" panose="020F0502020204030204" pitchFamily="34" charset="0"/>
                <a:cs typeface="Arial" panose="020B0604020202020204" pitchFamily="34" charset="0"/>
              </a:rPr>
              <a:t>Domestic Partner</a:t>
            </a:r>
            <a:r>
              <a:rPr lang="en-US" sz="2000">
                <a:latin typeface="Arial" panose="020B0604020202020204" pitchFamily="34" charset="0"/>
                <a:ea typeface="Calibri" panose="020F0502020204030204" pitchFamily="34" charset="0"/>
                <a:cs typeface="Arial" panose="020B0604020202020204" pitchFamily="34" charset="0"/>
              </a:rPr>
              <a:t>: registered domestic partner</a:t>
            </a:r>
          </a:p>
          <a:p>
            <a:pPr marL="592138" lvl="1">
              <a:lnSpc>
                <a:spcPct val="107000"/>
              </a:lnSpc>
              <a:spcAft>
                <a:spcPts val="1035"/>
              </a:spcAft>
            </a:pPr>
            <a:r>
              <a:rPr lang="en-US" sz="2000" b="1">
                <a:latin typeface="Arial" panose="020B0604020202020204" pitchFamily="34" charset="0"/>
                <a:ea typeface="Calibri" panose="020F0502020204030204" pitchFamily="34" charset="0"/>
                <a:cs typeface="Arial" panose="020B0604020202020204" pitchFamily="34" charset="0"/>
              </a:rPr>
              <a:t>Dependent Child: </a:t>
            </a:r>
            <a:r>
              <a:rPr lang="en-US" sz="2000">
                <a:latin typeface="Arial" panose="020B0604020202020204" pitchFamily="34" charset="0"/>
                <a:ea typeface="Calibri" panose="020F0502020204030204" pitchFamily="34" charset="0"/>
                <a:cs typeface="Arial" panose="020B0604020202020204" pitchFamily="34" charset="0"/>
              </a:rPr>
              <a:t>Under the age of 26</a:t>
            </a:r>
          </a:p>
          <a:p>
            <a:endParaRPr lang="en-US" sz="2000">
              <a:solidFill>
                <a:schemeClr val="accent2">
                  <a:lumMod val="75000"/>
                </a:schemeClr>
              </a:solidFill>
              <a:latin typeface="Arial" panose="020B0604020202020204" pitchFamily="34" charset="0"/>
              <a:cs typeface="Arial" panose="020B0604020202020204" pitchFamily="34" charset="0"/>
            </a:endParaRPr>
          </a:p>
          <a:p>
            <a:pPr>
              <a:lnSpc>
                <a:spcPct val="107000"/>
              </a:lnSpc>
            </a:pPr>
            <a:r>
              <a:rPr lang="en-US" sz="2000">
                <a:solidFill>
                  <a:schemeClr val="accent2">
                    <a:lumMod val="75000"/>
                  </a:schemeClr>
                </a:solidFill>
                <a:latin typeface="Arial" panose="020B0604020202020204" pitchFamily="34" charset="0"/>
                <a:cs typeface="Arial" panose="020B0604020202020204" pitchFamily="34" charset="0"/>
              </a:rPr>
              <a:t>2) Explore options, review materials, and compare plans</a:t>
            </a:r>
          </a:p>
          <a:p>
            <a:pPr>
              <a:lnSpc>
                <a:spcPct val="70000"/>
              </a:lnSpc>
            </a:pPr>
            <a:r>
              <a:rPr lang="en-US" sz="2000" b="1" u="sng">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https://c2mb.ajg.com/cityofbellevue</a:t>
            </a:r>
            <a:endParaRPr lang="en-US" sz="2000" b="1" u="sng">
              <a:solidFill>
                <a:srgbClr val="0563C1"/>
              </a:solidFill>
              <a:latin typeface="Arial" panose="020B0604020202020204" pitchFamily="34" charset="0"/>
              <a:ea typeface="Calibri" panose="020F0502020204030204" pitchFamily="34" charset="0"/>
              <a:cs typeface="Arial" panose="020B0604020202020204" pitchFamily="34" charset="0"/>
            </a:endParaRPr>
          </a:p>
          <a:p>
            <a:br>
              <a:rPr lang="en-US" sz="2000" b="1" u="sng">
                <a:solidFill>
                  <a:srgbClr val="0563C1"/>
                </a:solidFill>
                <a:latin typeface="Arial" panose="020B0604020202020204" pitchFamily="34" charset="0"/>
                <a:ea typeface="Calibri" panose="020F0502020204030204" pitchFamily="34" charset="0"/>
                <a:cs typeface="Arial" panose="020B0604020202020204" pitchFamily="34" charset="0"/>
              </a:rPr>
            </a:br>
            <a:r>
              <a:rPr lang="en-US" sz="2000">
                <a:solidFill>
                  <a:schemeClr val="accent2">
                    <a:lumMod val="75000"/>
                  </a:schemeClr>
                </a:solidFill>
                <a:latin typeface="Arial" panose="020B0604020202020204" pitchFamily="34" charset="0"/>
                <a:cs typeface="Arial" panose="020B0604020202020204" pitchFamily="34" charset="0"/>
              </a:rPr>
              <a:t>3) Make my elections online using Bellevue Benefits </a:t>
            </a:r>
            <a:r>
              <a:rPr lang="en-US" sz="2000">
                <a:solidFill>
                  <a:schemeClr val="accent2">
                    <a:lumMod val="50000"/>
                  </a:schemeClr>
                </a:solidFill>
                <a:latin typeface="Arial" panose="020B0604020202020204" pitchFamily="34" charset="0"/>
                <a:cs typeface="Arial" panose="020B0604020202020204" pitchFamily="34" charset="0"/>
              </a:rPr>
              <a:t> </a:t>
            </a:r>
            <a:r>
              <a:rPr lang="en-US" sz="2000" b="1" u="sng">
                <a:solidFill>
                  <a:srgbClr val="0563C1"/>
                </a:solidFill>
                <a:latin typeface="Arial" panose="020B0604020202020204" pitchFamily="34" charset="0"/>
                <a:ea typeface="Times New Roman" panose="02020603050405020304" pitchFamily="18" charset="0"/>
                <a:cs typeface="Arial" panose="020B0604020202020204" pitchFamily="34" charset="0"/>
                <a:hlinkClick r:id="rId4"/>
              </a:rPr>
              <a:t>https://cityofbellevuehr.workterra.net</a:t>
            </a:r>
            <a:endParaRPr lang="en-US" sz="2000" b="1" u="sng">
              <a:solidFill>
                <a:srgbClr val="0563C1"/>
              </a:solidFill>
              <a:latin typeface="Arial" panose="020B0604020202020204" pitchFamily="34" charset="0"/>
              <a:ea typeface="Times New Roman" panose="02020603050405020304" pitchFamily="18" charset="0"/>
              <a:cs typeface="Arial" panose="020B0604020202020204" pitchFamily="34" charset="0"/>
            </a:endParaRPr>
          </a:p>
          <a:p>
            <a:endParaRPr lang="en-US" sz="2000" b="1" u="sng">
              <a:solidFill>
                <a:srgbClr val="0563C1"/>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1035"/>
              </a:spcAft>
              <a:buClr>
                <a:srgbClr val="ED7D31"/>
              </a:buClr>
              <a:buSzPts val="1800"/>
            </a:pPr>
            <a:r>
              <a:rPr lang="en-US" sz="2000">
                <a:solidFill>
                  <a:schemeClr val="accent2">
                    <a:lumMod val="75000"/>
                  </a:schemeClr>
                </a:solidFill>
                <a:latin typeface="Arial" panose="020B0604020202020204" pitchFamily="34" charset="0"/>
                <a:cs typeface="Arial" panose="020B0604020202020204" pitchFamily="34" charset="0"/>
              </a:rPr>
              <a:t>4) Review and save your confirmation statement in Bellevue Benefits</a:t>
            </a:r>
            <a:br>
              <a:rPr lang="en-US" sz="2000">
                <a:solidFill>
                  <a:schemeClr val="accent2">
                    <a:lumMod val="75000"/>
                  </a:schemeClr>
                </a:solidFill>
                <a:latin typeface="Arial" panose="020B0604020202020204" pitchFamily="34" charset="0"/>
                <a:cs typeface="Arial" panose="020B0604020202020204" pitchFamily="34" charset="0"/>
              </a:rPr>
            </a:br>
            <a:br>
              <a:rPr lang="en-US" sz="2000">
                <a:solidFill>
                  <a:schemeClr val="accent2">
                    <a:lumMod val="75000"/>
                  </a:schemeClr>
                </a:solidFill>
                <a:latin typeface="Arial" panose="020B0604020202020204" pitchFamily="34" charset="0"/>
                <a:cs typeface="Arial" panose="020B0604020202020204" pitchFamily="34" charset="0"/>
              </a:rPr>
            </a:br>
            <a:r>
              <a:rPr lang="en-US" sz="2000">
                <a:solidFill>
                  <a:schemeClr val="accent2">
                    <a:lumMod val="75000"/>
                  </a:schemeClr>
                </a:solidFill>
                <a:latin typeface="Arial" panose="020B0604020202020204" pitchFamily="34" charset="0"/>
                <a:cs typeface="Arial" panose="020B0604020202020204" pitchFamily="34" charset="0"/>
              </a:rPr>
              <a:t>5) Hit “Done” in Bellevue Benefits </a:t>
            </a:r>
          </a:p>
          <a:p>
            <a:pPr>
              <a:lnSpc>
                <a:spcPct val="107000"/>
              </a:lnSpc>
              <a:spcAft>
                <a:spcPts val="1035"/>
              </a:spcAft>
              <a:buClr>
                <a:srgbClr val="ED7D31"/>
              </a:buClr>
              <a:buSzPts val="1800"/>
            </a:pPr>
            <a:endParaRPr lang="en-US" sz="2000" b="1">
              <a:solidFill>
                <a:srgbClr val="ED7D31"/>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1035"/>
              </a:spcAft>
              <a:buClr>
                <a:srgbClr val="ED7D31"/>
              </a:buClr>
              <a:buSzPts val="1800"/>
            </a:pPr>
            <a:endParaRPr lang="en-US" sz="2000" b="1">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6505110"/>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3A48E-15E3-496D-A93E-962E54D91980}"/>
              </a:ext>
            </a:extLst>
          </p:cNvPr>
          <p:cNvSpPr>
            <a:spLocks noGrp="1"/>
          </p:cNvSpPr>
          <p:nvPr>
            <p:ph type="title"/>
          </p:nvPr>
        </p:nvSpPr>
        <p:spPr/>
        <p:txBody>
          <a:bodyPr/>
          <a:lstStyle/>
          <a:p>
            <a:r>
              <a:rPr lang="en-US" sz="2800">
                <a:solidFill>
                  <a:srgbClr val="00B0F0"/>
                </a:solidFill>
                <a:latin typeface="+mj-lt"/>
              </a:rPr>
              <a:t>Where Can I Learn More? </a:t>
            </a:r>
          </a:p>
        </p:txBody>
      </p:sp>
      <p:sp>
        <p:nvSpPr>
          <p:cNvPr id="3" name="Text Placeholder 2">
            <a:extLst>
              <a:ext uri="{FF2B5EF4-FFF2-40B4-BE49-F238E27FC236}">
                <a16:creationId xmlns:a16="http://schemas.microsoft.com/office/drawing/2014/main" id="{F0CD80E6-24B4-4E85-8C8B-7711B283215A}"/>
              </a:ext>
            </a:extLst>
          </p:cNvPr>
          <p:cNvSpPr>
            <a:spLocks noGrp="1"/>
          </p:cNvSpPr>
          <p:nvPr>
            <p:ph idx="1"/>
          </p:nvPr>
        </p:nvSpPr>
        <p:spPr/>
        <p:txBody>
          <a:bodyPr>
            <a:normAutofit fontScale="92500" lnSpcReduction="20000"/>
          </a:bodyPr>
          <a:lstStyle/>
          <a:p>
            <a:pPr marL="0" indent="0">
              <a:buNone/>
            </a:pPr>
            <a:r>
              <a:rPr lang="en-US" b="1">
                <a:solidFill>
                  <a:schemeClr val="accent2">
                    <a:lumMod val="75000"/>
                  </a:schemeClr>
                </a:solidFill>
              </a:rPr>
              <a:t>Open Enrollment Benefit Alerts</a:t>
            </a:r>
            <a:endParaRPr lang="en-US">
              <a:solidFill>
                <a:schemeClr val="accent2">
                  <a:lumMod val="75000"/>
                </a:schemeClr>
              </a:solidFill>
            </a:endParaRPr>
          </a:p>
          <a:p>
            <a:r>
              <a:rPr lang="en-US"/>
              <a:t>Information from your benefits team starting September 16.</a:t>
            </a:r>
          </a:p>
          <a:p>
            <a:endParaRPr lang="en-US"/>
          </a:p>
          <a:p>
            <a:pPr marL="0" indent="0">
              <a:buNone/>
            </a:pPr>
            <a:r>
              <a:rPr lang="en-US" b="1">
                <a:solidFill>
                  <a:schemeClr val="accent2">
                    <a:lumMod val="75000"/>
                  </a:schemeClr>
                </a:solidFill>
              </a:rPr>
              <a:t>Open Enrollment Home Mailing</a:t>
            </a:r>
            <a:endParaRPr lang="en-US">
              <a:solidFill>
                <a:schemeClr val="accent2">
                  <a:lumMod val="75000"/>
                </a:schemeClr>
              </a:solidFill>
            </a:endParaRPr>
          </a:p>
          <a:p>
            <a:r>
              <a:rPr lang="en-US"/>
              <a:t>Information packet on open enrollment sent to your mailing address mid-October.</a:t>
            </a:r>
          </a:p>
          <a:p>
            <a:pPr marL="0" indent="0">
              <a:buNone/>
            </a:pPr>
            <a:endParaRPr lang="en-US" b="1"/>
          </a:p>
          <a:p>
            <a:pPr marL="0" indent="0">
              <a:buNone/>
            </a:pPr>
            <a:r>
              <a:rPr lang="en-US" b="1">
                <a:solidFill>
                  <a:schemeClr val="accent2">
                    <a:lumMod val="75000"/>
                  </a:schemeClr>
                </a:solidFill>
              </a:rPr>
              <a:t>Your HR Benefits Team</a:t>
            </a:r>
            <a:endParaRPr lang="en-US">
              <a:solidFill>
                <a:schemeClr val="accent2">
                  <a:lumMod val="75000"/>
                </a:schemeClr>
              </a:solidFill>
            </a:endParaRPr>
          </a:p>
          <a:p>
            <a:r>
              <a:rPr lang="en-US"/>
              <a:t>Lori Duringer          		425-452-7866</a:t>
            </a:r>
          </a:p>
          <a:p>
            <a:r>
              <a:rPr lang="en-US"/>
              <a:t>Michelle Robinson  		425-452-4585</a:t>
            </a:r>
          </a:p>
          <a:p>
            <a:r>
              <a:rPr lang="en-US"/>
              <a:t>Gallagher Benefit Advocates	425-201-8417</a:t>
            </a:r>
          </a:p>
          <a:p>
            <a:endParaRPr lang="en-US"/>
          </a:p>
          <a:p>
            <a:endParaRPr lang="en-US"/>
          </a:p>
        </p:txBody>
      </p:sp>
      <p:sp>
        <p:nvSpPr>
          <p:cNvPr id="4" name="Slide Number Placeholder 3">
            <a:extLst>
              <a:ext uri="{FF2B5EF4-FFF2-40B4-BE49-F238E27FC236}">
                <a16:creationId xmlns:a16="http://schemas.microsoft.com/office/drawing/2014/main" id="{E6282DFC-F420-4E77-889F-FD49CC478A63}"/>
              </a:ext>
            </a:extLst>
          </p:cNvPr>
          <p:cNvSpPr>
            <a:spLocks noGrp="1"/>
          </p:cNvSpPr>
          <p:nvPr>
            <p:ph type="sldNum" sz="quarter" idx="12"/>
          </p:nvPr>
        </p:nvSpPr>
        <p:spPr/>
        <p:txBody>
          <a:bodyPr/>
          <a:lstStyle/>
          <a:p>
            <a:fld id="{ECC8EC66-24F6-4AB2-8697-CF2E3841ABEA}" type="slidenum">
              <a:rPr lang="en-US" smtClean="0"/>
              <a:t>23</a:t>
            </a:fld>
            <a:endParaRPr lang="en-US"/>
          </a:p>
        </p:txBody>
      </p:sp>
    </p:spTree>
    <p:extLst>
      <p:ext uri="{BB962C8B-B14F-4D97-AF65-F5344CB8AC3E}">
        <p14:creationId xmlns:p14="http://schemas.microsoft.com/office/powerpoint/2010/main" val="1978664090"/>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0D8E-8114-4BE8-8ED6-A933F5AE4DDE}"/>
              </a:ext>
            </a:extLst>
          </p:cNvPr>
          <p:cNvSpPr>
            <a:spLocks noGrp="1"/>
          </p:cNvSpPr>
          <p:nvPr>
            <p:ph type="title"/>
          </p:nvPr>
        </p:nvSpPr>
        <p:spPr>
          <a:xfrm>
            <a:off x="657519" y="152401"/>
            <a:ext cx="4765381" cy="724291"/>
          </a:xfrm>
        </p:spPr>
        <p:txBody>
          <a:bodyPr anchor="b">
            <a:normAutofit fontScale="90000"/>
          </a:bodyPr>
          <a:lstStyle/>
          <a:p>
            <a:r>
              <a:rPr lang="en-US" sz="2800">
                <a:solidFill>
                  <a:srgbClr val="00B0F0"/>
                </a:solidFill>
                <a:latin typeface="+mj-lt"/>
              </a:rPr>
              <a:t>Virtual Drop In Office Hours</a:t>
            </a:r>
            <a:br>
              <a:rPr lang="en-US" sz="2800">
                <a:solidFill>
                  <a:srgbClr val="00B0F0"/>
                </a:solidFill>
                <a:latin typeface="+mj-lt"/>
              </a:rPr>
            </a:br>
            <a:r>
              <a:rPr lang="en-US" sz="2800">
                <a:solidFill>
                  <a:srgbClr val="00B0F0"/>
                </a:solidFill>
                <a:latin typeface="+mj-lt"/>
              </a:rPr>
              <a:t>and In Person Office Hours at BSC</a:t>
            </a:r>
          </a:p>
        </p:txBody>
      </p:sp>
      <p:sp>
        <p:nvSpPr>
          <p:cNvPr id="9" name="Content Placeholder 8">
            <a:extLst>
              <a:ext uri="{FF2B5EF4-FFF2-40B4-BE49-F238E27FC236}">
                <a16:creationId xmlns:a16="http://schemas.microsoft.com/office/drawing/2014/main" id="{AAA030F8-2FB7-46B2-B52F-85E5A16C8912}"/>
              </a:ext>
            </a:extLst>
          </p:cNvPr>
          <p:cNvSpPr>
            <a:spLocks noGrp="1"/>
          </p:cNvSpPr>
          <p:nvPr>
            <p:ph idx="1"/>
          </p:nvPr>
        </p:nvSpPr>
        <p:spPr>
          <a:xfrm>
            <a:off x="680038" y="1638300"/>
            <a:ext cx="3434762" cy="4381500"/>
          </a:xfrm>
        </p:spPr>
        <p:txBody>
          <a:bodyPr anchor="t">
            <a:normAutofit lnSpcReduction="10000"/>
          </a:bodyPr>
          <a:lstStyle/>
          <a:p>
            <a:pPr marL="0" indent="0">
              <a:buNone/>
            </a:pPr>
            <a:r>
              <a:rPr lang="en-US" sz="1700" b="1"/>
              <a:t>Virtual Office Hours </a:t>
            </a:r>
            <a:r>
              <a:rPr lang="en-US" sz="1500" b="1"/>
              <a:t>(noted on the right)</a:t>
            </a:r>
          </a:p>
          <a:p>
            <a:pPr marL="0" indent="0">
              <a:buNone/>
            </a:pPr>
            <a:r>
              <a:rPr lang="en-US" sz="1700"/>
              <a:t>Lori Duringer and Michelle Robinson will hold virtual office hours specifically for your Open Enrollment questions.  Please call, email, or send Lori or Michelle an Outlook meeting request for any questions you have.</a:t>
            </a:r>
          </a:p>
          <a:p>
            <a:pPr marL="0" indent="0">
              <a:buNone/>
            </a:pPr>
            <a:endParaRPr lang="en-US" sz="1700"/>
          </a:p>
          <a:p>
            <a:pPr marL="0" indent="0">
              <a:buNone/>
            </a:pPr>
            <a:r>
              <a:rPr lang="en-US" sz="1700" b="1"/>
              <a:t>In Person Office Hours at BSC</a:t>
            </a:r>
          </a:p>
          <a:p>
            <a:pPr marL="0" marR="0" indent="0">
              <a:spcBef>
                <a:spcPts val="0"/>
              </a:spcBef>
              <a:spcAft>
                <a:spcPts val="0"/>
              </a:spcAft>
              <a:buNone/>
            </a:pPr>
            <a:r>
              <a:rPr lang="en-US" sz="180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b="1">
                <a:solidFill>
                  <a:schemeClr val="accent2">
                    <a:lumMod val="75000"/>
                  </a:schemeClr>
                </a:solidFill>
                <a:effectLst/>
                <a:latin typeface="Calibri" panose="020F0502020204030204" pitchFamily="34" charset="0"/>
                <a:ea typeface="Calibri" panose="020F0502020204030204" pitchFamily="34" charset="0"/>
              </a:rPr>
              <a:t>Wednesday, November 6  </a:t>
            </a:r>
          </a:p>
          <a:p>
            <a:pPr marL="0" marR="0" indent="0">
              <a:spcBef>
                <a:spcPts val="0"/>
              </a:spcBef>
              <a:spcAft>
                <a:spcPts val="0"/>
              </a:spcAft>
              <a:buNone/>
            </a:pPr>
            <a:r>
              <a:rPr lang="en-US" sz="1800">
                <a:effectLst/>
                <a:latin typeface="Calibri" panose="020F0502020204030204" pitchFamily="34" charset="0"/>
                <a:ea typeface="Calibri" panose="020F0502020204030204" pitchFamily="34" charset="0"/>
              </a:rPr>
              <a:t>2:30 pm to 4:00 pm</a:t>
            </a:r>
          </a:p>
          <a:p>
            <a:pPr marL="0" marR="0" indent="0">
              <a:spcBef>
                <a:spcPts val="0"/>
              </a:spcBef>
              <a:spcAft>
                <a:spcPts val="0"/>
              </a:spcAft>
              <a:buNone/>
            </a:pPr>
            <a:endParaRPr lang="en-US" sz="1800">
              <a:effectLst/>
              <a:latin typeface="Calibri" panose="020F0502020204030204" pitchFamily="34" charset="0"/>
              <a:ea typeface="Calibri" panose="020F0502020204030204" pitchFamily="34" charset="0"/>
            </a:endParaRPr>
          </a:p>
          <a:p>
            <a:pPr marL="0" indent="0">
              <a:spcBef>
                <a:spcPts val="0"/>
              </a:spcBef>
              <a:buNone/>
            </a:pPr>
            <a:r>
              <a:rPr lang="en-US" sz="1800" b="1">
                <a:solidFill>
                  <a:schemeClr val="accent2">
                    <a:lumMod val="75000"/>
                  </a:schemeClr>
                </a:solidFill>
                <a:latin typeface="Calibri" panose="020F0502020204030204" pitchFamily="34" charset="0"/>
              </a:rPr>
              <a:t>Tuesday, November 12  </a:t>
            </a:r>
          </a:p>
          <a:p>
            <a:pPr marL="0" marR="0" indent="0">
              <a:spcBef>
                <a:spcPts val="0"/>
              </a:spcBef>
              <a:spcAft>
                <a:spcPts val="0"/>
              </a:spcAft>
              <a:buNone/>
            </a:pPr>
            <a:r>
              <a:rPr lang="en-US" sz="1800">
                <a:effectLst/>
                <a:latin typeface="Calibri" panose="020F0502020204030204" pitchFamily="34" charset="0"/>
                <a:ea typeface="Calibri" panose="020F0502020204030204" pitchFamily="34" charset="0"/>
              </a:rPr>
              <a:t>7:00 am to 8:30 am</a:t>
            </a:r>
          </a:p>
        </p:txBody>
      </p:sp>
      <p:sp>
        <p:nvSpPr>
          <p:cNvPr id="4" name="Slide Number Placeholder 3">
            <a:extLst>
              <a:ext uri="{FF2B5EF4-FFF2-40B4-BE49-F238E27FC236}">
                <a16:creationId xmlns:a16="http://schemas.microsoft.com/office/drawing/2014/main" id="{BC83D383-66EF-4667-95F9-784B06C84A93}"/>
              </a:ext>
            </a:extLst>
          </p:cNvPr>
          <p:cNvSpPr>
            <a:spLocks noGrp="1"/>
          </p:cNvSpPr>
          <p:nvPr>
            <p:ph type="sldNum" sz="quarter" idx="12"/>
          </p:nvPr>
        </p:nvSpPr>
        <p:spPr>
          <a:xfrm>
            <a:off x="6457950" y="6356350"/>
            <a:ext cx="2057400" cy="365125"/>
          </a:xfrm>
        </p:spPr>
        <p:txBody>
          <a:bodyPr>
            <a:normAutofit/>
          </a:bodyPr>
          <a:lstStyle/>
          <a:p>
            <a:pPr>
              <a:spcAft>
                <a:spcPts val="600"/>
              </a:spcAft>
            </a:pPr>
            <a:fld id="{ECC8EC66-24F6-4AB2-8697-CF2E3841ABEA}" type="slidenum">
              <a:rPr lang="en-US" smtClean="0"/>
              <a:pPr>
                <a:spcAft>
                  <a:spcPts val="600"/>
                </a:spcAft>
              </a:pPr>
              <a:t>24</a:t>
            </a:fld>
            <a:endParaRPr lang="en-US"/>
          </a:p>
        </p:txBody>
      </p:sp>
      <p:grpSp>
        <p:nvGrpSpPr>
          <p:cNvPr id="14" name="Group 13">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68" y="6737718"/>
            <a:ext cx="9155399" cy="123363"/>
            <a:chOff x="-5025" y="6737718"/>
            <a:chExt cx="12207200" cy="123363"/>
          </a:xfrm>
        </p:grpSpPr>
        <p:sp>
          <p:nvSpPr>
            <p:cNvPr id="15" name="Rectangle 14">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8D526F62-8E23-8954-8A12-E8F259D939F3}"/>
              </a:ext>
            </a:extLst>
          </p:cNvPr>
          <p:cNvPicPr>
            <a:picLocks noChangeAspect="1"/>
          </p:cNvPicPr>
          <p:nvPr/>
        </p:nvPicPr>
        <p:blipFill>
          <a:blip r:embed="rId3"/>
          <a:stretch>
            <a:fillRect/>
          </a:stretch>
        </p:blipFill>
        <p:spPr>
          <a:xfrm>
            <a:off x="4725438" y="1819409"/>
            <a:ext cx="3789912" cy="4077028"/>
          </a:xfrm>
          <a:prstGeom prst="rect">
            <a:avLst/>
          </a:prstGeom>
          <a:ln>
            <a:solidFill>
              <a:schemeClr val="accent1"/>
            </a:solidFill>
          </a:ln>
        </p:spPr>
      </p:pic>
    </p:spTree>
    <p:extLst>
      <p:ext uri="{BB962C8B-B14F-4D97-AF65-F5344CB8AC3E}">
        <p14:creationId xmlns:p14="http://schemas.microsoft.com/office/powerpoint/2010/main" val="4153241345"/>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2041-06EF-94EF-C709-7C12BED5E6AA}"/>
              </a:ext>
            </a:extLst>
          </p:cNvPr>
          <p:cNvSpPr>
            <a:spLocks noGrp="1"/>
          </p:cNvSpPr>
          <p:nvPr>
            <p:ph type="title"/>
          </p:nvPr>
        </p:nvSpPr>
        <p:spPr>
          <a:xfrm>
            <a:off x="628650" y="136525"/>
            <a:ext cx="7886700" cy="939304"/>
          </a:xfrm>
        </p:spPr>
        <p:txBody>
          <a:bodyPr>
            <a:normAutofit fontScale="90000"/>
          </a:bodyPr>
          <a:lstStyle/>
          <a:p>
            <a:br>
              <a:rPr lang="en-US" sz="3600" b="0" i="0" u="none" strike="noStrike" baseline="0">
                <a:solidFill>
                  <a:srgbClr val="265D85"/>
                </a:solidFill>
                <a:latin typeface="CIDFont+F3"/>
              </a:rPr>
            </a:br>
            <a:r>
              <a:rPr lang="en-US" sz="3600" b="0" i="0" u="none" strike="noStrike" baseline="0">
                <a:solidFill>
                  <a:srgbClr val="265D85"/>
                </a:solidFill>
                <a:latin typeface="CIDFont+F3"/>
              </a:rPr>
              <a:t>Changes Outside Open Enrollment </a:t>
            </a:r>
            <a:br>
              <a:rPr lang="en-US" sz="3600" b="0" i="0" u="none" strike="noStrike" baseline="0">
                <a:solidFill>
                  <a:srgbClr val="265D85"/>
                </a:solidFill>
                <a:latin typeface="CIDFont+F3"/>
              </a:rPr>
            </a:br>
            <a:r>
              <a:rPr lang="en-US" sz="3600" b="0" i="0" u="none" strike="noStrike" baseline="0">
                <a:solidFill>
                  <a:srgbClr val="265D85"/>
                </a:solidFill>
                <a:latin typeface="CIDFont+F3"/>
              </a:rPr>
              <a:t>Qualifying Life Events</a:t>
            </a:r>
            <a:br>
              <a:rPr lang="en-US" sz="3600" b="0" i="0" u="none" strike="noStrike" baseline="0">
                <a:solidFill>
                  <a:srgbClr val="265D85"/>
                </a:solidFill>
                <a:latin typeface="CIDFont+F3"/>
              </a:rPr>
            </a:br>
            <a:endParaRPr lang="en-US"/>
          </a:p>
        </p:txBody>
      </p:sp>
      <p:sp>
        <p:nvSpPr>
          <p:cNvPr id="3" name="Content Placeholder 2">
            <a:extLst>
              <a:ext uri="{FF2B5EF4-FFF2-40B4-BE49-F238E27FC236}">
                <a16:creationId xmlns:a16="http://schemas.microsoft.com/office/drawing/2014/main" id="{AA3AA7C4-A764-7B80-BB62-5CB6825C9E57}"/>
              </a:ext>
            </a:extLst>
          </p:cNvPr>
          <p:cNvSpPr>
            <a:spLocks noGrp="1"/>
          </p:cNvSpPr>
          <p:nvPr>
            <p:ph idx="1"/>
          </p:nvPr>
        </p:nvSpPr>
        <p:spPr>
          <a:xfrm>
            <a:off x="628650" y="1075830"/>
            <a:ext cx="7886700" cy="5101134"/>
          </a:xfrm>
        </p:spPr>
        <p:txBody>
          <a:bodyPr>
            <a:normAutofit fontScale="85000" lnSpcReduction="20000"/>
          </a:bodyPr>
          <a:lstStyle/>
          <a:p>
            <a:pPr marL="0" indent="0" algn="l">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Reminder: outside of open enrollment, you are only able to make</a:t>
            </a: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changes to your health benefits if you experience a Qualifying Life Event.</a:t>
            </a:r>
          </a:p>
          <a:p>
            <a:pPr marL="0" indent="0" algn="l">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1" i="1"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Marriage/Registered Domestic Partnership </a:t>
            </a: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within 30 days, you may add</a:t>
            </a: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a spouse/registered domestic partner</a:t>
            </a:r>
          </a:p>
          <a:p>
            <a:pPr marL="0" indent="0" algn="l">
              <a:lnSpc>
                <a:spcPct val="70000"/>
              </a:lnSpc>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1" i="1"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Divorce/Legal Separation/Termination of Registered Domestic</a:t>
            </a:r>
          </a:p>
          <a:p>
            <a:pPr marL="0" indent="0" algn="l">
              <a:buNone/>
            </a:pPr>
            <a:r>
              <a:rPr lang="en-US" sz="1800" b="1" i="1"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Partnership</a:t>
            </a:r>
            <a:r>
              <a:rPr lang="en-US" sz="1800" b="0" i="0"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within 30 days, you must remove your ex-spouse/registered</a:t>
            </a: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domestic partner</a:t>
            </a:r>
          </a:p>
          <a:p>
            <a:pPr marL="0" indent="0" algn="l">
              <a:lnSpc>
                <a:spcPct val="70000"/>
              </a:lnSpc>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1" i="1"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Having or Adopting a Baby  </a:t>
            </a: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within 60 days, you may add your baby</a:t>
            </a:r>
          </a:p>
          <a:p>
            <a:pPr marL="0" indent="0" algn="l">
              <a:lnSpc>
                <a:spcPct val="70000"/>
              </a:lnSpc>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1" i="1" u="none" strike="noStrike" baseline="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Gain or loss of other coverage </a:t>
            </a: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for you or your dependents within 30</a:t>
            </a: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days, you may request changes.</a:t>
            </a:r>
          </a:p>
          <a:p>
            <a:pPr marL="0" indent="0" algn="l">
              <a:buNone/>
            </a:pPr>
            <a:endPar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Visit the “Benefit Enrollment and Changes” section of C2MB</a:t>
            </a:r>
          </a:p>
          <a:p>
            <a:pPr marL="0" indent="0" algn="l">
              <a:buNone/>
            </a:pPr>
            <a:r>
              <a:rPr lang="en-US" sz="1800" b="0" i="0" u="none" strike="noStrike" baseline="0">
                <a:solidFill>
                  <a:srgbClr val="0563C2"/>
                </a:solidFill>
                <a:latin typeface="Open Sans" panose="020B0606030504020204" pitchFamily="34" charset="0"/>
                <a:ea typeface="Open Sans" panose="020B0606030504020204" pitchFamily="34" charset="0"/>
                <a:cs typeface="Open Sans" panose="020B0606030504020204" pitchFamily="34" charset="0"/>
                <a:hlinkClick r:id="rId3"/>
              </a:rPr>
              <a:t>https://c2mb.ajg.com/cityofbellevue</a:t>
            </a:r>
            <a:r>
              <a:rPr lang="en-US" sz="1800" b="0" i="0" u="none" strike="noStrike" baseline="0">
                <a:solidFill>
                  <a:srgbClr val="0563C2"/>
                </a:solidFill>
                <a:latin typeface="Open Sans" panose="020B0606030504020204" pitchFamily="34" charset="0"/>
                <a:ea typeface="Open Sans" panose="020B0606030504020204" pitchFamily="34" charset="0"/>
                <a:cs typeface="Open Sans" panose="020B0606030504020204" pitchFamily="34" charset="0"/>
              </a:rPr>
              <a:t> </a:t>
            </a:r>
            <a:r>
              <a:rPr lang="en-US" sz="1800" b="0" i="0" u="none" strike="noStrike" baseline="0">
                <a:solidFill>
                  <a:srgbClr val="181717"/>
                </a:solidFill>
                <a:latin typeface="Open Sans" panose="020B0606030504020204" pitchFamily="34" charset="0"/>
                <a:ea typeface="Open Sans" panose="020B0606030504020204" pitchFamily="34" charset="0"/>
                <a:cs typeface="Open Sans" panose="020B0606030504020204" pitchFamily="34" charset="0"/>
              </a:rPr>
              <a:t>for more information.</a:t>
            </a: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90518CDC-B76D-B4C9-274D-7A4BB1C19685}"/>
              </a:ext>
            </a:extLst>
          </p:cNvPr>
          <p:cNvSpPr>
            <a:spLocks noGrp="1"/>
          </p:cNvSpPr>
          <p:nvPr>
            <p:ph type="sldNum" sz="quarter" idx="12"/>
          </p:nvPr>
        </p:nvSpPr>
        <p:spPr/>
        <p:txBody>
          <a:bodyPr/>
          <a:lstStyle/>
          <a:p>
            <a:fld id="{ECC8EC66-24F6-4AB2-8697-CF2E3841ABEA}" type="slidenum">
              <a:rPr lang="en-US" smtClean="0"/>
              <a:pPr/>
              <a:t>25</a:t>
            </a:fld>
            <a:endParaRPr lang="en-US"/>
          </a:p>
        </p:txBody>
      </p:sp>
    </p:spTree>
    <p:extLst>
      <p:ext uri="{BB962C8B-B14F-4D97-AF65-F5344CB8AC3E}">
        <p14:creationId xmlns:p14="http://schemas.microsoft.com/office/powerpoint/2010/main" val="283464432"/>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5099-2FA6-4617-95C9-6B42C03F0792}"/>
              </a:ext>
            </a:extLst>
          </p:cNvPr>
          <p:cNvSpPr>
            <a:spLocks noGrp="1"/>
          </p:cNvSpPr>
          <p:nvPr>
            <p:ph type="ctrTitle"/>
          </p:nvPr>
        </p:nvSpPr>
        <p:spPr/>
        <p:txBody>
          <a:bodyPr>
            <a:normAutofit fontScale="90000"/>
          </a:bodyPr>
          <a:lstStyle/>
          <a:p>
            <a:r>
              <a:rPr lang="en-US">
                <a:solidFill>
                  <a:srgbClr val="00B0F0"/>
                </a:solidFill>
              </a:rPr>
              <a:t>Retirement Overview</a:t>
            </a:r>
            <a:br>
              <a:rPr lang="en-US">
                <a:solidFill>
                  <a:srgbClr val="F4AE66"/>
                </a:solidFill>
              </a:rPr>
            </a:br>
            <a:r>
              <a:rPr lang="en-US">
                <a:solidFill>
                  <a:schemeClr val="accent2">
                    <a:lumMod val="75000"/>
                  </a:schemeClr>
                </a:solidFill>
              </a:rPr>
              <a:t>Your Retirement Benefits</a:t>
            </a:r>
            <a:br>
              <a:rPr lang="en-US"/>
            </a:br>
            <a:endParaRPr lang="en-US" i="1">
              <a:solidFill>
                <a:srgbClr val="00B0F0"/>
              </a:solidFill>
            </a:endParaRPr>
          </a:p>
        </p:txBody>
      </p:sp>
      <p:sp>
        <p:nvSpPr>
          <p:cNvPr id="3" name="Subtitle 2">
            <a:extLst>
              <a:ext uri="{FF2B5EF4-FFF2-40B4-BE49-F238E27FC236}">
                <a16:creationId xmlns:a16="http://schemas.microsoft.com/office/drawing/2014/main" id="{E1A7AC9A-AF77-4474-B1E7-FB62920596E2}"/>
              </a:ext>
            </a:extLst>
          </p:cNvPr>
          <p:cNvSpPr>
            <a:spLocks noGrp="1"/>
          </p:cNvSpPr>
          <p:nvPr>
            <p:ph type="subTitle" idx="1"/>
          </p:nvPr>
        </p:nvSpPr>
        <p:spPr/>
        <p:txBody>
          <a:bodyPr vert="horz" lIns="91440" tIns="45720" rIns="91440" bIns="45720" rtlCol="0" anchor="t">
            <a:normAutofit/>
          </a:bodyPr>
          <a:lstStyle/>
          <a:p>
            <a:endParaRPr lang="en-US" dirty="0"/>
          </a:p>
          <a:p>
            <a:r>
              <a:rPr lang="en-US" sz="2600" b="0" dirty="0"/>
              <a:t>Steve Treperinas, Human Resources</a:t>
            </a:r>
            <a:endParaRPr lang="en-US" sz="8600" dirty="0">
              <a:solidFill>
                <a:srgbClr val="F4AE66"/>
              </a:solidFill>
              <a:ea typeface="+mj-ea"/>
            </a:endParaRPr>
          </a:p>
          <a:p>
            <a:r>
              <a:rPr lang="en-US" sz="2600" b="0" dirty="0">
                <a:latin typeface="Arial"/>
                <a:cs typeface="Arial"/>
              </a:rPr>
              <a:t>October 23, 2024</a:t>
            </a:r>
            <a:endParaRPr lang="en-US" sz="2600" b="0" dirty="0"/>
          </a:p>
        </p:txBody>
      </p:sp>
      <p:sp>
        <p:nvSpPr>
          <p:cNvPr id="4" name="Slide Number Placeholder 3">
            <a:extLst>
              <a:ext uri="{FF2B5EF4-FFF2-40B4-BE49-F238E27FC236}">
                <a16:creationId xmlns:a16="http://schemas.microsoft.com/office/drawing/2014/main" id="{C0071EA9-EA1F-4E25-83A9-870C9E346386}"/>
              </a:ext>
            </a:extLst>
          </p:cNvPr>
          <p:cNvSpPr>
            <a:spLocks noGrp="1"/>
          </p:cNvSpPr>
          <p:nvPr>
            <p:ph type="sldNum" sz="quarter" idx="12"/>
          </p:nvPr>
        </p:nvSpPr>
        <p:spPr/>
        <p:txBody>
          <a:bodyPr/>
          <a:lstStyle/>
          <a:p>
            <a:fld id="{ECC8EC66-24F6-4AB2-8697-CF2E3841ABEA}" type="slidenum">
              <a:rPr lang="en-US" smtClean="0"/>
              <a:pPr/>
              <a:t>26</a:t>
            </a:fld>
            <a:endParaRPr lang="en-US"/>
          </a:p>
        </p:txBody>
      </p:sp>
    </p:spTree>
    <p:extLst>
      <p:ext uri="{BB962C8B-B14F-4D97-AF65-F5344CB8AC3E}">
        <p14:creationId xmlns:p14="http://schemas.microsoft.com/office/powerpoint/2010/main" val="170021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527436B-EA7B-A9F5-C0D0-CAA370DCD4D9}"/>
              </a:ext>
            </a:extLst>
          </p:cNvPr>
          <p:cNvSpPr>
            <a:spLocks noGrp="1"/>
          </p:cNvSpPr>
          <p:nvPr>
            <p:ph sz="half" idx="1"/>
          </p:nvPr>
        </p:nvSpPr>
        <p:spPr>
          <a:xfrm>
            <a:off x="633356" y="1112422"/>
            <a:ext cx="2452073" cy="5008680"/>
          </a:xfrm>
        </p:spPr>
        <p:txBody>
          <a:bodyPr>
            <a:noAutofit/>
          </a:bodyPr>
          <a:lstStyle/>
          <a:p>
            <a:pPr marL="0" indent="0" algn="ctr">
              <a:buNone/>
            </a:pPr>
            <a:endParaRPr lang="en-US" sz="1400" b="1">
              <a:solidFill>
                <a:srgbClr val="333333"/>
              </a:solidFill>
              <a:effectLst/>
              <a:latin typeface="+mn-lt"/>
              <a:ea typeface="Open Sans" panose="020B0606030504020204" pitchFamily="34" charset="0"/>
              <a:cs typeface="Open Sans" panose="020B0606030504020204" pitchFamily="34" charset="0"/>
            </a:endParaRPr>
          </a:p>
          <a:p>
            <a:pPr marL="0" indent="0" algn="ctr">
              <a:buNone/>
            </a:pPr>
            <a:r>
              <a:rPr lang="en-US" sz="1400" b="1">
                <a:solidFill>
                  <a:srgbClr val="333333"/>
                </a:solidFill>
                <a:effectLst/>
                <a:latin typeface="+mn-lt"/>
                <a:ea typeface="Open Sans" panose="020B0606030504020204" pitchFamily="34" charset="0"/>
                <a:cs typeface="Open Sans" panose="020B0606030504020204" pitchFamily="34" charset="0"/>
              </a:rPr>
              <a:t>Department of Retirement Systems (DRS)</a:t>
            </a:r>
            <a:endParaRPr lang="en-US" sz="1400" b="0">
              <a:solidFill>
                <a:srgbClr val="333333"/>
              </a:solidFill>
              <a:effectLst/>
              <a:latin typeface="+mn-lt"/>
              <a:ea typeface="Open Sans" panose="020B0606030504020204" pitchFamily="34" charset="0"/>
              <a:cs typeface="Open Sans" panose="020B0606030504020204" pitchFamily="34" charset="0"/>
            </a:endParaRPr>
          </a:p>
          <a:p>
            <a:pPr marL="0" indent="0" algn="ctr">
              <a:buNone/>
            </a:pPr>
            <a:r>
              <a:rPr lang="en-US" sz="1400" b="0">
                <a:solidFill>
                  <a:srgbClr val="333333"/>
                </a:solidFill>
                <a:effectLst/>
                <a:latin typeface="+mn-lt"/>
                <a:ea typeface="Open Sans" panose="020B0606030504020204" pitchFamily="34" charset="0"/>
                <a:cs typeface="Open Sans" panose="020B0606030504020204" pitchFamily="34" charset="0"/>
              </a:rPr>
              <a:t>LEOFF 1 &amp; 2     PERS 1, 2, &amp; 3       ​​​​​​​PSERS 2 </a:t>
            </a:r>
          </a:p>
          <a:p>
            <a:pPr algn="ctr">
              <a:buFont typeface="Arial" panose="020B0604020202020204" pitchFamily="34" charset="0"/>
              <a:buNone/>
            </a:pPr>
            <a:r>
              <a:rPr lang="en-US" sz="1400" b="0" kern="1200">
                <a:solidFill>
                  <a:srgbClr val="333333"/>
                </a:solidFill>
                <a:effectLst/>
                <a:latin typeface="+mn-lt"/>
                <a:ea typeface="Open Sans" panose="020B0606030504020204" pitchFamily="34" charset="0"/>
                <a:cs typeface="Open Sans" panose="020B0606030504020204" pitchFamily="34" charset="0"/>
              </a:rPr>
              <a:t>Mandatory participation with DRS</a:t>
            </a:r>
          </a:p>
          <a:p>
            <a:pPr>
              <a:buFont typeface="Arial" panose="020B0604020202020204" pitchFamily="34" charset="0"/>
              <a:buChar char="•"/>
            </a:pPr>
            <a:endParaRPr lang="en-US" sz="1400" b="0">
              <a:solidFill>
                <a:srgbClr val="333333"/>
              </a:solidFill>
              <a:effectLst/>
              <a:latin typeface="+mn-lt"/>
              <a:ea typeface="Open Sans" panose="020B0606030504020204" pitchFamily="34" charset="0"/>
              <a:cs typeface="Open Sans" panose="020B0606030504020204" pitchFamily="34" charset="0"/>
            </a:endParaRPr>
          </a:p>
          <a:p>
            <a:pPr>
              <a:buFont typeface="Arial" panose="020B0604020202020204" pitchFamily="34" charset="0"/>
              <a:buChar char="•"/>
            </a:pPr>
            <a:r>
              <a:rPr lang="en-US" sz="1400" b="0">
                <a:solidFill>
                  <a:srgbClr val="333333"/>
                </a:solidFill>
                <a:effectLst/>
                <a:latin typeface="+mn-lt"/>
                <a:ea typeface="Open Sans" panose="020B0606030504020204" pitchFamily="34" charset="0"/>
                <a:cs typeface="Open Sans" panose="020B0606030504020204" pitchFamily="34" charset="0"/>
              </a:rPr>
              <a:t>Each plan has its own formula, service credit and retirement age eligibility.</a:t>
            </a:r>
          </a:p>
          <a:p>
            <a:pPr>
              <a:buFont typeface="Arial" panose="020B0604020202020204" pitchFamily="34" charset="0"/>
              <a:buChar char="•"/>
            </a:pPr>
            <a:r>
              <a:rPr lang="en-US" sz="1400" b="0">
                <a:solidFill>
                  <a:srgbClr val="333333"/>
                </a:solidFill>
                <a:effectLst/>
                <a:latin typeface="+mn-lt"/>
                <a:ea typeface="Open Sans" panose="020B0606030504020204" pitchFamily="34" charset="0"/>
                <a:cs typeface="Open Sans" panose="020B0606030504020204" pitchFamily="34" charset="0"/>
              </a:rPr>
              <a:t>All plans (except PERS 3) are defined benefit plans, which offer a lifetime monthly pension based on a formula.</a:t>
            </a:r>
          </a:p>
          <a:p>
            <a:pPr>
              <a:buFont typeface="Arial" panose="020B0604020202020204" pitchFamily="34" charset="0"/>
              <a:buChar char="•"/>
            </a:pPr>
            <a:r>
              <a:rPr lang="en-US" sz="1400" b="0">
                <a:solidFill>
                  <a:srgbClr val="333333"/>
                </a:solidFill>
                <a:effectLst/>
                <a:latin typeface="+mn-lt"/>
                <a:ea typeface="Open Sans" panose="020B0606030504020204" pitchFamily="34" charset="0"/>
                <a:cs typeface="Open Sans" panose="020B0606030504020204" pitchFamily="34" charset="0"/>
              </a:rPr>
              <a:t>PERS 3 is a combination plan, consisting of a defined benefit formula and defined contribution payroll deductions.</a:t>
            </a:r>
            <a:endParaRPr lang="en-US" sz="1400">
              <a:latin typeface="+mn-lt"/>
            </a:endParaRPr>
          </a:p>
        </p:txBody>
      </p:sp>
      <p:sp>
        <p:nvSpPr>
          <p:cNvPr id="7" name="Content Placeholder 6">
            <a:extLst>
              <a:ext uri="{FF2B5EF4-FFF2-40B4-BE49-F238E27FC236}">
                <a16:creationId xmlns:a16="http://schemas.microsoft.com/office/drawing/2014/main" id="{0536A31A-74B6-38DF-DB68-E670CFA93ECD}"/>
              </a:ext>
            </a:extLst>
          </p:cNvPr>
          <p:cNvSpPr>
            <a:spLocks noGrp="1"/>
          </p:cNvSpPr>
          <p:nvPr>
            <p:ph sz="half" idx="2"/>
          </p:nvPr>
        </p:nvSpPr>
        <p:spPr>
          <a:xfrm>
            <a:off x="3432360" y="1145191"/>
            <a:ext cx="2576457" cy="4836061"/>
          </a:xfrm>
        </p:spPr>
        <p:txBody>
          <a:bodyPr>
            <a:normAutofit fontScale="47500" lnSpcReduction="20000"/>
          </a:bodyPr>
          <a:lstStyle/>
          <a:p>
            <a:pPr marL="0" indent="0" algn="ctr">
              <a:buNone/>
            </a:pPr>
            <a:endParaRPr lang="en-US" sz="2500" b="1">
              <a:solidFill>
                <a:srgbClr val="333333"/>
              </a:solidFill>
              <a:effectLst/>
              <a:latin typeface="+mn-lt"/>
              <a:ea typeface="Open Sans" panose="020B0606030504020204" pitchFamily="34" charset="0"/>
              <a:cs typeface="Open Sans" panose="020B0606030504020204" pitchFamily="34" charset="0"/>
            </a:endParaRPr>
          </a:p>
          <a:p>
            <a:pPr marL="0" indent="0" algn="ctr">
              <a:lnSpc>
                <a:spcPct val="110000"/>
              </a:lnSpc>
              <a:buNone/>
            </a:pPr>
            <a:r>
              <a:rPr lang="en-US" sz="3500" b="1">
                <a:solidFill>
                  <a:srgbClr val="333333"/>
                </a:solidFill>
                <a:latin typeface="+mn-lt"/>
                <a:ea typeface="Open Sans" panose="020B0606030504020204" pitchFamily="34" charset="0"/>
                <a:cs typeface="Open Sans" panose="020B0606030504020204" pitchFamily="34" charset="0"/>
              </a:rPr>
              <a:t>Municipal Employee's Benefit Trust</a:t>
            </a:r>
          </a:p>
          <a:p>
            <a:pPr marL="0" indent="0" algn="ctr" defTabSz="457200">
              <a:buNone/>
            </a:pPr>
            <a:r>
              <a:rPr lang="en-US" sz="2900">
                <a:solidFill>
                  <a:srgbClr val="333333"/>
                </a:solidFill>
                <a:latin typeface="var(--fontFamilyCustomFont900, var(--fontFamilyBase))"/>
                <a:cs typeface="+mn-cs"/>
              </a:rPr>
              <a:t>Government 401(k)</a:t>
            </a:r>
          </a:p>
          <a:p>
            <a:pPr marL="0" indent="0" algn="ctr" defTabSz="457200">
              <a:buNone/>
            </a:pPr>
            <a:r>
              <a:rPr lang="en-US" sz="2900">
                <a:solidFill>
                  <a:srgbClr val="333333"/>
                </a:solidFill>
                <a:latin typeface="var(--fontFamilyCustomFont900, var(--fontFamilyBase))"/>
                <a:cs typeface="+mn-cs"/>
              </a:rPr>
              <a:t>Voluntary Defined Contribution Plan</a:t>
            </a:r>
            <a:br>
              <a:rPr lang="en-US" sz="2800" b="0">
                <a:solidFill>
                  <a:srgbClr val="333333"/>
                </a:solidFill>
                <a:effectLst/>
                <a:latin typeface="var(--fontFamilyCustomFont900, var(--fontFamilyBase))"/>
              </a:rPr>
            </a:br>
            <a:endParaRPr lang="en-US" sz="2800" b="0">
              <a:solidFill>
                <a:srgbClr val="333333"/>
              </a:solidFill>
              <a:effectLst/>
              <a:latin typeface="var(--fontFamilyCustomFont900, var(--fontFamilyBase))"/>
            </a:endParaRPr>
          </a:p>
          <a:p>
            <a:pPr marR="0" lvl="0" fontAlgn="auto">
              <a:lnSpc>
                <a:spcPct val="110000"/>
              </a:lnSpc>
              <a:spcAft>
                <a:spcPts val="0"/>
              </a:spcAft>
              <a:buClrTx/>
              <a:buSzTx/>
              <a:tabLst/>
              <a:defRPr/>
            </a:pPr>
            <a:r>
              <a:rPr lang="en-US" sz="2900">
                <a:solidFill>
                  <a:srgbClr val="333333"/>
                </a:solidFill>
                <a:latin typeface="+mn-lt"/>
                <a:ea typeface="Open Sans" panose="020B0606030504020204" pitchFamily="34" charset="0"/>
                <a:cs typeface="Open Sans" panose="020B0606030504020204" pitchFamily="34" charset="0"/>
              </a:rPr>
              <a:t>You may enroll or make changes anytime.</a:t>
            </a:r>
          </a:p>
          <a:p>
            <a:pPr>
              <a:lnSpc>
                <a:spcPct val="110000"/>
              </a:lnSpc>
            </a:pPr>
            <a:r>
              <a:rPr lang="en-US" sz="2900">
                <a:solidFill>
                  <a:srgbClr val="333333"/>
                </a:solidFill>
                <a:latin typeface="+mn-lt"/>
                <a:ea typeface="Open Sans" panose="020B0606030504020204" pitchFamily="34" charset="0"/>
                <a:cs typeface="Open Sans" panose="020B0606030504020204" pitchFamily="34" charset="0"/>
              </a:rPr>
              <a:t>When you contribute to MEBT, there is an employer match of approximately $0.90 for each $1 you contribute, up to 6.2%.</a:t>
            </a:r>
          </a:p>
          <a:p>
            <a:pPr>
              <a:lnSpc>
                <a:spcPct val="110000"/>
              </a:lnSpc>
            </a:pPr>
            <a:r>
              <a:rPr lang="en-US" sz="2900">
                <a:solidFill>
                  <a:srgbClr val="333333"/>
                </a:solidFill>
                <a:latin typeface="+mn-lt"/>
                <a:ea typeface="Open Sans" panose="020B0606030504020204" pitchFamily="34" charset="0"/>
                <a:cs typeface="Open Sans" panose="020B0606030504020204" pitchFamily="34" charset="0"/>
              </a:rPr>
              <a:t>City contributions vest, or belong to you, over time, with full vesting at 3 years.</a:t>
            </a:r>
          </a:p>
          <a:p>
            <a:pPr>
              <a:lnSpc>
                <a:spcPct val="110000"/>
              </a:lnSpc>
            </a:pPr>
            <a:r>
              <a:rPr lang="en-US" sz="2900">
                <a:solidFill>
                  <a:srgbClr val="333333"/>
                </a:solidFill>
                <a:latin typeface="+mn-lt"/>
                <a:ea typeface="Open Sans" panose="020B0606030504020204" pitchFamily="34" charset="0"/>
                <a:cs typeface="Open Sans" panose="020B0606030504020204" pitchFamily="34" charset="0"/>
              </a:rPr>
              <a:t>Account balances are based on contributions plus earnings or losses.</a:t>
            </a:r>
            <a:endParaRPr lang="en-US"/>
          </a:p>
        </p:txBody>
      </p:sp>
      <p:sp>
        <p:nvSpPr>
          <p:cNvPr id="4" name="Slide Number Placeholder 3">
            <a:extLst>
              <a:ext uri="{FF2B5EF4-FFF2-40B4-BE49-F238E27FC236}">
                <a16:creationId xmlns:a16="http://schemas.microsoft.com/office/drawing/2014/main" id="{CD49B163-2ECE-F613-1AA3-56BD260A9FE7}"/>
              </a:ext>
            </a:extLst>
          </p:cNvPr>
          <p:cNvSpPr>
            <a:spLocks noGrp="1"/>
          </p:cNvSpPr>
          <p:nvPr>
            <p:ph type="sldNum" sz="quarter" idx="12"/>
          </p:nvPr>
        </p:nvSpPr>
        <p:spPr/>
        <p:txBody>
          <a:bodyPr/>
          <a:lstStyle/>
          <a:p>
            <a:fld id="{ECC8EC66-24F6-4AB2-8697-CF2E3841ABEA}" type="slidenum">
              <a:rPr lang="en-US" smtClean="0"/>
              <a:pPr/>
              <a:t>27</a:t>
            </a:fld>
            <a:endParaRPr lang="en-US"/>
          </a:p>
        </p:txBody>
      </p:sp>
      <p:sp>
        <p:nvSpPr>
          <p:cNvPr id="5" name="Title 4">
            <a:extLst>
              <a:ext uri="{FF2B5EF4-FFF2-40B4-BE49-F238E27FC236}">
                <a16:creationId xmlns:a16="http://schemas.microsoft.com/office/drawing/2014/main" id="{2A10B200-8FEF-8984-9A2B-19D8E0C43D11}"/>
              </a:ext>
            </a:extLst>
          </p:cNvPr>
          <p:cNvSpPr>
            <a:spLocks noGrp="1"/>
          </p:cNvSpPr>
          <p:nvPr>
            <p:ph type="title"/>
          </p:nvPr>
        </p:nvSpPr>
        <p:spPr/>
        <p:txBody>
          <a:bodyPr/>
          <a:lstStyle/>
          <a:p>
            <a:r>
              <a:rPr lang="en-US" sz="3600">
                <a:solidFill>
                  <a:schemeClr val="accent1">
                    <a:lumMod val="75000"/>
                  </a:schemeClr>
                </a:solidFill>
              </a:rPr>
              <a:t>Retirement Plans: </a:t>
            </a:r>
            <a:r>
              <a:rPr lang="en-US" sz="2800">
                <a:solidFill>
                  <a:schemeClr val="accent1">
                    <a:lumMod val="75000"/>
                  </a:schemeClr>
                </a:solidFill>
              </a:rPr>
              <a:t>City of Bellevue</a:t>
            </a:r>
            <a:endParaRPr lang="en-US"/>
          </a:p>
        </p:txBody>
      </p:sp>
      <p:sp>
        <p:nvSpPr>
          <p:cNvPr id="11" name="TextBox 10">
            <a:extLst>
              <a:ext uri="{FF2B5EF4-FFF2-40B4-BE49-F238E27FC236}">
                <a16:creationId xmlns:a16="http://schemas.microsoft.com/office/drawing/2014/main" id="{7FD8C976-5880-F13F-FF26-CB0795873FA4}"/>
              </a:ext>
            </a:extLst>
          </p:cNvPr>
          <p:cNvSpPr txBox="1"/>
          <p:nvPr/>
        </p:nvSpPr>
        <p:spPr>
          <a:xfrm>
            <a:off x="6058573" y="1112422"/>
            <a:ext cx="2576457" cy="5000343"/>
          </a:xfrm>
          <a:prstGeom prst="rect">
            <a:avLst/>
          </a:prstGeom>
          <a:noFill/>
        </p:spPr>
        <p:txBody>
          <a:bodyPr wrap="square">
            <a:spAutoFit/>
          </a:bodyPr>
          <a:lstStyle/>
          <a:p>
            <a:pPr algn="ctr"/>
            <a:r>
              <a:rPr lang="en-US" sz="1400" b="1">
                <a:solidFill>
                  <a:srgbClr val="333333"/>
                </a:solidFill>
                <a:ea typeface="Open Sans" panose="020B0606030504020204" pitchFamily="34" charset="0"/>
                <a:cs typeface="Open Sans" panose="020B0606030504020204" pitchFamily="34" charset="0"/>
              </a:rPr>
              <a:t>Deferred Compensation Program </a:t>
            </a:r>
            <a:br>
              <a:rPr lang="en-US" sz="1400" b="0">
                <a:solidFill>
                  <a:srgbClr val="333333"/>
                </a:solidFill>
                <a:effectLst/>
                <a:latin typeface="var(--fontFamilyCustomFont900, var(--fontFamilyBase))"/>
              </a:rPr>
            </a:br>
            <a:r>
              <a:rPr lang="en-US" sz="1400" b="0">
                <a:solidFill>
                  <a:srgbClr val="333333"/>
                </a:solidFill>
                <a:effectLst/>
                <a:latin typeface="var(--fontFamilyCustomFont900, var(--fontFamilyBase))"/>
              </a:rPr>
              <a:t>Government 457</a:t>
            </a:r>
            <a:br>
              <a:rPr lang="en-US" sz="1400" b="0">
                <a:solidFill>
                  <a:srgbClr val="333333"/>
                </a:solidFill>
                <a:effectLst/>
                <a:latin typeface="var(--fontFamilyCustomFont900, var(--fontFamilyBase))"/>
              </a:rPr>
            </a:br>
            <a:r>
              <a:rPr lang="en-US" sz="1400" b="0">
                <a:solidFill>
                  <a:srgbClr val="333333"/>
                </a:solidFill>
                <a:effectLst/>
                <a:latin typeface="var(--fontFamilyCustomFont900, var(--fontFamilyBase))"/>
              </a:rPr>
              <a:t>Voluntary Defined Contribution Plan</a:t>
            </a:r>
            <a:br>
              <a:rPr lang="en-US" sz="1400" b="0">
                <a:solidFill>
                  <a:srgbClr val="333333"/>
                </a:solidFill>
                <a:effectLst/>
                <a:latin typeface="var(--fontFamilyCustomFont900, var(--fontFamilyBase))"/>
              </a:rPr>
            </a:br>
            <a:endParaRPr lang="en-US" sz="1400" b="0">
              <a:solidFill>
                <a:srgbClr val="333333"/>
              </a:solidFill>
              <a:effectLst/>
              <a:latin typeface="Open Sans" panose="020B0606030504020204" pitchFamily="34" charset="0"/>
              <a:ea typeface="Open Sans" panose="020B0606030504020204" pitchFamily="34" charset="0"/>
              <a:cs typeface="Open Sans" panose="020B0606030504020204" pitchFamily="34" charset="0"/>
            </a:endParaRPr>
          </a:p>
          <a:p>
            <a:pPr marL="228600" marR="0" lvl="0" indent="-228600" defTabSz="914400" fontAlgn="auto">
              <a:lnSpc>
                <a:spcPct val="90000"/>
              </a:lnSpc>
              <a:spcBef>
                <a:spcPts val="1000"/>
              </a:spcBef>
              <a:spcAft>
                <a:spcPts val="0"/>
              </a:spcAft>
              <a:buClrTx/>
              <a:buSzTx/>
              <a:buFont typeface="Arial" panose="020B0604020202020204" pitchFamily="34" charset="0"/>
              <a:buChar char="•"/>
              <a:tabLst/>
              <a:defRPr/>
            </a:pPr>
            <a:r>
              <a:rPr lang="en-US" sz="1400">
                <a:solidFill>
                  <a:srgbClr val="333333"/>
                </a:solidFill>
                <a:ea typeface="Open Sans" panose="020B0606030504020204" pitchFamily="34" charset="0"/>
                <a:cs typeface="Open Sans" panose="020B0606030504020204" pitchFamily="34" charset="0"/>
              </a:rPr>
              <a:t>You may enroll or make changes anytime.</a:t>
            </a:r>
          </a:p>
          <a:p>
            <a:pPr marL="228600" indent="-228600" defTabSz="914400">
              <a:lnSpc>
                <a:spcPct val="90000"/>
              </a:lnSpc>
              <a:spcBef>
                <a:spcPts val="1000"/>
              </a:spcBef>
              <a:buFont typeface="Arial" panose="020B0604020202020204" pitchFamily="34" charset="0"/>
              <a:buChar char="•"/>
            </a:pPr>
            <a:r>
              <a:rPr lang="en-US" sz="1400">
                <a:solidFill>
                  <a:srgbClr val="333333"/>
                </a:solidFill>
                <a:ea typeface="Open Sans" panose="020B0606030504020204" pitchFamily="34" charset="0"/>
                <a:cs typeface="Open Sans" panose="020B0606030504020204" pitchFamily="34" charset="0"/>
              </a:rPr>
              <a:t>Your initial enrollment is completed using paper forms, then once enrolled, any changes to contributions, investments and beneficiary designations are made through your online account.</a:t>
            </a:r>
          </a:p>
          <a:p>
            <a:pPr marL="228600" indent="-228600" defTabSz="914400">
              <a:lnSpc>
                <a:spcPct val="90000"/>
              </a:lnSpc>
              <a:spcBef>
                <a:spcPts val="1000"/>
              </a:spcBef>
              <a:buFont typeface="Arial" panose="020B0604020202020204" pitchFamily="34" charset="0"/>
              <a:buChar char="•"/>
            </a:pPr>
            <a:r>
              <a:rPr lang="en-US" sz="1400">
                <a:solidFill>
                  <a:srgbClr val="333333"/>
                </a:solidFill>
                <a:ea typeface="Open Sans" panose="020B0606030504020204" pitchFamily="34" charset="0"/>
                <a:cs typeface="Open Sans" panose="020B0606030504020204" pitchFamily="34" charset="0"/>
              </a:rPr>
              <a:t>Account balances are based on contributions plus earnings or losses.</a:t>
            </a:r>
          </a:p>
          <a:p>
            <a:pPr marL="228600" indent="-228600" defTabSz="914400">
              <a:lnSpc>
                <a:spcPct val="90000"/>
              </a:lnSpc>
              <a:spcBef>
                <a:spcPts val="1000"/>
              </a:spcBef>
              <a:buFont typeface="Arial" panose="020B0604020202020204" pitchFamily="34" charset="0"/>
              <a:buChar char="•"/>
            </a:pPr>
            <a:r>
              <a:rPr lang="en-US" sz="1400">
                <a:solidFill>
                  <a:srgbClr val="333333"/>
                </a:solidFill>
                <a:ea typeface="Open Sans" panose="020B0606030504020204" pitchFamily="34" charset="0"/>
                <a:cs typeface="Open Sans" panose="020B0606030504020204" pitchFamily="34" charset="0"/>
              </a:rPr>
              <a:t>Unique to DCP plans, when you leave the city, there is no IRS early withdrawal penalty for taking a distribution. </a:t>
            </a:r>
          </a:p>
        </p:txBody>
      </p:sp>
    </p:spTree>
    <p:extLst>
      <p:ext uri="{BB962C8B-B14F-4D97-AF65-F5344CB8AC3E}">
        <p14:creationId xmlns:p14="http://schemas.microsoft.com/office/powerpoint/2010/main" val="1029331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8BBB-BF25-153D-1636-35980D3AC810}"/>
              </a:ext>
            </a:extLst>
          </p:cNvPr>
          <p:cNvSpPr>
            <a:spLocks noGrp="1"/>
          </p:cNvSpPr>
          <p:nvPr>
            <p:ph type="title"/>
          </p:nvPr>
        </p:nvSpPr>
        <p:spPr>
          <a:xfrm>
            <a:off x="645458" y="1"/>
            <a:ext cx="7869891" cy="1075828"/>
          </a:xfrm>
        </p:spPr>
        <p:txBody>
          <a:bodyPr>
            <a:normAutofit/>
          </a:bodyPr>
          <a:lstStyle/>
          <a:p>
            <a:pPr algn="ctr"/>
            <a:r>
              <a:rPr lang="en-US">
                <a:solidFill>
                  <a:schemeClr val="accent1">
                    <a:lumMod val="75000"/>
                  </a:schemeClr>
                </a:solidFill>
              </a:rPr>
              <a:t>DRS: PERS 2</a:t>
            </a:r>
          </a:p>
        </p:txBody>
      </p:sp>
      <p:sp>
        <p:nvSpPr>
          <p:cNvPr id="3" name="Content Placeholder 2">
            <a:extLst>
              <a:ext uri="{FF2B5EF4-FFF2-40B4-BE49-F238E27FC236}">
                <a16:creationId xmlns:a16="http://schemas.microsoft.com/office/drawing/2014/main" id="{75139CC5-CAC6-1806-23F2-BE6A91755AB9}"/>
              </a:ext>
            </a:extLst>
          </p:cNvPr>
          <p:cNvSpPr>
            <a:spLocks noGrp="1"/>
          </p:cNvSpPr>
          <p:nvPr>
            <p:ph idx="1"/>
          </p:nvPr>
        </p:nvSpPr>
        <p:spPr>
          <a:xfrm>
            <a:off x="434898" y="1333500"/>
            <a:ext cx="8229600" cy="4843463"/>
          </a:xfrm>
        </p:spPr>
        <p:txBody>
          <a:bodyPr>
            <a:normAutofit lnSpcReduction="10000"/>
          </a:bodyPr>
          <a:lstStyle/>
          <a:p>
            <a:r>
              <a:rPr lang="en-US"/>
              <a:t>Defined Benefit Pension Plan</a:t>
            </a:r>
          </a:p>
          <a:p>
            <a:pPr lvl="1"/>
            <a:r>
              <a:rPr lang="en-US"/>
              <a:t>2% </a:t>
            </a:r>
            <a:r>
              <a:rPr lang="en-US" b="1">
                <a:solidFill>
                  <a:srgbClr val="FF0000"/>
                </a:solidFill>
              </a:rPr>
              <a:t>X</a:t>
            </a:r>
            <a:r>
              <a:rPr lang="en-US"/>
              <a:t> Service Credit Years </a:t>
            </a:r>
            <a:r>
              <a:rPr lang="en-US" b="1">
                <a:solidFill>
                  <a:srgbClr val="FF0000"/>
                </a:solidFill>
              </a:rPr>
              <a:t>X</a:t>
            </a:r>
            <a:r>
              <a:rPr lang="en-US"/>
              <a:t> Average Final Compensation</a:t>
            </a:r>
          </a:p>
          <a:p>
            <a:pPr lvl="2"/>
            <a:r>
              <a:rPr lang="en-US"/>
              <a:t>Average of highest 60 months (5 years) of Compensation</a:t>
            </a:r>
          </a:p>
          <a:p>
            <a:pPr lvl="2"/>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Vesting</a:t>
            </a:r>
          </a:p>
          <a:p>
            <a:pPr lvl="2">
              <a:defRPr/>
            </a:pPr>
            <a:r>
              <a:rPr lang="en-US">
                <a:solidFill>
                  <a:prstClr val="black"/>
                </a:solidFill>
              </a:rPr>
              <a:t>5 years of service	</a:t>
            </a:r>
          </a:p>
          <a:p>
            <a:pPr lvl="3">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Vesting is ownership</a:t>
            </a:r>
          </a:p>
          <a:p>
            <a:pPr lvl="2"/>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Retirement Age</a:t>
            </a:r>
          </a:p>
          <a:p>
            <a:pPr lvl="2">
              <a:defRPr/>
            </a:pPr>
            <a:r>
              <a:rPr lang="en-US">
                <a:solidFill>
                  <a:prstClr val="black"/>
                </a:solidFill>
              </a:rPr>
              <a:t>65 is normal retirement age – if vested</a:t>
            </a:r>
          </a:p>
          <a:p>
            <a:pPr lvl="2">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Early Retirement – </a:t>
            </a:r>
          </a:p>
          <a:p>
            <a:pPr lvl="3">
              <a:defRPr/>
            </a:pPr>
            <a:r>
              <a:rPr lang="en-US">
                <a:solidFill>
                  <a:prstClr val="black"/>
                </a:solidFill>
              </a:rPr>
              <a:t>At least 20 years of service and are age 55 or older</a:t>
            </a:r>
          </a:p>
          <a:p>
            <a:pPr lvl="3">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Careful, could receive a reduced benefit</a:t>
            </a:r>
          </a:p>
          <a:p>
            <a:pPr lvl="2"/>
            <a:endParaRPr lang="en-US"/>
          </a:p>
        </p:txBody>
      </p:sp>
      <p:sp>
        <p:nvSpPr>
          <p:cNvPr id="4" name="Slide Number Placeholder 3">
            <a:extLst>
              <a:ext uri="{FF2B5EF4-FFF2-40B4-BE49-F238E27FC236}">
                <a16:creationId xmlns:a16="http://schemas.microsoft.com/office/drawing/2014/main" id="{17D8BB6C-0CA9-924A-B9CA-32DF3A8BCAC0}"/>
              </a:ext>
            </a:extLst>
          </p:cNvPr>
          <p:cNvSpPr>
            <a:spLocks noGrp="1"/>
          </p:cNvSpPr>
          <p:nvPr>
            <p:ph type="sldNum" sz="quarter" idx="12"/>
          </p:nvPr>
        </p:nvSpPr>
        <p:spPr/>
        <p:txBody>
          <a:bodyPr/>
          <a:lstStyle/>
          <a:p>
            <a:fld id="{ECC8EC66-24F6-4AB2-8697-CF2E3841ABEA}" type="slidenum">
              <a:rPr lang="en-US" smtClean="0"/>
              <a:pPr/>
              <a:t>28</a:t>
            </a:fld>
            <a:endParaRPr lang="en-US"/>
          </a:p>
        </p:txBody>
      </p:sp>
    </p:spTree>
    <p:extLst>
      <p:ext uri="{BB962C8B-B14F-4D97-AF65-F5344CB8AC3E}">
        <p14:creationId xmlns:p14="http://schemas.microsoft.com/office/powerpoint/2010/main" val="3708951924"/>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0A842-075B-C954-F359-58F41F36F62F}"/>
              </a:ext>
            </a:extLst>
          </p:cNvPr>
          <p:cNvSpPr>
            <a:spLocks noGrp="1"/>
          </p:cNvSpPr>
          <p:nvPr>
            <p:ph type="title"/>
          </p:nvPr>
        </p:nvSpPr>
        <p:spPr/>
        <p:txBody>
          <a:bodyPr/>
          <a:lstStyle/>
          <a:p>
            <a:pPr algn="ctr"/>
            <a:r>
              <a:rPr lang="en-US">
                <a:solidFill>
                  <a:schemeClr val="accent1">
                    <a:lumMod val="75000"/>
                  </a:schemeClr>
                </a:solidFill>
              </a:rPr>
              <a:t>DRS:  PERS 3</a:t>
            </a:r>
            <a:endParaRPr lang="en-US"/>
          </a:p>
        </p:txBody>
      </p:sp>
      <p:sp>
        <p:nvSpPr>
          <p:cNvPr id="3" name="Content Placeholder 2">
            <a:extLst>
              <a:ext uri="{FF2B5EF4-FFF2-40B4-BE49-F238E27FC236}">
                <a16:creationId xmlns:a16="http://schemas.microsoft.com/office/drawing/2014/main" id="{23D1F71F-7E0A-90FC-A02A-4CF094E1F198}"/>
              </a:ext>
            </a:extLst>
          </p:cNvPr>
          <p:cNvSpPr>
            <a:spLocks noGrp="1"/>
          </p:cNvSpPr>
          <p:nvPr>
            <p:ph idx="1"/>
          </p:nvPr>
        </p:nvSpPr>
        <p:spPr>
          <a:xfrm>
            <a:off x="267629" y="1333500"/>
            <a:ext cx="8697951" cy="4843463"/>
          </a:xfrm>
        </p:spPr>
        <p:txBody>
          <a:bodyPr>
            <a:normAutofit fontScale="92500"/>
          </a:bodyPr>
          <a:lstStyle/>
          <a:p>
            <a:r>
              <a:rPr lang="en-US"/>
              <a:t>Duel Defined Benefit Pension Plan/Defined Contribution Plan</a:t>
            </a:r>
          </a:p>
          <a:p>
            <a:pPr lvl="1"/>
            <a:r>
              <a:rPr lang="en-US"/>
              <a:t>1% </a:t>
            </a:r>
            <a:r>
              <a:rPr lang="en-US" b="1">
                <a:solidFill>
                  <a:srgbClr val="FF0000"/>
                </a:solidFill>
              </a:rPr>
              <a:t>X</a:t>
            </a:r>
            <a:r>
              <a:rPr lang="en-US"/>
              <a:t> Service Credit Years </a:t>
            </a:r>
            <a:r>
              <a:rPr lang="en-US" b="1">
                <a:solidFill>
                  <a:srgbClr val="FF0000"/>
                </a:solidFill>
              </a:rPr>
              <a:t>X</a:t>
            </a:r>
            <a:r>
              <a:rPr lang="en-US"/>
              <a:t> Average Final Compensation</a:t>
            </a:r>
          </a:p>
          <a:p>
            <a:pPr lvl="2"/>
            <a:r>
              <a:rPr lang="en-US"/>
              <a:t>Average of highest 60 months (5 years) of Compensation</a:t>
            </a:r>
          </a:p>
          <a:p>
            <a:pPr lvl="2"/>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Vesting</a:t>
            </a:r>
          </a:p>
          <a:p>
            <a:pPr lvl="2">
              <a:defRPr/>
            </a:pPr>
            <a:r>
              <a:rPr lang="en-US">
                <a:solidFill>
                  <a:prstClr val="black"/>
                </a:solidFill>
              </a:rPr>
              <a:t>10 years of service</a:t>
            </a:r>
          </a:p>
          <a:p>
            <a:pPr lvl="2">
              <a:defRPr/>
            </a:pPr>
            <a:r>
              <a:rPr lang="en-US">
                <a:solidFill>
                  <a:prstClr val="black"/>
                </a:solidFill>
              </a:rPr>
              <a:t>5 years of service if you work at least 12 month after age 44</a:t>
            </a:r>
          </a:p>
          <a:p>
            <a:pPr lvl="2"/>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Retirement Age</a:t>
            </a:r>
          </a:p>
          <a:p>
            <a:pPr lvl="2">
              <a:defRPr/>
            </a:pPr>
            <a:r>
              <a:rPr lang="en-US">
                <a:solidFill>
                  <a:prstClr val="black"/>
                </a:solidFill>
              </a:rPr>
              <a:t>65 is normal retirement age – if vested</a:t>
            </a:r>
          </a:p>
          <a:p>
            <a:pPr lvl="2">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Early Retirement – </a:t>
            </a:r>
          </a:p>
          <a:p>
            <a:pPr lvl="3">
              <a:defRPr/>
            </a:pPr>
            <a:r>
              <a:rPr lang="en-US">
                <a:solidFill>
                  <a:prstClr val="black"/>
                </a:solidFill>
              </a:rPr>
              <a:t>At least 20 years of service and are age 55 or older</a:t>
            </a:r>
          </a:p>
          <a:p>
            <a:pPr lvl="3">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Careful, could receive a reduced benefit</a:t>
            </a:r>
          </a:p>
          <a:p>
            <a:endParaRPr lang="en-US"/>
          </a:p>
        </p:txBody>
      </p:sp>
      <p:sp>
        <p:nvSpPr>
          <p:cNvPr id="4" name="Slide Number Placeholder 3">
            <a:extLst>
              <a:ext uri="{FF2B5EF4-FFF2-40B4-BE49-F238E27FC236}">
                <a16:creationId xmlns:a16="http://schemas.microsoft.com/office/drawing/2014/main" id="{8A48E576-D363-0654-3D31-29F7E6FE04DB}"/>
              </a:ext>
            </a:extLst>
          </p:cNvPr>
          <p:cNvSpPr>
            <a:spLocks noGrp="1"/>
          </p:cNvSpPr>
          <p:nvPr>
            <p:ph type="sldNum" sz="quarter" idx="12"/>
          </p:nvPr>
        </p:nvSpPr>
        <p:spPr/>
        <p:txBody>
          <a:bodyPr/>
          <a:lstStyle/>
          <a:p>
            <a:fld id="{ECC8EC66-24F6-4AB2-8697-CF2E3841ABEA}" type="slidenum">
              <a:rPr lang="en-US" smtClean="0"/>
              <a:pPr/>
              <a:t>29</a:t>
            </a:fld>
            <a:endParaRPr lang="en-US"/>
          </a:p>
        </p:txBody>
      </p:sp>
    </p:spTree>
    <p:extLst>
      <p:ext uri="{BB962C8B-B14F-4D97-AF65-F5344CB8AC3E}">
        <p14:creationId xmlns:p14="http://schemas.microsoft.com/office/powerpoint/2010/main" val="2564592313"/>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3F99-4780-45AC-9E34-E5880C996258}"/>
              </a:ext>
            </a:extLst>
          </p:cNvPr>
          <p:cNvSpPr>
            <a:spLocks noGrp="1"/>
          </p:cNvSpPr>
          <p:nvPr>
            <p:ph type="title"/>
          </p:nvPr>
        </p:nvSpPr>
        <p:spPr/>
        <p:txBody>
          <a:bodyPr>
            <a:normAutofit/>
          </a:bodyPr>
          <a:lstStyle/>
          <a:p>
            <a:r>
              <a:rPr lang="en-US" sz="2800">
                <a:solidFill>
                  <a:srgbClr val="00B0F0"/>
                </a:solidFill>
                <a:latin typeface="+mj-lt"/>
              </a:rPr>
              <a:t>What is Open Enrollment?</a:t>
            </a:r>
            <a:endParaRPr lang="en-US" sz="2800">
              <a:latin typeface="+mj-lt"/>
            </a:endParaRPr>
          </a:p>
        </p:txBody>
      </p:sp>
      <p:sp>
        <p:nvSpPr>
          <p:cNvPr id="3" name="Content Placeholder 2">
            <a:extLst>
              <a:ext uri="{FF2B5EF4-FFF2-40B4-BE49-F238E27FC236}">
                <a16:creationId xmlns:a16="http://schemas.microsoft.com/office/drawing/2014/main" id="{51A277A7-8F5D-4429-B299-81BAE0588A35}"/>
              </a:ext>
            </a:extLst>
          </p:cNvPr>
          <p:cNvSpPr>
            <a:spLocks noGrp="1"/>
          </p:cNvSpPr>
          <p:nvPr>
            <p:ph idx="1"/>
          </p:nvPr>
        </p:nvSpPr>
        <p:spPr/>
        <p:txBody>
          <a:bodyPr vert="horz" lIns="91440" tIns="45720" rIns="91440" bIns="45720" rtlCol="0" anchor="t">
            <a:normAutofit lnSpcReduction="10000"/>
          </a:bodyPr>
          <a:lstStyle/>
          <a:p>
            <a:pPr marL="0" indent="0">
              <a:buNone/>
            </a:pPr>
            <a:r>
              <a:rPr lang="en-US">
                <a:solidFill>
                  <a:schemeClr val="accent2">
                    <a:lumMod val="75000"/>
                  </a:schemeClr>
                </a:solidFill>
              </a:rPr>
              <a:t>Change who is covered</a:t>
            </a:r>
          </a:p>
          <a:p>
            <a:pPr lvl="1"/>
            <a:r>
              <a:rPr lang="en-US" sz="1800">
                <a:solidFill>
                  <a:schemeClr val="dk1"/>
                </a:solidFill>
              </a:rPr>
              <a:t>Enroll yourself </a:t>
            </a:r>
          </a:p>
          <a:p>
            <a:pPr lvl="1"/>
            <a:r>
              <a:rPr lang="en-US" sz="1800">
                <a:solidFill>
                  <a:schemeClr val="dk1"/>
                </a:solidFill>
                <a:latin typeface="Arial"/>
                <a:cs typeface="Arial"/>
              </a:rPr>
              <a:t>Add eligible dependents (spouse, </a:t>
            </a:r>
            <a:r>
              <a:rPr lang="en-US" sz="1800">
                <a:latin typeface="Arial"/>
                <a:cs typeface="Arial"/>
              </a:rPr>
              <a:t>domestic partner</a:t>
            </a:r>
            <a:r>
              <a:rPr lang="en-US" sz="1800">
                <a:solidFill>
                  <a:schemeClr val="dk1"/>
                </a:solidFill>
                <a:latin typeface="Arial"/>
                <a:cs typeface="Arial"/>
              </a:rPr>
              <a:t>, dependent children under 26 years of age) </a:t>
            </a:r>
          </a:p>
          <a:p>
            <a:pPr lvl="1"/>
            <a:r>
              <a:rPr lang="en-US" sz="1800">
                <a:solidFill>
                  <a:schemeClr val="dk1"/>
                </a:solidFill>
              </a:rPr>
              <a:t>Drop dependents</a:t>
            </a:r>
          </a:p>
          <a:p>
            <a:pPr marL="285750" indent="-285750"/>
            <a:endParaRPr lang="en-US" sz="1800">
              <a:solidFill>
                <a:schemeClr val="dk1"/>
              </a:solidFill>
            </a:endParaRPr>
          </a:p>
          <a:p>
            <a:pPr marL="0" indent="0">
              <a:buNone/>
            </a:pPr>
            <a:r>
              <a:rPr lang="en-US">
                <a:solidFill>
                  <a:schemeClr val="accent2">
                    <a:lumMod val="75000"/>
                  </a:schemeClr>
                </a:solidFill>
              </a:rPr>
              <a:t>Change carriers/plans</a:t>
            </a:r>
          </a:p>
          <a:p>
            <a:pPr lvl="1"/>
            <a:r>
              <a:rPr lang="en-US" sz="1800">
                <a:solidFill>
                  <a:schemeClr val="dk1"/>
                </a:solidFill>
              </a:rPr>
              <a:t>Medical (Kaiser HMO, Premera PPO)</a:t>
            </a:r>
          </a:p>
          <a:p>
            <a:pPr lvl="1"/>
            <a:r>
              <a:rPr lang="en-US" sz="1800">
                <a:solidFill>
                  <a:schemeClr val="dk1"/>
                </a:solidFill>
              </a:rPr>
              <a:t>Dental (Delta Dental, Willamette Dental)</a:t>
            </a:r>
          </a:p>
          <a:p>
            <a:pPr lvl="1"/>
            <a:r>
              <a:rPr lang="en-US" sz="1800">
                <a:solidFill>
                  <a:schemeClr val="dk1"/>
                </a:solidFill>
              </a:rPr>
              <a:t>Vision (Exam Only, Exam &amp; Hardware)</a:t>
            </a:r>
          </a:p>
          <a:p>
            <a:pPr marL="457200" lvl="1" indent="0">
              <a:buNone/>
            </a:pPr>
            <a:endParaRPr lang="en-US" sz="1800">
              <a:solidFill>
                <a:schemeClr val="dk1"/>
              </a:solidFill>
            </a:endParaRPr>
          </a:p>
          <a:p>
            <a:pPr marL="0" indent="0">
              <a:buNone/>
            </a:pPr>
            <a:r>
              <a:rPr lang="en-US">
                <a:solidFill>
                  <a:schemeClr val="accent2">
                    <a:lumMod val="75000"/>
                  </a:schemeClr>
                </a:solidFill>
              </a:rPr>
              <a:t>Enroll in Flexible Spending Accounts (FSA)</a:t>
            </a:r>
          </a:p>
          <a:p>
            <a:pPr lvl="1"/>
            <a:r>
              <a:rPr lang="en-US" sz="1800">
                <a:solidFill>
                  <a:schemeClr val="dk1"/>
                </a:solidFill>
              </a:rPr>
              <a:t>Health FSA and/or Daycare FSA</a:t>
            </a:r>
          </a:p>
          <a:p>
            <a:pPr lvl="1"/>
            <a:r>
              <a:rPr lang="en-US" sz="1800">
                <a:solidFill>
                  <a:schemeClr val="dk1"/>
                </a:solidFill>
              </a:rPr>
              <a:t>Must be newly elected each calendar year</a:t>
            </a:r>
            <a:endParaRPr lang="en-US"/>
          </a:p>
          <a:p>
            <a:endParaRPr lang="en-US"/>
          </a:p>
        </p:txBody>
      </p:sp>
      <p:sp>
        <p:nvSpPr>
          <p:cNvPr id="4" name="Slide Number Placeholder 3">
            <a:extLst>
              <a:ext uri="{FF2B5EF4-FFF2-40B4-BE49-F238E27FC236}">
                <a16:creationId xmlns:a16="http://schemas.microsoft.com/office/drawing/2014/main" id="{DBD7314D-DAA8-4BA6-A5F8-8D4725B08D8F}"/>
              </a:ext>
            </a:extLst>
          </p:cNvPr>
          <p:cNvSpPr>
            <a:spLocks noGrp="1"/>
          </p:cNvSpPr>
          <p:nvPr>
            <p:ph type="sldNum" sz="quarter" idx="12"/>
          </p:nvPr>
        </p:nvSpPr>
        <p:spPr/>
        <p:txBody>
          <a:bodyPr/>
          <a:lstStyle/>
          <a:p>
            <a:fld id="{ECC8EC66-24F6-4AB2-8697-CF2E3841ABEA}" type="slidenum">
              <a:rPr lang="en-US" smtClean="0"/>
              <a:pPr/>
              <a:t>3</a:t>
            </a:fld>
            <a:endParaRPr lang="en-US"/>
          </a:p>
        </p:txBody>
      </p:sp>
    </p:spTree>
    <p:extLst>
      <p:ext uri="{BB962C8B-B14F-4D97-AF65-F5344CB8AC3E}">
        <p14:creationId xmlns:p14="http://schemas.microsoft.com/office/powerpoint/2010/main" val="282196603"/>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E9DC-6AF7-5F3F-CC01-269E4573EA3A}"/>
              </a:ext>
            </a:extLst>
          </p:cNvPr>
          <p:cNvSpPr>
            <a:spLocks noGrp="1"/>
          </p:cNvSpPr>
          <p:nvPr>
            <p:ph type="title"/>
          </p:nvPr>
        </p:nvSpPr>
        <p:spPr/>
        <p:txBody>
          <a:bodyPr/>
          <a:lstStyle/>
          <a:p>
            <a:pPr algn="ctr"/>
            <a:r>
              <a:rPr kumimoji="0" lang="en-US" sz="36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 Comparison</a:t>
            </a:r>
            <a:endParaRPr lang="en-US"/>
          </a:p>
        </p:txBody>
      </p:sp>
      <p:sp>
        <p:nvSpPr>
          <p:cNvPr id="3" name="Content Placeholder 2">
            <a:extLst>
              <a:ext uri="{FF2B5EF4-FFF2-40B4-BE49-F238E27FC236}">
                <a16:creationId xmlns:a16="http://schemas.microsoft.com/office/drawing/2014/main" id="{91EC1FFC-D7ED-2C18-F5B2-96E049FBB553}"/>
              </a:ext>
            </a:extLst>
          </p:cNvPr>
          <p:cNvSpPr>
            <a:spLocks noGrp="1"/>
          </p:cNvSpPr>
          <p:nvPr>
            <p:ph idx="1"/>
          </p:nvPr>
        </p:nvSpPr>
        <p:spPr>
          <a:xfrm>
            <a:off x="628650" y="1333500"/>
            <a:ext cx="8147360" cy="4843463"/>
          </a:xfrm>
        </p:spPr>
        <p:txBody>
          <a:bodyPr/>
          <a:lstStyle/>
          <a:p>
            <a:pPr marL="457200" lvl="1" indent="0">
              <a:buNone/>
            </a:pPr>
            <a:r>
              <a:rPr lang="en-US"/>
              <a:t>Benefit Formula &amp; Vesting</a:t>
            </a:r>
          </a:p>
          <a:p>
            <a:pPr marL="457200" lvl="1" indent="0">
              <a:buNone/>
            </a:pPr>
            <a:endParaRPr lang="en-US"/>
          </a:p>
          <a:p>
            <a:pPr lvl="1"/>
            <a:r>
              <a:rPr lang="en-US"/>
              <a:t>PERS 2</a:t>
            </a:r>
          </a:p>
          <a:p>
            <a:pPr lvl="2"/>
            <a:r>
              <a:rPr lang="en-US"/>
              <a:t>2% </a:t>
            </a:r>
            <a:r>
              <a:rPr lang="en-US" b="1">
                <a:solidFill>
                  <a:srgbClr val="FF0000"/>
                </a:solidFill>
              </a:rPr>
              <a:t>X</a:t>
            </a:r>
            <a:r>
              <a:rPr lang="en-US"/>
              <a:t> Service Credit Years </a:t>
            </a:r>
            <a:r>
              <a:rPr lang="en-US" b="1">
                <a:solidFill>
                  <a:srgbClr val="FF0000"/>
                </a:solidFill>
              </a:rPr>
              <a:t>X</a:t>
            </a:r>
            <a:r>
              <a:rPr lang="en-US"/>
              <a:t> Ave Final Compensation</a:t>
            </a:r>
          </a:p>
          <a:p>
            <a:pPr lvl="2"/>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5 years of service</a:t>
            </a:r>
          </a:p>
          <a:p>
            <a:pPr lvl="2"/>
            <a:r>
              <a:rPr lang="en-US">
                <a:solidFill>
                  <a:prstClr val="black"/>
                </a:solidFill>
              </a:rPr>
              <a:t>No investment account</a:t>
            </a:r>
            <a:endParaRPr lang="en-US"/>
          </a:p>
          <a:p>
            <a:pPr marL="914400" lvl="2" indent="0">
              <a:buNone/>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PERS 3</a:t>
            </a:r>
          </a:p>
          <a:p>
            <a:pPr lvl="2">
              <a:defRPr/>
            </a:pP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Service Credit Years </a:t>
            </a:r>
            <a:r>
              <a:rPr kumimoji="0" lang="en-US"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Ave Final Compensation</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10 years of service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5 years of service if you work at least 12 month after age 44</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solidFill>
                  <a:prstClr val="black"/>
                </a:solidFill>
              </a:rPr>
              <a:t>Investment account</a:t>
            </a:r>
            <a:endPar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lvl="2">
              <a:defRPr/>
            </a:pPr>
            <a:endPar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lvl="2">
              <a:defRPr/>
            </a:pPr>
            <a:endPar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a:p>
        </p:txBody>
      </p:sp>
      <p:sp>
        <p:nvSpPr>
          <p:cNvPr id="4" name="Slide Number Placeholder 3">
            <a:extLst>
              <a:ext uri="{FF2B5EF4-FFF2-40B4-BE49-F238E27FC236}">
                <a16:creationId xmlns:a16="http://schemas.microsoft.com/office/drawing/2014/main" id="{79AE7CE9-85AC-788E-AEFF-D7A34C47E554}"/>
              </a:ext>
            </a:extLst>
          </p:cNvPr>
          <p:cNvSpPr>
            <a:spLocks noGrp="1"/>
          </p:cNvSpPr>
          <p:nvPr>
            <p:ph type="sldNum" sz="quarter" idx="12"/>
          </p:nvPr>
        </p:nvSpPr>
        <p:spPr/>
        <p:txBody>
          <a:bodyPr/>
          <a:lstStyle/>
          <a:p>
            <a:fld id="{ECC8EC66-24F6-4AB2-8697-CF2E3841ABEA}" type="slidenum">
              <a:rPr lang="en-US" smtClean="0"/>
              <a:pPr/>
              <a:t>30</a:t>
            </a:fld>
            <a:endParaRPr lang="en-US"/>
          </a:p>
        </p:txBody>
      </p:sp>
    </p:spTree>
    <p:extLst>
      <p:ext uri="{BB962C8B-B14F-4D97-AF65-F5344CB8AC3E}">
        <p14:creationId xmlns:p14="http://schemas.microsoft.com/office/powerpoint/2010/main" val="4098744167"/>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2EA17-EC8E-CCF8-10A5-6670AB01A317}"/>
              </a:ext>
            </a:extLst>
          </p:cNvPr>
          <p:cNvSpPr>
            <a:spLocks noGrp="1"/>
          </p:cNvSpPr>
          <p:nvPr>
            <p:ph type="title"/>
          </p:nvPr>
        </p:nvSpPr>
        <p:spPr>
          <a:xfrm>
            <a:off x="628650" y="136525"/>
            <a:ext cx="7886700" cy="939304"/>
          </a:xfrm>
        </p:spPr>
        <p:txBody>
          <a:bodyPr>
            <a:normAutofit fontScale="90000"/>
          </a:bodyPr>
          <a:lstStyle/>
          <a:p>
            <a:pPr algn="ctr"/>
            <a:br>
              <a:rPr kumimoji="0" lang="en-US" sz="36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br>
            <a:r>
              <a:rPr kumimoji="0" lang="en-US" sz="36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 Comparison </a:t>
            </a:r>
            <a:r>
              <a:rPr kumimoji="0" lang="en-US" sz="2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Continued</a:t>
            </a:r>
            <a:br>
              <a:rPr kumimoji="0" lang="en-US" sz="36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br>
            <a:endParaRPr lang="en-US"/>
          </a:p>
        </p:txBody>
      </p:sp>
      <p:sp>
        <p:nvSpPr>
          <p:cNvPr id="3" name="Content Placeholder 2">
            <a:extLst>
              <a:ext uri="{FF2B5EF4-FFF2-40B4-BE49-F238E27FC236}">
                <a16:creationId xmlns:a16="http://schemas.microsoft.com/office/drawing/2014/main" id="{E2EA5F1F-E8F7-B28B-23EE-A9EE20BDDE60}"/>
              </a:ext>
            </a:extLst>
          </p:cNvPr>
          <p:cNvSpPr>
            <a:spLocks noGrp="1"/>
          </p:cNvSpPr>
          <p:nvPr>
            <p:ph idx="1"/>
          </p:nvPr>
        </p:nvSpPr>
        <p:spPr/>
        <p:txBody>
          <a:bodyPr/>
          <a:lstStyle/>
          <a:p>
            <a:r>
              <a:rPr lang="en-US"/>
              <a:t>PERS 2</a:t>
            </a:r>
          </a:p>
          <a:p>
            <a:pPr lvl="1"/>
            <a:r>
              <a:rPr lang="en-US"/>
              <a:t>Employees Contribution Rate: 6.36</a:t>
            </a:r>
          </a:p>
          <a:p>
            <a:pPr lvl="2"/>
            <a:r>
              <a:rPr lang="en-US"/>
              <a:t>This is the percentage of your pretax that goes toward your pension retirement income</a:t>
            </a:r>
          </a:p>
          <a:p>
            <a:pPr lvl="2"/>
            <a:endParaRPr lang="en-US"/>
          </a:p>
          <a:p>
            <a:pPr lvl="2"/>
            <a:endParaRPr lang="en-US"/>
          </a:p>
        </p:txBody>
      </p:sp>
      <p:sp>
        <p:nvSpPr>
          <p:cNvPr id="4" name="Slide Number Placeholder 3">
            <a:extLst>
              <a:ext uri="{FF2B5EF4-FFF2-40B4-BE49-F238E27FC236}">
                <a16:creationId xmlns:a16="http://schemas.microsoft.com/office/drawing/2014/main" id="{0E4CBA7A-6C8C-939C-8215-7B8B231948DA}"/>
              </a:ext>
            </a:extLst>
          </p:cNvPr>
          <p:cNvSpPr>
            <a:spLocks noGrp="1"/>
          </p:cNvSpPr>
          <p:nvPr>
            <p:ph type="sldNum" sz="quarter" idx="12"/>
          </p:nvPr>
        </p:nvSpPr>
        <p:spPr/>
        <p:txBody>
          <a:bodyPr/>
          <a:lstStyle/>
          <a:p>
            <a:fld id="{ECC8EC66-24F6-4AB2-8697-CF2E3841ABEA}" type="slidenum">
              <a:rPr lang="en-US" smtClean="0"/>
              <a:pPr/>
              <a:t>31</a:t>
            </a:fld>
            <a:endParaRPr lang="en-US"/>
          </a:p>
        </p:txBody>
      </p:sp>
    </p:spTree>
    <p:extLst>
      <p:ext uri="{BB962C8B-B14F-4D97-AF65-F5344CB8AC3E}">
        <p14:creationId xmlns:p14="http://schemas.microsoft.com/office/powerpoint/2010/main" val="4239593826"/>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2DC2E-E1EE-BEE8-15B4-870E97CA492D}"/>
              </a:ext>
            </a:extLst>
          </p:cNvPr>
          <p:cNvSpPr>
            <a:spLocks noGrp="1"/>
          </p:cNvSpPr>
          <p:nvPr>
            <p:ph type="title"/>
          </p:nvPr>
        </p:nvSpPr>
        <p:spPr>
          <a:xfrm>
            <a:off x="628650" y="136525"/>
            <a:ext cx="7886700" cy="939304"/>
          </a:xfrm>
        </p:spPr>
        <p:txBody>
          <a:bodyPr>
            <a:normAutofit/>
          </a:bodyPr>
          <a:lstStyle/>
          <a:p>
            <a:pPr algn="ctr"/>
            <a: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 Comparison </a:t>
            </a:r>
            <a:r>
              <a:rPr kumimoji="0" lang="en-US" sz="2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Continued</a:t>
            </a:r>
            <a:endParaRPr lang="en-US" sz="2200"/>
          </a:p>
        </p:txBody>
      </p:sp>
      <p:sp>
        <p:nvSpPr>
          <p:cNvPr id="3" name="Content Placeholder 2">
            <a:extLst>
              <a:ext uri="{FF2B5EF4-FFF2-40B4-BE49-F238E27FC236}">
                <a16:creationId xmlns:a16="http://schemas.microsoft.com/office/drawing/2014/main" id="{895D8004-176B-8B94-3DB3-0125F0A9971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PERS 3</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Employees Contribution Rates: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 A			5.0%</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 B (age based)		5.0% up to age 35</a:t>
            </a:r>
          </a:p>
          <a:p>
            <a:pPr marL="3657600"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6.0% ages 35 to 44</a:t>
            </a:r>
          </a:p>
          <a:p>
            <a:pPr marL="3657600"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7.5% age 45 and older</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 C (age based)		</a:t>
            </a:r>
            <a:r>
              <a:rPr kumimoji="0" lang="en-US"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6.0% up to age 35</a:t>
            </a:r>
          </a:p>
          <a:p>
            <a:pPr marL="3657600"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7.5% age 35 to 44</a:t>
            </a:r>
          </a:p>
          <a:p>
            <a:pPr marL="3657600"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000">
                <a:solidFill>
                  <a:prstClr val="black"/>
                </a:solidFill>
                <a:latin typeface="Arial" panose="020B0604020202020204" pitchFamily="34" charset="0"/>
                <a:cs typeface="Arial" panose="020B0604020202020204" pitchFamily="34" charset="0"/>
              </a:rPr>
              <a:t>	8.5% age 45 and older</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 D			7.0%</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solidFill>
                  <a:prstClr val="black"/>
                </a:solidFill>
              </a:rPr>
              <a:t>Option E			10.0%</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 F			15.0%</a:t>
            </a:r>
          </a:p>
          <a:p>
            <a:pPr marL="3657600" marR="0" lvl="8"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a:p>
        </p:txBody>
      </p:sp>
      <p:sp>
        <p:nvSpPr>
          <p:cNvPr id="4" name="Slide Number Placeholder 3">
            <a:extLst>
              <a:ext uri="{FF2B5EF4-FFF2-40B4-BE49-F238E27FC236}">
                <a16:creationId xmlns:a16="http://schemas.microsoft.com/office/drawing/2014/main" id="{BF82077B-BD9F-E0E3-3097-AC9792FAC894}"/>
              </a:ext>
            </a:extLst>
          </p:cNvPr>
          <p:cNvSpPr>
            <a:spLocks noGrp="1"/>
          </p:cNvSpPr>
          <p:nvPr>
            <p:ph type="sldNum" sz="quarter" idx="12"/>
          </p:nvPr>
        </p:nvSpPr>
        <p:spPr/>
        <p:txBody>
          <a:bodyPr/>
          <a:lstStyle/>
          <a:p>
            <a:fld id="{ECC8EC66-24F6-4AB2-8697-CF2E3841ABEA}" type="slidenum">
              <a:rPr lang="en-US" smtClean="0"/>
              <a:pPr/>
              <a:t>32</a:t>
            </a:fld>
            <a:endParaRPr lang="en-US"/>
          </a:p>
        </p:txBody>
      </p:sp>
    </p:spTree>
    <p:extLst>
      <p:ext uri="{BB962C8B-B14F-4D97-AF65-F5344CB8AC3E}">
        <p14:creationId xmlns:p14="http://schemas.microsoft.com/office/powerpoint/2010/main" val="2126633868"/>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1263-02BB-A417-DFB5-73589BF6717C}"/>
              </a:ext>
            </a:extLst>
          </p:cNvPr>
          <p:cNvSpPr>
            <a:spLocks noGrp="1"/>
          </p:cNvSpPr>
          <p:nvPr>
            <p:ph type="title"/>
          </p:nvPr>
        </p:nvSpPr>
        <p:spPr>
          <a:xfrm>
            <a:off x="628650" y="136525"/>
            <a:ext cx="7886700" cy="939304"/>
          </a:xfrm>
        </p:spPr>
        <p:txBody>
          <a:bodyPr>
            <a:normAutofit/>
          </a:bodyPr>
          <a:lstStyle/>
          <a:p>
            <a:pPr algn="ctr"/>
            <a: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 Comparison </a:t>
            </a:r>
            <a:b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br>
            <a:r>
              <a:rPr kumimoji="0" lang="en-US" sz="2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Continued</a:t>
            </a:r>
            <a:endParaRPr lang="en-US" sz="2200"/>
          </a:p>
        </p:txBody>
      </p:sp>
      <p:sp>
        <p:nvSpPr>
          <p:cNvPr id="3" name="Content Placeholder 2">
            <a:extLst>
              <a:ext uri="{FF2B5EF4-FFF2-40B4-BE49-F238E27FC236}">
                <a16:creationId xmlns:a16="http://schemas.microsoft.com/office/drawing/2014/main" id="{1368F3E7-ECDD-3D5A-97BA-582E3EEEC4CF}"/>
              </a:ext>
            </a:extLst>
          </p:cNvPr>
          <p:cNvSpPr>
            <a:spLocks noGrp="1"/>
          </p:cNvSpPr>
          <p:nvPr>
            <p:ph idx="1"/>
          </p:nvPr>
        </p:nvSpPr>
        <p:spPr/>
        <p:txBody>
          <a:bodyPr/>
          <a:lstStyle/>
          <a:p>
            <a:r>
              <a:rPr lang="en-US"/>
              <a:t>PERS 3</a:t>
            </a:r>
          </a:p>
          <a:p>
            <a:pPr marL="0" indent="0">
              <a:buNone/>
            </a:pPr>
            <a:endParaRPr lang="en-US" sz="1100"/>
          </a:p>
          <a:p>
            <a:pPr lvl="1"/>
            <a:r>
              <a:rPr lang="en-US"/>
              <a:t>Investment Options</a:t>
            </a:r>
          </a:p>
          <a:p>
            <a:pPr marL="914400" lvl="1" indent="-457200">
              <a:buFont typeface="+mj-lt"/>
              <a:buAutoNum type="arabicPeriod"/>
            </a:pPr>
            <a:endParaRPr lang="en-US"/>
          </a:p>
          <a:p>
            <a:pPr marL="1371600" lvl="2" indent="-457200">
              <a:buFont typeface="+mj-lt"/>
              <a:buAutoNum type="arabicPeriod"/>
            </a:pPr>
            <a:r>
              <a:rPr lang="en-US"/>
              <a:t>Use the target date fund for your age</a:t>
            </a:r>
          </a:p>
          <a:p>
            <a:pPr marL="1371600" lvl="2" indent="-457200">
              <a:buFont typeface="+mj-lt"/>
              <a:buAutoNum type="arabicPeriod"/>
            </a:pPr>
            <a:r>
              <a:rPr lang="en-US"/>
              <a:t>Choose your own investments – from plan selection</a:t>
            </a:r>
          </a:p>
          <a:p>
            <a:pPr marL="1371600" lvl="2" indent="-457200">
              <a:buFont typeface="+mj-lt"/>
              <a:buAutoNum type="arabicPeriod"/>
            </a:pPr>
            <a:r>
              <a:rPr lang="en-US"/>
              <a:t>Washington State Investment Board</a:t>
            </a:r>
          </a:p>
          <a:p>
            <a:pPr marL="914400" lvl="2" indent="0">
              <a:buNone/>
            </a:pPr>
            <a:endParaRPr lang="en-US" sz="110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PERS 2</a:t>
            </a:r>
          </a:p>
          <a:p>
            <a:pPr lvl="1">
              <a:spcBef>
                <a:spcPts val="1000"/>
              </a:spcBef>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There are no investment options – all employee contributions go to fund the defined benefit plan.</a:t>
            </a:r>
          </a:p>
          <a:p>
            <a:pPr marL="457200" lvl="1" indent="0">
              <a:spcBef>
                <a:spcPts val="1000"/>
              </a:spcBef>
              <a:buNone/>
              <a:defRPr/>
            </a:pPr>
            <a:endPar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457200" lvl="1" indent="0">
              <a:buNone/>
            </a:pPr>
            <a:endParaRPr lang="en-US"/>
          </a:p>
        </p:txBody>
      </p:sp>
      <p:sp>
        <p:nvSpPr>
          <p:cNvPr id="4" name="Slide Number Placeholder 3">
            <a:extLst>
              <a:ext uri="{FF2B5EF4-FFF2-40B4-BE49-F238E27FC236}">
                <a16:creationId xmlns:a16="http://schemas.microsoft.com/office/drawing/2014/main" id="{9C3C7984-A133-5C9B-70CF-D2727FFEA946}"/>
              </a:ext>
            </a:extLst>
          </p:cNvPr>
          <p:cNvSpPr>
            <a:spLocks noGrp="1"/>
          </p:cNvSpPr>
          <p:nvPr>
            <p:ph type="sldNum" sz="quarter" idx="12"/>
          </p:nvPr>
        </p:nvSpPr>
        <p:spPr/>
        <p:txBody>
          <a:bodyPr/>
          <a:lstStyle/>
          <a:p>
            <a:fld id="{ECC8EC66-24F6-4AB2-8697-CF2E3841ABEA}" type="slidenum">
              <a:rPr lang="en-US" smtClean="0"/>
              <a:pPr/>
              <a:t>33</a:t>
            </a:fld>
            <a:endParaRPr lang="en-US"/>
          </a:p>
        </p:txBody>
      </p:sp>
    </p:spTree>
    <p:extLst>
      <p:ext uri="{BB962C8B-B14F-4D97-AF65-F5344CB8AC3E}">
        <p14:creationId xmlns:p14="http://schemas.microsoft.com/office/powerpoint/2010/main" val="3813865583"/>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47C3-EA19-9644-999E-8327702D1B21}"/>
              </a:ext>
            </a:extLst>
          </p:cNvPr>
          <p:cNvSpPr>
            <a:spLocks noGrp="1"/>
          </p:cNvSpPr>
          <p:nvPr>
            <p:ph type="title"/>
          </p:nvPr>
        </p:nvSpPr>
        <p:spPr>
          <a:xfrm>
            <a:off x="634700" y="236669"/>
            <a:ext cx="7880649" cy="839160"/>
          </a:xfrm>
        </p:spPr>
        <p:txBody>
          <a:bodyPr>
            <a:normAutofit/>
          </a:bodyPr>
          <a:lstStyle/>
          <a:p>
            <a:pPr algn="ctr"/>
            <a: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 Comparison </a:t>
            </a:r>
            <a:b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br>
            <a:r>
              <a:rPr kumimoji="0" lang="en-US" sz="2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Continued</a:t>
            </a:r>
            <a:endParaRPr lang="en-US" sz="2200"/>
          </a:p>
        </p:txBody>
      </p:sp>
      <p:sp>
        <p:nvSpPr>
          <p:cNvPr id="3" name="Content Placeholder 2">
            <a:extLst>
              <a:ext uri="{FF2B5EF4-FFF2-40B4-BE49-F238E27FC236}">
                <a16:creationId xmlns:a16="http://schemas.microsoft.com/office/drawing/2014/main" id="{91F680AF-8873-A906-1179-E326B428ED3A}"/>
              </a:ext>
            </a:extLst>
          </p:cNvPr>
          <p:cNvSpPr>
            <a:spLocks noGrp="1"/>
          </p:cNvSpPr>
          <p:nvPr>
            <p:ph idx="1"/>
          </p:nvPr>
        </p:nvSpPr>
        <p:spPr>
          <a:xfrm>
            <a:off x="427928" y="1294358"/>
            <a:ext cx="8113906" cy="4843463"/>
          </a:xfrm>
        </p:spPr>
        <p:txBody>
          <a:bodyPr/>
          <a:lstStyle/>
          <a:p>
            <a:r>
              <a:rPr lang="en-US"/>
              <a:t>Defined Benefit Examples:</a:t>
            </a:r>
          </a:p>
          <a:p>
            <a:pPr marL="0" indent="0">
              <a:buNone/>
            </a:pPr>
            <a:endParaRPr lang="en-US"/>
          </a:p>
          <a:p>
            <a:pPr lvl="1"/>
            <a:r>
              <a:rPr lang="en-US"/>
              <a:t>PERS 2</a:t>
            </a:r>
          </a:p>
          <a:p>
            <a:pPr marL="457200" lvl="1" indent="0">
              <a:buNone/>
            </a:pPr>
            <a:endParaRPr lang="en-US"/>
          </a:p>
          <a:p>
            <a:pPr lvl="1"/>
            <a:r>
              <a:rPr lang="en-US">
                <a:solidFill>
                  <a:srgbClr val="00B0F0"/>
                </a:solidFill>
              </a:rPr>
              <a:t>2%</a:t>
            </a:r>
            <a:r>
              <a:rPr lang="en-US"/>
              <a:t> </a:t>
            </a:r>
            <a:r>
              <a:rPr lang="en-US">
                <a:solidFill>
                  <a:srgbClr val="FF0000"/>
                </a:solidFill>
              </a:rPr>
              <a:t>X</a:t>
            </a:r>
            <a:r>
              <a:rPr lang="en-US"/>
              <a:t> </a:t>
            </a:r>
            <a:r>
              <a:rPr lang="en-US">
                <a:solidFill>
                  <a:srgbClr val="00B0F0"/>
                </a:solidFill>
              </a:rPr>
              <a:t>25</a:t>
            </a:r>
            <a:r>
              <a:rPr lang="en-US"/>
              <a:t> (credit years) </a:t>
            </a:r>
            <a:r>
              <a:rPr lang="en-US">
                <a:solidFill>
                  <a:srgbClr val="FF0000"/>
                </a:solidFill>
              </a:rPr>
              <a:t>X</a:t>
            </a:r>
            <a:r>
              <a:rPr lang="en-US"/>
              <a:t> </a:t>
            </a:r>
            <a:r>
              <a:rPr lang="en-US">
                <a:solidFill>
                  <a:srgbClr val="00B0F0"/>
                </a:solidFill>
              </a:rPr>
              <a:t>$75,000 (</a:t>
            </a:r>
            <a:r>
              <a:rPr lang="en-US"/>
              <a:t>Ave Annual Comp)</a:t>
            </a:r>
          </a:p>
          <a:p>
            <a:pPr lvl="2"/>
            <a:r>
              <a:rPr lang="en-US"/>
              <a:t>$</a:t>
            </a:r>
            <a:r>
              <a:rPr lang="en-US">
                <a:solidFill>
                  <a:srgbClr val="00B0F0"/>
                </a:solidFill>
              </a:rPr>
              <a:t>37,500</a:t>
            </a:r>
            <a:r>
              <a:rPr lang="en-US"/>
              <a:t> Annual / </a:t>
            </a:r>
            <a:r>
              <a:rPr lang="en-US">
                <a:solidFill>
                  <a:srgbClr val="00B0F0"/>
                </a:solidFill>
              </a:rPr>
              <a:t>$3,125 </a:t>
            </a:r>
            <a:r>
              <a:rPr lang="en-US"/>
              <a:t>monthly</a:t>
            </a:r>
          </a:p>
          <a:p>
            <a:pPr lvl="2"/>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PERS 3</a:t>
            </a: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1%</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25</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(credit years) </a:t>
            </a:r>
            <a:r>
              <a:rPr kumimoji="0" lang="en-US" sz="24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$75,000 (</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Ave Annual Comp)</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18,750</a:t>
            </a: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Annual / </a:t>
            </a:r>
            <a:r>
              <a:rPr kumimoji="0" lang="en-US" sz="20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$1,562.</a:t>
            </a:r>
            <a:r>
              <a:rPr lang="en-US">
                <a:solidFill>
                  <a:srgbClr val="00B0F0"/>
                </a:solidFill>
              </a:rPr>
              <a:t>50</a:t>
            </a:r>
            <a:r>
              <a:rPr kumimoji="0" lang="en-US" sz="2000" b="0"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monthly</a:t>
            </a:r>
          </a:p>
          <a:p>
            <a:pPr lvl="2"/>
            <a:endParaRPr lang="en-US"/>
          </a:p>
        </p:txBody>
      </p:sp>
      <p:sp>
        <p:nvSpPr>
          <p:cNvPr id="4" name="Slide Number Placeholder 3">
            <a:extLst>
              <a:ext uri="{FF2B5EF4-FFF2-40B4-BE49-F238E27FC236}">
                <a16:creationId xmlns:a16="http://schemas.microsoft.com/office/drawing/2014/main" id="{E8D14AF5-CB3E-9E48-5F6F-9348A37AB7F1}"/>
              </a:ext>
            </a:extLst>
          </p:cNvPr>
          <p:cNvSpPr>
            <a:spLocks noGrp="1"/>
          </p:cNvSpPr>
          <p:nvPr>
            <p:ph type="sldNum" sz="quarter" idx="12"/>
          </p:nvPr>
        </p:nvSpPr>
        <p:spPr/>
        <p:txBody>
          <a:bodyPr/>
          <a:lstStyle/>
          <a:p>
            <a:fld id="{ECC8EC66-24F6-4AB2-8697-CF2E3841ABEA}" type="slidenum">
              <a:rPr lang="en-US" smtClean="0"/>
              <a:pPr/>
              <a:t>34</a:t>
            </a:fld>
            <a:endParaRPr lang="en-US"/>
          </a:p>
        </p:txBody>
      </p:sp>
    </p:spTree>
    <p:extLst>
      <p:ext uri="{BB962C8B-B14F-4D97-AF65-F5344CB8AC3E}">
        <p14:creationId xmlns:p14="http://schemas.microsoft.com/office/powerpoint/2010/main" val="2783909072"/>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F5077-AC1A-AC1F-049D-10E76BE74282}"/>
              </a:ext>
            </a:extLst>
          </p:cNvPr>
          <p:cNvSpPr>
            <a:spLocks noGrp="1"/>
          </p:cNvSpPr>
          <p:nvPr>
            <p:ph type="title"/>
          </p:nvPr>
        </p:nvSpPr>
        <p:spPr/>
        <p:txBody>
          <a:bodyPr/>
          <a:lstStyle/>
          <a:p>
            <a:pPr algn="ctr"/>
            <a:r>
              <a:rPr kumimoji="0" lang="en-US" sz="3200" b="1" i="0" u="none" strike="noStrike" kern="1200" cap="none" spc="0" normalizeH="0" baseline="0" noProof="0">
                <a:ln>
                  <a:noFill/>
                </a:ln>
                <a:solidFill>
                  <a:srgbClr val="4472C4">
                    <a:lumMod val="75000"/>
                  </a:srgbClr>
                </a:solidFill>
                <a:effectLst/>
                <a:uLnTx/>
                <a:uFillTx/>
                <a:latin typeface="Arial" panose="020B0604020202020204" pitchFamily="34" charset="0"/>
                <a:ea typeface="+mj-ea"/>
                <a:cs typeface="Arial" panose="020B0604020202020204" pitchFamily="34" charset="0"/>
              </a:rPr>
              <a:t>DRS: PERS 2/PERS 3</a:t>
            </a:r>
            <a:endParaRPr lang="en-US"/>
          </a:p>
        </p:txBody>
      </p:sp>
      <p:sp>
        <p:nvSpPr>
          <p:cNvPr id="3" name="Content Placeholder 2">
            <a:extLst>
              <a:ext uri="{FF2B5EF4-FFF2-40B4-BE49-F238E27FC236}">
                <a16:creationId xmlns:a16="http://schemas.microsoft.com/office/drawing/2014/main" id="{66B97466-19E5-E4AA-EA8E-38DABF0681DD}"/>
              </a:ext>
            </a:extLst>
          </p:cNvPr>
          <p:cNvSpPr>
            <a:spLocks noGrp="1"/>
          </p:cNvSpPr>
          <p:nvPr>
            <p:ph idx="1"/>
          </p:nvPr>
        </p:nvSpPr>
        <p:spPr/>
        <p:txBody>
          <a:bodyPr/>
          <a:lstStyle/>
          <a:p>
            <a:r>
              <a:rPr lang="en-US"/>
              <a:t>Vesting</a:t>
            </a:r>
          </a:p>
          <a:p>
            <a:r>
              <a:rPr lang="en-US"/>
              <a:t>Joint Survivor Annuity options</a:t>
            </a:r>
          </a:p>
        </p:txBody>
      </p:sp>
      <p:sp>
        <p:nvSpPr>
          <p:cNvPr id="4" name="Slide Number Placeholder 3">
            <a:extLst>
              <a:ext uri="{FF2B5EF4-FFF2-40B4-BE49-F238E27FC236}">
                <a16:creationId xmlns:a16="http://schemas.microsoft.com/office/drawing/2014/main" id="{6B8E4CA9-5C74-C9A7-7423-A872CA15BC3C}"/>
              </a:ext>
            </a:extLst>
          </p:cNvPr>
          <p:cNvSpPr>
            <a:spLocks noGrp="1"/>
          </p:cNvSpPr>
          <p:nvPr>
            <p:ph type="sldNum" sz="quarter" idx="12"/>
          </p:nvPr>
        </p:nvSpPr>
        <p:spPr/>
        <p:txBody>
          <a:bodyPr/>
          <a:lstStyle/>
          <a:p>
            <a:fld id="{ECC8EC66-24F6-4AB2-8697-CF2E3841ABEA}" type="slidenum">
              <a:rPr lang="en-US" smtClean="0"/>
              <a:pPr/>
              <a:t>35</a:t>
            </a:fld>
            <a:endParaRPr lang="en-US"/>
          </a:p>
        </p:txBody>
      </p:sp>
    </p:spTree>
    <p:extLst>
      <p:ext uri="{BB962C8B-B14F-4D97-AF65-F5344CB8AC3E}">
        <p14:creationId xmlns:p14="http://schemas.microsoft.com/office/powerpoint/2010/main" val="3221319831"/>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565D-B3C6-F3D9-B7BE-AF839164D53F}"/>
              </a:ext>
            </a:extLst>
          </p:cNvPr>
          <p:cNvSpPr>
            <a:spLocks noGrp="1"/>
          </p:cNvSpPr>
          <p:nvPr>
            <p:ph type="title"/>
          </p:nvPr>
        </p:nvSpPr>
        <p:spPr/>
        <p:txBody>
          <a:bodyPr/>
          <a:lstStyle/>
          <a:p>
            <a:pPr algn="ctr"/>
            <a:r>
              <a:rPr lang="en-US">
                <a:solidFill>
                  <a:schemeClr val="accent1">
                    <a:lumMod val="75000"/>
                  </a:schemeClr>
                </a:solidFill>
              </a:rPr>
              <a:t>DRS: LEOFF 2</a:t>
            </a:r>
          </a:p>
        </p:txBody>
      </p:sp>
      <p:sp>
        <p:nvSpPr>
          <p:cNvPr id="3" name="Content Placeholder 2">
            <a:extLst>
              <a:ext uri="{FF2B5EF4-FFF2-40B4-BE49-F238E27FC236}">
                <a16:creationId xmlns:a16="http://schemas.microsoft.com/office/drawing/2014/main" id="{87A43D6E-90F9-13FC-6C33-EABA2412F500}"/>
              </a:ext>
            </a:extLst>
          </p:cNvPr>
          <p:cNvSpPr>
            <a:spLocks noGrp="1"/>
          </p:cNvSpPr>
          <p:nvPr>
            <p:ph idx="1"/>
          </p:nvPr>
        </p:nvSpPr>
        <p:spPr>
          <a:xfrm>
            <a:off x="628650" y="1333500"/>
            <a:ext cx="8147360" cy="484346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Defined Benefit Pension Plan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 </a:t>
            </a:r>
            <a:r>
              <a:rPr kumimoji="0" lang="en-US" sz="24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Service Credit Years </a:t>
            </a:r>
            <a:r>
              <a:rPr kumimoji="0" lang="en-US" sz="24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Ave Final Compensation</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Average of highest 60 months (5 years) of Compensation</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Vesting</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5 years of service	</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Vesting is ownership</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Retirement Age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53 is normal retirement age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Early Retirement – </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least 20 years of service and are age 50 or older</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Careful, could receive a reduced benefit</a:t>
            </a:r>
          </a:p>
          <a:p>
            <a:endParaRPr lang="en-US"/>
          </a:p>
        </p:txBody>
      </p:sp>
      <p:sp>
        <p:nvSpPr>
          <p:cNvPr id="4" name="Slide Number Placeholder 3">
            <a:extLst>
              <a:ext uri="{FF2B5EF4-FFF2-40B4-BE49-F238E27FC236}">
                <a16:creationId xmlns:a16="http://schemas.microsoft.com/office/drawing/2014/main" id="{1574CF54-EF8E-E148-3E7B-B6D4AEE41FFE}"/>
              </a:ext>
            </a:extLst>
          </p:cNvPr>
          <p:cNvSpPr>
            <a:spLocks noGrp="1"/>
          </p:cNvSpPr>
          <p:nvPr>
            <p:ph type="sldNum" sz="quarter" idx="12"/>
          </p:nvPr>
        </p:nvSpPr>
        <p:spPr/>
        <p:txBody>
          <a:bodyPr/>
          <a:lstStyle/>
          <a:p>
            <a:fld id="{ECC8EC66-24F6-4AB2-8697-CF2E3841ABEA}" type="slidenum">
              <a:rPr lang="en-US" smtClean="0"/>
              <a:pPr/>
              <a:t>36</a:t>
            </a:fld>
            <a:endParaRPr lang="en-US"/>
          </a:p>
        </p:txBody>
      </p:sp>
    </p:spTree>
    <p:extLst>
      <p:ext uri="{BB962C8B-B14F-4D97-AF65-F5344CB8AC3E}">
        <p14:creationId xmlns:p14="http://schemas.microsoft.com/office/powerpoint/2010/main" val="2587271730"/>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8FDD1-3AF7-13D9-78DF-771F3DA92916}"/>
              </a:ext>
            </a:extLst>
          </p:cNvPr>
          <p:cNvSpPr>
            <a:spLocks noGrp="1"/>
          </p:cNvSpPr>
          <p:nvPr>
            <p:ph type="title"/>
          </p:nvPr>
        </p:nvSpPr>
        <p:spPr/>
        <p:txBody>
          <a:bodyPr/>
          <a:lstStyle/>
          <a:p>
            <a:pPr algn="ctr"/>
            <a:r>
              <a:rPr lang="en-US">
                <a:solidFill>
                  <a:schemeClr val="accent1">
                    <a:lumMod val="75000"/>
                  </a:schemeClr>
                </a:solidFill>
              </a:rPr>
              <a:t>MEBT</a:t>
            </a:r>
            <a:endParaRPr lang="en-US"/>
          </a:p>
        </p:txBody>
      </p:sp>
      <p:sp>
        <p:nvSpPr>
          <p:cNvPr id="3" name="Content Placeholder 2">
            <a:extLst>
              <a:ext uri="{FF2B5EF4-FFF2-40B4-BE49-F238E27FC236}">
                <a16:creationId xmlns:a16="http://schemas.microsoft.com/office/drawing/2014/main" id="{F7DAF870-B8BB-B0FB-2184-0C2F801270B7}"/>
              </a:ext>
            </a:extLst>
          </p:cNvPr>
          <p:cNvSpPr>
            <a:spLocks noGrp="1"/>
          </p:cNvSpPr>
          <p:nvPr>
            <p:ph idx="1"/>
          </p:nvPr>
        </p:nvSpPr>
        <p:spPr>
          <a:xfrm>
            <a:off x="628649" y="1333500"/>
            <a:ext cx="7991243" cy="4843463"/>
          </a:xfrm>
        </p:spPr>
        <p:txBody>
          <a:bodyPr>
            <a:normAutofit fontScale="92500" lnSpcReduction="20000"/>
          </a:bodyPr>
          <a:lstStyle/>
          <a:p>
            <a:r>
              <a:rPr lang="en-US"/>
              <a:t>Defined Contribution Plan</a:t>
            </a:r>
          </a:p>
          <a:p>
            <a:r>
              <a:rPr lang="en-US"/>
              <a:t>Governmental 401(k) Plan</a:t>
            </a:r>
          </a:p>
          <a:p>
            <a:r>
              <a:rPr lang="en-US"/>
              <a:t>Contribution Sources</a:t>
            </a:r>
          </a:p>
          <a:p>
            <a:pPr lvl="1"/>
            <a:r>
              <a:rPr lang="en-US"/>
              <a:t>Pre-Tax</a:t>
            </a:r>
          </a:p>
          <a:p>
            <a:pPr lvl="1"/>
            <a:r>
              <a:rPr lang="en-US"/>
              <a:t>After-Tax</a:t>
            </a:r>
          </a:p>
          <a:p>
            <a:pPr lvl="1"/>
            <a:r>
              <a:rPr lang="en-US"/>
              <a:t>Roth 401(k)</a:t>
            </a:r>
          </a:p>
          <a:p>
            <a:r>
              <a:rPr lang="en-US"/>
              <a:t>The City of Bellevue will match up to 6.2%</a:t>
            </a:r>
          </a:p>
          <a:p>
            <a:r>
              <a:rPr lang="en-US"/>
              <a:t>You are always 100% vested in the portion that you contribute to your account</a:t>
            </a:r>
          </a:p>
          <a:p>
            <a:r>
              <a:rPr lang="en-US"/>
              <a:t>Employer contribution vesting:</a:t>
            </a:r>
          </a:p>
          <a:p>
            <a:pPr lvl="1"/>
            <a:r>
              <a:rPr lang="en-US"/>
              <a:t>3-year vesting schedule</a:t>
            </a:r>
          </a:p>
          <a:p>
            <a:pPr lvl="2"/>
            <a:r>
              <a:rPr lang="en-US"/>
              <a:t>After 12 months – 34% vested</a:t>
            </a:r>
          </a:p>
          <a:p>
            <a:pPr lvl="2"/>
            <a:r>
              <a:rPr lang="en-US"/>
              <a:t>2.778% vested per month after first year (33.33% per year)</a:t>
            </a:r>
          </a:p>
        </p:txBody>
      </p:sp>
      <p:sp>
        <p:nvSpPr>
          <p:cNvPr id="4" name="Slide Number Placeholder 3">
            <a:extLst>
              <a:ext uri="{FF2B5EF4-FFF2-40B4-BE49-F238E27FC236}">
                <a16:creationId xmlns:a16="http://schemas.microsoft.com/office/drawing/2014/main" id="{3C36E94F-77B0-AB89-F41F-EBA54CB3DA34}"/>
              </a:ext>
            </a:extLst>
          </p:cNvPr>
          <p:cNvSpPr>
            <a:spLocks noGrp="1"/>
          </p:cNvSpPr>
          <p:nvPr>
            <p:ph type="sldNum" sz="quarter" idx="12"/>
          </p:nvPr>
        </p:nvSpPr>
        <p:spPr/>
        <p:txBody>
          <a:bodyPr/>
          <a:lstStyle/>
          <a:p>
            <a:fld id="{ECC8EC66-24F6-4AB2-8697-CF2E3841ABEA}" type="slidenum">
              <a:rPr lang="en-US" smtClean="0"/>
              <a:pPr/>
              <a:t>37</a:t>
            </a:fld>
            <a:endParaRPr lang="en-US"/>
          </a:p>
        </p:txBody>
      </p:sp>
    </p:spTree>
    <p:extLst>
      <p:ext uri="{BB962C8B-B14F-4D97-AF65-F5344CB8AC3E}">
        <p14:creationId xmlns:p14="http://schemas.microsoft.com/office/powerpoint/2010/main" val="2086898050"/>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32010-0500-110D-996E-F6639E29F521}"/>
              </a:ext>
            </a:extLst>
          </p:cNvPr>
          <p:cNvSpPr>
            <a:spLocks noGrp="1"/>
          </p:cNvSpPr>
          <p:nvPr>
            <p:ph type="title"/>
          </p:nvPr>
        </p:nvSpPr>
        <p:spPr/>
        <p:txBody>
          <a:bodyPr/>
          <a:lstStyle/>
          <a:p>
            <a:pPr algn="ctr"/>
            <a:r>
              <a:rPr lang="en-US">
                <a:solidFill>
                  <a:schemeClr val="accent1">
                    <a:lumMod val="75000"/>
                  </a:schemeClr>
                </a:solidFill>
              </a:rPr>
              <a:t>MEBT Features</a:t>
            </a:r>
            <a:endParaRPr lang="en-US"/>
          </a:p>
        </p:txBody>
      </p:sp>
      <p:sp>
        <p:nvSpPr>
          <p:cNvPr id="3" name="Content Placeholder 2">
            <a:extLst>
              <a:ext uri="{FF2B5EF4-FFF2-40B4-BE49-F238E27FC236}">
                <a16:creationId xmlns:a16="http://schemas.microsoft.com/office/drawing/2014/main" id="{971874F4-5593-F6D1-F975-6A6E0516607A}"/>
              </a:ext>
            </a:extLst>
          </p:cNvPr>
          <p:cNvSpPr>
            <a:spLocks noGrp="1"/>
          </p:cNvSpPr>
          <p:nvPr>
            <p:ph idx="1"/>
          </p:nvPr>
        </p:nvSpPr>
        <p:spPr>
          <a:xfrm>
            <a:off x="423746" y="1333500"/>
            <a:ext cx="8474927" cy="4843463"/>
          </a:xfrm>
        </p:spPr>
        <p:txBody>
          <a:bodyPr vert="horz" lIns="91440" tIns="45720" rIns="91440" bIns="45720" rtlCol="0" anchor="t">
            <a:normAutofit/>
          </a:bodyPr>
          <a:lstStyle/>
          <a:p>
            <a:r>
              <a:rPr lang="en-US" dirty="0"/>
              <a:t>Loans are allowed</a:t>
            </a:r>
          </a:p>
          <a:p>
            <a:r>
              <a:rPr lang="en-US" dirty="0"/>
              <a:t>In-service distributions after age 59 ½</a:t>
            </a:r>
          </a:p>
          <a:p>
            <a:r>
              <a:rPr lang="en-US" dirty="0"/>
              <a:t>Non-hardship distributions – only from after-tax accounts</a:t>
            </a:r>
          </a:p>
          <a:p>
            <a:r>
              <a:rPr lang="en-US" dirty="0"/>
              <a:t>Hardship distributions</a:t>
            </a:r>
          </a:p>
          <a:p>
            <a:r>
              <a:rPr lang="en-US" dirty="0"/>
              <a:t>Early distribution penalty – 10%</a:t>
            </a:r>
          </a:p>
          <a:p>
            <a:r>
              <a:rPr lang="en-US" dirty="0"/>
              <a:t>Managed portfolio of approximately a 60% equity/40% fixed assets, plus a cash fund</a:t>
            </a:r>
          </a:p>
          <a:p>
            <a:r>
              <a:rPr lang="en-US" dirty="0">
                <a:latin typeface="Arial"/>
                <a:cs typeface="Arial"/>
              </a:rPr>
              <a:t>2024 maximum deferral limits</a:t>
            </a:r>
          </a:p>
          <a:p>
            <a:pPr lvl="1"/>
            <a:r>
              <a:rPr lang="en-US" dirty="0">
                <a:latin typeface="Arial"/>
                <a:cs typeface="Arial"/>
              </a:rPr>
              <a:t>Under age 50 $23,000 over age 50 an additional $7,500</a:t>
            </a:r>
          </a:p>
        </p:txBody>
      </p:sp>
      <p:sp>
        <p:nvSpPr>
          <p:cNvPr id="4" name="Slide Number Placeholder 3">
            <a:extLst>
              <a:ext uri="{FF2B5EF4-FFF2-40B4-BE49-F238E27FC236}">
                <a16:creationId xmlns:a16="http://schemas.microsoft.com/office/drawing/2014/main" id="{2BF767B1-2844-247E-F319-27F9C7CB42ED}"/>
              </a:ext>
            </a:extLst>
          </p:cNvPr>
          <p:cNvSpPr>
            <a:spLocks noGrp="1"/>
          </p:cNvSpPr>
          <p:nvPr>
            <p:ph type="sldNum" sz="quarter" idx="12"/>
          </p:nvPr>
        </p:nvSpPr>
        <p:spPr/>
        <p:txBody>
          <a:bodyPr/>
          <a:lstStyle/>
          <a:p>
            <a:fld id="{ECC8EC66-24F6-4AB2-8697-CF2E3841ABEA}" type="slidenum">
              <a:rPr lang="en-US" smtClean="0"/>
              <a:pPr/>
              <a:t>38</a:t>
            </a:fld>
            <a:endParaRPr lang="en-US"/>
          </a:p>
        </p:txBody>
      </p:sp>
    </p:spTree>
    <p:extLst>
      <p:ext uri="{BB962C8B-B14F-4D97-AF65-F5344CB8AC3E}">
        <p14:creationId xmlns:p14="http://schemas.microsoft.com/office/powerpoint/2010/main" val="3813041053"/>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0CAF9-ED82-67CF-7325-29E5F872A95E}"/>
              </a:ext>
            </a:extLst>
          </p:cNvPr>
          <p:cNvSpPr>
            <a:spLocks noGrp="1"/>
          </p:cNvSpPr>
          <p:nvPr>
            <p:ph type="title"/>
          </p:nvPr>
        </p:nvSpPr>
        <p:spPr/>
        <p:txBody>
          <a:bodyPr>
            <a:normAutofit/>
          </a:bodyPr>
          <a:lstStyle/>
          <a:p>
            <a:r>
              <a:rPr lang="en-US">
                <a:solidFill>
                  <a:schemeClr val="accent1">
                    <a:lumMod val="75000"/>
                  </a:schemeClr>
                </a:solidFill>
              </a:rPr>
              <a:t>Deferred Compensation (457) Plan</a:t>
            </a:r>
            <a:endParaRPr lang="en-US"/>
          </a:p>
        </p:txBody>
      </p:sp>
      <p:sp>
        <p:nvSpPr>
          <p:cNvPr id="3" name="Content Placeholder 2">
            <a:extLst>
              <a:ext uri="{FF2B5EF4-FFF2-40B4-BE49-F238E27FC236}">
                <a16:creationId xmlns:a16="http://schemas.microsoft.com/office/drawing/2014/main" id="{DAF59BBF-812B-B678-4609-7FC1DAF61401}"/>
              </a:ext>
            </a:extLst>
          </p:cNvPr>
          <p:cNvSpPr>
            <a:spLocks noGrp="1"/>
          </p:cNvSpPr>
          <p:nvPr>
            <p:ph idx="1"/>
          </p:nvPr>
        </p:nvSpPr>
        <p:spPr>
          <a:xfrm>
            <a:off x="334537" y="1333500"/>
            <a:ext cx="8608741" cy="4843463"/>
          </a:xfrm>
        </p:spPr>
        <p:txBody>
          <a:bodyPr vert="horz" lIns="91440" tIns="45720" rIns="91440" bIns="45720" rtlCol="0" anchor="t">
            <a:normAutofit fontScale="92500" lnSpcReduction="10000"/>
          </a:bodyPr>
          <a:lstStyle/>
          <a:p>
            <a:r>
              <a:rPr lang="en-US" dirty="0"/>
              <a:t>Defined Contribution Plan</a:t>
            </a:r>
          </a:p>
          <a:p>
            <a:r>
              <a:rPr lang="en-US" dirty="0"/>
              <a:t>Deferred Compensation (457) Plan</a:t>
            </a:r>
          </a:p>
          <a:p>
            <a:r>
              <a:rPr lang="en-US" dirty="0"/>
              <a:t>Like the MEBT plan</a:t>
            </a:r>
          </a:p>
          <a:p>
            <a:r>
              <a:rPr lang="en-US" dirty="0"/>
              <a:t>Contribution Sources</a:t>
            </a:r>
          </a:p>
          <a:p>
            <a:pPr lvl="1"/>
            <a:r>
              <a:rPr lang="en-US" dirty="0"/>
              <a:t>Pre-Tax</a:t>
            </a:r>
          </a:p>
          <a:p>
            <a:pPr lvl="1"/>
            <a:r>
              <a:rPr lang="en-US" dirty="0"/>
              <a:t>Roth 401(k)</a:t>
            </a:r>
          </a:p>
          <a:p>
            <a:r>
              <a:rPr lang="en-US" dirty="0"/>
              <a:t>Provides Investment Options</a:t>
            </a:r>
          </a:p>
          <a:p>
            <a:pPr lvl="1"/>
            <a:r>
              <a:rPr lang="en-US" dirty="0"/>
              <a:t>Individual investment – collective funds</a:t>
            </a:r>
          </a:p>
          <a:p>
            <a:pPr lvl="1"/>
            <a:r>
              <a:rPr lang="en-US" dirty="0"/>
              <a:t>Target Date Funds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latin typeface="Arial"/>
                <a:cs typeface="Arial"/>
              </a:rPr>
              <a:t>2024 Maximum Contribution Limits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Arial"/>
                <a:cs typeface="Arial"/>
              </a:rPr>
              <a:t>Under age 50 $</a:t>
            </a:r>
            <a:r>
              <a:rPr lang="en-US" dirty="0">
                <a:latin typeface="Arial"/>
                <a:cs typeface="Arial"/>
              </a:rPr>
              <a:t>23,000</a:t>
            </a:r>
            <a:r>
              <a:rPr kumimoji="0" lang="en-US" sz="2400" b="0" i="0" u="none" strike="noStrike" kern="1200" cap="none" spc="0" normalizeH="0" baseline="0" noProof="0" dirty="0">
                <a:ln>
                  <a:noFill/>
                </a:ln>
                <a:effectLst/>
                <a:uLnTx/>
                <a:uFillTx/>
                <a:latin typeface="Arial"/>
                <a:cs typeface="Arial"/>
              </a:rPr>
              <a:t> over age 50 an additional $7,500</a:t>
            </a:r>
            <a:endParaRPr lang="en-US" sz="2400" b="0" i="0" u="none" strike="noStrike" kern="1200" cap="none" spc="0" normalizeH="0" baseline="0" noProof="0" dirty="0">
              <a:ln>
                <a:noFill/>
              </a:ln>
              <a:effectLst/>
              <a:uLnTx/>
              <a:uFillTx/>
              <a:latin typeface="Arial"/>
              <a:cs typeface="Arial"/>
            </a:endParaRPr>
          </a:p>
          <a:p>
            <a:pPr>
              <a:spcBef>
                <a:spcPts val="500"/>
              </a:spcBef>
              <a:defRPr/>
            </a:pPr>
            <a:r>
              <a:rPr lang="en-US" dirty="0">
                <a:solidFill>
                  <a:prstClr val="black"/>
                </a:solidFill>
              </a:rPr>
              <a:t>There is no early withdrawal penalty</a:t>
            </a: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p>
        </p:txBody>
      </p:sp>
      <p:sp>
        <p:nvSpPr>
          <p:cNvPr id="4" name="Slide Number Placeholder 3">
            <a:extLst>
              <a:ext uri="{FF2B5EF4-FFF2-40B4-BE49-F238E27FC236}">
                <a16:creationId xmlns:a16="http://schemas.microsoft.com/office/drawing/2014/main" id="{501EB8C5-867F-6A5F-FCF5-B7612801F8DD}"/>
              </a:ext>
            </a:extLst>
          </p:cNvPr>
          <p:cNvSpPr>
            <a:spLocks noGrp="1"/>
          </p:cNvSpPr>
          <p:nvPr>
            <p:ph type="sldNum" sz="quarter" idx="12"/>
          </p:nvPr>
        </p:nvSpPr>
        <p:spPr/>
        <p:txBody>
          <a:bodyPr/>
          <a:lstStyle/>
          <a:p>
            <a:fld id="{ECC8EC66-24F6-4AB2-8697-CF2E3841ABEA}" type="slidenum">
              <a:rPr lang="en-US" smtClean="0"/>
              <a:pPr/>
              <a:t>39</a:t>
            </a:fld>
            <a:endParaRPr lang="en-US"/>
          </a:p>
        </p:txBody>
      </p:sp>
    </p:spTree>
    <p:extLst>
      <p:ext uri="{BB962C8B-B14F-4D97-AF65-F5344CB8AC3E}">
        <p14:creationId xmlns:p14="http://schemas.microsoft.com/office/powerpoint/2010/main" val="2359445569"/>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BCAD-8F2F-A9F5-FD05-F321ABAEFFF7}"/>
              </a:ext>
            </a:extLst>
          </p:cNvPr>
          <p:cNvSpPr>
            <a:spLocks noGrp="1"/>
          </p:cNvSpPr>
          <p:nvPr>
            <p:ph type="title"/>
          </p:nvPr>
        </p:nvSpPr>
        <p:spPr/>
        <p:txBody>
          <a:bodyPr/>
          <a:lstStyle/>
          <a:p>
            <a:r>
              <a:rPr lang="en-US" sz="2800">
                <a:solidFill>
                  <a:srgbClr val="00B0F0"/>
                </a:solidFill>
                <a:latin typeface="+mj-lt"/>
              </a:rPr>
              <a:t>Reminder: Eligible Dependents</a:t>
            </a:r>
          </a:p>
        </p:txBody>
      </p:sp>
      <p:sp>
        <p:nvSpPr>
          <p:cNvPr id="3" name="Content Placeholder 2">
            <a:extLst>
              <a:ext uri="{FF2B5EF4-FFF2-40B4-BE49-F238E27FC236}">
                <a16:creationId xmlns:a16="http://schemas.microsoft.com/office/drawing/2014/main" id="{2667C3C0-71EC-E10A-8BF6-B1502F197F7D}"/>
              </a:ext>
            </a:extLst>
          </p:cNvPr>
          <p:cNvSpPr>
            <a:spLocks noGrp="1"/>
          </p:cNvSpPr>
          <p:nvPr>
            <p:ph idx="1"/>
          </p:nvPr>
        </p:nvSpPr>
        <p:spPr/>
        <p:txBody>
          <a:bodyPr/>
          <a:lstStyle/>
          <a:p>
            <a:pPr marL="0" indent="0" algn="l">
              <a:buNone/>
            </a:pPr>
            <a:endParaRPr lang="en-US" sz="1800" b="1" i="1" u="none" strike="noStrike" baseline="0">
              <a:solidFill>
                <a:srgbClr val="181717"/>
              </a:solidFill>
              <a:latin typeface="CIDFont+F5"/>
            </a:endParaRPr>
          </a:p>
          <a:p>
            <a:pPr marL="0" indent="0" algn="l">
              <a:buNone/>
            </a:pPr>
            <a:r>
              <a:rPr lang="en-US" sz="1800" b="1" i="1" u="none" strike="noStrike" baseline="0">
                <a:solidFill>
                  <a:schemeClr val="accent2">
                    <a:lumMod val="75000"/>
                  </a:schemeClr>
                </a:solidFill>
                <a:latin typeface="CIDFont+F5"/>
              </a:rPr>
              <a:t>Spouse</a:t>
            </a:r>
            <a:r>
              <a:rPr lang="en-US" sz="1800" b="0" i="0" u="none" strike="noStrike" baseline="0">
                <a:solidFill>
                  <a:schemeClr val="accent2">
                    <a:lumMod val="75000"/>
                  </a:schemeClr>
                </a:solidFill>
                <a:latin typeface="CIDFont+F1"/>
              </a:rPr>
              <a:t>:</a:t>
            </a:r>
            <a:r>
              <a:rPr lang="en-US" sz="1800" b="0" i="0" u="none" strike="noStrike" baseline="0">
                <a:solidFill>
                  <a:srgbClr val="181717"/>
                </a:solidFill>
                <a:latin typeface="CIDFont+F1"/>
              </a:rPr>
              <a:t> the lawful spouse of the employee.</a:t>
            </a:r>
            <a:br>
              <a:rPr lang="en-US" sz="1800" b="0" i="0" u="none" strike="noStrike" baseline="0">
                <a:solidFill>
                  <a:srgbClr val="181717"/>
                </a:solidFill>
                <a:latin typeface="CIDFont+F1"/>
              </a:rPr>
            </a:br>
            <a:endParaRPr lang="en-US" sz="1800" b="0" i="0" u="none" strike="noStrike" baseline="0">
              <a:solidFill>
                <a:srgbClr val="181717"/>
              </a:solidFill>
              <a:latin typeface="CIDFont+F1"/>
            </a:endParaRPr>
          </a:p>
          <a:p>
            <a:pPr marL="0" indent="0" algn="l">
              <a:buNone/>
            </a:pPr>
            <a:r>
              <a:rPr lang="en-US" sz="1800" b="1" i="1" u="none" strike="noStrike" baseline="0">
                <a:solidFill>
                  <a:schemeClr val="accent2">
                    <a:lumMod val="75000"/>
                  </a:schemeClr>
                </a:solidFill>
                <a:latin typeface="CIDFont+F5"/>
              </a:rPr>
              <a:t>Registered Domestic Partner</a:t>
            </a:r>
            <a:r>
              <a:rPr lang="en-US" sz="1800" b="0" i="0" u="none" strike="noStrike" baseline="0">
                <a:solidFill>
                  <a:srgbClr val="181717"/>
                </a:solidFill>
                <a:latin typeface="CIDFont+F1"/>
              </a:rPr>
              <a:t>: new domestic partnerships must be state     registered.</a:t>
            </a:r>
            <a:br>
              <a:rPr lang="en-US" sz="1800" b="0" i="0" u="none" strike="noStrike" baseline="0">
                <a:solidFill>
                  <a:srgbClr val="181717"/>
                </a:solidFill>
                <a:latin typeface="CIDFont+F1"/>
              </a:rPr>
            </a:br>
            <a:endParaRPr lang="en-US" sz="1800" b="0" i="0" u="none" strike="noStrike" baseline="0">
              <a:solidFill>
                <a:srgbClr val="181717"/>
              </a:solidFill>
              <a:latin typeface="CIDFont+F1"/>
            </a:endParaRPr>
          </a:p>
          <a:p>
            <a:pPr marL="0" indent="0" algn="l">
              <a:buNone/>
            </a:pPr>
            <a:r>
              <a:rPr lang="en-US" sz="1800" b="1" i="1" u="none" strike="noStrike" baseline="0">
                <a:solidFill>
                  <a:schemeClr val="accent2">
                    <a:lumMod val="75000"/>
                  </a:schemeClr>
                </a:solidFill>
                <a:latin typeface="CIDFont+F5"/>
              </a:rPr>
              <a:t>Dependent Child</a:t>
            </a:r>
            <a:r>
              <a:rPr lang="en-US" sz="1800" b="0" i="0" u="none" strike="noStrike" baseline="0">
                <a:solidFill>
                  <a:srgbClr val="181717"/>
                </a:solidFill>
                <a:latin typeface="CIDFont+F1"/>
              </a:rPr>
              <a:t>: Under the age of 26 and one of the following:</a:t>
            </a:r>
          </a:p>
          <a:p>
            <a:pPr marL="0" indent="0" algn="l">
              <a:buNone/>
            </a:pPr>
            <a:r>
              <a:rPr lang="en-US" sz="1800" b="0" i="0" u="none" strike="noStrike" baseline="0">
                <a:solidFill>
                  <a:srgbClr val="181717"/>
                </a:solidFill>
                <a:latin typeface="CIDFont+F8"/>
              </a:rPr>
              <a:t>• </a:t>
            </a:r>
            <a:r>
              <a:rPr lang="en-US" sz="1800" b="0" i="0" u="none" strike="noStrike" baseline="0">
                <a:solidFill>
                  <a:srgbClr val="181717"/>
                </a:solidFill>
                <a:latin typeface="CIDFont+F1"/>
              </a:rPr>
              <a:t>The natural offspring of either or both the employee or spouse</a:t>
            </a:r>
          </a:p>
          <a:p>
            <a:pPr marL="0" indent="0" algn="l">
              <a:buNone/>
            </a:pPr>
            <a:r>
              <a:rPr lang="en-US" sz="1800" b="0" i="0" u="none" strike="noStrike" baseline="0">
                <a:solidFill>
                  <a:srgbClr val="181717"/>
                </a:solidFill>
                <a:latin typeface="CIDFont+F8"/>
              </a:rPr>
              <a:t>• </a:t>
            </a:r>
            <a:r>
              <a:rPr lang="en-US" sz="1800" b="0" i="0" u="none" strike="noStrike" baseline="0">
                <a:solidFill>
                  <a:srgbClr val="181717"/>
                </a:solidFill>
                <a:latin typeface="CIDFont+F1"/>
              </a:rPr>
              <a:t>A legally adopted child of either or both the employee or spouse</a:t>
            </a:r>
          </a:p>
          <a:p>
            <a:pPr marL="0" indent="0" algn="l">
              <a:buNone/>
            </a:pPr>
            <a:r>
              <a:rPr lang="en-US" sz="1800" b="0" i="0" u="none" strike="noStrike" baseline="0">
                <a:solidFill>
                  <a:srgbClr val="181717"/>
                </a:solidFill>
                <a:latin typeface="CIDFont+F8"/>
              </a:rPr>
              <a:t>• </a:t>
            </a:r>
            <a:r>
              <a:rPr lang="en-US" sz="1800" b="0" i="0" u="none" strike="noStrike" baseline="0">
                <a:solidFill>
                  <a:srgbClr val="181717"/>
                </a:solidFill>
                <a:latin typeface="CIDFont+F1"/>
              </a:rPr>
              <a:t>A child placed with the employee for the purpose of legal adoption</a:t>
            </a:r>
          </a:p>
          <a:p>
            <a:pPr marL="0" indent="0" algn="l">
              <a:buNone/>
            </a:pPr>
            <a:r>
              <a:rPr lang="en-US" sz="1800" b="0" i="0" u="none" strike="noStrike" baseline="0">
                <a:solidFill>
                  <a:srgbClr val="181717"/>
                </a:solidFill>
                <a:latin typeface="CIDFont+F8"/>
              </a:rPr>
              <a:t>• </a:t>
            </a:r>
            <a:r>
              <a:rPr lang="en-US" sz="1800" b="0" i="0" u="none" strike="noStrike" baseline="0">
                <a:solidFill>
                  <a:srgbClr val="181717"/>
                </a:solidFill>
                <a:latin typeface="CIDFont+F1"/>
              </a:rPr>
              <a:t>A legal ward of the employee or spouse (foster children are not eligible)</a:t>
            </a:r>
          </a:p>
          <a:p>
            <a:pPr marL="0" indent="0" algn="l">
              <a:buNone/>
            </a:pPr>
            <a:r>
              <a:rPr lang="en-US" sz="1800" b="0" i="0" u="none" strike="noStrike" baseline="0">
                <a:solidFill>
                  <a:srgbClr val="181717"/>
                </a:solidFill>
                <a:latin typeface="CIDFont+F8"/>
              </a:rPr>
              <a:t>• </a:t>
            </a:r>
            <a:r>
              <a:rPr lang="en-US" sz="1800" b="0" i="0" u="none" strike="noStrike" baseline="0">
                <a:solidFill>
                  <a:srgbClr val="181717"/>
                </a:solidFill>
                <a:latin typeface="CIDFont+F1"/>
              </a:rPr>
              <a:t>Continuing coverage for a child who became disabled prior to age 26</a:t>
            </a:r>
            <a:endParaRPr lang="en-US"/>
          </a:p>
        </p:txBody>
      </p:sp>
      <p:sp>
        <p:nvSpPr>
          <p:cNvPr id="4" name="Slide Number Placeholder 3">
            <a:extLst>
              <a:ext uri="{FF2B5EF4-FFF2-40B4-BE49-F238E27FC236}">
                <a16:creationId xmlns:a16="http://schemas.microsoft.com/office/drawing/2014/main" id="{F5FFD86A-EECD-E313-4FAA-F6DA17924AE9}"/>
              </a:ext>
            </a:extLst>
          </p:cNvPr>
          <p:cNvSpPr>
            <a:spLocks noGrp="1"/>
          </p:cNvSpPr>
          <p:nvPr>
            <p:ph type="sldNum" sz="quarter" idx="12"/>
          </p:nvPr>
        </p:nvSpPr>
        <p:spPr/>
        <p:txBody>
          <a:bodyPr/>
          <a:lstStyle/>
          <a:p>
            <a:fld id="{ECC8EC66-24F6-4AB2-8697-CF2E3841ABEA}" type="slidenum">
              <a:rPr lang="en-US" smtClean="0"/>
              <a:pPr/>
              <a:t>4</a:t>
            </a:fld>
            <a:endParaRPr lang="en-US"/>
          </a:p>
        </p:txBody>
      </p:sp>
    </p:spTree>
    <p:extLst>
      <p:ext uri="{BB962C8B-B14F-4D97-AF65-F5344CB8AC3E}">
        <p14:creationId xmlns:p14="http://schemas.microsoft.com/office/powerpoint/2010/main" val="1356470608"/>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9FCEB-B348-4FF7-2803-E1E644777F3F}"/>
              </a:ext>
            </a:extLst>
          </p:cNvPr>
          <p:cNvSpPr>
            <a:spLocks noGrp="1"/>
          </p:cNvSpPr>
          <p:nvPr>
            <p:ph type="title"/>
          </p:nvPr>
        </p:nvSpPr>
        <p:spPr>
          <a:xfrm>
            <a:off x="182880" y="136525"/>
            <a:ext cx="8961120" cy="939304"/>
          </a:xfrm>
        </p:spPr>
        <p:txBody>
          <a:bodyPr>
            <a:normAutofit fontScale="90000"/>
          </a:bodyPr>
          <a:lstStyle/>
          <a:p>
            <a:pPr algn="ctr"/>
            <a:br>
              <a:rPr lang="en-US" sz="3200">
                <a:solidFill>
                  <a:schemeClr val="accent1">
                    <a:lumMod val="75000"/>
                  </a:schemeClr>
                </a:solidFill>
              </a:rPr>
            </a:br>
            <a:r>
              <a:rPr lang="en-US" sz="3200">
                <a:solidFill>
                  <a:schemeClr val="accent1">
                    <a:lumMod val="75000"/>
                  </a:schemeClr>
                </a:solidFill>
              </a:rPr>
              <a:t>Social Security Windfall Elimination Provision</a:t>
            </a:r>
            <a:br>
              <a:rPr lang="en-US"/>
            </a:br>
            <a:endParaRPr lang="en-US"/>
          </a:p>
        </p:txBody>
      </p:sp>
      <p:sp>
        <p:nvSpPr>
          <p:cNvPr id="3" name="Content Placeholder 2">
            <a:extLst>
              <a:ext uri="{FF2B5EF4-FFF2-40B4-BE49-F238E27FC236}">
                <a16:creationId xmlns:a16="http://schemas.microsoft.com/office/drawing/2014/main" id="{5B01C57C-8E78-2E58-F98C-3A18DCA9085C}"/>
              </a:ext>
            </a:extLst>
          </p:cNvPr>
          <p:cNvSpPr>
            <a:spLocks noGrp="1"/>
          </p:cNvSpPr>
          <p:nvPr>
            <p:ph idx="1"/>
          </p:nvPr>
        </p:nvSpPr>
        <p:spPr/>
        <p:txBody>
          <a:bodyPr/>
          <a:lstStyle/>
          <a:p>
            <a:r>
              <a:rPr lang="en-US"/>
              <a:t>The Windfall Elimination Provision can affect how Social Security calculates your retirement or disability benefit.</a:t>
            </a:r>
          </a:p>
          <a:p>
            <a:r>
              <a:rPr lang="en-US"/>
              <a:t>You earn a retirement or disability pension from an employer who didn’t withhold Social Security taxes.</a:t>
            </a:r>
          </a:p>
          <a:p>
            <a:r>
              <a:rPr lang="en-US"/>
              <a:t>Years of substantial earnings less than 30 years</a:t>
            </a:r>
          </a:p>
        </p:txBody>
      </p:sp>
      <p:sp>
        <p:nvSpPr>
          <p:cNvPr id="4" name="Slide Number Placeholder 3">
            <a:extLst>
              <a:ext uri="{FF2B5EF4-FFF2-40B4-BE49-F238E27FC236}">
                <a16:creationId xmlns:a16="http://schemas.microsoft.com/office/drawing/2014/main" id="{854D141E-E1F0-56E9-F6F1-2A5D440D9168}"/>
              </a:ext>
            </a:extLst>
          </p:cNvPr>
          <p:cNvSpPr>
            <a:spLocks noGrp="1"/>
          </p:cNvSpPr>
          <p:nvPr>
            <p:ph type="sldNum" sz="quarter" idx="12"/>
          </p:nvPr>
        </p:nvSpPr>
        <p:spPr/>
        <p:txBody>
          <a:bodyPr/>
          <a:lstStyle/>
          <a:p>
            <a:fld id="{ECC8EC66-24F6-4AB2-8697-CF2E3841ABEA}" type="slidenum">
              <a:rPr lang="en-US" smtClean="0"/>
              <a:pPr/>
              <a:t>40</a:t>
            </a:fld>
            <a:endParaRPr lang="en-US"/>
          </a:p>
        </p:txBody>
      </p:sp>
    </p:spTree>
    <p:extLst>
      <p:ext uri="{BB962C8B-B14F-4D97-AF65-F5344CB8AC3E}">
        <p14:creationId xmlns:p14="http://schemas.microsoft.com/office/powerpoint/2010/main" val="1534909212"/>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C0D18-DFC9-CB36-BD67-353BF367BD1F}"/>
              </a:ext>
            </a:extLst>
          </p:cNvPr>
          <p:cNvSpPr>
            <a:spLocks noGrp="1"/>
          </p:cNvSpPr>
          <p:nvPr>
            <p:ph type="title"/>
          </p:nvPr>
        </p:nvSpPr>
        <p:spPr>
          <a:xfrm>
            <a:off x="628650" y="215153"/>
            <a:ext cx="7886700" cy="860675"/>
          </a:xfrm>
        </p:spPr>
        <p:txBody>
          <a:bodyPr>
            <a:normAutofit fontScale="90000"/>
          </a:bodyPr>
          <a:lstStyle/>
          <a:p>
            <a:pPr algn="ctr"/>
            <a:r>
              <a:rPr lang="en-US" sz="2900">
                <a:solidFill>
                  <a:schemeClr val="accent1">
                    <a:lumMod val="75000"/>
                  </a:schemeClr>
                </a:solidFill>
              </a:rPr>
              <a:t>Educational Resources for DRS and </a:t>
            </a:r>
            <a:br>
              <a:rPr lang="en-US" sz="2900">
                <a:solidFill>
                  <a:schemeClr val="accent1">
                    <a:lumMod val="75000"/>
                  </a:schemeClr>
                </a:solidFill>
              </a:rPr>
            </a:br>
            <a:r>
              <a:rPr lang="en-US" sz="2900">
                <a:solidFill>
                  <a:schemeClr val="accent1">
                    <a:lumMod val="75000"/>
                  </a:schemeClr>
                </a:solidFill>
              </a:rPr>
              <a:t>Deferred Compensation (457) Plan</a:t>
            </a:r>
          </a:p>
        </p:txBody>
      </p:sp>
      <p:sp>
        <p:nvSpPr>
          <p:cNvPr id="3" name="Content Placeholder 2">
            <a:extLst>
              <a:ext uri="{FF2B5EF4-FFF2-40B4-BE49-F238E27FC236}">
                <a16:creationId xmlns:a16="http://schemas.microsoft.com/office/drawing/2014/main" id="{32A82750-8DA2-B17B-164C-C0A79B8959D2}"/>
              </a:ext>
            </a:extLst>
          </p:cNvPr>
          <p:cNvSpPr>
            <a:spLocks noGrp="1"/>
          </p:cNvSpPr>
          <p:nvPr>
            <p:ph idx="1"/>
          </p:nvPr>
        </p:nvSpPr>
        <p:spPr/>
        <p:txBody>
          <a:bodyPr>
            <a:normAutofit/>
          </a:bodyPr>
          <a:lstStyle/>
          <a:p>
            <a:pPr marL="0" indent="0">
              <a:buNone/>
            </a:pPr>
            <a:r>
              <a:rPr lang="en-US"/>
              <a:t>Be sure to visit DRS online to access important information about your PLANS and LIFE EVENTS (new hire, mid-career, retiring).</a:t>
            </a:r>
          </a:p>
          <a:p>
            <a:pPr marL="0" indent="0">
              <a:buNone/>
            </a:pPr>
            <a:endParaRPr lang="en-US"/>
          </a:p>
          <a:p>
            <a:pPr marL="0" indent="0">
              <a:buNone/>
            </a:pPr>
            <a:r>
              <a:rPr lang="en-US"/>
              <a:t>Start exploring at </a:t>
            </a:r>
            <a:r>
              <a:rPr lang="en-US">
                <a:hlinkClick r:id="rId2"/>
              </a:rPr>
              <a:t>https://www.drs.wa.gov/</a:t>
            </a:r>
            <a:r>
              <a:rPr lang="en-US"/>
              <a:t>.</a:t>
            </a:r>
          </a:p>
          <a:p>
            <a:pPr marL="0" indent="0">
              <a:buNone/>
            </a:pPr>
            <a:endParaRPr lang="en-US"/>
          </a:p>
          <a:p>
            <a:pPr marL="0" indent="0">
              <a:buNone/>
            </a:pPr>
            <a:r>
              <a:rPr lang="en-US"/>
              <a:t>There are documents, webinars and videos to assist you in addition to calling to speak with a representative. </a:t>
            </a:r>
          </a:p>
        </p:txBody>
      </p:sp>
      <p:sp>
        <p:nvSpPr>
          <p:cNvPr id="4" name="Slide Number Placeholder 3">
            <a:extLst>
              <a:ext uri="{FF2B5EF4-FFF2-40B4-BE49-F238E27FC236}">
                <a16:creationId xmlns:a16="http://schemas.microsoft.com/office/drawing/2014/main" id="{0EB081B4-817E-B5C5-6A9D-C8A5C674A5C3}"/>
              </a:ext>
            </a:extLst>
          </p:cNvPr>
          <p:cNvSpPr>
            <a:spLocks noGrp="1"/>
          </p:cNvSpPr>
          <p:nvPr>
            <p:ph type="sldNum" sz="quarter" idx="12"/>
          </p:nvPr>
        </p:nvSpPr>
        <p:spPr/>
        <p:txBody>
          <a:bodyPr/>
          <a:lstStyle/>
          <a:p>
            <a:fld id="{ECC8EC66-24F6-4AB2-8697-CF2E3841ABEA}" type="slidenum">
              <a:rPr lang="en-US" smtClean="0"/>
              <a:pPr/>
              <a:t>41</a:t>
            </a:fld>
            <a:endParaRPr lang="en-US"/>
          </a:p>
        </p:txBody>
      </p:sp>
    </p:spTree>
    <p:extLst>
      <p:ext uri="{BB962C8B-B14F-4D97-AF65-F5344CB8AC3E}">
        <p14:creationId xmlns:p14="http://schemas.microsoft.com/office/powerpoint/2010/main" val="2009622940"/>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9242-FF43-9E9C-0610-2890B8A0D283}"/>
              </a:ext>
            </a:extLst>
          </p:cNvPr>
          <p:cNvSpPr>
            <a:spLocks noGrp="1"/>
          </p:cNvSpPr>
          <p:nvPr>
            <p:ph type="title"/>
          </p:nvPr>
        </p:nvSpPr>
        <p:spPr/>
        <p:txBody>
          <a:bodyPr>
            <a:normAutofit/>
          </a:bodyPr>
          <a:lstStyle/>
          <a:p>
            <a:r>
              <a:rPr lang="en-US">
                <a:solidFill>
                  <a:schemeClr val="accent1">
                    <a:lumMod val="75000"/>
                  </a:schemeClr>
                </a:solidFill>
              </a:rPr>
              <a:t>Contact Information </a:t>
            </a:r>
            <a:endParaRPr lang="en-US"/>
          </a:p>
        </p:txBody>
      </p:sp>
      <p:sp>
        <p:nvSpPr>
          <p:cNvPr id="3" name="Content Placeholder 2">
            <a:extLst>
              <a:ext uri="{FF2B5EF4-FFF2-40B4-BE49-F238E27FC236}">
                <a16:creationId xmlns:a16="http://schemas.microsoft.com/office/drawing/2014/main" id="{51A4B431-3B9A-8BE5-80D2-F5BB556E3D83}"/>
              </a:ext>
            </a:extLst>
          </p:cNvPr>
          <p:cNvSpPr>
            <a:spLocks noGrp="1"/>
          </p:cNvSpPr>
          <p:nvPr>
            <p:ph idx="1"/>
          </p:nvPr>
        </p:nvSpPr>
        <p:spPr>
          <a:xfrm>
            <a:off x="628650" y="1161826"/>
            <a:ext cx="7886700" cy="5213575"/>
          </a:xfrm>
        </p:spPr>
        <p:txBody>
          <a:bodyPr>
            <a:normAutofit fontScale="62500" lnSpcReduction="20000"/>
          </a:bodyPr>
          <a:lstStyle/>
          <a:p>
            <a:pPr marL="0" indent="0">
              <a:buNone/>
            </a:pPr>
            <a:r>
              <a:rPr lang="en-US" dirty="0"/>
              <a:t>Steve Treperinas, City of Bellevue Retirement Analyst </a:t>
            </a:r>
          </a:p>
          <a:p>
            <a:pPr marL="457200" lvl="1" indent="0">
              <a:buNone/>
            </a:pPr>
            <a:r>
              <a:rPr lang="en-US" dirty="0">
                <a:solidFill>
                  <a:schemeClr val="accent1">
                    <a:lumMod val="75000"/>
                  </a:schemeClr>
                </a:solidFill>
              </a:rPr>
              <a:t>425-452-7198 or </a:t>
            </a:r>
            <a:r>
              <a:rPr lang="en-US" dirty="0">
                <a:solidFill>
                  <a:schemeClr val="accent1">
                    <a:lumMod val="75000"/>
                  </a:schemeClr>
                </a:solidFill>
                <a:hlinkClick r:id="rId2"/>
              </a:rPr>
              <a:t>Streperina@bellevuewa.gov</a:t>
            </a:r>
            <a:r>
              <a:rPr lang="en-US" dirty="0">
                <a:solidFill>
                  <a:schemeClr val="accent1">
                    <a:lumMod val="75000"/>
                  </a:schemeClr>
                </a:solidFill>
              </a:rPr>
              <a:t> or </a:t>
            </a:r>
            <a:r>
              <a:rPr lang="en-US" dirty="0">
                <a:solidFill>
                  <a:schemeClr val="accent1">
                    <a:lumMod val="75000"/>
                  </a:schemeClr>
                </a:solidFill>
                <a:hlinkClick r:id="rId3"/>
              </a:rPr>
              <a:t>Retirement@bellevuewa.gov</a:t>
            </a:r>
            <a:endParaRPr lang="en-US" dirty="0">
              <a:solidFill>
                <a:schemeClr val="accent1">
                  <a:lumMod val="75000"/>
                </a:schemeClr>
              </a:solidFill>
            </a:endParaRPr>
          </a:p>
          <a:p>
            <a:pPr marL="457200" lvl="1" indent="0">
              <a:buNone/>
            </a:pPr>
            <a:endParaRPr lang="en-US" dirty="0">
              <a:solidFill>
                <a:schemeClr val="accent1">
                  <a:lumMod val="75000"/>
                </a:schemeClr>
              </a:solidFill>
            </a:endParaRPr>
          </a:p>
          <a:p>
            <a:pPr marL="457200" lvl="1" indent="0">
              <a:buNone/>
            </a:pPr>
            <a:endParaRPr lang="en-US" dirty="0">
              <a:solidFill>
                <a:schemeClr val="accent1">
                  <a:lumMod val="75000"/>
                </a:schemeClr>
              </a:solidFill>
            </a:endParaRPr>
          </a:p>
          <a:p>
            <a:pPr marL="457200" lvl="1" indent="0">
              <a:buNone/>
            </a:pPr>
            <a:r>
              <a:rPr lang="en-US" dirty="0">
                <a:solidFill>
                  <a:schemeClr val="accent1">
                    <a:lumMod val="75000"/>
                  </a:schemeClr>
                </a:solidFill>
              </a:rPr>
              <a:t>Online Benefits Library, Connect2MyBenefits</a:t>
            </a:r>
          </a:p>
          <a:p>
            <a:pPr marL="457200" lvl="1" indent="0">
              <a:buNone/>
            </a:pPr>
            <a:r>
              <a:rPr lang="en-US" dirty="0">
                <a:solidFill>
                  <a:schemeClr val="accent1">
                    <a:lumMod val="75000"/>
                  </a:schemeClr>
                </a:solidFill>
                <a:hlinkClick r:id="rId4"/>
              </a:rPr>
              <a:t>https://c2mb.ajg.com/cityofbellevue/retirement-programs/</a:t>
            </a:r>
            <a:endParaRPr lang="en-US" dirty="0">
              <a:solidFill>
                <a:schemeClr val="accent1">
                  <a:lumMod val="75000"/>
                </a:schemeClr>
              </a:solidFill>
            </a:endParaRPr>
          </a:p>
          <a:p>
            <a:pPr marL="0" indent="0">
              <a:buNone/>
            </a:pPr>
            <a:endParaRPr lang="en-US" dirty="0"/>
          </a:p>
          <a:p>
            <a:pPr marL="0" indent="0">
              <a:buNone/>
            </a:pPr>
            <a:r>
              <a:rPr lang="en-US" dirty="0"/>
              <a:t>Department of Retirement Systems (DRS)</a:t>
            </a:r>
          </a:p>
          <a:p>
            <a:pPr marL="457200" lvl="1" indent="0">
              <a:buNone/>
            </a:pPr>
            <a:r>
              <a:rPr lang="en-US" dirty="0">
                <a:solidFill>
                  <a:schemeClr val="accent1">
                    <a:lumMod val="75000"/>
                  </a:schemeClr>
                </a:solidFill>
              </a:rPr>
              <a:t>PERS 2, PERS 3, LEOFF 2, and DCP</a:t>
            </a:r>
          </a:p>
          <a:p>
            <a:pPr marL="457200" lvl="1" indent="0">
              <a:buNone/>
            </a:pPr>
            <a:r>
              <a:rPr lang="en-US" dirty="0">
                <a:solidFill>
                  <a:schemeClr val="accent1">
                    <a:lumMod val="75000"/>
                  </a:schemeClr>
                </a:solidFill>
              </a:rPr>
              <a:t>1-800-547-6657</a:t>
            </a:r>
          </a:p>
          <a:p>
            <a:pPr lvl="1"/>
            <a:r>
              <a:rPr lang="en-US" sz="2400" b="0" u="sng" dirty="0">
                <a:solidFill>
                  <a:srgbClr val="0078D4"/>
                </a:solidFill>
                <a:effectLst/>
                <a:hlinkClick r:id="rId5"/>
              </a:rPr>
              <a:t>Washington State Department of Retirement Systems</a:t>
            </a:r>
            <a:endParaRPr lang="en-US" sz="2400" b="0" u="sng" dirty="0">
              <a:solidFill>
                <a:srgbClr val="0078D4"/>
              </a:solidFill>
              <a:effectLst/>
            </a:endParaRPr>
          </a:p>
          <a:p>
            <a:pPr lvl="1"/>
            <a:r>
              <a:rPr lang="en-US" sz="2400" b="0" u="sng" dirty="0">
                <a:solidFill>
                  <a:srgbClr val="0078D4"/>
                </a:solidFill>
                <a:effectLst/>
                <a:hlinkClick r:id="rId6" tooltip="https://www.drs.wa.gov/plan/dcp/"/>
              </a:rPr>
              <a:t>DCP - Deferred Compensation Plan (DRS)</a:t>
            </a:r>
            <a:endParaRPr lang="en-US" u="sng" dirty="0">
              <a:solidFill>
                <a:srgbClr val="333333"/>
              </a:solidFill>
            </a:endParaRPr>
          </a:p>
          <a:p>
            <a:pPr marL="0" indent="0">
              <a:buNone/>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defRPr/>
            </a:pPr>
            <a:r>
              <a:rPr lang="en-US" sz="2900" dirty="0">
                <a:solidFill>
                  <a:prstClr val="black"/>
                </a:solidFill>
              </a:rPr>
              <a:t>MEBT Service Center</a:t>
            </a:r>
          </a:p>
          <a:p>
            <a:pPr marL="457200" lvl="1" indent="0">
              <a:spcBef>
                <a:spcPts val="1000"/>
              </a:spcBef>
              <a:buNone/>
              <a:defRPr/>
            </a:pPr>
            <a:r>
              <a:rPr lang="en-US" dirty="0">
                <a:solidFill>
                  <a:schemeClr val="accent1">
                    <a:lumMod val="75000"/>
                  </a:schemeClr>
                </a:solidFill>
              </a:rPr>
              <a:t>1-877-690-5410 or </a:t>
            </a:r>
            <a:r>
              <a:rPr lang="en-US" sz="2400" b="0" dirty="0">
                <a:solidFill>
                  <a:srgbClr val="333333"/>
                </a:solidFill>
                <a:effectLst/>
              </a:rPr>
              <a:t> </a:t>
            </a:r>
            <a:r>
              <a:rPr lang="en-US" sz="2400" b="0" u="sng" dirty="0">
                <a:solidFill>
                  <a:srgbClr val="0078D4"/>
                </a:solidFill>
                <a:effectLst/>
                <a:hlinkClick r:id="rId7" tooltip="http://mebt.org/"/>
              </a:rPr>
              <a:t>MEBT </a:t>
            </a:r>
            <a:r>
              <a:rPr lang="en-US" sz="2400" b="0" dirty="0">
                <a:solidFill>
                  <a:srgbClr val="333333"/>
                </a:solidFill>
                <a:effectLst/>
              </a:rPr>
              <a:t>​​</a:t>
            </a:r>
            <a:endParaRPr kumimoji="0" lang="en-US" b="0" i="0"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 Security Administration</a:t>
            </a:r>
          </a:p>
          <a:p>
            <a:pPr marL="457200" marR="0" lvl="1" indent="0" algn="l" defTabSz="914400" rtl="0" eaLnBrk="1" fontAlgn="auto" latinLnBrk="0" hangingPunct="1">
              <a:lnSpc>
                <a:spcPct val="90000"/>
              </a:lnSpc>
              <a:spcBef>
                <a:spcPts val="1000"/>
              </a:spcBef>
              <a:spcAft>
                <a:spcPts val="0"/>
              </a:spcAft>
              <a:buClrTx/>
              <a:buSzTx/>
              <a:buNone/>
              <a:tabLst/>
              <a:defRPr/>
            </a:pPr>
            <a:r>
              <a:rPr kumimoji="0" lang="en-US" sz="2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1-800-772-1213</a:t>
            </a:r>
            <a:endParaRPr lang="en-US" dirty="0"/>
          </a:p>
          <a:p>
            <a:pPr lvl="1"/>
            <a:endParaRPr lang="en-US" dirty="0"/>
          </a:p>
        </p:txBody>
      </p:sp>
      <p:sp>
        <p:nvSpPr>
          <p:cNvPr id="4" name="Slide Number Placeholder 3">
            <a:extLst>
              <a:ext uri="{FF2B5EF4-FFF2-40B4-BE49-F238E27FC236}">
                <a16:creationId xmlns:a16="http://schemas.microsoft.com/office/drawing/2014/main" id="{6D5556CA-91BF-D8A6-4FED-7B31BCBF938D}"/>
              </a:ext>
            </a:extLst>
          </p:cNvPr>
          <p:cNvSpPr>
            <a:spLocks noGrp="1"/>
          </p:cNvSpPr>
          <p:nvPr>
            <p:ph type="sldNum" sz="quarter" idx="12"/>
          </p:nvPr>
        </p:nvSpPr>
        <p:spPr/>
        <p:txBody>
          <a:bodyPr/>
          <a:lstStyle/>
          <a:p>
            <a:fld id="{ECC8EC66-24F6-4AB2-8697-CF2E3841ABEA}" type="slidenum">
              <a:rPr lang="en-US" smtClean="0"/>
              <a:pPr/>
              <a:t>42</a:t>
            </a:fld>
            <a:endParaRPr lang="en-US"/>
          </a:p>
        </p:txBody>
      </p:sp>
    </p:spTree>
    <p:extLst>
      <p:ext uri="{BB962C8B-B14F-4D97-AF65-F5344CB8AC3E}">
        <p14:creationId xmlns:p14="http://schemas.microsoft.com/office/powerpoint/2010/main" val="1001318666"/>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E7BF1-AEFA-417E-8A0A-F2D10F337943}"/>
              </a:ext>
            </a:extLst>
          </p:cNvPr>
          <p:cNvSpPr>
            <a:spLocks noGrp="1"/>
          </p:cNvSpPr>
          <p:nvPr>
            <p:ph type="title"/>
          </p:nvPr>
        </p:nvSpPr>
        <p:spPr>
          <a:xfrm>
            <a:off x="534971" y="2828762"/>
            <a:ext cx="8074058" cy="905452"/>
          </a:xfrm>
        </p:spPr>
        <p:txBody>
          <a:bodyPr vert="horz" lIns="68580" tIns="34290" rIns="68580" bIns="34290" rtlCol="0" anchor="b">
            <a:normAutofit/>
          </a:bodyPr>
          <a:lstStyle/>
          <a:p>
            <a:r>
              <a:rPr lang="en-US" sz="3600">
                <a:solidFill>
                  <a:schemeClr val="accent1">
                    <a:lumMod val="75000"/>
                  </a:schemeClr>
                </a:solidFill>
              </a:rPr>
              <a:t>Questions? </a:t>
            </a:r>
          </a:p>
        </p:txBody>
      </p:sp>
    </p:spTree>
    <p:extLst>
      <p:ext uri="{BB962C8B-B14F-4D97-AF65-F5344CB8AC3E}">
        <p14:creationId xmlns:p14="http://schemas.microsoft.com/office/powerpoint/2010/main" val="2681809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AF23DA-A69D-41C2-B44D-B96D0B842721}"/>
              </a:ext>
            </a:extLst>
          </p:cNvPr>
          <p:cNvSpPr>
            <a:spLocks noGrp="1"/>
          </p:cNvSpPr>
          <p:nvPr>
            <p:ph type="title"/>
          </p:nvPr>
        </p:nvSpPr>
        <p:spPr/>
        <p:txBody>
          <a:bodyPr>
            <a:normAutofit/>
          </a:bodyPr>
          <a:lstStyle/>
          <a:p>
            <a:pPr defTabSz="456560"/>
            <a:r>
              <a:rPr lang="en-US" sz="2800">
                <a:solidFill>
                  <a:srgbClr val="00B0F0"/>
                </a:solidFill>
                <a:latin typeface="+mj-lt"/>
              </a:rPr>
              <a:t>New for 2025</a:t>
            </a:r>
          </a:p>
        </p:txBody>
      </p:sp>
      <p:sp>
        <p:nvSpPr>
          <p:cNvPr id="4" name="Text Placeholder 3">
            <a:extLst>
              <a:ext uri="{FF2B5EF4-FFF2-40B4-BE49-F238E27FC236}">
                <a16:creationId xmlns:a16="http://schemas.microsoft.com/office/drawing/2014/main" id="{1D6B1F94-8858-4E04-B07E-793C453A0230}"/>
              </a:ext>
            </a:extLst>
          </p:cNvPr>
          <p:cNvSpPr>
            <a:spLocks noGrp="1"/>
          </p:cNvSpPr>
          <p:nvPr>
            <p:ph idx="1"/>
          </p:nvPr>
        </p:nvSpPr>
        <p:spPr>
          <a:xfrm>
            <a:off x="628650" y="1075828"/>
            <a:ext cx="7886700" cy="5101135"/>
          </a:xfrm>
        </p:spPr>
        <p:txBody>
          <a:bodyPr>
            <a:noAutofit/>
          </a:bodyPr>
          <a:lstStyle/>
          <a:p>
            <a:pPr marL="0" indent="0">
              <a:buNone/>
            </a:pPr>
            <a:endParaRPr lang="en-US">
              <a:solidFill>
                <a:schemeClr val="accent2">
                  <a:lumMod val="75000"/>
                </a:schemeClr>
              </a:solidFill>
            </a:endParaRPr>
          </a:p>
          <a:p>
            <a:pPr marL="0" indent="0">
              <a:buNone/>
            </a:pPr>
            <a:r>
              <a:rPr lang="en-US">
                <a:solidFill>
                  <a:schemeClr val="accent2">
                    <a:lumMod val="75000"/>
                  </a:schemeClr>
                </a:solidFill>
              </a:rPr>
              <a:t>2025 Monthly Employee Payroll Contribution Rates</a:t>
            </a:r>
            <a:endParaRPr lang="en-US" sz="2000"/>
          </a:p>
          <a:p>
            <a:r>
              <a:rPr lang="en-US" sz="2000">
                <a:solidFill>
                  <a:schemeClr val="dk1"/>
                </a:solidFill>
              </a:rPr>
              <a:t>Premera Blue Cross medical plan rates are increasing by 3.2%</a:t>
            </a:r>
            <a:endParaRPr lang="en-US" sz="2000">
              <a:solidFill>
                <a:schemeClr val="dk1"/>
              </a:solidFill>
              <a:highlight>
                <a:srgbClr val="FFFF00"/>
              </a:highlight>
            </a:endParaRPr>
          </a:p>
          <a:p>
            <a:pPr marL="0" indent="0">
              <a:buNone/>
            </a:pPr>
            <a:endParaRPr lang="en-US" sz="2000">
              <a:solidFill>
                <a:schemeClr val="dk1"/>
              </a:solidFill>
              <a:highlight>
                <a:srgbClr val="FFFF00"/>
              </a:highlight>
            </a:endParaRPr>
          </a:p>
          <a:p>
            <a:r>
              <a:rPr lang="en-US" sz="2000">
                <a:solidFill>
                  <a:schemeClr val="dk1"/>
                </a:solidFill>
              </a:rPr>
              <a:t>Kaiser Permanente medical plan rates are increasing by 4%</a:t>
            </a:r>
          </a:p>
          <a:p>
            <a:pPr marL="0" indent="0">
              <a:buNone/>
            </a:pPr>
            <a:endParaRPr lang="en-US" sz="2000">
              <a:solidFill>
                <a:schemeClr val="dk1"/>
              </a:solidFill>
            </a:endParaRPr>
          </a:p>
          <a:p>
            <a:r>
              <a:rPr lang="en-US" sz="2000">
                <a:solidFill>
                  <a:schemeClr val="dk1"/>
                </a:solidFill>
              </a:rPr>
              <a:t>Willamette Dental plan rates are increasing by 2.2%</a:t>
            </a:r>
          </a:p>
          <a:p>
            <a:pPr marL="0" indent="0">
              <a:buNone/>
            </a:pPr>
            <a:endParaRPr lang="en-US" sz="2000">
              <a:solidFill>
                <a:schemeClr val="dk1"/>
              </a:solidFill>
            </a:endParaRPr>
          </a:p>
          <a:p>
            <a:r>
              <a:rPr lang="en-US" sz="2000">
                <a:solidFill>
                  <a:schemeClr val="dk1"/>
                </a:solidFill>
              </a:rPr>
              <a:t>Delta Dental and VSP rates will remain the same from 2024 to 2025</a:t>
            </a:r>
          </a:p>
          <a:p>
            <a:pPr marL="0">
              <a:lnSpc>
                <a:spcPct val="50000"/>
              </a:lnSpc>
              <a:spcBef>
                <a:spcPts val="0"/>
              </a:spcBef>
            </a:pPr>
            <a:endParaRPr lang="en-US" sz="2000"/>
          </a:p>
        </p:txBody>
      </p:sp>
      <p:sp>
        <p:nvSpPr>
          <p:cNvPr id="5" name="Slide Number Placeholder 4">
            <a:extLst>
              <a:ext uri="{FF2B5EF4-FFF2-40B4-BE49-F238E27FC236}">
                <a16:creationId xmlns:a16="http://schemas.microsoft.com/office/drawing/2014/main" id="{05FDCEC0-2D13-477F-977B-DF95D1F1157B}"/>
              </a:ext>
            </a:extLst>
          </p:cNvPr>
          <p:cNvSpPr>
            <a:spLocks noGrp="1"/>
          </p:cNvSpPr>
          <p:nvPr>
            <p:ph type="sldNum" sz="quarter" idx="12"/>
          </p:nvPr>
        </p:nvSpPr>
        <p:spPr/>
        <p:txBody>
          <a:bodyPr/>
          <a:lstStyle/>
          <a:p>
            <a:fld id="{ECC8EC66-24F6-4AB2-8697-CF2E3841ABEA}" type="slidenum">
              <a:rPr lang="en-US" smtClean="0"/>
              <a:t>5</a:t>
            </a:fld>
            <a:endParaRPr lang="en-US"/>
          </a:p>
        </p:txBody>
      </p:sp>
    </p:spTree>
    <p:extLst>
      <p:ext uri="{BB962C8B-B14F-4D97-AF65-F5344CB8AC3E}">
        <p14:creationId xmlns:p14="http://schemas.microsoft.com/office/powerpoint/2010/main" val="2239942795"/>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AF23DA-A69D-41C2-B44D-B96D0B842721}"/>
              </a:ext>
            </a:extLst>
          </p:cNvPr>
          <p:cNvSpPr>
            <a:spLocks noGrp="1"/>
          </p:cNvSpPr>
          <p:nvPr>
            <p:ph type="title"/>
          </p:nvPr>
        </p:nvSpPr>
        <p:spPr/>
        <p:txBody>
          <a:bodyPr>
            <a:normAutofit/>
          </a:bodyPr>
          <a:lstStyle/>
          <a:p>
            <a:pPr defTabSz="456560"/>
            <a:r>
              <a:rPr lang="en-US" sz="2800">
                <a:solidFill>
                  <a:srgbClr val="00B0F0"/>
                </a:solidFill>
                <a:latin typeface="+mj-lt"/>
              </a:rPr>
              <a:t>New for 2025</a:t>
            </a:r>
          </a:p>
        </p:txBody>
      </p:sp>
      <p:sp>
        <p:nvSpPr>
          <p:cNvPr id="4" name="Text Placeholder 3">
            <a:extLst>
              <a:ext uri="{FF2B5EF4-FFF2-40B4-BE49-F238E27FC236}">
                <a16:creationId xmlns:a16="http://schemas.microsoft.com/office/drawing/2014/main" id="{1D6B1F94-8858-4E04-B07E-793C453A0230}"/>
              </a:ext>
            </a:extLst>
          </p:cNvPr>
          <p:cNvSpPr>
            <a:spLocks noGrp="1"/>
          </p:cNvSpPr>
          <p:nvPr>
            <p:ph idx="1"/>
          </p:nvPr>
        </p:nvSpPr>
        <p:spPr>
          <a:xfrm>
            <a:off x="628650" y="1075827"/>
            <a:ext cx="8159750" cy="5280524"/>
          </a:xfrm>
        </p:spPr>
        <p:txBody>
          <a:bodyPr>
            <a:noAutofit/>
          </a:bodyPr>
          <a:lstStyle/>
          <a:p>
            <a:pPr marL="0" indent="0">
              <a:buNone/>
            </a:pPr>
            <a:endParaRPr lang="en-US">
              <a:solidFill>
                <a:schemeClr val="accent2">
                  <a:lumMod val="75000"/>
                </a:schemeClr>
              </a:solidFill>
            </a:endParaRPr>
          </a:p>
          <a:p>
            <a:pPr marL="0" indent="0">
              <a:buNone/>
            </a:pPr>
            <a:r>
              <a:rPr lang="en-US">
                <a:solidFill>
                  <a:schemeClr val="accent2">
                    <a:lumMod val="75000"/>
                  </a:schemeClr>
                </a:solidFill>
              </a:rPr>
              <a:t>Healthcare Flexible Spending Account (FSA)</a:t>
            </a:r>
          </a:p>
          <a:p>
            <a:pPr marL="0" lvl="1" indent="0">
              <a:spcBef>
                <a:spcPts val="1000"/>
              </a:spcBef>
              <a:buNone/>
            </a:pPr>
            <a:r>
              <a:rPr lang="en-US" sz="2000"/>
              <a:t>The annual maximum election is increasing to $3,200.  </a:t>
            </a:r>
          </a:p>
          <a:p>
            <a:pPr marL="0" lvl="1" indent="0">
              <a:spcBef>
                <a:spcPts val="1000"/>
              </a:spcBef>
              <a:buNone/>
            </a:pPr>
            <a:r>
              <a:rPr lang="en-US" sz="2000"/>
              <a:t>Healthcare and daycare FSA’s must be elected each calendar year according to Internal Revenue Service requirements. </a:t>
            </a:r>
          </a:p>
          <a:p>
            <a:pPr marL="0" lvl="1" indent="0">
              <a:spcBef>
                <a:spcPts val="1000"/>
              </a:spcBef>
              <a:buNone/>
            </a:pPr>
            <a:endParaRPr lang="en-US">
              <a:solidFill>
                <a:schemeClr val="accent2">
                  <a:lumMod val="75000"/>
                </a:schemeClr>
              </a:solidFill>
            </a:endParaRPr>
          </a:p>
          <a:p>
            <a:pPr marL="0" lvl="1" indent="0">
              <a:spcBef>
                <a:spcPts val="1000"/>
              </a:spcBef>
              <a:buNone/>
            </a:pPr>
            <a:r>
              <a:rPr lang="en-US" err="1">
                <a:solidFill>
                  <a:schemeClr val="accent2">
                    <a:lumMod val="75000"/>
                  </a:schemeClr>
                </a:solidFill>
              </a:rPr>
              <a:t>Premera</a:t>
            </a:r>
            <a:r>
              <a:rPr lang="en-US">
                <a:solidFill>
                  <a:schemeClr val="accent2">
                    <a:lumMod val="75000"/>
                  </a:schemeClr>
                </a:solidFill>
              </a:rPr>
              <a:t> Updates</a:t>
            </a:r>
          </a:p>
          <a:p>
            <a:pPr marL="0" lvl="1" indent="0">
              <a:spcBef>
                <a:spcPts val="1000"/>
              </a:spcBef>
              <a:buNone/>
            </a:pPr>
            <a:r>
              <a:rPr lang="en-US" sz="2000"/>
              <a:t>NEW: Behavioral Matchmaker</a:t>
            </a:r>
          </a:p>
          <a:p>
            <a:pPr marL="0" lvl="1" indent="0">
              <a:spcBef>
                <a:spcPts val="1000"/>
              </a:spcBef>
              <a:buNone/>
            </a:pPr>
            <a:endParaRPr lang="en-US" sz="2000"/>
          </a:p>
          <a:p>
            <a:pPr marL="0" lvl="1" indent="0">
              <a:spcBef>
                <a:spcPts val="1000"/>
              </a:spcBef>
              <a:buNone/>
            </a:pPr>
            <a:r>
              <a:rPr lang="en-US" sz="2000"/>
              <a:t>UDPATE: Chronic Condition Support is now Teladoc (formerly </a:t>
            </a:r>
            <a:r>
              <a:rPr lang="en-US" sz="2000" err="1"/>
              <a:t>Livongo</a:t>
            </a:r>
            <a:r>
              <a:rPr lang="en-US" sz="2000"/>
              <a:t>) for diabetes, hypertension, and weight loss.</a:t>
            </a:r>
          </a:p>
          <a:p>
            <a:pPr marL="0" lvl="1" indent="0">
              <a:spcBef>
                <a:spcPts val="1000"/>
              </a:spcBef>
              <a:buNone/>
            </a:pPr>
            <a:endParaRPr lang="en-US">
              <a:solidFill>
                <a:schemeClr val="accent2">
                  <a:lumMod val="75000"/>
                </a:schemeClr>
              </a:solidFill>
            </a:endParaRPr>
          </a:p>
        </p:txBody>
      </p:sp>
      <p:sp>
        <p:nvSpPr>
          <p:cNvPr id="5" name="Slide Number Placeholder 4">
            <a:extLst>
              <a:ext uri="{FF2B5EF4-FFF2-40B4-BE49-F238E27FC236}">
                <a16:creationId xmlns:a16="http://schemas.microsoft.com/office/drawing/2014/main" id="{05FDCEC0-2D13-477F-977B-DF95D1F1157B}"/>
              </a:ext>
            </a:extLst>
          </p:cNvPr>
          <p:cNvSpPr>
            <a:spLocks noGrp="1"/>
          </p:cNvSpPr>
          <p:nvPr>
            <p:ph type="sldNum" sz="quarter" idx="12"/>
          </p:nvPr>
        </p:nvSpPr>
        <p:spPr/>
        <p:txBody>
          <a:bodyPr/>
          <a:lstStyle/>
          <a:p>
            <a:fld id="{ECC8EC66-24F6-4AB2-8697-CF2E3841ABEA}" type="slidenum">
              <a:rPr lang="en-US" smtClean="0"/>
              <a:t>6</a:t>
            </a:fld>
            <a:endParaRPr lang="en-US"/>
          </a:p>
        </p:txBody>
      </p:sp>
    </p:spTree>
    <p:extLst>
      <p:ext uri="{BB962C8B-B14F-4D97-AF65-F5344CB8AC3E}">
        <p14:creationId xmlns:p14="http://schemas.microsoft.com/office/powerpoint/2010/main" val="1366302611"/>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AF23DA-A69D-41C2-B44D-B96D0B842721}"/>
              </a:ext>
            </a:extLst>
          </p:cNvPr>
          <p:cNvSpPr>
            <a:spLocks noGrp="1"/>
          </p:cNvSpPr>
          <p:nvPr>
            <p:ph type="title"/>
          </p:nvPr>
        </p:nvSpPr>
        <p:spPr/>
        <p:txBody>
          <a:bodyPr>
            <a:normAutofit/>
          </a:bodyPr>
          <a:lstStyle/>
          <a:p>
            <a:pPr defTabSz="456560"/>
            <a:r>
              <a:rPr lang="en-US" sz="2800">
                <a:solidFill>
                  <a:srgbClr val="00B0F0"/>
                </a:solidFill>
                <a:latin typeface="+mj-lt"/>
              </a:rPr>
              <a:t>Reminder of Premera Virtual Programs</a:t>
            </a:r>
          </a:p>
        </p:txBody>
      </p:sp>
      <p:sp>
        <p:nvSpPr>
          <p:cNvPr id="4" name="Text Placeholder 3">
            <a:extLst>
              <a:ext uri="{FF2B5EF4-FFF2-40B4-BE49-F238E27FC236}">
                <a16:creationId xmlns:a16="http://schemas.microsoft.com/office/drawing/2014/main" id="{1D6B1F94-8858-4E04-B07E-793C453A0230}"/>
              </a:ext>
            </a:extLst>
          </p:cNvPr>
          <p:cNvSpPr>
            <a:spLocks noGrp="1"/>
          </p:cNvSpPr>
          <p:nvPr>
            <p:ph idx="1"/>
          </p:nvPr>
        </p:nvSpPr>
        <p:spPr>
          <a:xfrm>
            <a:off x="628649" y="1289957"/>
            <a:ext cx="8090807" cy="4887006"/>
          </a:xfrm>
        </p:spPr>
        <p:txBody>
          <a:bodyPr>
            <a:noAutofit/>
          </a:bodyPr>
          <a:lstStyle/>
          <a:p>
            <a:pPr marL="0" indent="0">
              <a:buNone/>
            </a:pPr>
            <a:endParaRPr lang="en-US" i="1">
              <a:solidFill>
                <a:schemeClr val="accent2">
                  <a:lumMod val="50000"/>
                </a:schemeClr>
              </a:solidFill>
            </a:endParaRPr>
          </a:p>
          <a:p>
            <a:pPr marL="0" indent="0">
              <a:buNone/>
            </a:pPr>
            <a:r>
              <a:rPr lang="en-US" i="1"/>
              <a:t>Find these options on the </a:t>
            </a:r>
            <a:r>
              <a:rPr lang="en-US" i="1" err="1"/>
              <a:t>PremeraMyCare</a:t>
            </a:r>
            <a:r>
              <a:rPr lang="en-US" i="1"/>
              <a:t> App</a:t>
            </a:r>
          </a:p>
          <a:p>
            <a:endParaRPr lang="en-US" sz="2000">
              <a:solidFill>
                <a:schemeClr val="accent2">
                  <a:lumMod val="75000"/>
                </a:schemeClr>
              </a:solidFill>
            </a:endParaRPr>
          </a:p>
          <a:p>
            <a:r>
              <a:rPr lang="en-US" sz="2000">
                <a:solidFill>
                  <a:schemeClr val="accent2">
                    <a:lumMod val="75000"/>
                  </a:schemeClr>
                </a:solidFill>
              </a:rPr>
              <a:t>98point6 </a:t>
            </a:r>
            <a:r>
              <a:rPr lang="en-US" sz="2000"/>
              <a:t>on-demand primary care delivered through a highly secure in-app messaging experience on your mobile phone. </a:t>
            </a:r>
          </a:p>
          <a:p>
            <a:r>
              <a:rPr lang="en-US" sz="2000">
                <a:solidFill>
                  <a:schemeClr val="accent2">
                    <a:lumMod val="75000"/>
                  </a:schemeClr>
                </a:solidFill>
              </a:rPr>
              <a:t>Doctor on Demand </a:t>
            </a:r>
            <a:r>
              <a:rPr lang="en-US" sz="2000"/>
              <a:t>consult with a board-certified doctor or licensed psychologist by video or phone. </a:t>
            </a:r>
          </a:p>
          <a:p>
            <a:r>
              <a:rPr lang="en-US" sz="2000">
                <a:solidFill>
                  <a:schemeClr val="accent2">
                    <a:lumMod val="75000"/>
                  </a:schemeClr>
                </a:solidFill>
              </a:rPr>
              <a:t>Mental Health: TalkSpace </a:t>
            </a:r>
            <a:r>
              <a:rPr lang="en-US" sz="2000"/>
              <a:t>connect to therapists and psychiatrists by video and text</a:t>
            </a:r>
          </a:p>
          <a:p>
            <a:r>
              <a:rPr lang="en-US" sz="2000">
                <a:solidFill>
                  <a:schemeClr val="accent2">
                    <a:lumMod val="75000"/>
                  </a:schemeClr>
                </a:solidFill>
              </a:rPr>
              <a:t>Physical Therapy: Omada </a:t>
            </a:r>
            <a:r>
              <a:rPr lang="en-US" sz="2000"/>
              <a:t>joint and muscle relief with licensed physical therapists</a:t>
            </a:r>
            <a:endParaRPr lang="en-US" sz="1600"/>
          </a:p>
        </p:txBody>
      </p:sp>
      <p:sp>
        <p:nvSpPr>
          <p:cNvPr id="5" name="Slide Number Placeholder 4">
            <a:extLst>
              <a:ext uri="{FF2B5EF4-FFF2-40B4-BE49-F238E27FC236}">
                <a16:creationId xmlns:a16="http://schemas.microsoft.com/office/drawing/2014/main" id="{05FDCEC0-2D13-477F-977B-DF95D1F1157B}"/>
              </a:ext>
            </a:extLst>
          </p:cNvPr>
          <p:cNvSpPr>
            <a:spLocks noGrp="1"/>
          </p:cNvSpPr>
          <p:nvPr>
            <p:ph type="sldNum" sz="quarter" idx="12"/>
          </p:nvPr>
        </p:nvSpPr>
        <p:spPr/>
        <p:txBody>
          <a:bodyPr/>
          <a:lstStyle/>
          <a:p>
            <a:fld id="{ECC8EC66-24F6-4AB2-8697-CF2E3841ABEA}" type="slidenum">
              <a:rPr lang="en-US" smtClean="0"/>
              <a:t>7</a:t>
            </a:fld>
            <a:endParaRPr lang="en-US"/>
          </a:p>
        </p:txBody>
      </p:sp>
    </p:spTree>
    <p:extLst>
      <p:ext uri="{BB962C8B-B14F-4D97-AF65-F5344CB8AC3E}">
        <p14:creationId xmlns:p14="http://schemas.microsoft.com/office/powerpoint/2010/main" val="635490505"/>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458200" cy="1295387"/>
          </a:xfrm>
        </p:spPr>
        <p:txBody>
          <a:bodyPr>
            <a:normAutofit/>
          </a:bodyPr>
          <a:lstStyle/>
          <a:p>
            <a:pPr defTabSz="456560">
              <a:defRPr/>
            </a:pPr>
            <a:r>
              <a:rPr lang="en-US" sz="2800">
                <a:solidFill>
                  <a:srgbClr val="00B0F0"/>
                </a:solidFill>
                <a:latin typeface="+mj-lt"/>
                <a:cs typeface="+mj-cs"/>
              </a:rPr>
              <a:t>Which Medical Plan Best Meets the Needs of Me and My Family?</a:t>
            </a:r>
          </a:p>
        </p:txBody>
      </p:sp>
      <p:grpSp>
        <p:nvGrpSpPr>
          <p:cNvPr id="11" name="Group 10"/>
          <p:cNvGrpSpPr/>
          <p:nvPr/>
        </p:nvGrpSpPr>
        <p:grpSpPr>
          <a:xfrm>
            <a:off x="2524756" y="3026228"/>
            <a:ext cx="4094488" cy="805544"/>
            <a:chOff x="1496055" y="1006927"/>
            <a:chExt cx="4094488" cy="805544"/>
          </a:xfrm>
        </p:grpSpPr>
        <p:sp>
          <p:nvSpPr>
            <p:cNvPr id="12" name="Rounded Rectangle 11"/>
            <p:cNvSpPr/>
            <p:nvPr/>
          </p:nvSpPr>
          <p:spPr>
            <a:xfrm>
              <a:off x="1496055" y="1006927"/>
              <a:ext cx="4094488" cy="805544"/>
            </a:xfrm>
            <a:prstGeom prst="roundRect">
              <a:avLst/>
            </a:prstGeom>
            <a:solidFill>
              <a:srgbClr val="66808F"/>
            </a:solidFill>
            <a:ln>
              <a:noFill/>
            </a:ln>
            <a:effectLst/>
          </p:spPr>
          <p:style>
            <a:lnRef idx="3">
              <a:scrgbClr r="0" g="0" b="0"/>
            </a:lnRef>
            <a:fillRef idx="1">
              <a:scrgbClr r="0" g="0" b="0"/>
            </a:fillRef>
            <a:effectRef idx="1">
              <a:scrgbClr r="0" g="0" b="0"/>
            </a:effectRef>
            <a:fontRef idx="minor">
              <a:schemeClr val="dk1">
                <a:hueOff val="0"/>
                <a:satOff val="0"/>
                <a:lumOff val="0"/>
                <a:alphaOff val="0"/>
              </a:schemeClr>
            </a:fontRef>
          </p:style>
          <p:txBody>
            <a:bodyPr/>
            <a:lstStyle/>
            <a:p>
              <a:endParaRPr lang="en-US"/>
            </a:p>
          </p:txBody>
        </p:sp>
        <p:sp>
          <p:nvSpPr>
            <p:cNvPr id="13" name="Rounded Rectangle 4"/>
            <p:cNvSpPr/>
            <p:nvPr/>
          </p:nvSpPr>
          <p:spPr>
            <a:xfrm>
              <a:off x="1535378" y="1046250"/>
              <a:ext cx="4015842" cy="7268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0" kern="1200">
                  <a:solidFill>
                    <a:schemeClr val="bg1"/>
                  </a:solidFill>
                  <a:latin typeface="Calibri" pitchFamily="34" charset="0"/>
                </a:rPr>
                <a:t>WHAT IS MOST </a:t>
              </a:r>
            </a:p>
            <a:p>
              <a:pPr lvl="0" algn="ctr" defTabSz="1066800">
                <a:lnSpc>
                  <a:spcPct val="90000"/>
                </a:lnSpc>
                <a:spcBef>
                  <a:spcPct val="0"/>
                </a:spcBef>
                <a:spcAft>
                  <a:spcPts val="0"/>
                </a:spcAft>
              </a:pPr>
              <a:r>
                <a:rPr lang="en-US" sz="2400" b="0" kern="1200">
                  <a:solidFill>
                    <a:schemeClr val="bg1"/>
                  </a:solidFill>
                  <a:latin typeface="Calibri" pitchFamily="34" charset="0"/>
                </a:rPr>
                <a:t>IMPORTANT TO ME?</a:t>
              </a:r>
            </a:p>
          </p:txBody>
        </p:sp>
      </p:grpSp>
      <p:graphicFrame>
        <p:nvGraphicFramePr>
          <p:cNvPr id="14" name="Diagram 13"/>
          <p:cNvGraphicFramePr/>
          <p:nvPr>
            <p:extLst>
              <p:ext uri="{D42A27DB-BD31-4B8C-83A1-F6EECF244321}">
                <p14:modId xmlns:p14="http://schemas.microsoft.com/office/powerpoint/2010/main" val="1466086640"/>
              </p:ext>
            </p:extLst>
          </p:nvPr>
        </p:nvGraphicFramePr>
        <p:xfrm>
          <a:off x="609600" y="2077949"/>
          <a:ext cx="7924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ounded Rectangle 20"/>
          <p:cNvSpPr/>
          <p:nvPr/>
        </p:nvSpPr>
        <p:spPr>
          <a:xfrm>
            <a:off x="4686300" y="1362474"/>
            <a:ext cx="3048000" cy="1694576"/>
          </a:xfrm>
          <a:prstGeom prst="roundRect">
            <a:avLst/>
          </a:prstGeom>
          <a:solidFill>
            <a:srgbClr val="1F497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4876800" y="1471256"/>
            <a:ext cx="2667000" cy="1323439"/>
          </a:xfrm>
          <a:prstGeom prst="rect">
            <a:avLst/>
          </a:prstGeom>
          <a:noFill/>
        </p:spPr>
        <p:txBody>
          <a:bodyPr wrap="square" rtlCol="0">
            <a:spAutoFit/>
          </a:bodyPr>
          <a:lstStyle/>
          <a:p>
            <a:r>
              <a:rPr lang="en-US" sz="2000" b="1">
                <a:solidFill>
                  <a:schemeClr val="bg1"/>
                </a:solidFill>
                <a:latin typeface="Calibri" panose="020F0502020204030204" pitchFamily="34" charset="0"/>
              </a:rPr>
              <a:t>Known amount you pay each month regardless of whether or not you access care. </a:t>
            </a:r>
          </a:p>
        </p:txBody>
      </p:sp>
    </p:spTree>
    <p:extLst>
      <p:ext uri="{BB962C8B-B14F-4D97-AF65-F5344CB8AC3E}">
        <p14:creationId xmlns:p14="http://schemas.microsoft.com/office/powerpoint/2010/main" val="628997521"/>
      </p:ext>
    </p:extLst>
  </p:cSld>
  <p:clrMapOvr>
    <a:masterClrMapping/>
  </p:clrMapOvr>
  <p:transition spd="slow" advClick="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dissolv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456560">
              <a:defRPr/>
            </a:pPr>
            <a:r>
              <a:rPr lang="en-US" sz="2800">
                <a:solidFill>
                  <a:srgbClr val="00B0F0"/>
                </a:solidFill>
                <a:latin typeface="+mj-lt"/>
                <a:cs typeface="+mj-cs"/>
              </a:rPr>
              <a:t>Monthly Employee Payroll Contribution Rates</a:t>
            </a:r>
          </a:p>
        </p:txBody>
      </p:sp>
      <p:sp>
        <p:nvSpPr>
          <p:cNvPr id="5" name="Content Placeholder 4"/>
          <p:cNvSpPr>
            <a:spLocks noGrp="1"/>
          </p:cNvSpPr>
          <p:nvPr>
            <p:ph idx="1"/>
          </p:nvPr>
        </p:nvSpPr>
        <p:spPr>
          <a:xfrm>
            <a:off x="609600" y="5257813"/>
            <a:ext cx="7589519" cy="1003138"/>
          </a:xfrm>
        </p:spPr>
        <p:txBody>
          <a:bodyPr>
            <a:noAutofit/>
          </a:bodyPr>
          <a:lstStyle/>
          <a:p>
            <a:r>
              <a:rPr lang="en-US" sz="1800" b="1">
                <a:solidFill>
                  <a:schemeClr val="bg2">
                    <a:lumMod val="10000"/>
                  </a:schemeClr>
                </a:solidFill>
                <a:ea typeface="Times New Roman" panose="02020603050405020304" pitchFamily="18" charset="0"/>
              </a:rPr>
              <a:t>Find all Monthly Employee Payroll Contribution rates for represented and non-represented employees on Connect2MyBenefit </a:t>
            </a:r>
            <a:r>
              <a:rPr lang="en-US" sz="1800" b="1">
                <a:solidFill>
                  <a:schemeClr val="bg2">
                    <a:lumMod val="10000"/>
                  </a:schemeClr>
                </a:solidFill>
                <a:ea typeface="Times New Roman" panose="02020603050405020304" pitchFamily="18" charset="0"/>
                <a:hlinkClick r:id="rId3"/>
              </a:rPr>
              <a:t>https://c2mb.ajg.com/cityofbellevue</a:t>
            </a:r>
            <a:r>
              <a:rPr lang="en-US" sz="1800" b="1">
                <a:solidFill>
                  <a:schemeClr val="bg2">
                    <a:lumMod val="10000"/>
                  </a:schemeClr>
                </a:solidFill>
                <a:ea typeface="Times New Roman" panose="02020603050405020304" pitchFamily="18" charset="0"/>
              </a:rPr>
              <a:t>, see the 2025 Open Enrollment section</a:t>
            </a:r>
          </a:p>
          <a:p>
            <a:endParaRPr lang="en-US" sz="1800" b="1">
              <a:solidFill>
                <a:schemeClr val="bg2">
                  <a:lumMod val="10000"/>
                </a:schemeClr>
              </a:solidFill>
              <a:ea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49795868"/>
              </p:ext>
            </p:extLst>
          </p:nvPr>
        </p:nvGraphicFramePr>
        <p:xfrm>
          <a:off x="628650" y="2211769"/>
          <a:ext cx="7589519" cy="2608739"/>
        </p:xfrm>
        <a:graphic>
          <a:graphicData uri="http://schemas.openxmlformats.org/drawingml/2006/table">
            <a:tbl>
              <a:tblPr firstRow="1" firstCol="1" bandRow="1"/>
              <a:tblGrid>
                <a:gridCol w="2404937">
                  <a:extLst>
                    <a:ext uri="{9D8B030D-6E8A-4147-A177-3AD203B41FA5}">
                      <a16:colId xmlns:a16="http://schemas.microsoft.com/office/drawing/2014/main" val="20000"/>
                    </a:ext>
                  </a:extLst>
                </a:gridCol>
                <a:gridCol w="1728194">
                  <a:extLst>
                    <a:ext uri="{9D8B030D-6E8A-4147-A177-3AD203B41FA5}">
                      <a16:colId xmlns:a16="http://schemas.microsoft.com/office/drawing/2014/main" val="20001"/>
                    </a:ext>
                  </a:extLst>
                </a:gridCol>
                <a:gridCol w="1728194">
                  <a:extLst>
                    <a:ext uri="{9D8B030D-6E8A-4147-A177-3AD203B41FA5}">
                      <a16:colId xmlns:a16="http://schemas.microsoft.com/office/drawing/2014/main" val="20002"/>
                    </a:ext>
                  </a:extLst>
                </a:gridCol>
                <a:gridCol w="1728194">
                  <a:extLst>
                    <a:ext uri="{9D8B030D-6E8A-4147-A177-3AD203B41FA5}">
                      <a16:colId xmlns:a16="http://schemas.microsoft.com/office/drawing/2014/main" val="20003"/>
                    </a:ext>
                  </a:extLst>
                </a:gridCol>
              </a:tblGrid>
              <a:tr h="589059">
                <a:tc>
                  <a:txBody>
                    <a:bodyPr/>
                    <a:lstStyle/>
                    <a:p>
                      <a:pPr marL="0" marR="0" algn="l">
                        <a:spcBef>
                          <a:spcPts val="0"/>
                        </a:spcBef>
                        <a:spcAft>
                          <a:spcPts val="0"/>
                        </a:spcAft>
                      </a:pPr>
                      <a:endParaRPr lang="en-US" b="1" kern="1200">
                        <a:solidFill>
                          <a:srgbClr val="EF8A25"/>
                        </a:solidFill>
                        <a:latin typeface="Arial"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just">
                        <a:lnSpc>
                          <a:spcPct val="115000"/>
                        </a:lnSpc>
                        <a:spcBef>
                          <a:spcPts val="0"/>
                        </a:spcBef>
                        <a:spcAft>
                          <a:spcPts val="10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Kaiser HMO</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8A25"/>
                    </a:solidFill>
                  </a:tcPr>
                </a:tc>
                <a:tc>
                  <a:txBody>
                    <a:bodyPr/>
                    <a:lstStyle/>
                    <a:p>
                      <a:pPr marL="0" marR="0" algn="just">
                        <a:lnSpc>
                          <a:spcPct val="115000"/>
                        </a:lnSpc>
                        <a:spcBef>
                          <a:spcPts val="0"/>
                        </a:spcBef>
                        <a:spcAft>
                          <a:spcPts val="10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Premera Choice Plan</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8A25"/>
                    </a:solidFill>
                  </a:tcPr>
                </a:tc>
                <a:tc>
                  <a:txBody>
                    <a:bodyPr/>
                    <a:lstStyle/>
                    <a:p>
                      <a:pPr marL="0" marR="0" algn="just">
                        <a:lnSpc>
                          <a:spcPct val="115000"/>
                        </a:lnSpc>
                        <a:spcBef>
                          <a:spcPts val="0"/>
                        </a:spcBef>
                        <a:spcAft>
                          <a:spcPts val="10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Premera Core Plan</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8A25"/>
                    </a:solidFill>
                  </a:tcPr>
                </a:tc>
                <a:extLst>
                  <a:ext uri="{0D108BD9-81ED-4DB2-BD59-A6C34878D82A}">
                    <a16:rowId xmlns:a16="http://schemas.microsoft.com/office/drawing/2014/main" val="10000"/>
                  </a:ext>
                </a:extLst>
              </a:tr>
              <a:tr h="504920">
                <a:tc>
                  <a:txBody>
                    <a:bodyPr/>
                    <a:lstStyle/>
                    <a:p>
                      <a:pPr marL="0" marR="0" algn="just">
                        <a:lnSpc>
                          <a:spcPct val="115000"/>
                        </a:lnSpc>
                        <a:spcBef>
                          <a:spcPts val="0"/>
                        </a:spcBef>
                        <a:spcAft>
                          <a:spcPts val="6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Employee Only</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$70.61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04920">
                <a:tc>
                  <a:txBody>
                    <a:bodyPr/>
                    <a:lstStyle/>
                    <a:p>
                      <a:pPr marL="0" marR="0" algn="just">
                        <a:lnSpc>
                          <a:spcPct val="115000"/>
                        </a:lnSpc>
                        <a:spcBef>
                          <a:spcPts val="0"/>
                        </a:spcBef>
                        <a:spcAft>
                          <a:spcPts val="6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Employee + Spouse</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$83.85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$85.16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$304.84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4920">
                <a:tc>
                  <a:txBody>
                    <a:bodyPr/>
                    <a:lstStyle/>
                    <a:p>
                      <a:pPr marL="0" marR="0" algn="just">
                        <a:lnSpc>
                          <a:spcPct val="115000"/>
                        </a:lnSpc>
                        <a:spcBef>
                          <a:spcPts val="0"/>
                        </a:spcBef>
                        <a:spcAft>
                          <a:spcPts val="6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Employee + Child(ren)</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$60.98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$61.94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$212.49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4920">
                <a:tc>
                  <a:txBody>
                    <a:bodyPr/>
                    <a:lstStyle/>
                    <a:p>
                      <a:pPr marL="0" marR="0" algn="just">
                        <a:lnSpc>
                          <a:spcPct val="115000"/>
                        </a:lnSpc>
                        <a:spcBef>
                          <a:spcPts val="0"/>
                        </a:spcBef>
                        <a:spcAft>
                          <a:spcPts val="600"/>
                        </a:spcAft>
                      </a:pPr>
                      <a:r>
                        <a:rPr lang="en-US"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Employee + Family </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$167.70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$170.32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$498.92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TextBox 44"/>
          <p:cNvSpPr txBox="1"/>
          <p:nvPr/>
        </p:nvSpPr>
        <p:spPr>
          <a:xfrm>
            <a:off x="2952750" y="8897938"/>
            <a:ext cx="6340475" cy="485775"/>
          </a:xfrm>
          <a:prstGeom prst="rect">
            <a:avLst/>
          </a:prstGeom>
          <a:noFill/>
        </p:spPr>
        <p:txBody>
          <a:bodyPr wrap="square" rtlCol="0">
            <a:noAutofit/>
          </a:bodyPr>
          <a:lstStyle/>
          <a:p>
            <a:pPr marL="0" marR="0">
              <a:spcBef>
                <a:spcPts val="0"/>
              </a:spcBef>
              <a:spcAft>
                <a:spcPts val="0"/>
              </a:spcAft>
            </a:pPr>
            <a:r>
              <a:rPr lang="en-US" sz="1600" kern="1200">
                <a:solidFill>
                  <a:srgbClr val="00B0F0"/>
                </a:solidFill>
                <a:effectLst/>
                <a:latin typeface="Arial" panose="020B0604020202020204" pitchFamily="34" charset="0"/>
                <a:ea typeface="Times New Roman" panose="02020603050405020304" pitchFamily="18" charset="0"/>
              </a:rPr>
              <a:t>Pay For the Right Amount of Care </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r>
              <a:rPr lang="en-US" sz="1100" kern="1200">
                <a:solidFill>
                  <a:srgbClr val="000000"/>
                </a:solidFill>
                <a:effectLst/>
                <a:latin typeface="Arial" panose="020B0604020202020204" pitchFamily="34" charset="0"/>
                <a:ea typeface="Times New Roman" panose="02020603050405020304" pitchFamily="18" charset="0"/>
              </a:rPr>
              <a:t>As an employee with City of Bellevue, you have options to pick a plan that’s right for you! </a:t>
            </a:r>
            <a:endParaRPr lang="en-US" sz="800">
              <a:effectLst/>
              <a:latin typeface="Arial" panose="020B0604020202020204" pitchFamily="34" charset="0"/>
              <a:ea typeface="Times New Roman" panose="02020603050405020304" pitchFamily="18" charset="0"/>
            </a:endParaRPr>
          </a:p>
        </p:txBody>
      </p:sp>
      <p:sp>
        <p:nvSpPr>
          <p:cNvPr id="10" name="TextBox 9"/>
          <p:cNvSpPr txBox="1"/>
          <p:nvPr/>
        </p:nvSpPr>
        <p:spPr>
          <a:xfrm>
            <a:off x="533400" y="1220940"/>
            <a:ext cx="7086600" cy="1092607"/>
          </a:xfrm>
          <a:prstGeom prst="rect">
            <a:avLst/>
          </a:prstGeom>
          <a:noFill/>
        </p:spPr>
        <p:txBody>
          <a:bodyPr wrap="square" rtlCol="0">
            <a:spAutoFit/>
          </a:bodyPr>
          <a:lstStyle/>
          <a:p>
            <a:pPr marL="0" marR="0">
              <a:spcBef>
                <a:spcPts val="0"/>
              </a:spcBef>
              <a:spcAft>
                <a:spcPts val="0"/>
              </a:spcAft>
            </a:pPr>
            <a:r>
              <a:rPr lang="en-US" b="1">
                <a:solidFill>
                  <a:schemeClr val="bg2">
                    <a:lumMod val="10000"/>
                  </a:schemeClr>
                </a:solidFill>
                <a:ea typeface="Times New Roman" panose="02020603050405020304" pitchFamily="18" charset="0"/>
                <a:cs typeface="Arial" panose="020B0604020202020204" pitchFamily="34" charset="0"/>
              </a:rPr>
              <a:t>Amount Deducted from Your Paycheck – you have options</a:t>
            </a:r>
          </a:p>
          <a:p>
            <a:endParaRPr lang="en-US" b="1">
              <a:solidFill>
                <a:srgbClr val="EF8A25"/>
              </a:solidFill>
              <a:ea typeface="Times New Roman" panose="02020603050405020304" pitchFamily="18" charset="0"/>
            </a:endParaRPr>
          </a:p>
          <a:p>
            <a:r>
              <a:rPr lang="en-US" b="1">
                <a:solidFill>
                  <a:schemeClr val="accent2">
                    <a:lumMod val="75000"/>
                  </a:schemeClr>
                </a:solidFill>
                <a:ea typeface="Times New Roman" panose="02020603050405020304" pitchFamily="18" charset="0"/>
              </a:rPr>
              <a:t>Non-Represented Monthly Employee Payroll Contribution Rates</a:t>
            </a:r>
          </a:p>
          <a:p>
            <a:endParaRPr lang="en-US" sz="1100">
              <a:solidFill>
                <a:schemeClr val="bg2">
                  <a:lumMod val="10000"/>
                </a:schemeClr>
              </a:solidFill>
            </a:endParaRPr>
          </a:p>
        </p:txBody>
      </p:sp>
    </p:spTree>
    <p:extLst>
      <p:ext uri="{BB962C8B-B14F-4D97-AF65-F5344CB8AC3E}">
        <p14:creationId xmlns:p14="http://schemas.microsoft.com/office/powerpoint/2010/main" val="4184916188"/>
      </p:ext>
    </p:extLst>
  </p:cSld>
  <p:clrMapOvr>
    <a:masterClrMapping/>
  </p:clrMapOvr>
  <p:transition spd="slow">
    <p:push/>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2F6A220D26914B8070A475776106A7" ma:contentTypeVersion="13" ma:contentTypeDescription="Create a new document." ma:contentTypeScope="" ma:versionID="1a14b46b916f7ef8d81bf473736beee1">
  <xsd:schema xmlns:xsd="http://www.w3.org/2001/XMLSchema" xmlns:xs="http://www.w3.org/2001/XMLSchema" xmlns:p="http://schemas.microsoft.com/office/2006/metadata/properties" xmlns:ns3="ef006cf0-d3bb-4ab9-86a3-ccca9f5d037d" xmlns:ns4="3fd6eb30-dabc-4b43-942c-d99ed9228fb9" targetNamespace="http://schemas.microsoft.com/office/2006/metadata/properties" ma:root="true" ma:fieldsID="9cd8103bda57076cf82d89c021ba3928" ns3:_="" ns4:_="">
    <xsd:import namespace="ef006cf0-d3bb-4ab9-86a3-ccca9f5d037d"/>
    <xsd:import namespace="3fd6eb30-dabc-4b43-942c-d99ed9228fb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06cf0-d3bb-4ab9-86a3-ccca9f5d03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d6eb30-dabc-4b43-942c-d99ed9228fb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C6C944-6E15-4093-A71D-312E26031EEC}">
  <ds:schemaRefs>
    <ds:schemaRef ds:uri="3fd6eb30-dabc-4b43-942c-d99ed9228fb9"/>
    <ds:schemaRef ds:uri="ef006cf0-d3bb-4ab9-86a3-ccca9f5d037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5687269-A55E-4CE9-811A-BDCAE1E7FD41}">
  <ds:schemaRefs>
    <ds:schemaRef ds:uri="3fd6eb30-dabc-4b43-942c-d99ed9228fb9"/>
    <ds:schemaRef ds:uri="ef006cf0-d3bb-4ab9-86a3-ccca9f5d03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13E3C8-63FF-4F31-BAC0-79456CD203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TotalTime>
  <Words>3151</Words>
  <Application>Microsoft Office PowerPoint</Application>
  <PresentationFormat>On-screen Show (4:3)</PresentationFormat>
  <Paragraphs>594</Paragraphs>
  <Slides>43</Slides>
  <Notes>40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43</vt:i4>
      </vt:variant>
    </vt:vector>
  </HeadingPairs>
  <TitlesOfParts>
    <vt:vector size="55" baseType="lpstr">
      <vt:lpstr>Arial</vt:lpstr>
      <vt:lpstr>Calibri</vt:lpstr>
      <vt:lpstr>Calibri Light</vt:lpstr>
      <vt:lpstr>CIDFont+F1</vt:lpstr>
      <vt:lpstr>CIDFont+F3</vt:lpstr>
      <vt:lpstr>CIDFont+F5</vt:lpstr>
      <vt:lpstr>CIDFont+F8</vt:lpstr>
      <vt:lpstr>Open Sans</vt:lpstr>
      <vt:lpstr>Times New Roman</vt:lpstr>
      <vt:lpstr>var(--fontFamilyCustomFont900, var(--fontFamilyBase))</vt:lpstr>
      <vt:lpstr>Wingdings 2</vt:lpstr>
      <vt:lpstr>Office Theme</vt:lpstr>
      <vt:lpstr>Welcome to our Employee Town Hall  2025 Open Enrollment  and Retirement Overview</vt:lpstr>
      <vt:lpstr>2025 Open Enrollment Your Health Care Benefits October 28 – November 15, 2024</vt:lpstr>
      <vt:lpstr>What is Open Enrollment?</vt:lpstr>
      <vt:lpstr>Reminder: Eligible Dependents</vt:lpstr>
      <vt:lpstr>New for 2025</vt:lpstr>
      <vt:lpstr>New for 2025</vt:lpstr>
      <vt:lpstr>Reminder of Premera Virtual Programs</vt:lpstr>
      <vt:lpstr>Which Medical Plan Best Meets the Needs of Me and My Family?</vt:lpstr>
      <vt:lpstr>Monthly Employee Payroll Contribution Rates</vt:lpstr>
      <vt:lpstr>PowerPoint Presentation</vt:lpstr>
      <vt:lpstr>Copay, Deductible and Coinsurance</vt:lpstr>
      <vt:lpstr>PowerPoint Presentation</vt:lpstr>
      <vt:lpstr>Provider Networks</vt:lpstr>
      <vt:lpstr>Which Medical Plan Best Meets the Needs of Me and My Family? </vt:lpstr>
      <vt:lpstr>Covered Services and Limitations</vt:lpstr>
      <vt:lpstr>Reviewing Medical Plan Options</vt:lpstr>
      <vt:lpstr>Get the Right Care at the Right Place</vt:lpstr>
      <vt:lpstr>Mobile Apps </vt:lpstr>
      <vt:lpstr>Important Websites</vt:lpstr>
      <vt:lpstr>Wellspring Employee Assistance Program (EAP)</vt:lpstr>
      <vt:lpstr>How to Complete Open Enrollment</vt:lpstr>
      <vt:lpstr>Open Enrollment Checklist</vt:lpstr>
      <vt:lpstr>Where Can I Learn More? </vt:lpstr>
      <vt:lpstr>Virtual Drop In Office Hours and In Person Office Hours at BSC</vt:lpstr>
      <vt:lpstr> Changes Outside Open Enrollment  Qualifying Life Events </vt:lpstr>
      <vt:lpstr>Retirement Overview Your Retirement Benefits </vt:lpstr>
      <vt:lpstr>Retirement Plans: City of Bellevue</vt:lpstr>
      <vt:lpstr>DRS: PERS 2</vt:lpstr>
      <vt:lpstr>DRS:  PERS 3</vt:lpstr>
      <vt:lpstr>DRS: PERS 2/PERS 3 Comparison</vt:lpstr>
      <vt:lpstr> DRS: PERS 2/PERS 3 Comparison Continued </vt:lpstr>
      <vt:lpstr>DRS: PERS 2/PERS 3 Comparison Continued</vt:lpstr>
      <vt:lpstr>DRS: PERS 2/PERS 3 Comparison  Continued</vt:lpstr>
      <vt:lpstr>DRS: PERS 2/PERS 3 Comparison  Continued</vt:lpstr>
      <vt:lpstr>DRS: PERS 2/PERS 3</vt:lpstr>
      <vt:lpstr>DRS: LEOFF 2</vt:lpstr>
      <vt:lpstr>MEBT</vt:lpstr>
      <vt:lpstr>MEBT Features</vt:lpstr>
      <vt:lpstr>Deferred Compensation (457) Plan</vt:lpstr>
      <vt:lpstr> Social Security Windfall Elimination Provision </vt:lpstr>
      <vt:lpstr>Educational Resources for DRS and  Deferred Compensation (457) Plan</vt:lpstr>
      <vt:lpstr>Contact Information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Benefits 2021 Open Enrollment October 26 – November 13</dc:title>
  <dc:creator>Robinson, Michelle</dc:creator>
  <cp:lastModifiedBy>Robinson, Michelle</cp:lastModifiedBy>
  <cp:revision>6</cp:revision>
  <cp:lastPrinted>2023-10-18T19:16:02Z</cp:lastPrinted>
  <dcterms:created xsi:type="dcterms:W3CDTF">2020-10-12T23:38:01Z</dcterms:created>
  <dcterms:modified xsi:type="dcterms:W3CDTF">2024-10-26T01:37:18Z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0x0101002A2F6A220D26914B8070A475776106A7</vt:lpwstr>
  </property>
</Properties>
</file>