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1"/>
    <p:sldMasterId id="2147483691" r:id="rId12"/>
  </p:sldMasterIdLst>
  <p:notesMasterIdLst>
    <p:notesMasterId r:id="rId30"/>
  </p:notesMasterIdLst>
  <p:sldIdLst>
    <p:sldId id="1056" r:id="rId13"/>
    <p:sldId id="1061" r:id="rId14"/>
    <p:sldId id="794" r:id="rId15"/>
    <p:sldId id="1030" r:id="rId16"/>
    <p:sldId id="895" r:id="rId17"/>
    <p:sldId id="850" r:id="rId18"/>
    <p:sldId id="852" r:id="rId19"/>
    <p:sldId id="854" r:id="rId20"/>
    <p:sldId id="896" r:id="rId21"/>
    <p:sldId id="1044" r:id="rId22"/>
    <p:sldId id="1046" r:id="rId23"/>
    <p:sldId id="1049" r:id="rId24"/>
    <p:sldId id="1055" r:id="rId25"/>
    <p:sldId id="899" r:id="rId26"/>
    <p:sldId id="1060" r:id="rId27"/>
    <p:sldId id="1058" r:id="rId28"/>
    <p:sldId id="1059" r:id="rId29"/>
  </p:sldIdLst>
  <p:sldSz cx="9144000" cy="6858000" type="screen4x3"/>
  <p:notesSz cx="7315200" cy="9601200"/>
  <p:custDataLst>
    <p:custData r:id="rId8"/>
    <p:custData r:id="rId5"/>
    <p:custData r:id="rId7"/>
    <p:custData r:id="rId4"/>
    <p:custData r:id="rId10"/>
    <p:custData r:id="rId9"/>
    <p:custData r:id="rId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D10A52-546A-4304-97C6-02824DB13DDC}">
          <p14:sldIdLst/>
        </p14:section>
        <p14:section name="Critical Illness Insurance" id="{EB53CE6D-94C4-4613-9AE4-8FE0A5160E0F}">
          <p14:sldIdLst>
            <p14:sldId id="1056"/>
            <p14:sldId id="1061"/>
            <p14:sldId id="794"/>
            <p14:sldId id="1030"/>
            <p14:sldId id="895"/>
            <p14:sldId id="850"/>
            <p14:sldId id="852"/>
            <p14:sldId id="854"/>
            <p14:sldId id="896"/>
            <p14:sldId id="1044"/>
            <p14:sldId id="1046"/>
            <p14:sldId id="1049"/>
            <p14:sldId id="1055"/>
            <p14:sldId id="899"/>
            <p14:sldId id="1060"/>
            <p14:sldId id="1058"/>
            <p14:sldId id="1059"/>
          </p14:sldIdLst>
        </p14:section>
      </p14:sectionLst>
    </p:ext>
    <p:ext uri="{EFAFB233-063F-42B5-8137-9DF3F51BA10A}">
      <p15:sldGuideLst xmlns:p15="http://schemas.microsoft.com/office/powerpoint/2012/main">
        <p15:guide id="1" orient="horz" pos="2160" userDrawn="1">
          <p15:clr>
            <a:srgbClr val="A4A3A4"/>
          </p15:clr>
        </p15:guide>
        <p15:guide id="2" pos="2904" userDrawn="1">
          <p15:clr>
            <a:srgbClr val="A4A3A4"/>
          </p15:clr>
        </p15:guide>
        <p15:guide id="3" pos="276" userDrawn="1">
          <p15:clr>
            <a:srgbClr val="A4A3A4"/>
          </p15:clr>
        </p15:guide>
        <p15:guide id="4" orient="horz" pos="840" userDrawn="1">
          <p15:clr>
            <a:srgbClr val="A4A3A4"/>
          </p15:clr>
        </p15:guide>
        <p15:guide id="5" orient="horz" pos="3473" userDrawn="1">
          <p15:clr>
            <a:srgbClr val="A4A3A4"/>
          </p15:clr>
        </p15:guide>
        <p15:guide id="6" orient="horz" pos="3554" userDrawn="1">
          <p15:clr>
            <a:srgbClr val="A4A3A4"/>
          </p15:clr>
        </p15:guide>
        <p15:guide id="7" orient="horz" pos="23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 Olson" initials="DO" lastIdx="2" clrIdx="1"/>
  <p:cmAuthor id="7" name="Renaud, B. (Blake)" initials="RB(" lastIdx="2" clrIdx="8">
    <p:extLst>
      <p:ext uri="{19B8F6BF-5375-455C-9EA6-DF929625EA0E}">
        <p15:presenceInfo xmlns:p15="http://schemas.microsoft.com/office/powerpoint/2012/main" userId="S-1-5-21-3013441062-3297033670-2934458988-10521718" providerId="AD"/>
      </p:ext>
    </p:extLst>
  </p:cmAuthor>
  <p:cmAuthor id="1" name="Goldfarb, D. (Dori)" initials="GD(" lastIdx="2" clrIdx="4">
    <p:extLst>
      <p:ext uri="{19B8F6BF-5375-455C-9EA6-DF929625EA0E}">
        <p15:presenceInfo xmlns:p15="http://schemas.microsoft.com/office/powerpoint/2012/main" userId="S::dori.goldfarb@voya.com::5246f1f7-e86a-419e-b874-e59ad0468b88" providerId="AD"/>
      </p:ext>
    </p:extLst>
  </p:cmAuthor>
  <p:cmAuthor id="8" name="Maruska, J. (Jodie)" initials="MJ(" lastIdx="17" clrIdx="9">
    <p:extLst>
      <p:ext uri="{19B8F6BF-5375-455C-9EA6-DF929625EA0E}">
        <p15:presenceInfo xmlns:p15="http://schemas.microsoft.com/office/powerpoint/2012/main" userId="S-1-5-21-3013441062-3297033670-2934458988-5368068" providerId="AD"/>
      </p:ext>
    </p:extLst>
  </p:cmAuthor>
  <p:cmAuthor id="2" name="Winters, R. (Rebecca) - Mpls" initials="WR(-M" lastIdx="34" clrIdx="2">
    <p:extLst>
      <p:ext uri="{19B8F6BF-5375-455C-9EA6-DF929625EA0E}">
        <p15:presenceInfo xmlns:p15="http://schemas.microsoft.com/office/powerpoint/2012/main" userId="S-1-5-21-3013441062-3297033670-2934458988-66627" providerId="AD"/>
      </p:ext>
    </p:extLst>
  </p:cmAuthor>
  <p:cmAuthor id="9" name="Dole, D. (Danielle)" initials="DD(" lastIdx="4" clrIdx="10">
    <p:extLst>
      <p:ext uri="{19B8F6BF-5375-455C-9EA6-DF929625EA0E}">
        <p15:presenceInfo xmlns:p15="http://schemas.microsoft.com/office/powerpoint/2012/main" userId="S-1-5-21-3013441062-3297033670-2934458988-10301234" providerId="AD"/>
      </p:ext>
    </p:extLst>
  </p:cmAuthor>
  <p:cmAuthor id="3" name="Dickensheets, A. (Amber)" initials="DA(" lastIdx="133" clrIdx="3">
    <p:extLst>
      <p:ext uri="{19B8F6BF-5375-455C-9EA6-DF929625EA0E}">
        <p15:presenceInfo xmlns:p15="http://schemas.microsoft.com/office/powerpoint/2012/main" userId="S-1-5-21-3013441062-3297033670-2934458988-10191109" providerId="AD"/>
      </p:ext>
    </p:extLst>
  </p:cmAuthor>
  <p:cmAuthor id="4" name="Duncan, S. (Stephanie)" initials="DS(" lastIdx="31" clrIdx="5">
    <p:extLst>
      <p:ext uri="{19B8F6BF-5375-455C-9EA6-DF929625EA0E}">
        <p15:presenceInfo xmlns:p15="http://schemas.microsoft.com/office/powerpoint/2012/main" userId="S-1-5-21-3013441062-3297033670-2934458988-10421654" providerId="AD"/>
      </p:ext>
    </p:extLst>
  </p:cmAuthor>
  <p:cmAuthor id="5" name="Davis, A. (Anna)" initials="DA(" lastIdx="7" clrIdx="6">
    <p:extLst>
      <p:ext uri="{19B8F6BF-5375-455C-9EA6-DF929625EA0E}">
        <p15:presenceInfo xmlns:p15="http://schemas.microsoft.com/office/powerpoint/2012/main" userId="S-1-5-21-3013441062-3297033670-2934458988-10326444" providerId="AD"/>
      </p:ext>
    </p:extLst>
  </p:cmAuthor>
  <p:cmAuthor id="6" name="Birkestrand, S. (Sarah)" initials="BS(" lastIdx="10" clrIdx="7">
    <p:extLst>
      <p:ext uri="{19B8F6BF-5375-455C-9EA6-DF929625EA0E}">
        <p15:presenceInfo xmlns:p15="http://schemas.microsoft.com/office/powerpoint/2012/main" userId="S-1-5-21-3013441062-3297033670-2934458988-10327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00"/>
    <a:srgbClr val="0033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3" autoAdjust="0"/>
    <p:restoredTop sz="96224" autoAdjust="0"/>
  </p:normalViewPr>
  <p:slideViewPr>
    <p:cSldViewPr snapToGrid="0">
      <p:cViewPr varScale="1">
        <p:scale>
          <a:sx n="114" d="100"/>
          <a:sy n="114" d="100"/>
        </p:scale>
        <p:origin x="1596" y="84"/>
      </p:cViewPr>
      <p:guideLst>
        <p:guide orient="horz" pos="2160"/>
        <p:guide pos="2904"/>
        <p:guide pos="276"/>
        <p:guide orient="horz" pos="840"/>
        <p:guide orient="horz" pos="3473"/>
        <p:guide orient="horz" pos="3554"/>
        <p:guide orient="horz" pos="2327"/>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customXml" Target="../customXml/item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E142DA8-97B5-48FE-A545-7621509D4E2E}" type="datetimeFigureOut">
              <a:rPr lang="en-US" smtClean="0"/>
              <a:t>09/06/2024</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3701A06-CB2F-4F26-9427-618DFF44E0CE}" type="slidenum">
              <a:rPr lang="en-US" smtClean="0"/>
              <a:t>‹#›</a:t>
            </a:fld>
            <a:endParaRPr lang="en-US" dirty="0"/>
          </a:p>
        </p:txBody>
      </p:sp>
    </p:spTree>
    <p:extLst>
      <p:ext uri="{BB962C8B-B14F-4D97-AF65-F5344CB8AC3E}">
        <p14:creationId xmlns:p14="http://schemas.microsoft.com/office/powerpoint/2010/main" val="155134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01A06-CB2F-4F26-9427-618DFF44E0CE}" type="slidenum">
              <a:rPr lang="en-US" smtClean="0"/>
              <a:t>1</a:t>
            </a:fld>
            <a:endParaRPr lang="en-US" dirty="0"/>
          </a:p>
        </p:txBody>
      </p:sp>
    </p:spTree>
    <p:extLst>
      <p:ext uri="{BB962C8B-B14F-4D97-AF65-F5344CB8AC3E}">
        <p14:creationId xmlns:p14="http://schemas.microsoft.com/office/powerpoint/2010/main" val="4120741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9FF200A-5A4B-B146-A4B3-D5E454E73C8E}" type="slidenum">
              <a:rPr lang="en-US" smtClean="0"/>
              <a:t>10</a:t>
            </a:fld>
            <a:endParaRPr lang="en-US" dirty="0"/>
          </a:p>
        </p:txBody>
      </p:sp>
    </p:spTree>
    <p:extLst>
      <p:ext uri="{BB962C8B-B14F-4D97-AF65-F5344CB8AC3E}">
        <p14:creationId xmlns:p14="http://schemas.microsoft.com/office/powerpoint/2010/main" val="244967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9FF200A-5A4B-B146-A4B3-D5E454E73C8E}" type="slidenum">
              <a:rPr lang="en-US" smtClean="0"/>
              <a:t>11</a:t>
            </a:fld>
            <a:endParaRPr lang="en-US" dirty="0"/>
          </a:p>
        </p:txBody>
      </p:sp>
    </p:spTree>
    <p:extLst>
      <p:ext uri="{BB962C8B-B14F-4D97-AF65-F5344CB8AC3E}">
        <p14:creationId xmlns:p14="http://schemas.microsoft.com/office/powerpoint/2010/main" val="2214896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9FF200A-5A4B-B146-A4B3-D5E454E73C8E}" type="slidenum">
              <a:rPr lang="en-US" smtClean="0"/>
              <a:t>12</a:t>
            </a:fld>
            <a:endParaRPr lang="en-US" dirty="0"/>
          </a:p>
        </p:txBody>
      </p:sp>
    </p:spTree>
    <p:extLst>
      <p:ext uri="{BB962C8B-B14F-4D97-AF65-F5344CB8AC3E}">
        <p14:creationId xmlns:p14="http://schemas.microsoft.com/office/powerpoint/2010/main" val="467800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6612">
              <a:defRPr/>
            </a:pPr>
            <a:fld id="{F8FF65F5-6D56-4099-A1B6-229A96AABD26}" type="slidenum">
              <a:rPr lang="en-US" sz="1400">
                <a:solidFill>
                  <a:prstClr val="black"/>
                </a:solidFill>
                <a:latin typeface="Calibri"/>
              </a:rPr>
              <a:pPr defTabSz="966612">
                <a:defRPr/>
              </a:pPr>
              <a:t>13</a:t>
            </a:fld>
            <a:endParaRPr lang="en-US" sz="1400" dirty="0">
              <a:solidFill>
                <a:prstClr val="black"/>
              </a:solidFill>
              <a:latin typeface="Calibri"/>
            </a:endParaRPr>
          </a:p>
        </p:txBody>
      </p:sp>
    </p:spTree>
    <p:extLst>
      <p:ext uri="{BB962C8B-B14F-4D97-AF65-F5344CB8AC3E}">
        <p14:creationId xmlns:p14="http://schemas.microsoft.com/office/powerpoint/2010/main" val="113957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13400" indent="-312846" eaLnBrk="0" hangingPunct="0">
              <a:defRPr>
                <a:solidFill>
                  <a:schemeClr val="tx1"/>
                </a:solidFill>
                <a:latin typeface="Arial" charset="0"/>
              </a:defRPr>
            </a:lvl2pPr>
            <a:lvl3pPr marL="1251383" indent="-250277" eaLnBrk="0" hangingPunct="0">
              <a:defRPr>
                <a:solidFill>
                  <a:schemeClr val="tx1"/>
                </a:solidFill>
                <a:latin typeface="Arial" charset="0"/>
              </a:defRPr>
            </a:lvl3pPr>
            <a:lvl4pPr marL="1751938" indent="-250277" eaLnBrk="0" hangingPunct="0">
              <a:defRPr>
                <a:solidFill>
                  <a:schemeClr val="tx1"/>
                </a:solidFill>
                <a:latin typeface="Arial" charset="0"/>
              </a:defRPr>
            </a:lvl4pPr>
            <a:lvl5pPr marL="2252491" indent="-250277" eaLnBrk="0" hangingPunct="0">
              <a:defRPr>
                <a:solidFill>
                  <a:schemeClr val="tx1"/>
                </a:solidFill>
                <a:latin typeface="Arial" charset="0"/>
              </a:defRPr>
            </a:lvl5pPr>
            <a:lvl6pPr marL="2753046" indent="-250277" eaLnBrk="0" fontAlgn="base" hangingPunct="0">
              <a:spcBef>
                <a:spcPct val="50000"/>
              </a:spcBef>
              <a:spcAft>
                <a:spcPct val="0"/>
              </a:spcAft>
              <a:defRPr>
                <a:solidFill>
                  <a:schemeClr val="tx1"/>
                </a:solidFill>
                <a:latin typeface="Arial" charset="0"/>
              </a:defRPr>
            </a:lvl6pPr>
            <a:lvl7pPr marL="3253598" indent="-250277" eaLnBrk="0" fontAlgn="base" hangingPunct="0">
              <a:spcBef>
                <a:spcPct val="50000"/>
              </a:spcBef>
              <a:spcAft>
                <a:spcPct val="0"/>
              </a:spcAft>
              <a:defRPr>
                <a:solidFill>
                  <a:schemeClr val="tx1"/>
                </a:solidFill>
                <a:latin typeface="Arial" charset="0"/>
              </a:defRPr>
            </a:lvl7pPr>
            <a:lvl8pPr marL="3754152" indent="-250277" eaLnBrk="0" fontAlgn="base" hangingPunct="0">
              <a:spcBef>
                <a:spcPct val="50000"/>
              </a:spcBef>
              <a:spcAft>
                <a:spcPct val="0"/>
              </a:spcAft>
              <a:defRPr>
                <a:solidFill>
                  <a:schemeClr val="tx1"/>
                </a:solidFill>
                <a:latin typeface="Arial" charset="0"/>
              </a:defRPr>
            </a:lvl8pPr>
            <a:lvl9pPr marL="4254706" indent="-250277" eaLnBrk="0" fontAlgn="base" hangingPunct="0">
              <a:spcBef>
                <a:spcPct val="50000"/>
              </a:spcBef>
              <a:spcAft>
                <a:spcPct val="0"/>
              </a:spcAft>
              <a:defRPr>
                <a:solidFill>
                  <a:schemeClr val="tx1"/>
                </a:solidFill>
                <a:latin typeface="Arial" charset="0"/>
              </a:defRPr>
            </a:lvl9pPr>
          </a:lstStyle>
          <a:p>
            <a:pPr eaLnBrk="1" hangingPunct="1"/>
            <a:fld id="{75F4F828-F338-44F7-A6F3-A63A9DB302F4}" type="slidenum">
              <a:rPr lang="nl-NL" altLang="en-US" smtClean="0"/>
              <a:pPr eaLnBrk="1" hangingPunct="1"/>
              <a:t>14</a:t>
            </a:fld>
            <a:endParaRPr lang="nl-NL" altLang="en-US"/>
          </a:p>
        </p:txBody>
      </p:sp>
    </p:spTree>
    <p:extLst>
      <p:ext uri="{BB962C8B-B14F-4D97-AF65-F5344CB8AC3E}">
        <p14:creationId xmlns:p14="http://schemas.microsoft.com/office/powerpoint/2010/main" val="256994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01A06-CB2F-4F26-9427-618DFF44E0CE}" type="slidenum">
              <a:rPr lang="en-US" smtClean="0"/>
              <a:t>15</a:t>
            </a:fld>
            <a:endParaRPr lang="en-US" dirty="0"/>
          </a:p>
        </p:txBody>
      </p:sp>
    </p:spTree>
    <p:extLst>
      <p:ext uri="{BB962C8B-B14F-4D97-AF65-F5344CB8AC3E}">
        <p14:creationId xmlns:p14="http://schemas.microsoft.com/office/powerpoint/2010/main" val="283664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01A06-CB2F-4F26-9427-618DFF44E0CE}" type="slidenum">
              <a:rPr lang="en-US" smtClean="0"/>
              <a:t>16</a:t>
            </a:fld>
            <a:endParaRPr lang="en-US" dirty="0"/>
          </a:p>
        </p:txBody>
      </p:sp>
    </p:spTree>
    <p:extLst>
      <p:ext uri="{BB962C8B-B14F-4D97-AF65-F5344CB8AC3E}">
        <p14:creationId xmlns:p14="http://schemas.microsoft.com/office/powerpoint/2010/main" val="215587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701A06-CB2F-4F26-9427-618DFF44E0CE}" type="slidenum">
              <a:rPr lang="en-US" smtClean="0"/>
              <a:t>2</a:t>
            </a:fld>
            <a:endParaRPr lang="en-US" dirty="0"/>
          </a:p>
        </p:txBody>
      </p:sp>
    </p:spTree>
    <p:extLst>
      <p:ext uri="{BB962C8B-B14F-4D97-AF65-F5344CB8AC3E}">
        <p14:creationId xmlns:p14="http://schemas.microsoft.com/office/powerpoint/2010/main" val="327943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endParaRPr lang="en-US" b="0" baseline="0" dirty="0">
              <a:solidFill>
                <a:schemeClr val="tx1"/>
              </a:solidFill>
            </a:endParaRPr>
          </a:p>
        </p:txBody>
      </p:sp>
      <p:sp>
        <p:nvSpPr>
          <p:cNvPr id="4" name="Slide Number Placeholder 3"/>
          <p:cNvSpPr>
            <a:spLocks noGrp="1"/>
          </p:cNvSpPr>
          <p:nvPr>
            <p:ph type="sldNum" sz="quarter" idx="10"/>
          </p:nvPr>
        </p:nvSpPr>
        <p:spPr/>
        <p:txBody>
          <a:bodyPr/>
          <a:lstStyle/>
          <a:p>
            <a:fld id="{A9FF200A-5A4B-B146-A4B3-D5E454E73C8E}" type="slidenum">
              <a:rPr lang="en-US" smtClean="0"/>
              <a:t>3</a:t>
            </a:fld>
            <a:endParaRPr lang="en-US" dirty="0"/>
          </a:p>
        </p:txBody>
      </p:sp>
    </p:spTree>
    <p:extLst>
      <p:ext uri="{BB962C8B-B14F-4D97-AF65-F5344CB8AC3E}">
        <p14:creationId xmlns:p14="http://schemas.microsoft.com/office/powerpoint/2010/main" val="347975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F200A-5A4B-B146-A4B3-D5E454E73C8E}" type="slidenum">
              <a:rPr lang="en-US" smtClean="0"/>
              <a:t>4</a:t>
            </a:fld>
            <a:endParaRPr lang="en-US" dirty="0"/>
          </a:p>
        </p:txBody>
      </p:sp>
    </p:spTree>
    <p:extLst>
      <p:ext uri="{BB962C8B-B14F-4D97-AF65-F5344CB8AC3E}">
        <p14:creationId xmlns:p14="http://schemas.microsoft.com/office/powerpoint/2010/main" val="117351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66612">
              <a:defRPr/>
            </a:pPr>
            <a:fld id="{F8FF65F5-6D56-4099-A1B6-229A96AABD26}" type="slidenum">
              <a:rPr lang="en-US" sz="1400">
                <a:solidFill>
                  <a:prstClr val="black"/>
                </a:solidFill>
                <a:latin typeface="Calibri"/>
              </a:rPr>
              <a:pPr defTabSz="966612">
                <a:defRPr/>
              </a:pPr>
              <a:t>5</a:t>
            </a:fld>
            <a:endParaRPr lang="en-US" sz="1400" dirty="0">
              <a:solidFill>
                <a:prstClr val="black"/>
              </a:solidFill>
              <a:latin typeface="Calibri"/>
            </a:endParaRPr>
          </a:p>
        </p:txBody>
      </p:sp>
    </p:spTree>
    <p:extLst>
      <p:ext uri="{BB962C8B-B14F-4D97-AF65-F5344CB8AC3E}">
        <p14:creationId xmlns:p14="http://schemas.microsoft.com/office/powerpoint/2010/main" val="322542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9FF200A-5A4B-B146-A4B3-D5E454E73C8E}" type="slidenum">
              <a:rPr lang="en-US" smtClean="0"/>
              <a:t>6</a:t>
            </a:fld>
            <a:endParaRPr lang="en-US" dirty="0"/>
          </a:p>
        </p:txBody>
      </p:sp>
    </p:spTree>
    <p:extLst>
      <p:ext uri="{BB962C8B-B14F-4D97-AF65-F5344CB8AC3E}">
        <p14:creationId xmlns:p14="http://schemas.microsoft.com/office/powerpoint/2010/main" val="63544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F200A-5A4B-B146-A4B3-D5E454E73C8E}" type="slidenum">
              <a:rPr lang="en-US" smtClean="0"/>
              <a:t>7</a:t>
            </a:fld>
            <a:endParaRPr lang="en-US" dirty="0"/>
          </a:p>
        </p:txBody>
      </p:sp>
    </p:spTree>
    <p:extLst>
      <p:ext uri="{BB962C8B-B14F-4D97-AF65-F5344CB8AC3E}">
        <p14:creationId xmlns:p14="http://schemas.microsoft.com/office/powerpoint/2010/main" val="350683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F200A-5A4B-B146-A4B3-D5E454E73C8E}" type="slidenum">
              <a:rPr lang="en-US" smtClean="0"/>
              <a:t>8</a:t>
            </a:fld>
            <a:endParaRPr lang="en-US" dirty="0"/>
          </a:p>
        </p:txBody>
      </p:sp>
    </p:spTree>
    <p:extLst>
      <p:ext uri="{BB962C8B-B14F-4D97-AF65-F5344CB8AC3E}">
        <p14:creationId xmlns:p14="http://schemas.microsoft.com/office/powerpoint/2010/main" val="407419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pPr defTabSz="966612">
              <a:defRPr/>
            </a:pPr>
            <a:fld id="{F8FF65F5-6D56-4099-A1B6-229A96AABD26}" type="slidenum">
              <a:rPr lang="en-US" sz="1400">
                <a:solidFill>
                  <a:prstClr val="black"/>
                </a:solidFill>
                <a:latin typeface="Calibri"/>
              </a:rPr>
              <a:pPr defTabSz="966612">
                <a:defRPr/>
              </a:pPr>
              <a:t>9</a:t>
            </a:fld>
            <a:endParaRPr lang="en-US" sz="1400" dirty="0">
              <a:solidFill>
                <a:prstClr val="black"/>
              </a:solidFill>
              <a:latin typeface="Calibri"/>
            </a:endParaRPr>
          </a:p>
        </p:txBody>
      </p:sp>
    </p:spTree>
    <p:extLst>
      <p:ext uri="{BB962C8B-B14F-4D97-AF65-F5344CB8AC3E}">
        <p14:creationId xmlns:p14="http://schemas.microsoft.com/office/powerpoint/2010/main" val="427792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9" y="387357"/>
            <a:ext cx="8229600" cy="717550"/>
          </a:xfrm>
          <a:prstGeom prst="rect">
            <a:avLst/>
          </a:prstGeom>
        </p:spPr>
        <p:txBody>
          <a:bodyPr/>
          <a:lstStyle>
            <a:lvl1pPr algn="l">
              <a:defRPr sz="4000" b="0" i="0">
                <a:solidFill>
                  <a:schemeClr val="tx2"/>
                </a:solidFill>
                <a:latin typeface="Proxima Nova Lt" panose="02000506030000020004" pitchFamily="50"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6"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8"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354078518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orange-bar.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52141" cy="4840045"/>
          </a:xfrm>
          <a:prstGeom prst="rect">
            <a:avLst/>
          </a:prstGeom>
        </p:spPr>
      </p:pic>
      <p:sp>
        <p:nvSpPr>
          <p:cNvPr id="8" name="Title 4"/>
          <p:cNvSpPr txBox="1">
            <a:spLocks/>
          </p:cNvSpPr>
          <p:nvPr/>
        </p:nvSpPr>
        <p:spPr>
          <a:xfrm>
            <a:off x="342900" y="2395538"/>
            <a:ext cx="8229600" cy="1143000"/>
          </a:xfrm>
          <a:prstGeom prst="rect">
            <a:avLst/>
          </a:prstGeom>
        </p:spPr>
        <p:txBody>
          <a:bodyPr/>
          <a:lstStyle>
            <a:lvl1pPr algn="l" defTabSz="457200" rtl="0" eaLnBrk="1" latinLnBrk="0" hangingPunct="1">
              <a:spcBef>
                <a:spcPct val="0"/>
              </a:spcBef>
              <a:buNone/>
              <a:defRPr sz="3000" kern="1200" baseline="0">
                <a:solidFill>
                  <a:srgbClr val="F6921E"/>
                </a:solidFill>
                <a:latin typeface="Arial"/>
                <a:ea typeface="+mj-ea"/>
                <a:cs typeface="Arial"/>
              </a:defRPr>
            </a:lvl1pPr>
          </a:lstStyle>
          <a:p>
            <a:r>
              <a:rPr lang="en-US" sz="4000" dirty="0">
                <a:solidFill>
                  <a:schemeClr val="bg1"/>
                </a:solidFill>
              </a:rPr>
              <a:t>Add Title</a:t>
            </a:r>
          </a:p>
        </p:txBody>
      </p:sp>
      <p:pic>
        <p:nvPicPr>
          <p:cNvPr id="4" name="Picture 3" descr="orange-bar.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52141" cy="4840045"/>
          </a:xfrm>
          <a:prstGeom prst="rect">
            <a:avLst/>
          </a:prstGeom>
        </p:spPr>
      </p:pic>
      <p:sp>
        <p:nvSpPr>
          <p:cNvPr id="6" name="Rectangle 5"/>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spTree>
    <p:extLst>
      <p:ext uri="{BB962C8B-B14F-4D97-AF65-F5344CB8AC3E}">
        <p14:creationId xmlns:p14="http://schemas.microsoft.com/office/powerpoint/2010/main" val="312517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32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0435" y="78941"/>
            <a:ext cx="7241350" cy="741512"/>
          </a:xfrm>
          <a:prstGeom prst="rect">
            <a:avLst/>
          </a:prstGeom>
        </p:spPr>
        <p:txBody>
          <a:bodyPr anchor="ctr"/>
          <a:lstStyle>
            <a:lvl1pPr algn="l">
              <a:defRPr sz="26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0BB6D-9522-2B42-8868-3FD3AA481388}" type="slidenum">
              <a:rPr lang="en-US" smtClean="0"/>
              <a:t>‹#›</a:t>
            </a:fld>
            <a:endParaRPr lang="en-US" dirty="0"/>
          </a:p>
        </p:txBody>
      </p:sp>
    </p:spTree>
    <p:extLst>
      <p:ext uri="{BB962C8B-B14F-4D97-AF65-F5344CB8AC3E}">
        <p14:creationId xmlns:p14="http://schemas.microsoft.com/office/powerpoint/2010/main" val="2900069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USE THIS ONE">
    <p:spTree>
      <p:nvGrpSpPr>
        <p:cNvPr id="1" name=""/>
        <p:cNvGrpSpPr/>
        <p:nvPr/>
      </p:nvGrpSpPr>
      <p:grpSpPr>
        <a:xfrm>
          <a:off x="0" y="0"/>
          <a:ext cx="0" cy="0"/>
          <a:chOff x="0" y="0"/>
          <a:chExt cx="0" cy="0"/>
        </a:xfrm>
      </p:grpSpPr>
      <p:pic>
        <p:nvPicPr>
          <p:cNvPr id="7" name="Picture 6"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2" name="Rectangle 1"/>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pic>
        <p:nvPicPr>
          <p:cNvPr id="10" name="Picture 9">
            <a:extLst>
              <a:ext uri="{FF2B5EF4-FFF2-40B4-BE49-F238E27FC236}">
                <a16:creationId xmlns:a16="http://schemas.microsoft.com/office/drawing/2014/main" id="{D0421E24-B848-4AC4-AAE9-D79B85A1FE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2732" y="5935102"/>
            <a:ext cx="1476297" cy="830417"/>
          </a:xfrm>
          <a:prstGeom prst="rect">
            <a:avLst/>
          </a:prstGeom>
        </p:spPr>
      </p:pic>
      <p:pic>
        <p:nvPicPr>
          <p:cNvPr id="11" name="Picture 10">
            <a:extLst>
              <a:ext uri="{FF2B5EF4-FFF2-40B4-BE49-F238E27FC236}">
                <a16:creationId xmlns:a16="http://schemas.microsoft.com/office/drawing/2014/main" id="{36FAC1E5-0C4B-4E27-B30B-026AD733C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364" y="6430423"/>
            <a:ext cx="2014117" cy="78327"/>
          </a:xfrm>
          <a:prstGeom prst="rect">
            <a:avLst/>
          </a:prstGeom>
        </p:spPr>
      </p:pic>
      <p:sp>
        <p:nvSpPr>
          <p:cNvPr id="12" name="Rectangle 34">
            <a:extLst>
              <a:ext uri="{FF2B5EF4-FFF2-40B4-BE49-F238E27FC236}">
                <a16:creationId xmlns:a16="http://schemas.microsoft.com/office/drawing/2014/main" id="{7919B96A-CE2D-446C-847B-72ED885ED224}"/>
              </a:ext>
            </a:extLst>
          </p:cNvPr>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Tree>
    <p:extLst>
      <p:ext uri="{BB962C8B-B14F-4D97-AF65-F5344CB8AC3E}">
        <p14:creationId xmlns:p14="http://schemas.microsoft.com/office/powerpoint/2010/main" val="2407068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9" y="387357"/>
            <a:ext cx="8229600" cy="717550"/>
          </a:xfrm>
          <a:prstGeom prst="rect">
            <a:avLst/>
          </a:prstGeom>
        </p:spPr>
        <p:txBody>
          <a:bodyPr/>
          <a:lstStyle>
            <a:lvl1pPr algn="l">
              <a:defRPr sz="4000"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Rectangle 6"/>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spTree>
    <p:extLst>
      <p:ext uri="{BB962C8B-B14F-4D97-AF65-F5344CB8AC3E}">
        <p14:creationId xmlns:p14="http://schemas.microsoft.com/office/powerpoint/2010/main" val="392479507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9" y="387357"/>
            <a:ext cx="8229600" cy="717550"/>
          </a:xfrm>
          <a:prstGeom prst="rect">
            <a:avLst/>
          </a:prstGeom>
        </p:spPr>
        <p:txBody>
          <a:bodyPr/>
          <a:lstStyle>
            <a:lvl1pPr algn="l">
              <a:defRPr sz="4000"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Rectangle 6"/>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spTree>
    <p:extLst>
      <p:ext uri="{BB962C8B-B14F-4D97-AF65-F5344CB8AC3E}">
        <p14:creationId xmlns:p14="http://schemas.microsoft.com/office/powerpoint/2010/main" val="51167570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58" tIns="50929" rIns="101858" bIns="50929"/>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
        <p:nvSpPr>
          <p:cNvPr id="3" name="Title 1"/>
          <p:cNvSpPr>
            <a:spLocks noGrp="1"/>
          </p:cNvSpPr>
          <p:nvPr>
            <p:ph type="title" hasCustomPrompt="1"/>
          </p:nvPr>
        </p:nvSpPr>
        <p:spPr>
          <a:xfrm>
            <a:off x="479429" y="387357"/>
            <a:ext cx="8229600" cy="717550"/>
          </a:xfrm>
          <a:prstGeom prst="rect">
            <a:avLst/>
          </a:prstGeom>
        </p:spPr>
        <p:txBody>
          <a:bodyPr/>
          <a:lstStyle>
            <a:lvl1pPr algn="l">
              <a:defRPr sz="4000"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Text Placeholder 6"/>
          <p:cNvSpPr>
            <a:spLocks noGrp="1"/>
          </p:cNvSpPr>
          <p:nvPr>
            <p:ph type="body" sz="quarter" idx="10" hasCustomPrompt="1"/>
          </p:nvPr>
        </p:nvSpPr>
        <p:spPr>
          <a:xfrm>
            <a:off x="479429" y="1022515"/>
            <a:ext cx="8229600" cy="337515"/>
          </a:xfrm>
          <a:prstGeom prst="rect">
            <a:avLst/>
          </a:prstGeom>
        </p:spPr>
        <p:txBody>
          <a:bodyPr/>
          <a:lstStyle>
            <a:lvl1pPr marL="0" indent="0">
              <a:buNone/>
              <a:defRPr sz="1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9"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9405114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line header with sub">
    <p:spTree>
      <p:nvGrpSpPr>
        <p:cNvPr id="1" name=""/>
        <p:cNvGrpSpPr/>
        <p:nvPr/>
      </p:nvGrpSpPr>
      <p:grpSpPr>
        <a:xfrm>
          <a:off x="0" y="0"/>
          <a:ext cx="0" cy="0"/>
          <a:chOff x="0" y="0"/>
          <a:chExt cx="0" cy="0"/>
        </a:xfrm>
      </p:grpSpPr>
      <p:sp>
        <p:nvSpPr>
          <p:cNvPr id="2"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58" tIns="50929" rIns="101858" bIns="50929"/>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
        <p:nvSpPr>
          <p:cNvPr id="3" name="Title 1"/>
          <p:cNvSpPr>
            <a:spLocks noGrp="1"/>
          </p:cNvSpPr>
          <p:nvPr>
            <p:ph type="title" hasCustomPrompt="1"/>
          </p:nvPr>
        </p:nvSpPr>
        <p:spPr>
          <a:xfrm>
            <a:off x="479429" y="387356"/>
            <a:ext cx="8229600" cy="1098145"/>
          </a:xfrm>
          <a:prstGeom prst="rect">
            <a:avLst/>
          </a:prstGeom>
        </p:spPr>
        <p:txBody>
          <a:bodyPr/>
          <a:lstStyle>
            <a:lvl1pPr algn="l">
              <a:defRPr sz="4000"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Text Placeholder 6"/>
          <p:cNvSpPr>
            <a:spLocks noGrp="1"/>
          </p:cNvSpPr>
          <p:nvPr>
            <p:ph type="body" sz="quarter" idx="10" hasCustomPrompt="1"/>
          </p:nvPr>
        </p:nvSpPr>
        <p:spPr>
          <a:xfrm>
            <a:off x="479429" y="1574159"/>
            <a:ext cx="8229600" cy="337515"/>
          </a:xfrm>
          <a:prstGeom prst="rect">
            <a:avLst/>
          </a:prstGeom>
        </p:spPr>
        <p:txBody>
          <a:bodyPr/>
          <a:lstStyle>
            <a:lvl1pPr marL="0" indent="0">
              <a:buNone/>
              <a:defRPr sz="1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9"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81587711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line header with sub- no bottom">
    <p:spTree>
      <p:nvGrpSpPr>
        <p:cNvPr id="1" name=""/>
        <p:cNvGrpSpPr/>
        <p:nvPr/>
      </p:nvGrpSpPr>
      <p:grpSpPr>
        <a:xfrm>
          <a:off x="0" y="0"/>
          <a:ext cx="0" cy="0"/>
          <a:chOff x="0" y="0"/>
          <a:chExt cx="0" cy="0"/>
        </a:xfrm>
      </p:grpSpPr>
      <p:sp>
        <p:nvSpPr>
          <p:cNvPr id="5" name="Rectangle 4"/>
          <p:cNvSpPr/>
          <p:nvPr userDrawn="1"/>
        </p:nvSpPr>
        <p:spPr>
          <a:xfrm>
            <a:off x="186267" y="5926667"/>
            <a:ext cx="8788400" cy="7201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58" tIns="50929" rIns="101858" bIns="50929"/>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
        <p:nvSpPr>
          <p:cNvPr id="3" name="Title 1"/>
          <p:cNvSpPr>
            <a:spLocks noGrp="1"/>
          </p:cNvSpPr>
          <p:nvPr>
            <p:ph type="title" hasCustomPrompt="1"/>
          </p:nvPr>
        </p:nvSpPr>
        <p:spPr>
          <a:xfrm>
            <a:off x="479429" y="387356"/>
            <a:ext cx="8229600" cy="1098145"/>
          </a:xfrm>
          <a:prstGeom prst="rect">
            <a:avLst/>
          </a:prstGeom>
        </p:spPr>
        <p:txBody>
          <a:bodyPr/>
          <a:lstStyle>
            <a:lvl1pPr algn="l">
              <a:defRPr sz="4000" b="0"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Text Placeholder 6"/>
          <p:cNvSpPr>
            <a:spLocks noGrp="1"/>
          </p:cNvSpPr>
          <p:nvPr>
            <p:ph type="body" sz="quarter" idx="10" hasCustomPrompt="1"/>
          </p:nvPr>
        </p:nvSpPr>
        <p:spPr>
          <a:xfrm>
            <a:off x="479429" y="1574159"/>
            <a:ext cx="8229600" cy="337515"/>
          </a:xfrm>
          <a:prstGeom prst="rect">
            <a:avLst/>
          </a:prstGeom>
        </p:spPr>
        <p:txBody>
          <a:bodyPr/>
          <a:lstStyle>
            <a:lvl1pPr marL="0" indent="0">
              <a:buNone/>
              <a:defRPr sz="1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9"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127565922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36925"/>
            <a:ext cx="7772400" cy="1470025"/>
          </a:xfrm>
          <a:prstGeom prst="rect">
            <a:avLst/>
          </a:prstGeom>
        </p:spPr>
        <p:txBody>
          <a:bodyPr/>
          <a:lstStyle>
            <a:lvl1pPr algn="l">
              <a:defRPr sz="480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4629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Tree>
    <p:extLst>
      <p:ext uri="{BB962C8B-B14F-4D97-AF65-F5344CB8AC3E}">
        <p14:creationId xmlns:p14="http://schemas.microsoft.com/office/powerpoint/2010/main" val="263405230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9B76E-06FD-9A4B-88C6-8B27EF5DBFEC}"/>
              </a:ext>
            </a:extLst>
          </p:cNvPr>
          <p:cNvSpPr/>
          <p:nvPr userDrawn="1"/>
        </p:nvSpPr>
        <p:spPr>
          <a:xfrm>
            <a:off x="0" y="0"/>
            <a:ext cx="9143999" cy="5720080"/>
          </a:xfrm>
          <a:prstGeom prst="rect">
            <a:avLst/>
          </a:prstGeom>
          <a:solidFill>
            <a:srgbClr val="F5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
        <p:nvSpPr>
          <p:cNvPr id="4" name="Title 1"/>
          <p:cNvSpPr>
            <a:spLocks noGrp="1"/>
          </p:cNvSpPr>
          <p:nvPr>
            <p:ph type="ctrTitle"/>
          </p:nvPr>
        </p:nvSpPr>
        <p:spPr>
          <a:xfrm>
            <a:off x="431800" y="3880933"/>
            <a:ext cx="7772400" cy="930275"/>
          </a:xfrm>
          <a:prstGeom prst="rect">
            <a:avLst/>
          </a:prstGeom>
        </p:spPr>
        <p:txBody>
          <a:bodyPr/>
          <a:lstStyle>
            <a:lvl1pPr algn="l">
              <a:defRPr sz="48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3"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105665402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87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4" name="Picture 3" descr="orange-bar.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52141" cy="4840045"/>
          </a:xfrm>
          <a:prstGeom prst="rect">
            <a:avLst/>
          </a:prstGeom>
        </p:spPr>
      </p:pic>
      <p:sp>
        <p:nvSpPr>
          <p:cNvPr id="6" name="Rectangle 5"/>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spTree>
    <p:extLst>
      <p:ext uri="{BB962C8B-B14F-4D97-AF65-F5344CB8AC3E}">
        <p14:creationId xmlns:p14="http://schemas.microsoft.com/office/powerpoint/2010/main" val="3877941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USE THIS ONE">
    <p:spTree>
      <p:nvGrpSpPr>
        <p:cNvPr id="1" name=""/>
        <p:cNvGrpSpPr/>
        <p:nvPr/>
      </p:nvGrpSpPr>
      <p:grpSpPr>
        <a:xfrm>
          <a:off x="0" y="0"/>
          <a:ext cx="0" cy="0"/>
          <a:chOff x="0" y="0"/>
          <a:chExt cx="0" cy="0"/>
        </a:xfrm>
      </p:grpSpPr>
      <p:pic>
        <p:nvPicPr>
          <p:cNvPr id="7" name="Picture 6"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2" name="Rectangle 1"/>
          <p:cNvSpPr/>
          <p:nvPr userDrawn="1"/>
        </p:nvSpPr>
        <p:spPr>
          <a:xfrm>
            <a:off x="354651" y="6150282"/>
            <a:ext cx="4572000" cy="215444"/>
          </a:xfrm>
          <a:prstGeom prst="rect">
            <a:avLst/>
          </a:prstGeom>
        </p:spPr>
        <p:txBody>
          <a:bodyPr>
            <a:spAutoFit/>
          </a:bodyPr>
          <a:lstStyle/>
          <a:p>
            <a:r>
              <a:rPr lang="en-US" sz="800" dirty="0">
                <a:solidFill>
                  <a:schemeClr val="bg1">
                    <a:lumMod val="50000"/>
                  </a:schemeClr>
                </a:solidFill>
                <a:latin typeface="Arial" panose="020B0604020202020204" pitchFamily="34" charset="0"/>
                <a:cs typeface="Arial" panose="020B0604020202020204" pitchFamily="34" charset="0"/>
              </a:rPr>
              <a:t>ReliaStar Life Insurance Company, a member of the Voya</a:t>
            </a:r>
            <a:r>
              <a:rPr lang="en-US" sz="800" baseline="30000" dirty="0">
                <a:solidFill>
                  <a:schemeClr val="bg1">
                    <a:lumMod val="50000"/>
                  </a:schemeClr>
                </a:solidFill>
                <a:latin typeface="Arial" panose="020B0604020202020204" pitchFamily="34" charset="0"/>
                <a:cs typeface="Arial" panose="020B0604020202020204" pitchFamily="34" charset="0"/>
              </a:rPr>
              <a:t>®</a:t>
            </a:r>
            <a:r>
              <a:rPr lang="en-US" sz="800" dirty="0">
                <a:solidFill>
                  <a:schemeClr val="bg1">
                    <a:lumMod val="50000"/>
                  </a:schemeClr>
                </a:solidFill>
                <a:latin typeface="Arial" panose="020B0604020202020204" pitchFamily="34" charset="0"/>
                <a:cs typeface="Arial" panose="020B0604020202020204" pitchFamily="34" charset="0"/>
              </a:rPr>
              <a:t> family of companies</a:t>
            </a:r>
            <a:endParaRPr lang="en-US" sz="800" dirty="0"/>
          </a:p>
        </p:txBody>
      </p:sp>
      <p:pic>
        <p:nvPicPr>
          <p:cNvPr id="10" name="Picture 9">
            <a:extLst>
              <a:ext uri="{FF2B5EF4-FFF2-40B4-BE49-F238E27FC236}">
                <a16:creationId xmlns:a16="http://schemas.microsoft.com/office/drawing/2014/main" id="{D0421E24-B848-4AC4-AAE9-D79B85A1FE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2732" y="5935102"/>
            <a:ext cx="1476297" cy="830417"/>
          </a:xfrm>
          <a:prstGeom prst="rect">
            <a:avLst/>
          </a:prstGeom>
        </p:spPr>
      </p:pic>
      <p:pic>
        <p:nvPicPr>
          <p:cNvPr id="11" name="Picture 10">
            <a:extLst>
              <a:ext uri="{FF2B5EF4-FFF2-40B4-BE49-F238E27FC236}">
                <a16:creationId xmlns:a16="http://schemas.microsoft.com/office/drawing/2014/main" id="{36FAC1E5-0C4B-4E27-B30B-026AD733C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364" y="6430423"/>
            <a:ext cx="2014117" cy="78327"/>
          </a:xfrm>
          <a:prstGeom prst="rect">
            <a:avLst/>
          </a:prstGeom>
        </p:spPr>
      </p:pic>
      <p:sp>
        <p:nvSpPr>
          <p:cNvPr id="12" name="Rectangle 34">
            <a:extLst>
              <a:ext uri="{FF2B5EF4-FFF2-40B4-BE49-F238E27FC236}">
                <a16:creationId xmlns:a16="http://schemas.microsoft.com/office/drawing/2014/main" id="{7919B96A-CE2D-446C-847B-72ED885ED224}"/>
              </a:ext>
            </a:extLst>
          </p:cNvPr>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Tree>
    <p:extLst>
      <p:ext uri="{BB962C8B-B14F-4D97-AF65-F5344CB8AC3E}">
        <p14:creationId xmlns:p14="http://schemas.microsoft.com/office/powerpoint/2010/main" val="275729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Tree>
    <p:extLst>
      <p:ext uri="{BB962C8B-B14F-4D97-AF65-F5344CB8AC3E}">
        <p14:creationId xmlns:p14="http://schemas.microsoft.com/office/powerpoint/2010/main" val="200775212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header with sub">
    <p:spTree>
      <p:nvGrpSpPr>
        <p:cNvPr id="1" name=""/>
        <p:cNvGrpSpPr/>
        <p:nvPr/>
      </p:nvGrpSpPr>
      <p:grpSpPr>
        <a:xfrm>
          <a:off x="0" y="0"/>
          <a:ext cx="0" cy="0"/>
          <a:chOff x="0" y="0"/>
          <a:chExt cx="0" cy="0"/>
        </a:xfrm>
      </p:grpSpPr>
      <p:sp>
        <p:nvSpPr>
          <p:cNvPr id="2"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58" tIns="50929" rIns="101858" bIns="50929"/>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
        <p:nvSpPr>
          <p:cNvPr id="3" name="Title 1"/>
          <p:cNvSpPr>
            <a:spLocks noGrp="1"/>
          </p:cNvSpPr>
          <p:nvPr>
            <p:ph type="title" hasCustomPrompt="1"/>
          </p:nvPr>
        </p:nvSpPr>
        <p:spPr>
          <a:xfrm>
            <a:off x="479429" y="387356"/>
            <a:ext cx="8229600" cy="1098145"/>
          </a:xfrm>
          <a:prstGeom prst="rect">
            <a:avLst/>
          </a:prstGeom>
        </p:spPr>
        <p:txBody>
          <a:bodyPr/>
          <a:lstStyle>
            <a:lvl1pPr algn="l">
              <a:defRPr sz="4000" b="0" i="0">
                <a:solidFill>
                  <a:schemeClr val="tx2"/>
                </a:solidFill>
                <a:latin typeface="Proxima Nova Lt" panose="02000506030000020004" pitchFamily="50"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Text Placeholder 6"/>
          <p:cNvSpPr>
            <a:spLocks noGrp="1"/>
          </p:cNvSpPr>
          <p:nvPr>
            <p:ph type="body" sz="quarter" idx="10" hasCustomPrompt="1"/>
          </p:nvPr>
        </p:nvSpPr>
        <p:spPr>
          <a:xfrm>
            <a:off x="479429" y="1574159"/>
            <a:ext cx="8229600" cy="337515"/>
          </a:xfrm>
          <a:prstGeom prst="rect">
            <a:avLst/>
          </a:prstGeom>
        </p:spPr>
        <p:txBody>
          <a:bodyPr/>
          <a:lstStyle>
            <a:lvl1pPr marL="0" indent="0">
              <a:buNone/>
              <a:defRPr sz="1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9"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55855939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er with sub- no bottom">
    <p:spTree>
      <p:nvGrpSpPr>
        <p:cNvPr id="1" name=""/>
        <p:cNvGrpSpPr/>
        <p:nvPr/>
      </p:nvGrpSpPr>
      <p:grpSpPr>
        <a:xfrm>
          <a:off x="0" y="0"/>
          <a:ext cx="0" cy="0"/>
          <a:chOff x="0" y="0"/>
          <a:chExt cx="0" cy="0"/>
        </a:xfrm>
      </p:grpSpPr>
      <p:sp>
        <p:nvSpPr>
          <p:cNvPr id="5" name="Rectangle 4"/>
          <p:cNvSpPr/>
          <p:nvPr userDrawn="1"/>
        </p:nvSpPr>
        <p:spPr>
          <a:xfrm>
            <a:off x="186267" y="5926667"/>
            <a:ext cx="8788400" cy="7201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58" tIns="50929" rIns="101858" bIns="50929"/>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sp>
        <p:nvSpPr>
          <p:cNvPr id="3" name="Title 1"/>
          <p:cNvSpPr>
            <a:spLocks noGrp="1"/>
          </p:cNvSpPr>
          <p:nvPr>
            <p:ph type="title" hasCustomPrompt="1"/>
          </p:nvPr>
        </p:nvSpPr>
        <p:spPr>
          <a:xfrm>
            <a:off x="479429" y="387356"/>
            <a:ext cx="8229600" cy="1098145"/>
          </a:xfrm>
          <a:prstGeom prst="rect">
            <a:avLst/>
          </a:prstGeom>
        </p:spPr>
        <p:txBody>
          <a:bodyPr/>
          <a:lstStyle>
            <a:lvl1pPr algn="l">
              <a:defRPr sz="4000" b="0" i="0">
                <a:solidFill>
                  <a:schemeClr val="tx2"/>
                </a:solidFill>
                <a:latin typeface="Proxima Nova Lt" panose="02000506030000020004" pitchFamily="50" charset="0"/>
                <a:cs typeface="Arial" panose="020B0604020202020204" pitchFamily="34" charset="0"/>
              </a:defRPr>
            </a:lvl1pPr>
          </a:lstStyle>
          <a:p>
            <a:r>
              <a:rPr lang="en-US" dirty="0"/>
              <a:t>Click to edit master title style</a:t>
            </a:r>
          </a:p>
        </p:txBody>
      </p:sp>
      <p:pic>
        <p:nvPicPr>
          <p:cNvPr id="4" name="Picture 3" descr="voybar-RGB-long.jpg">
            <a:extLst>
              <a:ext uri="{FF2B5EF4-FFF2-40B4-BE49-F238E27FC236}">
                <a16:creationId xmlns:a16="http://schemas.microsoft.com/office/drawing/2014/main" id="{5B4C6B7C-4598-B547-A41E-7E7739DE6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1" y="0"/>
            <a:ext cx="9150901" cy="249835"/>
          </a:xfrm>
          <a:prstGeom prst="rect">
            <a:avLst/>
          </a:prstGeom>
        </p:spPr>
      </p:pic>
      <p:sp>
        <p:nvSpPr>
          <p:cNvPr id="7" name="Text Placeholder 6"/>
          <p:cNvSpPr>
            <a:spLocks noGrp="1"/>
          </p:cNvSpPr>
          <p:nvPr>
            <p:ph type="body" sz="quarter" idx="10" hasCustomPrompt="1"/>
          </p:nvPr>
        </p:nvSpPr>
        <p:spPr>
          <a:xfrm>
            <a:off x="479429" y="1574159"/>
            <a:ext cx="8229600" cy="337515"/>
          </a:xfrm>
          <a:prstGeom prst="rect">
            <a:avLst/>
          </a:prstGeom>
        </p:spPr>
        <p:txBody>
          <a:bodyPr/>
          <a:lstStyle>
            <a:lvl1pPr marL="0" indent="0">
              <a:buNone/>
              <a:defRPr sz="1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9"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00483375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36925"/>
            <a:ext cx="7772400" cy="1470025"/>
          </a:xfrm>
          <a:prstGeom prst="rect">
            <a:avLst/>
          </a:prstGeom>
        </p:spPr>
        <p:txBody>
          <a:bodyPr/>
          <a:lstStyle>
            <a:lvl1pPr algn="l">
              <a:defRPr sz="480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4594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oran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9B76E-06FD-9A4B-88C6-8B27EF5DBFEC}"/>
              </a:ext>
            </a:extLst>
          </p:cNvPr>
          <p:cNvSpPr/>
          <p:nvPr userDrawn="1"/>
        </p:nvSpPr>
        <p:spPr>
          <a:xfrm>
            <a:off x="0" y="0"/>
            <a:ext cx="9143999" cy="5720080"/>
          </a:xfrm>
          <a:prstGeom prst="rect">
            <a:avLst/>
          </a:prstGeom>
          <a:solidFill>
            <a:srgbClr val="F5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endParaRPr>
          </a:p>
        </p:txBody>
      </p:sp>
      <p:sp>
        <p:nvSpPr>
          <p:cNvPr id="4" name="Title 1"/>
          <p:cNvSpPr>
            <a:spLocks noGrp="1"/>
          </p:cNvSpPr>
          <p:nvPr>
            <p:ph type="ctrTitle"/>
          </p:nvPr>
        </p:nvSpPr>
        <p:spPr>
          <a:xfrm>
            <a:off x="431800" y="3880933"/>
            <a:ext cx="7772400" cy="930275"/>
          </a:xfrm>
          <a:prstGeom prst="rect">
            <a:avLst/>
          </a:prstGeom>
        </p:spPr>
        <p:txBody>
          <a:bodyPr/>
          <a:lstStyle>
            <a:lvl1pPr algn="l">
              <a:defRPr sz="48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Text Placeholder 6"/>
          <p:cNvSpPr>
            <a:spLocks noGrp="1"/>
          </p:cNvSpPr>
          <p:nvPr>
            <p:ph type="body" sz="quarter" idx="11" hasCustomPrompt="1"/>
          </p:nvPr>
        </p:nvSpPr>
        <p:spPr>
          <a:xfrm>
            <a:off x="359842" y="6209818"/>
            <a:ext cx="6654418" cy="196766"/>
          </a:xfrm>
          <a:prstGeom prst="rect">
            <a:avLst/>
          </a:prstGeom>
        </p:spPr>
        <p:txBody>
          <a:bodyPr anchor="b"/>
          <a:lstStyle>
            <a:lvl1pPr marL="0" indent="0">
              <a:spcBef>
                <a:spcPts val="0"/>
              </a:spcBef>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3" name="Text Placeholder 6"/>
          <p:cNvSpPr>
            <a:spLocks noGrp="1"/>
          </p:cNvSpPr>
          <p:nvPr>
            <p:ph type="body" sz="quarter" idx="12" hasCustomPrompt="1"/>
          </p:nvPr>
        </p:nvSpPr>
        <p:spPr>
          <a:xfrm>
            <a:off x="359842" y="6518473"/>
            <a:ext cx="6654418" cy="219919"/>
          </a:xfrm>
          <a:prstGeom prst="rect">
            <a:avLst/>
          </a:prstGeom>
        </p:spPr>
        <p:txBody>
          <a:bodyPr/>
          <a:lstStyle>
            <a:lvl1pPr marL="0" indent="0">
              <a:buNone/>
              <a:defRPr sz="700">
                <a:solidFill>
                  <a:schemeClr val="bg1">
                    <a:lumMod val="50000"/>
                  </a:schemeClr>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155767865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9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5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7327900" y="6121400"/>
            <a:ext cx="152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5"/>
            <a:endParaRPr lang="en-US" dirty="0">
              <a:solidFill>
                <a:prstClr val="white"/>
              </a:solidFill>
              <a:latin typeface="Arial Regular"/>
            </a:endParaRPr>
          </a:p>
        </p:txBody>
      </p:sp>
      <p:sp>
        <p:nvSpPr>
          <p:cNvPr id="5"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pic>
        <p:nvPicPr>
          <p:cNvPr id="9" name="Picture 8">
            <a:extLst>
              <a:ext uri="{FF2B5EF4-FFF2-40B4-BE49-F238E27FC236}">
                <a16:creationId xmlns:a16="http://schemas.microsoft.com/office/drawing/2014/main" id="{46C87A1A-5D0B-BB4D-9B52-F391DFAD9AFE}"/>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232732" y="5935102"/>
            <a:ext cx="1476297" cy="830417"/>
          </a:xfrm>
          <a:prstGeom prst="rect">
            <a:avLst/>
          </a:prstGeom>
        </p:spPr>
      </p:pic>
      <p:pic>
        <p:nvPicPr>
          <p:cNvPr id="6" name="Picture 5">
            <a:extLst>
              <a:ext uri="{FF2B5EF4-FFF2-40B4-BE49-F238E27FC236}">
                <a16:creationId xmlns:a16="http://schemas.microsoft.com/office/drawing/2014/main" id="{5C0E5BBB-65A7-0A48-AC39-F7B68D55FBE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54364" y="6430423"/>
            <a:ext cx="2014117" cy="78327"/>
          </a:xfrm>
          <a:prstGeom prst="rect">
            <a:avLst/>
          </a:prstGeom>
        </p:spPr>
      </p:pic>
    </p:spTree>
    <p:extLst>
      <p:ext uri="{BB962C8B-B14F-4D97-AF65-F5344CB8AC3E}">
        <p14:creationId xmlns:p14="http://schemas.microsoft.com/office/powerpoint/2010/main" val="1196468715"/>
      </p:ext>
    </p:extLst>
  </p:cSld>
  <p:clrMap bg1="lt1" tx1="dk1" bg2="lt2" tx2="dk2" accent1="accent1" accent2="accent2" accent3="accent3" accent4="accent4" accent5="accent5" accent6="accent6" hlink="hlink" folHlink="folHlink"/>
  <p:sldLayoutIdLst>
    <p:sldLayoutId id="2147483674" r:id="rId1"/>
    <p:sldLayoutId id="2147483709" r:id="rId2"/>
    <p:sldLayoutId id="2147483710" r:id="rId3"/>
    <p:sldLayoutId id="2147483677" r:id="rId4"/>
    <p:sldLayoutId id="2147483678" r:id="rId5"/>
    <p:sldLayoutId id="2147483679" r:id="rId6"/>
    <p:sldLayoutId id="2147483680" r:id="rId7"/>
    <p:sldLayoutId id="2147483690" r:id="rId8"/>
    <p:sldLayoutId id="2147483699" r:id="rId9"/>
    <p:sldLayoutId id="2147483700" r:id="rId10"/>
    <p:sldLayoutId id="2147483701" r:id="rId11"/>
    <p:sldLayoutId id="2147483703" r:id="rId12"/>
    <p:sldLayoutId id="2147483705" r:id="rId13"/>
    <p:sldLayoutId id="2147483706" r:id="rId14"/>
  </p:sldLayoutIdLst>
  <p:transition spd="slow">
    <p:fade/>
  </p:transition>
  <p:hf hdr="0" ftr="0" dt="0"/>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0" indent="-285715"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2" indent="-228572"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7" indent="-228572"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2" indent="-228572"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7" indent="-228572"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1" indent="-228572"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6" indent="-228572"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2" indent="-228572"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79" algn="l" defTabSz="457145" rtl="0" eaLnBrk="1" latinLnBrk="0" hangingPunct="1">
        <a:defRPr sz="1800" kern="1200">
          <a:solidFill>
            <a:schemeClr val="tx1"/>
          </a:solidFill>
          <a:latin typeface="+mn-lt"/>
          <a:ea typeface="+mn-ea"/>
          <a:cs typeface="+mn-cs"/>
        </a:defRPr>
      </a:lvl5pPr>
      <a:lvl6pPr marL="2285724" algn="l" defTabSz="457145" rtl="0" eaLnBrk="1" latinLnBrk="0" hangingPunct="1">
        <a:defRPr sz="1800" kern="1200">
          <a:solidFill>
            <a:schemeClr val="tx1"/>
          </a:solidFill>
          <a:latin typeface="+mn-lt"/>
          <a:ea typeface="+mn-ea"/>
          <a:cs typeface="+mn-cs"/>
        </a:defRPr>
      </a:lvl6pPr>
      <a:lvl7pPr marL="2742869" algn="l" defTabSz="457145" rtl="0" eaLnBrk="1" latinLnBrk="0" hangingPunct="1">
        <a:defRPr sz="1800" kern="1200">
          <a:solidFill>
            <a:schemeClr val="tx1"/>
          </a:solidFill>
          <a:latin typeface="+mn-lt"/>
          <a:ea typeface="+mn-ea"/>
          <a:cs typeface="+mn-cs"/>
        </a:defRPr>
      </a:lvl7pPr>
      <a:lvl8pPr marL="3200014" algn="l" defTabSz="457145" rtl="0" eaLnBrk="1" latinLnBrk="0" hangingPunct="1">
        <a:defRPr sz="1800" kern="1200">
          <a:solidFill>
            <a:schemeClr val="tx1"/>
          </a:solidFill>
          <a:latin typeface="+mn-lt"/>
          <a:ea typeface="+mn-ea"/>
          <a:cs typeface="+mn-cs"/>
        </a:defRPr>
      </a:lvl8pPr>
      <a:lvl9pPr marL="3657159" algn="l" defTabSz="4571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7327900" y="6121400"/>
            <a:ext cx="152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defTabSz="457145"/>
            <a:endParaRPr lang="en-US" dirty="0">
              <a:solidFill>
                <a:prstClr val="white"/>
              </a:solidFill>
              <a:latin typeface="Arial Regular"/>
            </a:endParaRPr>
          </a:p>
        </p:txBody>
      </p:sp>
      <p:sp>
        <p:nvSpPr>
          <p:cNvPr id="5" name="Rectangle 34"/>
          <p:cNvSpPr>
            <a:spLocks noChangeArrowheads="1"/>
          </p:cNvSpPr>
          <p:nvPr userDrawn="1"/>
        </p:nvSpPr>
        <p:spPr bwMode="auto">
          <a:xfrm>
            <a:off x="4148138" y="6646863"/>
            <a:ext cx="83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lstStyle>
            <a:lvl1pPr defTabSz="1019175">
              <a:defRPr>
                <a:solidFill>
                  <a:schemeClr val="tx1"/>
                </a:solidFill>
                <a:latin typeface="Arial" charset="0"/>
                <a:cs typeface="Arial" charset="0"/>
              </a:defRPr>
            </a:lvl1pPr>
            <a:lvl2pPr marL="742950" indent="-285750" defTabSz="1019175">
              <a:defRPr>
                <a:solidFill>
                  <a:schemeClr val="tx1"/>
                </a:solidFill>
                <a:latin typeface="Arial" charset="0"/>
                <a:cs typeface="Arial" charset="0"/>
              </a:defRPr>
            </a:lvl2pPr>
            <a:lvl3pPr marL="1143000" indent="-228600" defTabSz="1019175">
              <a:defRPr>
                <a:solidFill>
                  <a:schemeClr val="tx1"/>
                </a:solidFill>
                <a:latin typeface="Arial" charset="0"/>
                <a:cs typeface="Arial" charset="0"/>
              </a:defRPr>
            </a:lvl3pPr>
            <a:lvl4pPr marL="1600200" indent="-228600" defTabSz="1019175">
              <a:defRPr>
                <a:solidFill>
                  <a:schemeClr val="tx1"/>
                </a:solidFill>
                <a:latin typeface="Arial" charset="0"/>
                <a:cs typeface="Arial" charset="0"/>
              </a:defRPr>
            </a:lvl4pPr>
            <a:lvl5pPr marL="2057400" indent="-228600" defTabSz="1019175">
              <a:defRPr>
                <a:solidFill>
                  <a:schemeClr val="tx1"/>
                </a:solidFill>
                <a:latin typeface="Arial" charset="0"/>
                <a:cs typeface="Arial" charset="0"/>
              </a:defRPr>
            </a:lvl5pPr>
            <a:lvl6pPr marL="2514600" indent="-228600" defTabSz="1019175" fontAlgn="base">
              <a:spcBef>
                <a:spcPct val="0"/>
              </a:spcBef>
              <a:spcAft>
                <a:spcPct val="0"/>
              </a:spcAft>
              <a:defRPr>
                <a:solidFill>
                  <a:schemeClr val="tx1"/>
                </a:solidFill>
                <a:latin typeface="Arial" charset="0"/>
                <a:cs typeface="Arial" charset="0"/>
              </a:defRPr>
            </a:lvl6pPr>
            <a:lvl7pPr marL="2971800" indent="-228600" defTabSz="1019175" fontAlgn="base">
              <a:spcBef>
                <a:spcPct val="0"/>
              </a:spcBef>
              <a:spcAft>
                <a:spcPct val="0"/>
              </a:spcAft>
              <a:defRPr>
                <a:solidFill>
                  <a:schemeClr val="tx1"/>
                </a:solidFill>
                <a:latin typeface="Arial" charset="0"/>
                <a:cs typeface="Arial" charset="0"/>
              </a:defRPr>
            </a:lvl7pPr>
            <a:lvl8pPr marL="3429000" indent="-228600" defTabSz="1019175" fontAlgn="base">
              <a:spcBef>
                <a:spcPct val="0"/>
              </a:spcBef>
              <a:spcAft>
                <a:spcPct val="0"/>
              </a:spcAft>
              <a:defRPr>
                <a:solidFill>
                  <a:schemeClr val="tx1"/>
                </a:solidFill>
                <a:latin typeface="Arial" charset="0"/>
                <a:cs typeface="Arial" charset="0"/>
              </a:defRPr>
            </a:lvl8pPr>
            <a:lvl9pPr marL="3886200" indent="-228600" defTabSz="1019175" fontAlgn="base">
              <a:spcBef>
                <a:spcPct val="0"/>
              </a:spcBef>
              <a:spcAft>
                <a:spcPct val="0"/>
              </a:spcAft>
              <a:defRPr>
                <a:solidFill>
                  <a:schemeClr val="tx1"/>
                </a:solidFill>
                <a:latin typeface="Arial" charset="0"/>
                <a:cs typeface="Arial" charset="0"/>
              </a:defRPr>
            </a:lvl9pPr>
          </a:lstStyle>
          <a:p>
            <a:pPr algn="ctr">
              <a:defRPr/>
            </a:pPr>
            <a:fld id="{E2360A2C-A7AF-474B-A444-A3815FE1F34F}" type="slidenum">
              <a:rPr lang="en-US" altLang="en-US" sz="800" smtClean="0">
                <a:solidFill>
                  <a:prstClr val="black">
                    <a:lumMod val="65000"/>
                    <a:lumOff val="35000"/>
                  </a:prstClr>
                </a:solidFill>
              </a:rPr>
              <a:pPr algn="ctr">
                <a:defRPr/>
              </a:pPr>
              <a:t>‹#›</a:t>
            </a:fld>
            <a:endParaRPr lang="en-US" altLang="en-US" sz="800" dirty="0">
              <a:solidFill>
                <a:prstClr val="black">
                  <a:lumMod val="65000"/>
                  <a:lumOff val="35000"/>
                </a:prstClr>
              </a:solidFill>
            </a:endParaRPr>
          </a:p>
        </p:txBody>
      </p:sp>
      <p:pic>
        <p:nvPicPr>
          <p:cNvPr id="9" name="Picture 8">
            <a:extLst>
              <a:ext uri="{FF2B5EF4-FFF2-40B4-BE49-F238E27FC236}">
                <a16:creationId xmlns:a16="http://schemas.microsoft.com/office/drawing/2014/main" id="{46C87A1A-5D0B-BB4D-9B52-F391DFAD9AF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232732" y="5935102"/>
            <a:ext cx="1476297" cy="830417"/>
          </a:xfrm>
          <a:prstGeom prst="rect">
            <a:avLst/>
          </a:prstGeom>
        </p:spPr>
      </p:pic>
      <p:pic>
        <p:nvPicPr>
          <p:cNvPr id="6" name="Picture 5">
            <a:extLst>
              <a:ext uri="{FF2B5EF4-FFF2-40B4-BE49-F238E27FC236}">
                <a16:creationId xmlns:a16="http://schemas.microsoft.com/office/drawing/2014/main" id="{5C0E5BBB-65A7-0A48-AC39-F7B68D55FBE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54364" y="6430423"/>
            <a:ext cx="2014117" cy="78327"/>
          </a:xfrm>
          <a:prstGeom prst="rect">
            <a:avLst/>
          </a:prstGeom>
        </p:spPr>
      </p:pic>
    </p:spTree>
    <p:extLst>
      <p:ext uri="{BB962C8B-B14F-4D97-AF65-F5344CB8AC3E}">
        <p14:creationId xmlns:p14="http://schemas.microsoft.com/office/powerpoint/2010/main" val="14092813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11" r:id="rId8"/>
    <p:sldLayoutId id="2147483712" r:id="rId9"/>
  </p:sldLayoutIdLst>
  <p:transition spd="slow">
    <p:fade/>
  </p:transition>
  <p:hf hdr="0" ftr="0" dt="0"/>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0" indent="-285715"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2" indent="-228572"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7" indent="-228572"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2" indent="-228572"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7" indent="-228572"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1" indent="-228572"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6" indent="-228572"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2" indent="-228572"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79" algn="l" defTabSz="457145" rtl="0" eaLnBrk="1" latinLnBrk="0" hangingPunct="1">
        <a:defRPr sz="1800" kern="1200">
          <a:solidFill>
            <a:schemeClr val="tx1"/>
          </a:solidFill>
          <a:latin typeface="+mn-lt"/>
          <a:ea typeface="+mn-ea"/>
          <a:cs typeface="+mn-cs"/>
        </a:defRPr>
      </a:lvl5pPr>
      <a:lvl6pPr marL="2285724" algn="l" defTabSz="457145" rtl="0" eaLnBrk="1" latinLnBrk="0" hangingPunct="1">
        <a:defRPr sz="1800" kern="1200">
          <a:solidFill>
            <a:schemeClr val="tx1"/>
          </a:solidFill>
          <a:latin typeface="+mn-lt"/>
          <a:ea typeface="+mn-ea"/>
          <a:cs typeface="+mn-cs"/>
        </a:defRPr>
      </a:lvl6pPr>
      <a:lvl7pPr marL="2742869" algn="l" defTabSz="457145" rtl="0" eaLnBrk="1" latinLnBrk="0" hangingPunct="1">
        <a:defRPr sz="1800" kern="1200">
          <a:solidFill>
            <a:schemeClr val="tx1"/>
          </a:solidFill>
          <a:latin typeface="+mn-lt"/>
          <a:ea typeface="+mn-ea"/>
          <a:cs typeface="+mn-cs"/>
        </a:defRPr>
      </a:lvl7pPr>
      <a:lvl8pPr marL="3200014" algn="l" defTabSz="457145" rtl="0" eaLnBrk="1" latinLnBrk="0" hangingPunct="1">
        <a:defRPr sz="1800" kern="1200">
          <a:solidFill>
            <a:schemeClr val="tx1"/>
          </a:solidFill>
          <a:latin typeface="+mn-lt"/>
          <a:ea typeface="+mn-ea"/>
          <a:cs typeface="+mn-cs"/>
        </a:defRPr>
      </a:lvl8pPr>
      <a:lvl9pPr marL="3657159"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bin"/><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23.xml"/><Relationship Id="rId7" Type="http://schemas.openxmlformats.org/officeDocument/2006/relationships/image" Target="../media/image14.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emf"/><Relationship Id="rId5" Type="http://schemas.openxmlformats.org/officeDocument/2006/relationships/image" Target="../media/image25.jpe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8.pn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notesSlide" Target="../notesSlides/notesSlide14.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hyperlink" Target="https://claimscenter.voya.com/static/claimscent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presents.voya.com/EBRC/d214" TargetMode="External"/><Relationship Id="rId5" Type="http://schemas.openxmlformats.org/officeDocument/2006/relationships/hyperlink" Target="https://urldefense.com/v3/__http:/www.D214benefits.com__;!!IOMqlNbgARDDXg!EApVPRDA-0up7Vq-vK0YFKhKzLBF-J4FpHbswH0rUu-uFXxqjfApufX7ZuOs9REy3mWaLWWaNm-CEOpErLmyElt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23.xml"/><Relationship Id="rId7" Type="http://schemas.openxmlformats.org/officeDocument/2006/relationships/image" Target="../media/image14.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emf"/><Relationship Id="rId11" Type="http://schemas.openxmlformats.org/officeDocument/2006/relationships/image" Target="../media/image8.png"/><Relationship Id="rId5" Type="http://schemas.openxmlformats.org/officeDocument/2006/relationships/image" Target="../media/image12.jpeg"/><Relationship Id="rId10" Type="http://schemas.openxmlformats.org/officeDocument/2006/relationships/image" Target="../media/image17.emf"/><Relationship Id="rId4" Type="http://schemas.openxmlformats.org/officeDocument/2006/relationships/notesSlide" Target="../notesSlides/notesSlide5.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3.xml"/><Relationship Id="rId7" Type="http://schemas.openxmlformats.org/officeDocument/2006/relationships/image" Target="../media/image15.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emf"/><Relationship Id="rId5" Type="http://schemas.openxmlformats.org/officeDocument/2006/relationships/image" Target="../media/image13.emf"/><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DAC581A2-E0AD-9A6F-45FD-4BAF8C3F8BB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7243" b="14993"/>
          <a:stretch/>
        </p:blipFill>
        <p:spPr>
          <a:xfrm>
            <a:off x="0" y="228600"/>
            <a:ext cx="9144000" cy="3722914"/>
          </a:xfrm>
          <a:prstGeom prst="rect">
            <a:avLst/>
          </a:prstGeom>
        </p:spPr>
      </p:pic>
      <p:sp>
        <p:nvSpPr>
          <p:cNvPr id="4" name="Rectangle 3">
            <a:extLst>
              <a:ext uri="{FF2B5EF4-FFF2-40B4-BE49-F238E27FC236}">
                <a16:creationId xmlns:a16="http://schemas.microsoft.com/office/drawing/2014/main" id="{D8AABE45-DF50-1970-C50D-8196C7FC9FA2}"/>
              </a:ext>
            </a:extLst>
          </p:cNvPr>
          <p:cNvSpPr/>
          <p:nvPr/>
        </p:nvSpPr>
        <p:spPr>
          <a:xfrm>
            <a:off x="0" y="1118592"/>
            <a:ext cx="3268101" cy="1728811"/>
          </a:xfrm>
          <a:prstGeom prst="rect">
            <a:avLst/>
          </a:prstGeom>
          <a:solidFill>
            <a:srgbClr val="FF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Enrollment </a:t>
            </a:r>
          </a:p>
          <a:p>
            <a:pPr algn="ctr"/>
            <a:r>
              <a:rPr lang="en-US" sz="3200" dirty="0">
                <a:latin typeface="Arial" panose="020B0604020202020204" pitchFamily="34" charset="0"/>
                <a:cs typeface="Arial" panose="020B0604020202020204" pitchFamily="34" charset="0"/>
              </a:rPr>
              <a:t>Education</a:t>
            </a:r>
          </a:p>
          <a:p>
            <a:pPr algn="ctr"/>
            <a:endParaRPr lang="en-US" sz="1013" dirty="0"/>
          </a:p>
        </p:txBody>
      </p:sp>
      <p:sp>
        <p:nvSpPr>
          <p:cNvPr id="8" name="TextBox 7">
            <a:extLst>
              <a:ext uri="{FF2B5EF4-FFF2-40B4-BE49-F238E27FC236}">
                <a16:creationId xmlns:a16="http://schemas.microsoft.com/office/drawing/2014/main" id="{113ADD4F-DB65-DF46-7E6A-F4198F4193E6}"/>
              </a:ext>
            </a:extLst>
          </p:cNvPr>
          <p:cNvSpPr txBox="1"/>
          <p:nvPr/>
        </p:nvSpPr>
        <p:spPr>
          <a:xfrm>
            <a:off x="398938" y="5606616"/>
            <a:ext cx="5738326" cy="461665"/>
          </a:xfrm>
          <a:prstGeom prst="rect">
            <a:avLst/>
          </a:prstGeom>
          <a:noFill/>
        </p:spPr>
        <p:txBody>
          <a:bodyPr wrap="square">
            <a:spAutoFit/>
          </a:bodyPr>
          <a:lstStyle/>
          <a:p>
            <a:r>
              <a:rPr lang="en-US" sz="800" dirty="0">
                <a:solidFill>
                  <a:srgbClr val="6E6E6E"/>
                </a:solidFill>
                <a:latin typeface="Arial" panose="020B0604020202020204" pitchFamily="34" charset="0"/>
                <a:cs typeface="Arial" panose="020B0604020202020204" pitchFamily="34" charset="0"/>
              </a:rPr>
              <a:t>Township High School District 214, Group #746029, Date Prepared 09/03/2024</a:t>
            </a:r>
          </a:p>
          <a:p>
            <a:r>
              <a:rPr lang="en-US" sz="800" dirty="0">
                <a:solidFill>
                  <a:srgbClr val="6E6E6E"/>
                </a:solidFill>
                <a:latin typeface="Arial" panose="020B0604020202020204" pitchFamily="34" charset="0"/>
                <a:cs typeface="Arial" panose="020B0604020202020204" pitchFamily="34" charset="0"/>
              </a:rPr>
              <a:t>©2023 Voya Services Company. All rights reserved. CN3222335_1125</a:t>
            </a:r>
            <a:br>
              <a:rPr lang="en-US" sz="800" dirty="0">
                <a:solidFill>
                  <a:srgbClr val="6E6E6E"/>
                </a:solidFill>
                <a:latin typeface="Arial" panose="020B0604020202020204" pitchFamily="34" charset="0"/>
                <a:cs typeface="Arial" panose="020B0604020202020204" pitchFamily="34" charset="0"/>
              </a:rPr>
            </a:br>
            <a:r>
              <a:rPr lang="en-US" sz="800" dirty="0">
                <a:solidFill>
                  <a:srgbClr val="6E6E6E"/>
                </a:solidFill>
                <a:latin typeface="Arial" panose="020B0604020202020204" pitchFamily="34" charset="0"/>
                <a:cs typeface="Arial" panose="020B0604020202020204" pitchFamily="34" charset="0"/>
              </a:rPr>
              <a:t>215221_113023</a:t>
            </a:r>
          </a:p>
        </p:txBody>
      </p:sp>
      <p:sp>
        <p:nvSpPr>
          <p:cNvPr id="7" name="TextBox 6"/>
          <p:cNvSpPr txBox="1"/>
          <p:nvPr/>
        </p:nvSpPr>
        <p:spPr>
          <a:xfrm>
            <a:off x="2303270" y="3951514"/>
            <a:ext cx="6480699" cy="677108"/>
          </a:xfrm>
          <a:prstGeom prst="rect">
            <a:avLst/>
          </a:prstGeom>
          <a:noFill/>
        </p:spPr>
        <p:txBody>
          <a:bodyPr wrap="square" rtlCol="0">
            <a:spAutoFit/>
          </a:bodyPr>
          <a:lstStyle/>
          <a:p>
            <a:endParaRPr lang="en-US" dirty="0"/>
          </a:p>
          <a:p>
            <a:r>
              <a:rPr lang="en-US" sz="2000" b="1" dirty="0">
                <a:solidFill>
                  <a:srgbClr val="003366"/>
                </a:solidFill>
              </a:rPr>
              <a:t>Open Enrollment October 21</a:t>
            </a:r>
            <a:r>
              <a:rPr lang="en-US" sz="2000" b="1" baseline="30000" dirty="0">
                <a:solidFill>
                  <a:srgbClr val="003366"/>
                </a:solidFill>
              </a:rPr>
              <a:t>st</a:t>
            </a:r>
            <a:r>
              <a:rPr lang="en-US" sz="2000" b="1" dirty="0">
                <a:solidFill>
                  <a:srgbClr val="003366"/>
                </a:solidFill>
              </a:rPr>
              <a:t> – November 8</a:t>
            </a:r>
            <a:r>
              <a:rPr lang="en-US" sz="2000" b="1" baseline="30000" dirty="0">
                <a:solidFill>
                  <a:srgbClr val="003366"/>
                </a:solidFill>
              </a:rPr>
              <a:t>th</a:t>
            </a:r>
            <a:r>
              <a:rPr lang="en-US" sz="2000" b="1" dirty="0">
                <a:solidFill>
                  <a:srgbClr val="003366"/>
                </a:solidFill>
              </a:rPr>
              <a:t>  </a:t>
            </a:r>
          </a:p>
        </p:txBody>
      </p:sp>
      <p:pic>
        <p:nvPicPr>
          <p:cNvPr id="6" name="Picture 5">
            <a:extLst>
              <a:ext uri="{FF2B5EF4-FFF2-40B4-BE49-F238E27FC236}">
                <a16:creationId xmlns:a16="http://schemas.microsoft.com/office/drawing/2014/main" id="{1787CD85-8584-42B5-1CD5-4D20D192A257}"/>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398938" y="4125702"/>
            <a:ext cx="1371600" cy="502920"/>
          </a:xfrm>
          <a:prstGeom prst="rect">
            <a:avLst/>
          </a:prstGeom>
        </p:spPr>
      </p:pic>
      <p:pic>
        <p:nvPicPr>
          <p:cNvPr id="21" name="Audio 20">
            <a:hlinkClick r:id="" action="ppaction://media"/>
            <a:extLst>
              <a:ext uri="{FF2B5EF4-FFF2-40B4-BE49-F238E27FC236}">
                <a16:creationId xmlns:a16="http://schemas.microsoft.com/office/drawing/2014/main" id="{87BE6284-01C1-3EE0-D6A9-079464F7F31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2050354"/>
      </p:ext>
    </p:extLst>
  </p:cSld>
  <p:clrMapOvr>
    <a:masterClrMapping/>
  </p:clrMapOvr>
  <p:transition spd="slow" advTm="217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8C140-C4D4-41CF-9D06-41E01F1A6D6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9367" r="22658" b="1615"/>
          <a:stretch/>
        </p:blipFill>
        <p:spPr>
          <a:xfrm>
            <a:off x="4581525" y="1"/>
            <a:ext cx="4572000" cy="4835524"/>
          </a:xfrm>
          <a:prstGeom prst="rect">
            <a:avLst/>
          </a:prstGeom>
        </p:spPr>
      </p:pic>
      <p:sp>
        <p:nvSpPr>
          <p:cNvPr id="5" name="TextBox 4"/>
          <p:cNvSpPr txBox="1"/>
          <p:nvPr/>
        </p:nvSpPr>
        <p:spPr>
          <a:xfrm>
            <a:off x="481630" y="1657732"/>
            <a:ext cx="4090370" cy="2431435"/>
          </a:xfrm>
          <a:prstGeom prst="rect">
            <a:avLst/>
          </a:prstGeom>
          <a:noFill/>
        </p:spPr>
        <p:txBody>
          <a:bodyPr wrap="square" rtlCol="0">
            <a:spAutoFit/>
          </a:bodyPr>
          <a:lstStyle/>
          <a:p>
            <a:r>
              <a:rPr lang="en-US" sz="3800" dirty="0">
                <a:solidFill>
                  <a:schemeClr val="bg1"/>
                </a:solidFill>
                <a:latin typeface="Arial" panose="020B0604020202020204" pitchFamily="34" charset="0"/>
                <a:cs typeface="Arial" panose="020B0604020202020204" pitchFamily="34" charset="0"/>
              </a:rPr>
              <a:t>Hospital Indemnity Insurance</a:t>
            </a:r>
          </a:p>
          <a:p>
            <a:endParaRPr lang="en-US" sz="3800" dirty="0">
              <a:latin typeface="Arial" panose="020B0604020202020204" pitchFamily="34" charset="0"/>
              <a:cs typeface="Arial" panose="020B0604020202020204" pitchFamily="34" charset="0"/>
            </a:endParaRPr>
          </a:p>
        </p:txBody>
      </p:sp>
      <p:sp>
        <p:nvSpPr>
          <p:cNvPr id="7" name="Rectangle 6"/>
          <p:cNvSpPr/>
          <p:nvPr/>
        </p:nvSpPr>
        <p:spPr>
          <a:xfrm>
            <a:off x="346625" y="5372197"/>
            <a:ext cx="8723033" cy="338554"/>
          </a:xfrm>
          <a:prstGeom prst="rect">
            <a:avLst/>
          </a:prstGeom>
        </p:spPr>
        <p:txBody>
          <a:bodyPr wrap="square">
            <a:spAutoFit/>
          </a:bodyPr>
          <a:lstStyle/>
          <a:p>
            <a:endParaRPr lang="en-US" sz="800" dirty="0">
              <a:solidFill>
                <a:schemeClr val="tx1">
                  <a:lumMod val="65000"/>
                  <a:lumOff val="35000"/>
                </a:schemeClr>
              </a:solidFill>
              <a:latin typeface="Arial" panose="020B0604020202020204" pitchFamily="34" charset="0"/>
              <a:cs typeface="Arial" panose="020B0604020202020204" pitchFamily="34" charset="0"/>
            </a:endParaRPr>
          </a:p>
          <a:p>
            <a:endParaRPr lang="en-US" sz="800" dirty="0">
              <a:solidFill>
                <a:schemeClr val="bg2"/>
              </a:solidFill>
              <a:latin typeface="Arial" panose="020B0604020202020204" pitchFamily="34" charset="0"/>
              <a:cs typeface="Arial" panose="020B0604020202020204" pitchFamily="34" charset="0"/>
            </a:endParaRPr>
          </a:p>
        </p:txBody>
      </p:sp>
      <p:sp>
        <p:nvSpPr>
          <p:cNvPr id="8" name="TextBox 7"/>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2" name="TextBox 1">
            <a:extLst>
              <a:ext uri="{FF2B5EF4-FFF2-40B4-BE49-F238E27FC236}">
                <a16:creationId xmlns:a16="http://schemas.microsoft.com/office/drawing/2014/main" id="{C0421BE2-4000-3189-74ED-A14AB0D24F0D}"/>
              </a:ext>
            </a:extLst>
          </p:cNvPr>
          <p:cNvSpPr txBox="1"/>
          <p:nvPr/>
        </p:nvSpPr>
        <p:spPr>
          <a:xfrm>
            <a:off x="356927" y="5674959"/>
            <a:ext cx="5738326" cy="461665"/>
          </a:xfrm>
          <a:prstGeom prst="rect">
            <a:avLst/>
          </a:prstGeom>
          <a:noFill/>
        </p:spPr>
        <p:txBody>
          <a:bodyPr wrap="square">
            <a:spAutoFit/>
          </a:bodyPr>
          <a:lstStyle/>
          <a:p>
            <a:r>
              <a:rPr lang="en-US" sz="800" dirty="0">
                <a:solidFill>
                  <a:srgbClr val="6E6E6E"/>
                </a:solidFill>
                <a:latin typeface="Arial" panose="020B0604020202020204" pitchFamily="34" charset="0"/>
                <a:cs typeface="Arial" panose="020B0604020202020204" pitchFamily="34" charset="0"/>
              </a:rPr>
              <a:t>Township High School District 214, Group #746029, Date Prepared 09/03/2024</a:t>
            </a:r>
          </a:p>
          <a:p>
            <a:r>
              <a:rPr lang="en-US" sz="800" dirty="0">
                <a:solidFill>
                  <a:srgbClr val="6E6E6E"/>
                </a:solidFill>
                <a:latin typeface="Arial" panose="020B0604020202020204" pitchFamily="34" charset="0"/>
                <a:cs typeface="Arial" panose="020B0604020202020204" pitchFamily="34" charset="0"/>
              </a:rPr>
              <a:t>©2023 Voya Services Company. All rights reserved. CN3222335_1125</a:t>
            </a:r>
            <a:br>
              <a:rPr lang="en-US" sz="800" dirty="0">
                <a:solidFill>
                  <a:srgbClr val="6E6E6E"/>
                </a:solidFill>
                <a:latin typeface="Arial" panose="020B0604020202020204" pitchFamily="34" charset="0"/>
                <a:cs typeface="Arial" panose="020B0604020202020204" pitchFamily="34" charset="0"/>
              </a:rPr>
            </a:br>
            <a:r>
              <a:rPr lang="en-US" sz="800" dirty="0">
                <a:solidFill>
                  <a:srgbClr val="6E6E6E"/>
                </a:solidFill>
                <a:latin typeface="Arial" panose="020B0604020202020204" pitchFamily="34" charset="0"/>
                <a:cs typeface="Arial" panose="020B0604020202020204" pitchFamily="34" charset="0"/>
              </a:rPr>
              <a:t>215221_113023</a:t>
            </a:r>
          </a:p>
        </p:txBody>
      </p:sp>
      <p:pic>
        <p:nvPicPr>
          <p:cNvPr id="10" name="Audio 9">
            <a:hlinkClick r:id="" action="ppaction://media"/>
            <a:extLst>
              <a:ext uri="{FF2B5EF4-FFF2-40B4-BE49-F238E27FC236}">
                <a16:creationId xmlns:a16="http://schemas.microsoft.com/office/drawing/2014/main" id="{D734EC9E-45B2-6C34-DB70-C1F030A6D3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18745642"/>
      </p:ext>
    </p:extLst>
  </p:cSld>
  <p:clrMapOvr>
    <a:masterClrMapping/>
  </p:clrMapOvr>
  <p:transition spd="slow" advTm="69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clock.png"/>
          <p:cNvPicPr>
            <a:picLocks noChangeAspect="1"/>
          </p:cNvPicPr>
          <p:nvPr/>
        </p:nvPicPr>
        <p:blipFill>
          <a:blip r:embed="rId5" cstate="email">
            <a:biLevel thresh="25000"/>
            <a:extLst>
              <a:ext uri="{28A0092B-C50C-407E-A947-70E740481C1C}">
                <a14:useLocalDpi xmlns:a14="http://schemas.microsoft.com/office/drawing/2010/main" val="0"/>
              </a:ext>
            </a:extLst>
          </a:blip>
          <a:stretch>
            <a:fillRect/>
          </a:stretch>
        </p:blipFill>
        <p:spPr>
          <a:xfrm>
            <a:off x="6901412" y="4771917"/>
            <a:ext cx="405547" cy="405547"/>
          </a:xfrm>
          <a:prstGeom prst="rect">
            <a:avLst/>
          </a:prstGeom>
        </p:spPr>
      </p:pic>
      <p:sp>
        <p:nvSpPr>
          <p:cNvPr id="2" name="Title 1">
            <a:extLst>
              <a:ext uri="{FF2B5EF4-FFF2-40B4-BE49-F238E27FC236}">
                <a16:creationId xmlns:a16="http://schemas.microsoft.com/office/drawing/2014/main" id="{3753BB9A-A497-8740-9F80-3D5270D45204}"/>
              </a:ext>
            </a:extLst>
          </p:cNvPr>
          <p:cNvSpPr>
            <a:spLocks noGrp="1"/>
          </p:cNvSpPr>
          <p:nvPr>
            <p:ph type="title"/>
          </p:nvPr>
        </p:nvSpPr>
        <p:spPr>
          <a:xfrm>
            <a:off x="437400" y="387357"/>
            <a:ext cx="8229600" cy="717550"/>
          </a:xfrm>
        </p:spPr>
        <p:txBody>
          <a:bodyPr lIns="0" tIns="0" rIns="0" bIns="0"/>
          <a:lstStyle/>
          <a:p>
            <a:r>
              <a:rPr lang="en-US" sz="3200" dirty="0"/>
              <a:t>Hospital Indemnity Insurance</a:t>
            </a:r>
          </a:p>
        </p:txBody>
      </p:sp>
      <p:sp>
        <p:nvSpPr>
          <p:cNvPr id="18" name="TextBox 17"/>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9" name="TextBox 8">
            <a:extLst>
              <a:ext uri="{FF2B5EF4-FFF2-40B4-BE49-F238E27FC236}">
                <a16:creationId xmlns:a16="http://schemas.microsoft.com/office/drawing/2014/main" id="{A388F600-8F31-4245-87DF-5917EF5890F5}"/>
              </a:ext>
            </a:extLst>
          </p:cNvPr>
          <p:cNvSpPr txBox="1"/>
          <p:nvPr/>
        </p:nvSpPr>
        <p:spPr>
          <a:xfrm>
            <a:off x="4714538" y="1337174"/>
            <a:ext cx="3989625" cy="4183652"/>
          </a:xfrm>
          <a:prstGeom prst="rect">
            <a:avLst/>
          </a:prstGeom>
          <a:noFill/>
        </p:spPr>
        <p:txBody>
          <a:bodyPr wrap="square" lIns="0" tIns="0" rIns="0" bIns="0" rtlCol="0">
            <a:noAutofit/>
          </a:bodyPr>
          <a:lstStyle/>
          <a:p>
            <a:pPr lvl="0"/>
            <a:r>
              <a:rPr lang="en-US" b="1" dirty="0">
                <a:solidFill>
                  <a:srgbClr val="F58000"/>
                </a:solidFill>
                <a:latin typeface="Arial" panose="020B0604020202020204" pitchFamily="34" charset="0"/>
                <a:cs typeface="Arial" panose="020B0604020202020204" pitchFamily="34" charset="0"/>
              </a:rPr>
              <a:t>What is it?</a:t>
            </a:r>
          </a:p>
          <a:p>
            <a:r>
              <a:rPr lang="en-US" sz="1400" dirty="0">
                <a:solidFill>
                  <a:schemeClr val="tx1">
                    <a:lumMod val="65000"/>
                    <a:lumOff val="35000"/>
                  </a:schemeClr>
                </a:solidFill>
                <a:latin typeface="Arial" panose="020B0604020202020204" pitchFamily="34" charset="0"/>
                <a:cs typeface="Arial" panose="020B0604020202020204" pitchFamily="34" charset="0"/>
              </a:rPr>
              <a:t>Hospital Indemnity Insurance pays a benefit if you have a covered stay in a hospital*, critical care unit, or rehabilitation facility on or after your coverage effective date.</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r>
              <a:rPr lang="en-US" sz="1400" dirty="0">
                <a:solidFill>
                  <a:schemeClr val="tx1">
                    <a:lumMod val="65000"/>
                    <a:lumOff val="35000"/>
                  </a:schemeClr>
                </a:solidFill>
                <a:latin typeface="Arial" panose="020B0604020202020204" pitchFamily="34" charset="0"/>
                <a:cs typeface="Arial" panose="020B0604020202020204" pitchFamily="34" charset="0"/>
              </a:rPr>
              <a:t>This is a limited benefit policy. Hospital Indemnity Insurance is not health insurance and does not satisfy the requirement of minimum essential coverage under the Affordable Care Act. </a:t>
            </a:r>
          </a:p>
          <a:p>
            <a:endParaRPr lang="en-US" sz="900" dirty="0">
              <a:solidFill>
                <a:schemeClr val="tx1">
                  <a:lumMod val="65000"/>
                  <a:lumOff val="35000"/>
                </a:schemeClr>
              </a:solidFill>
              <a:latin typeface="Arial" panose="020B0604020202020204" pitchFamily="34" charset="0"/>
              <a:cs typeface="Arial" panose="020B0604020202020204" pitchFamily="34" charset="0"/>
            </a:endParaRPr>
          </a:p>
          <a:p>
            <a:endParaRPr lang="en-US" sz="900" dirty="0">
              <a:solidFill>
                <a:schemeClr val="tx1">
                  <a:lumMod val="65000"/>
                  <a:lumOff val="35000"/>
                </a:schemeClr>
              </a:solidFill>
              <a:latin typeface="Arial" panose="020B0604020202020204" pitchFamily="34" charset="0"/>
              <a:cs typeface="Arial" panose="020B0604020202020204" pitchFamily="34" charset="0"/>
            </a:endParaRPr>
          </a:p>
          <a:p>
            <a:endParaRPr lang="en-US" sz="900" dirty="0">
              <a:solidFill>
                <a:schemeClr val="tx1">
                  <a:lumMod val="65000"/>
                  <a:lumOff val="35000"/>
                </a:schemeClr>
              </a:solidFill>
              <a:latin typeface="Arial" panose="020B0604020202020204" pitchFamily="34" charset="0"/>
              <a:cs typeface="Arial" panose="020B0604020202020204" pitchFamily="34" charset="0"/>
            </a:endParaRPr>
          </a:p>
          <a:p>
            <a:endParaRPr lang="en-US" sz="900" dirty="0">
              <a:solidFill>
                <a:schemeClr val="tx1">
                  <a:lumMod val="65000"/>
                  <a:lumOff val="35000"/>
                </a:schemeClr>
              </a:solidFill>
              <a:latin typeface="Arial" panose="020B0604020202020204" pitchFamily="34" charset="0"/>
              <a:cs typeface="Arial" panose="020B0604020202020204" pitchFamily="34" charset="0"/>
            </a:endParaRPr>
          </a:p>
          <a:p>
            <a:endParaRPr lang="en-US" sz="900" dirty="0">
              <a:solidFill>
                <a:schemeClr val="tx1">
                  <a:lumMod val="65000"/>
                  <a:lumOff val="35000"/>
                </a:schemeClr>
              </a:solidFill>
              <a:latin typeface="Arial" panose="020B0604020202020204" pitchFamily="34" charset="0"/>
              <a:cs typeface="Arial" panose="020B0604020202020204" pitchFamily="34" charset="0"/>
            </a:endParaRPr>
          </a:p>
          <a:p>
            <a:r>
              <a:rPr lang="en-US" sz="900" dirty="0">
                <a:solidFill>
                  <a:schemeClr val="tx1">
                    <a:lumMod val="65000"/>
                    <a:lumOff val="35000"/>
                  </a:schemeClr>
                </a:solidFill>
                <a:latin typeface="Arial" panose="020B0604020202020204" pitchFamily="34" charset="0"/>
                <a:cs typeface="Arial" panose="020B0604020202020204" pitchFamily="34" charset="0"/>
              </a:rPr>
              <a:t>*A hospital does not include an institution or part of an institution used as: a hospice unit, including any bed designated as a hospice or a swing bed; a convalescent home; a rest or nursing facility; a freestanding surgical center; an extended-care facility; a skilled nursing facility; or a facility primarily affording custodial, educational care or care for the aged.</a:t>
            </a:r>
            <a:endParaRPr lang="en-US" sz="800" dirty="0">
              <a:latin typeface="Arial" panose="020B0604020202020204" pitchFamily="34" charset="0"/>
              <a:cs typeface="Arial" panose="020B0604020202020204" pitchFamily="34" charset="0"/>
            </a:endParaRPr>
          </a:p>
        </p:txBody>
      </p:sp>
      <p:pic>
        <p:nvPicPr>
          <p:cNvPr id="3" name="Picture Placeholder 14">
            <a:extLst>
              <a:ext uri="{FF2B5EF4-FFF2-40B4-BE49-F238E27FC236}">
                <a16:creationId xmlns:a16="http://schemas.microsoft.com/office/drawing/2014/main" id="{F88430B9-E2FA-A7A9-A75E-3DFC3557CF0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34112" r="9023"/>
          <a:stretch/>
        </p:blipFill>
        <p:spPr>
          <a:xfrm>
            <a:off x="437400" y="1170026"/>
            <a:ext cx="3856930" cy="4517947"/>
          </a:xfrm>
          <a:prstGeom prst="rect">
            <a:avLst/>
          </a:prstGeom>
        </p:spPr>
      </p:pic>
      <p:pic>
        <p:nvPicPr>
          <p:cNvPr id="7" name="Audio 6">
            <a:hlinkClick r:id="" action="ppaction://media"/>
            <a:extLst>
              <a:ext uri="{FF2B5EF4-FFF2-40B4-BE49-F238E27FC236}">
                <a16:creationId xmlns:a16="http://schemas.microsoft.com/office/drawing/2014/main" id="{4BB6D61B-1769-EBBC-8E51-D5DE2AE40F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51385"/>
      </p:ext>
    </p:extLst>
  </p:cSld>
  <p:clrMapOvr>
    <a:masterClrMapping/>
  </p:clrMapOvr>
  <p:transition spd="slow" advTm="285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ED16E-85C9-4081-96AD-4445C16FF9A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562" t="1393" r="24631" b="2775"/>
          <a:stretch/>
        </p:blipFill>
        <p:spPr>
          <a:xfrm>
            <a:off x="137680" y="1291677"/>
            <a:ext cx="3041780" cy="3016027"/>
          </a:xfrm>
          <a:custGeom>
            <a:avLst/>
            <a:gdLst>
              <a:gd name="connsiteX0" fmla="*/ 0 w 4440217"/>
              <a:gd name="connsiteY0" fmla="*/ 0 h 4183652"/>
              <a:gd name="connsiteX1" fmla="*/ 4440217 w 4440217"/>
              <a:gd name="connsiteY1" fmla="*/ 0 h 4183652"/>
              <a:gd name="connsiteX2" fmla="*/ 4440217 w 4440217"/>
              <a:gd name="connsiteY2" fmla="*/ 4183652 h 4183652"/>
              <a:gd name="connsiteX3" fmla="*/ 0 w 4440217"/>
              <a:gd name="connsiteY3" fmla="*/ 4183652 h 4183652"/>
            </a:gdLst>
            <a:ahLst/>
            <a:cxnLst>
              <a:cxn ang="0">
                <a:pos x="connsiteX0" y="connsiteY0"/>
              </a:cxn>
              <a:cxn ang="0">
                <a:pos x="connsiteX1" y="connsiteY1"/>
              </a:cxn>
              <a:cxn ang="0">
                <a:pos x="connsiteX2" y="connsiteY2"/>
              </a:cxn>
              <a:cxn ang="0">
                <a:pos x="connsiteX3" y="connsiteY3"/>
              </a:cxn>
            </a:cxnLst>
            <a:rect l="l" t="t" r="r" b="b"/>
            <a:pathLst>
              <a:path w="4440217" h="4183652">
                <a:moveTo>
                  <a:pt x="0" y="0"/>
                </a:moveTo>
                <a:lnTo>
                  <a:pt x="4440217" y="0"/>
                </a:lnTo>
                <a:lnTo>
                  <a:pt x="4440217" y="4183652"/>
                </a:lnTo>
                <a:lnTo>
                  <a:pt x="0" y="4183652"/>
                </a:lnTo>
                <a:close/>
              </a:path>
            </a:pathLst>
          </a:custGeom>
        </p:spPr>
      </p:pic>
      <p:pic>
        <p:nvPicPr>
          <p:cNvPr id="11" name="Picture 10" descr="graphic-clock.png"/>
          <p:cNvPicPr>
            <a:picLocks noChangeAspect="1"/>
          </p:cNvPicPr>
          <p:nvPr/>
        </p:nvPicPr>
        <p:blipFill>
          <a:blip r:embed="rId6" cstate="email">
            <a:biLevel thresh="25000"/>
            <a:extLst>
              <a:ext uri="{28A0092B-C50C-407E-A947-70E740481C1C}">
                <a14:useLocalDpi xmlns:a14="http://schemas.microsoft.com/office/drawing/2010/main" val="0"/>
              </a:ext>
            </a:extLst>
          </a:blip>
          <a:stretch>
            <a:fillRect/>
          </a:stretch>
        </p:blipFill>
        <p:spPr>
          <a:xfrm>
            <a:off x="6901412" y="4771917"/>
            <a:ext cx="405547" cy="405547"/>
          </a:xfrm>
          <a:prstGeom prst="rect">
            <a:avLst/>
          </a:prstGeom>
        </p:spPr>
      </p:pic>
      <p:sp>
        <p:nvSpPr>
          <p:cNvPr id="2" name="Title 1">
            <a:extLst>
              <a:ext uri="{FF2B5EF4-FFF2-40B4-BE49-F238E27FC236}">
                <a16:creationId xmlns:a16="http://schemas.microsoft.com/office/drawing/2014/main" id="{3753BB9A-A497-8740-9F80-3D5270D45204}"/>
              </a:ext>
            </a:extLst>
          </p:cNvPr>
          <p:cNvSpPr>
            <a:spLocks noGrp="1"/>
          </p:cNvSpPr>
          <p:nvPr>
            <p:ph type="title"/>
          </p:nvPr>
        </p:nvSpPr>
        <p:spPr>
          <a:xfrm>
            <a:off x="437400" y="387357"/>
            <a:ext cx="8229600" cy="717550"/>
          </a:xfrm>
        </p:spPr>
        <p:txBody>
          <a:bodyPr lIns="0" tIns="0" rIns="0" bIns="0"/>
          <a:lstStyle/>
          <a:p>
            <a:r>
              <a:rPr lang="en-US" sz="3200" dirty="0"/>
              <a:t>Sample Benefit Amounts</a:t>
            </a:r>
          </a:p>
        </p:txBody>
      </p:sp>
      <p:sp>
        <p:nvSpPr>
          <p:cNvPr id="18" name="TextBox 17"/>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10" name="TextBox 9">
            <a:extLst>
              <a:ext uri="{FF2B5EF4-FFF2-40B4-BE49-F238E27FC236}">
                <a16:creationId xmlns:a16="http://schemas.microsoft.com/office/drawing/2014/main" id="{86F287F1-1CF8-4CB5-AAB7-901307A76843}"/>
              </a:ext>
            </a:extLst>
          </p:cNvPr>
          <p:cNvSpPr txBox="1"/>
          <p:nvPr/>
        </p:nvSpPr>
        <p:spPr>
          <a:xfrm>
            <a:off x="3339791" y="1104907"/>
            <a:ext cx="5524862" cy="4183652"/>
          </a:xfrm>
          <a:prstGeom prst="rect">
            <a:avLst/>
          </a:prstGeom>
          <a:noFill/>
        </p:spPr>
        <p:txBody>
          <a:bodyPr wrap="square" lIns="0" tIns="0" rIns="0" bIns="0" rtlCol="0">
            <a:noAutofit/>
          </a:bodyPr>
          <a:lstStyle/>
          <a:p>
            <a:r>
              <a:rPr lang="en-US" sz="1100" b="1" i="0" u="sng" strike="noStrike" baseline="0" dirty="0">
                <a:solidFill>
                  <a:schemeClr val="tx1">
                    <a:lumMod val="65000"/>
                    <a:lumOff val="35000"/>
                  </a:schemeClr>
                </a:solidFill>
                <a:latin typeface="Arial" panose="020B0604020202020204" pitchFamily="34" charset="0"/>
              </a:rPr>
              <a:t>Admission Benefits</a:t>
            </a:r>
            <a:r>
              <a:rPr lang="en-US" sz="1100" b="1" i="0" strike="noStrike" baseline="0" dirty="0">
                <a:solidFill>
                  <a:schemeClr val="tx1">
                    <a:lumMod val="65000"/>
                    <a:lumOff val="35000"/>
                  </a:schemeClr>
                </a:solidFill>
                <a:latin typeface="Arial" panose="020B0604020202020204" pitchFamily="34" charset="0"/>
              </a:rPr>
              <a:t>                                          </a:t>
            </a:r>
            <a:r>
              <a:rPr lang="en-US" sz="1100" b="1" i="0" u="sng" strike="noStrike" baseline="0" dirty="0">
                <a:solidFill>
                  <a:schemeClr val="tx1">
                    <a:lumMod val="65000"/>
                    <a:lumOff val="35000"/>
                  </a:schemeClr>
                </a:solidFill>
                <a:latin typeface="Arial" panose="020B0604020202020204" pitchFamily="34" charset="0"/>
              </a:rPr>
              <a:t>Benefit Amount (</a:t>
            </a:r>
            <a:r>
              <a:rPr lang="en-US" sz="1100" b="1" u="sng" dirty="0">
                <a:solidFill>
                  <a:schemeClr val="tx1">
                    <a:lumMod val="65000"/>
                    <a:lumOff val="35000"/>
                  </a:schemeClr>
                </a:solidFill>
                <a:latin typeface="Arial" panose="020B0604020202020204" pitchFamily="34" charset="0"/>
              </a:rPr>
              <a:t>Standard</a:t>
            </a:r>
            <a:r>
              <a:rPr lang="en-US" sz="1100" b="1" i="0" u="sng" strike="noStrike" baseline="0" dirty="0">
                <a:solidFill>
                  <a:schemeClr val="tx1">
                    <a:lumMod val="65000"/>
                    <a:lumOff val="35000"/>
                  </a:schemeClr>
                </a:solidFill>
                <a:latin typeface="Arial" panose="020B0604020202020204" pitchFamily="34" charset="0"/>
              </a:rPr>
              <a:t>)                         </a:t>
            </a:r>
          </a:p>
          <a:p>
            <a:r>
              <a:rPr lang="en-US" sz="1100" dirty="0">
                <a:solidFill>
                  <a:schemeClr val="tx1">
                    <a:lumMod val="65000"/>
                    <a:lumOff val="35000"/>
                  </a:schemeClr>
                </a:solidFill>
                <a:latin typeface="Arial" panose="020B0604020202020204" pitchFamily="34" charset="0"/>
              </a:rPr>
              <a:t>Hospital Admission*                                                      $1,000   </a:t>
            </a:r>
          </a:p>
          <a:p>
            <a:r>
              <a:rPr lang="en-US" sz="1100" dirty="0">
                <a:solidFill>
                  <a:schemeClr val="tx1">
                    <a:lumMod val="65000"/>
                    <a:lumOff val="35000"/>
                  </a:schemeClr>
                </a:solidFill>
                <a:latin typeface="Arial" panose="020B0604020202020204" pitchFamily="34" charset="0"/>
              </a:rPr>
              <a:t>Critical Care Unit (CCU) Admission</a:t>
            </a:r>
            <a:r>
              <a:rPr lang="en-US" sz="1100" b="0" i="0" u="none" strike="noStrike" baseline="0" dirty="0">
                <a:solidFill>
                  <a:schemeClr val="tx1">
                    <a:lumMod val="65000"/>
                    <a:lumOff val="35000"/>
                  </a:schemeClr>
                </a:solidFill>
                <a:latin typeface="Arial" panose="020B0604020202020204" pitchFamily="34" charset="0"/>
              </a:rPr>
              <a:t>	                           $1,000</a:t>
            </a:r>
          </a:p>
          <a:p>
            <a:endParaRPr lang="en-US" altLang="en-US" sz="1100" b="1" u="sng" dirty="0">
              <a:solidFill>
                <a:schemeClr val="tx1">
                  <a:lumMod val="65000"/>
                  <a:lumOff val="35000"/>
                </a:schemeClr>
              </a:solidFill>
              <a:latin typeface="Arial" panose="020B0604020202020204" pitchFamily="34" charset="0"/>
              <a:cs typeface="Arial" panose="020B0604020202020204" pitchFamily="34" charset="0"/>
            </a:endParaRPr>
          </a:p>
          <a:p>
            <a:r>
              <a:rPr lang="en-US" sz="1100" b="1" i="0" u="sng" strike="noStrike" baseline="0" dirty="0">
                <a:solidFill>
                  <a:schemeClr val="tx1">
                    <a:lumMod val="65000"/>
                    <a:lumOff val="35000"/>
                  </a:schemeClr>
                </a:solidFill>
                <a:latin typeface="Arial" panose="020B0604020202020204" pitchFamily="34" charset="0"/>
              </a:rPr>
              <a:t>Admission Benefits</a:t>
            </a:r>
            <a:r>
              <a:rPr lang="en-US" sz="1100" b="1" i="0" strike="noStrike" baseline="0" dirty="0">
                <a:solidFill>
                  <a:schemeClr val="tx1">
                    <a:lumMod val="65000"/>
                    <a:lumOff val="35000"/>
                  </a:schemeClr>
                </a:solidFill>
                <a:latin typeface="Arial" panose="020B0604020202020204" pitchFamily="34" charset="0"/>
              </a:rPr>
              <a:t>                                          </a:t>
            </a:r>
            <a:r>
              <a:rPr lang="en-US" sz="1100" b="1" i="0" u="sng" strike="noStrike" baseline="0" dirty="0">
                <a:solidFill>
                  <a:schemeClr val="tx1">
                    <a:lumMod val="65000"/>
                    <a:lumOff val="35000"/>
                  </a:schemeClr>
                </a:solidFill>
                <a:latin typeface="Arial" panose="020B0604020202020204" pitchFamily="34" charset="0"/>
              </a:rPr>
              <a:t>Benefit Amount (</a:t>
            </a:r>
            <a:r>
              <a:rPr lang="en-US" sz="1100" b="1" u="sng" dirty="0">
                <a:solidFill>
                  <a:schemeClr val="tx1">
                    <a:lumMod val="65000"/>
                    <a:lumOff val="35000"/>
                  </a:schemeClr>
                </a:solidFill>
                <a:latin typeface="Arial" panose="020B0604020202020204" pitchFamily="34" charset="0"/>
              </a:rPr>
              <a:t>Enhanced</a:t>
            </a:r>
            <a:r>
              <a:rPr lang="en-US" sz="1100" b="1" i="0" u="sng" strike="noStrike" baseline="0" dirty="0">
                <a:solidFill>
                  <a:schemeClr val="tx1">
                    <a:lumMod val="65000"/>
                    <a:lumOff val="35000"/>
                  </a:schemeClr>
                </a:solidFill>
                <a:latin typeface="Arial" panose="020B0604020202020204" pitchFamily="34" charset="0"/>
              </a:rPr>
              <a:t>)                          </a:t>
            </a:r>
          </a:p>
          <a:p>
            <a:r>
              <a:rPr lang="en-US" sz="1100" dirty="0">
                <a:solidFill>
                  <a:schemeClr val="tx1">
                    <a:lumMod val="65000"/>
                    <a:lumOff val="35000"/>
                  </a:schemeClr>
                </a:solidFill>
                <a:latin typeface="Arial" panose="020B0604020202020204" pitchFamily="34" charset="0"/>
              </a:rPr>
              <a:t>Hospital Admission*                                                     $2,000   </a:t>
            </a:r>
          </a:p>
          <a:p>
            <a:r>
              <a:rPr lang="en-US" sz="1100" dirty="0">
                <a:solidFill>
                  <a:schemeClr val="tx1">
                    <a:lumMod val="65000"/>
                    <a:lumOff val="35000"/>
                  </a:schemeClr>
                </a:solidFill>
                <a:latin typeface="Arial" panose="020B0604020202020204" pitchFamily="34" charset="0"/>
              </a:rPr>
              <a:t>Critical Care Unit (CCU) Admission</a:t>
            </a:r>
            <a:r>
              <a:rPr lang="en-US" sz="1100" b="0" i="0" u="none" strike="noStrike" baseline="0" dirty="0">
                <a:solidFill>
                  <a:schemeClr val="tx1">
                    <a:lumMod val="65000"/>
                    <a:lumOff val="35000"/>
                  </a:schemeClr>
                </a:solidFill>
                <a:latin typeface="Arial" panose="020B0604020202020204" pitchFamily="34" charset="0"/>
              </a:rPr>
              <a:t>	                          $2,000</a:t>
            </a:r>
          </a:p>
          <a:p>
            <a:endParaRPr lang="en-US" sz="1200" b="1" u="sng" dirty="0">
              <a:solidFill>
                <a:schemeClr val="tx1">
                  <a:lumMod val="65000"/>
                  <a:lumOff val="35000"/>
                </a:schemeClr>
              </a:solidFill>
              <a:latin typeface="Arial" panose="020B0604020202020204" pitchFamily="34" charset="0"/>
              <a:cs typeface="Arial" panose="020B0604020202020204" pitchFamily="34" charset="0"/>
            </a:endParaRPr>
          </a:p>
          <a:p>
            <a:r>
              <a:rPr lang="en-US" sz="800" dirty="0">
                <a:solidFill>
                  <a:schemeClr val="tx1">
                    <a:lumMod val="65000"/>
                    <a:lumOff val="35000"/>
                  </a:schemeClr>
                </a:solidFill>
                <a:latin typeface="Arial" panose="020B0604020202020204" pitchFamily="34" charset="0"/>
                <a:cs typeface="Arial" panose="020B0604020202020204" pitchFamily="34" charset="0"/>
              </a:rPr>
              <a:t>*An Admission benefit is payable on the first day of confinement, </a:t>
            </a:r>
          </a:p>
          <a:p>
            <a:r>
              <a:rPr lang="en-US" sz="800" dirty="0">
                <a:solidFill>
                  <a:schemeClr val="tx1">
                    <a:lumMod val="65000"/>
                    <a:lumOff val="35000"/>
                  </a:schemeClr>
                </a:solidFill>
                <a:latin typeface="Arial" panose="020B0604020202020204" pitchFamily="34" charset="0"/>
                <a:cs typeface="Arial" panose="020B0604020202020204" pitchFamily="34" charset="0"/>
              </a:rPr>
              <a:t>once per confinement per year.  </a:t>
            </a:r>
          </a:p>
          <a:p>
            <a:endParaRPr lang="en-US" altLang="en-US" sz="800" b="1" dirty="0">
              <a:solidFill>
                <a:schemeClr val="tx1">
                  <a:lumMod val="65000"/>
                  <a:lumOff val="35000"/>
                </a:schemeClr>
              </a:solidFill>
              <a:latin typeface="Arial" panose="020B0604020202020204" pitchFamily="34" charset="0"/>
              <a:cs typeface="Arial" panose="020B0604020202020204" pitchFamily="34" charset="0"/>
            </a:endParaRPr>
          </a:p>
          <a:p>
            <a:r>
              <a:rPr lang="en-US" sz="1000" b="1" u="sng" dirty="0">
                <a:solidFill>
                  <a:schemeClr val="tx1">
                    <a:lumMod val="65000"/>
                    <a:lumOff val="35000"/>
                  </a:schemeClr>
                </a:solidFill>
                <a:latin typeface="Arial" panose="020B0604020202020204" pitchFamily="34" charset="0"/>
                <a:cs typeface="Arial" panose="020B0604020202020204" pitchFamily="34" charset="0"/>
              </a:rPr>
              <a:t>Confinement Benefits </a:t>
            </a:r>
            <a:r>
              <a:rPr lang="en-US" sz="1000" b="1" dirty="0">
                <a:solidFill>
                  <a:schemeClr val="tx1">
                    <a:lumMod val="65000"/>
                    <a:lumOff val="35000"/>
                  </a:schemeClr>
                </a:solidFill>
                <a:latin typeface="Arial" panose="020B0604020202020204" pitchFamily="34" charset="0"/>
                <a:cs typeface="Arial" panose="020B0604020202020204" pitchFamily="34" charset="0"/>
              </a:rPr>
              <a:t>	                                               </a:t>
            </a:r>
            <a:r>
              <a:rPr lang="en-US" sz="1000" b="1" u="sng" dirty="0">
                <a:solidFill>
                  <a:schemeClr val="tx1">
                    <a:lumMod val="65000"/>
                    <a:lumOff val="35000"/>
                  </a:schemeClr>
                </a:solidFill>
                <a:latin typeface="Arial" panose="020B0604020202020204" pitchFamily="34" charset="0"/>
                <a:cs typeface="Arial" panose="020B0604020202020204" pitchFamily="34" charset="0"/>
              </a:rPr>
              <a:t>Daily Benefit (Standard)</a:t>
            </a:r>
            <a:endParaRPr lang="en-US" sz="1000" dirty="0">
              <a:solidFill>
                <a:schemeClr val="tx1">
                  <a:lumMod val="65000"/>
                  <a:lumOff val="35000"/>
                </a:schemeClr>
              </a:solidFill>
              <a:latin typeface="Arial" panose="020B0604020202020204" pitchFamily="34" charset="0"/>
              <a:cs typeface="Arial" panose="020B0604020202020204" pitchFamily="34" charset="0"/>
            </a:endParaRPr>
          </a:p>
          <a:p>
            <a:r>
              <a:rPr lang="en-US" sz="1000" dirty="0">
                <a:solidFill>
                  <a:schemeClr val="tx1">
                    <a:lumMod val="65000"/>
                    <a:lumOff val="35000"/>
                  </a:schemeClr>
                </a:solidFill>
                <a:latin typeface="Arial" panose="020B0604020202020204" pitchFamily="34" charset="0"/>
                <a:cs typeface="Arial" panose="020B0604020202020204" pitchFamily="34" charset="0"/>
              </a:rPr>
              <a:t>Hospital - 10 days MPC                                                          $100 </a:t>
            </a:r>
          </a:p>
          <a:p>
            <a:r>
              <a:rPr lang="en-US" sz="1000" dirty="0">
                <a:solidFill>
                  <a:schemeClr val="tx1">
                    <a:lumMod val="65000"/>
                    <a:lumOff val="35000"/>
                  </a:schemeClr>
                </a:solidFill>
                <a:latin typeface="Arial" panose="020B0604020202020204" pitchFamily="34" charset="0"/>
                <a:cs typeface="Arial" panose="020B0604020202020204" pitchFamily="34" charset="0"/>
              </a:rPr>
              <a:t>Critical Care Unit** - 10 days MPC 			    $100</a:t>
            </a:r>
          </a:p>
          <a:p>
            <a:r>
              <a:rPr lang="en-US" sz="1000" dirty="0">
                <a:solidFill>
                  <a:schemeClr val="tx1">
                    <a:lumMod val="65000"/>
                    <a:lumOff val="35000"/>
                  </a:schemeClr>
                </a:solidFill>
                <a:latin typeface="Arial" panose="020B0604020202020204" pitchFamily="34" charset="0"/>
                <a:cs typeface="Arial" panose="020B0604020202020204" pitchFamily="34" charset="0"/>
              </a:rPr>
              <a:t>Rehabilitation Facility - 10 days MPC 		                 $50</a:t>
            </a:r>
          </a:p>
          <a:p>
            <a:r>
              <a:rPr lang="en-US" sz="1000" dirty="0">
                <a:solidFill>
                  <a:schemeClr val="tx1">
                    <a:lumMod val="65000"/>
                    <a:lumOff val="35000"/>
                  </a:schemeClr>
                </a:solidFill>
                <a:latin typeface="Arial" panose="020B0604020202020204" pitchFamily="34" charset="0"/>
                <a:cs typeface="Arial" panose="020B0604020202020204" pitchFamily="34" charset="0"/>
              </a:rPr>
              <a:t>Observation Unit***					    $100</a:t>
            </a:r>
          </a:p>
          <a:p>
            <a:endParaRPr lang="en-US" sz="1000" dirty="0">
              <a:solidFill>
                <a:schemeClr val="tx1">
                  <a:lumMod val="65000"/>
                  <a:lumOff val="35000"/>
                </a:schemeClr>
              </a:solidFill>
              <a:latin typeface="Arial" panose="020B0604020202020204" pitchFamily="34" charset="0"/>
              <a:cs typeface="Arial" panose="020B0604020202020204" pitchFamily="34" charset="0"/>
            </a:endParaRPr>
          </a:p>
          <a:p>
            <a:r>
              <a:rPr lang="en-US" sz="1000" b="1" u="sng" dirty="0">
                <a:solidFill>
                  <a:schemeClr val="tx1">
                    <a:lumMod val="65000"/>
                    <a:lumOff val="35000"/>
                  </a:schemeClr>
                </a:solidFill>
                <a:latin typeface="Arial" panose="020B0604020202020204" pitchFamily="34" charset="0"/>
                <a:cs typeface="Arial" panose="020B0604020202020204" pitchFamily="34" charset="0"/>
              </a:rPr>
              <a:t>Confinement Benefits</a:t>
            </a:r>
            <a:r>
              <a:rPr lang="en-US" sz="1000" b="1" dirty="0">
                <a:solidFill>
                  <a:schemeClr val="tx1">
                    <a:lumMod val="65000"/>
                    <a:lumOff val="35000"/>
                  </a:schemeClr>
                </a:solidFill>
                <a:latin typeface="Arial" panose="020B0604020202020204" pitchFamily="34" charset="0"/>
                <a:cs typeface="Arial" panose="020B0604020202020204" pitchFamily="34" charset="0"/>
              </a:rPr>
              <a:t>	                                              </a:t>
            </a:r>
            <a:r>
              <a:rPr lang="en-US" sz="1000" b="1" u="sng" dirty="0">
                <a:solidFill>
                  <a:schemeClr val="tx1">
                    <a:lumMod val="65000"/>
                    <a:lumOff val="35000"/>
                  </a:schemeClr>
                </a:solidFill>
                <a:latin typeface="Arial" panose="020B0604020202020204" pitchFamily="34" charset="0"/>
                <a:cs typeface="Arial" panose="020B0604020202020204" pitchFamily="34" charset="0"/>
              </a:rPr>
              <a:t>Daily Benefit (Enhanced)</a:t>
            </a:r>
          </a:p>
          <a:p>
            <a:r>
              <a:rPr lang="en-US" sz="1000" dirty="0">
                <a:solidFill>
                  <a:schemeClr val="tx1">
                    <a:lumMod val="65000"/>
                    <a:lumOff val="35000"/>
                  </a:schemeClr>
                </a:solidFill>
                <a:latin typeface="Arial" panose="020B0604020202020204" pitchFamily="34" charset="0"/>
                <a:cs typeface="Arial" panose="020B0604020202020204" pitchFamily="34" charset="0"/>
              </a:rPr>
              <a:t>Hospital - 10 days MPC	                                                          $200 </a:t>
            </a:r>
          </a:p>
          <a:p>
            <a:r>
              <a:rPr lang="en-US" sz="1000" dirty="0">
                <a:solidFill>
                  <a:schemeClr val="tx1">
                    <a:lumMod val="65000"/>
                    <a:lumOff val="35000"/>
                  </a:schemeClr>
                </a:solidFill>
                <a:latin typeface="Arial" panose="020B0604020202020204" pitchFamily="34" charset="0"/>
                <a:cs typeface="Arial" panose="020B0604020202020204" pitchFamily="34" charset="0"/>
              </a:rPr>
              <a:t>Critical Care Unit** - 10 days MPC 			      $200</a:t>
            </a:r>
          </a:p>
          <a:p>
            <a:r>
              <a:rPr lang="en-US" sz="1000" dirty="0">
                <a:solidFill>
                  <a:schemeClr val="tx1">
                    <a:lumMod val="65000"/>
                    <a:lumOff val="35000"/>
                  </a:schemeClr>
                </a:solidFill>
                <a:latin typeface="Arial" panose="020B0604020202020204" pitchFamily="34" charset="0"/>
                <a:cs typeface="Arial" panose="020B0604020202020204" pitchFamily="34" charset="0"/>
              </a:rPr>
              <a:t>Rehabilitation Facility - 10 days MPC 		                   $100</a:t>
            </a:r>
          </a:p>
          <a:p>
            <a:r>
              <a:rPr lang="en-US" sz="1000" dirty="0">
                <a:solidFill>
                  <a:schemeClr val="tx1">
                    <a:lumMod val="65000"/>
                    <a:lumOff val="35000"/>
                  </a:schemeClr>
                </a:solidFill>
                <a:latin typeface="Arial" panose="020B0604020202020204" pitchFamily="34" charset="0"/>
                <a:cs typeface="Arial" panose="020B0604020202020204" pitchFamily="34" charset="0"/>
              </a:rPr>
              <a:t>Observation Unit***					      $100</a:t>
            </a:r>
            <a:br>
              <a:rPr lang="en-US" sz="1100" dirty="0">
                <a:solidFill>
                  <a:schemeClr val="bg2"/>
                </a:solidFill>
                <a:latin typeface="Arial" panose="020B0604020202020204" pitchFamily="34" charset="0"/>
                <a:cs typeface="Arial" panose="020B0604020202020204" pitchFamily="34" charset="0"/>
              </a:rPr>
            </a:br>
            <a:endParaRPr lang="en-US" sz="1000" dirty="0">
              <a:solidFill>
                <a:schemeClr val="bg2"/>
              </a:solidFill>
              <a:latin typeface="Arial" panose="020B0604020202020204" pitchFamily="34" charset="0"/>
              <a:cs typeface="Arial" panose="020B0604020202020204" pitchFamily="34" charset="0"/>
            </a:endParaRPr>
          </a:p>
          <a:p>
            <a:endParaRPr lang="en-US" sz="1000" dirty="0">
              <a:solidFill>
                <a:schemeClr val="bg2"/>
              </a:solidFill>
              <a:latin typeface="Arial" panose="020B0604020202020204" pitchFamily="34" charset="0"/>
              <a:cs typeface="Arial" panose="020B0604020202020204" pitchFamily="34" charset="0"/>
            </a:endParaRPr>
          </a:p>
          <a:p>
            <a:endParaRPr lang="en-US" altLang="en-US" sz="9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497128-01CC-FA5A-3543-9B28CB845FDC}"/>
              </a:ext>
            </a:extLst>
          </p:cNvPr>
          <p:cNvSpPr txBox="1"/>
          <p:nvPr/>
        </p:nvSpPr>
        <p:spPr>
          <a:xfrm>
            <a:off x="137680" y="4751338"/>
            <a:ext cx="7169279" cy="1077218"/>
          </a:xfrm>
          <a:prstGeom prst="rect">
            <a:avLst/>
          </a:prstGeom>
          <a:noFill/>
        </p:spPr>
        <p:txBody>
          <a:bodyPr wrap="squar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**An Intensive Care Unit may be referred to as a “Critical Care Unit” in your certificate of coverage. Refer to your policy documentation for complete definitions and descriptions of each facility type.</a:t>
            </a:r>
          </a:p>
          <a:p>
            <a:endParaRPr lang="en-US" sz="800" dirty="0">
              <a:solidFill>
                <a:schemeClr val="tx1">
                  <a:lumMod val="65000"/>
                  <a:lumOff val="35000"/>
                </a:schemeClr>
              </a:solidFill>
              <a:latin typeface="Arial" panose="020B0604020202020204" pitchFamily="34" charset="0"/>
              <a:cs typeface="Arial" panose="020B0604020202020204" pitchFamily="34" charset="0"/>
            </a:endParaRPr>
          </a:p>
          <a:p>
            <a:r>
              <a:rPr lang="en-US" sz="800" dirty="0">
                <a:solidFill>
                  <a:schemeClr val="tx1">
                    <a:lumMod val="65000"/>
                    <a:lumOff val="35000"/>
                  </a:schemeClr>
                </a:solidFill>
                <a:latin typeface="Arial" panose="020B0604020202020204" pitchFamily="34" charset="0"/>
                <a:cs typeface="Arial" panose="020B0604020202020204" pitchFamily="34" charset="0"/>
              </a:rPr>
              <a:t>***Payable up to 1 day per calendar year for admission to hospital observation unit for at least 4 consecutive hours, other than inpatient. Not payable for any day that a facility confinement or admission benefit is payable.</a:t>
            </a:r>
          </a:p>
          <a:p>
            <a:endParaRPr lang="en-US" sz="800" dirty="0">
              <a:solidFill>
                <a:schemeClr val="tx1">
                  <a:lumMod val="65000"/>
                  <a:lumOff val="35000"/>
                </a:schemeClr>
              </a:solidFill>
              <a:latin typeface="Arial" panose="020B0604020202020204" pitchFamily="34" charset="0"/>
              <a:cs typeface="Arial" panose="020B0604020202020204" pitchFamily="34" charset="0"/>
            </a:endParaRPr>
          </a:p>
          <a:p>
            <a:r>
              <a:rPr lang="en-US" sz="800" dirty="0">
                <a:solidFill>
                  <a:schemeClr val="tx1">
                    <a:lumMod val="65000"/>
                    <a:lumOff val="35000"/>
                  </a:schemeClr>
                </a:solidFill>
                <a:latin typeface="Arial" panose="020B0604020202020204" pitchFamily="34" charset="0"/>
                <a:cs typeface="Arial" panose="020B0604020202020204" pitchFamily="34" charset="0"/>
              </a:rPr>
              <a:t>The admission and daily confinement benefit amounts depend on the type of facility and the number of days of confinement. Any combination of confinement and admission benefits payable will not exceed a total of 11 days during a period of confinement.</a:t>
            </a:r>
          </a:p>
        </p:txBody>
      </p:sp>
      <p:pic>
        <p:nvPicPr>
          <p:cNvPr id="8" name="Audio 7">
            <a:hlinkClick r:id="" action="ppaction://media"/>
            <a:extLst>
              <a:ext uri="{FF2B5EF4-FFF2-40B4-BE49-F238E27FC236}">
                <a16:creationId xmlns:a16="http://schemas.microsoft.com/office/drawing/2014/main" id="{A965C157-A3A2-1E26-BBCC-CE1A80E1D0E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96443395"/>
      </p:ext>
    </p:extLst>
  </p:cSld>
  <p:clrMapOvr>
    <a:masterClrMapping/>
  </p:clrMapOvr>
  <p:transition spd="slow" advTm="84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B804BF-37E7-3289-EAA9-A1AF57CFF894}"/>
              </a:ext>
            </a:extLst>
          </p:cNvPr>
          <p:cNvSpPr/>
          <p:nvPr/>
        </p:nvSpPr>
        <p:spPr>
          <a:xfrm>
            <a:off x="12121" y="1789223"/>
            <a:ext cx="9156357" cy="1613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utoShape 2" descr="Image result for flat user icon svg woman"/>
          <p:cNvSpPr>
            <a:spLocks noChangeAspect="1" noChangeArrowheads="1"/>
          </p:cNvSpPr>
          <p:nvPr/>
        </p:nvSpPr>
        <p:spPr bwMode="auto">
          <a:xfrm>
            <a:off x="3079865" y="3467469"/>
            <a:ext cx="683090" cy="910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839BEBC-54D4-B640-841C-EC607159AEF2}"/>
              </a:ext>
            </a:extLst>
          </p:cNvPr>
          <p:cNvSpPr/>
          <p:nvPr/>
        </p:nvSpPr>
        <p:spPr>
          <a:xfrm>
            <a:off x="382472" y="5499996"/>
            <a:ext cx="6767628" cy="369332"/>
          </a:xfrm>
          <a:prstGeom prst="rect">
            <a:avLst/>
          </a:prstGeom>
        </p:spPr>
        <p:txBody>
          <a:bodyPr wrap="square">
            <a:spAutoFit/>
          </a:bodyPr>
          <a:lstStyle/>
          <a:p>
            <a:pPr defTabSz="342900"/>
            <a:r>
              <a:rPr lang="en-US" sz="900" dirty="0">
                <a:solidFill>
                  <a:schemeClr val="tx1">
                    <a:lumMod val="65000"/>
                    <a:lumOff val="35000"/>
                  </a:schemeClr>
                </a:solidFill>
                <a:latin typeface="Arial" panose="020B0604020202020204" pitchFamily="34" charset="0"/>
                <a:cs typeface="Arial" panose="020B0604020202020204" pitchFamily="34" charset="0"/>
              </a:rPr>
              <a:t>The example is provided for illustrative purposes only. A complete description of benefits, limitations, exclusions and termination of coverage will be provided in the certificate of insurance and riders</a:t>
            </a:r>
            <a:r>
              <a:rPr lang="en-US" sz="900" dirty="0">
                <a:solidFill>
                  <a:schemeClr val="tx1">
                    <a:lumMod val="50000"/>
                    <a:lumOff val="50000"/>
                  </a:schemeClr>
                </a:solidFill>
                <a:latin typeface="Arial" panose="020B0604020202020204" pitchFamily="34" charset="0"/>
                <a:cs typeface="Arial" panose="020B0604020202020204" pitchFamily="34" charset="0"/>
              </a:rPr>
              <a:t>. </a:t>
            </a:r>
          </a:p>
        </p:txBody>
      </p:sp>
      <p:sp>
        <p:nvSpPr>
          <p:cNvPr id="64" name="TextBox 63"/>
          <p:cNvSpPr txBox="1"/>
          <p:nvPr/>
        </p:nvSpPr>
        <p:spPr>
          <a:xfrm>
            <a:off x="0" y="0"/>
            <a:ext cx="0" cy="0"/>
          </a:xfrm>
          <a:prstGeom prst="rect">
            <a:avLst/>
          </a:prstGeom>
        </p:spPr>
        <p:txBody>
          <a:bodyPr rtlCol="0" anchor="t">
            <a:noAutofit/>
          </a:bodyPr>
          <a:lstStyle/>
          <a:p>
            <a:pPr algn="l"/>
            <a:endParaRPr lang="en-US" sz="1100" dirty="0"/>
          </a:p>
          <a:p>
            <a:r>
              <a:rPr lang="en-US" sz="100" dirty="0"/>
              <a:t>ADMASTER-STAMP!1327234-0922</a:t>
            </a:r>
          </a:p>
        </p:txBody>
      </p:sp>
      <p:sp>
        <p:nvSpPr>
          <p:cNvPr id="28" name="TextBox 27">
            <a:extLst>
              <a:ext uri="{FF2B5EF4-FFF2-40B4-BE49-F238E27FC236}">
                <a16:creationId xmlns:a16="http://schemas.microsoft.com/office/drawing/2014/main" id="{A0F55E90-B67A-4AE2-B689-210E1A1CC7B7}"/>
              </a:ext>
            </a:extLst>
          </p:cNvPr>
          <p:cNvSpPr txBox="1"/>
          <p:nvPr/>
        </p:nvSpPr>
        <p:spPr>
          <a:xfrm>
            <a:off x="437400" y="387357"/>
            <a:ext cx="8305800" cy="492443"/>
          </a:xfrm>
          <a:prstGeom prst="rect">
            <a:avLst/>
          </a:prstGeom>
          <a:noFill/>
        </p:spPr>
        <p:txBody>
          <a:bodyPr wrap="square" lIns="0" tIns="0" rIns="0" bIns="0" rtlCol="0">
            <a:spAutoFit/>
          </a:bodyPr>
          <a:lstStyle/>
          <a:p>
            <a:pPr defTabSz="914400">
              <a:defRPr/>
            </a:pPr>
            <a:r>
              <a:rPr lang="en-US" sz="3200" dirty="0">
                <a:solidFill>
                  <a:srgbClr val="F58000"/>
                </a:solidFill>
                <a:latin typeface="Arial" panose="020B0604020202020204" pitchFamily="34" charset="0"/>
                <a:cs typeface="Arial" panose="020B0604020202020204" pitchFamily="34" charset="0"/>
              </a:rPr>
              <a:t>Real Life Example</a:t>
            </a:r>
          </a:p>
        </p:txBody>
      </p:sp>
      <p:sp>
        <p:nvSpPr>
          <p:cNvPr id="29" name="TextBox 28">
            <a:extLst>
              <a:ext uri="{FF2B5EF4-FFF2-40B4-BE49-F238E27FC236}">
                <a16:creationId xmlns:a16="http://schemas.microsoft.com/office/drawing/2014/main" id="{113AA244-6B15-4F37-A84F-824983F8DC9B}"/>
              </a:ext>
            </a:extLst>
          </p:cNvPr>
          <p:cNvSpPr txBox="1"/>
          <p:nvPr/>
        </p:nvSpPr>
        <p:spPr>
          <a:xfrm>
            <a:off x="437401" y="1070453"/>
            <a:ext cx="4570534" cy="740188"/>
          </a:xfrm>
          <a:prstGeom prst="rect">
            <a:avLst/>
          </a:prstGeom>
          <a:noFill/>
        </p:spPr>
        <p:txBody>
          <a:bodyPr wrap="square" lIns="0" tIns="0" rIns="0" bIns="0" rtlCol="0">
            <a:no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Spouse Hospital Indemnity Insurance</a:t>
            </a:r>
          </a:p>
          <a:p>
            <a:r>
              <a:rPr lang="en-US" b="1" dirty="0">
                <a:solidFill>
                  <a:schemeClr val="tx1">
                    <a:lumMod val="65000"/>
                    <a:lumOff val="35000"/>
                  </a:schemeClr>
                </a:solidFill>
                <a:latin typeface="Arial" panose="020B0604020202020204" pitchFamily="34" charset="0"/>
                <a:cs typeface="Arial" panose="020B0604020202020204" pitchFamily="34" charset="0"/>
              </a:rPr>
              <a:t>Meet Elise</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B18336-2BB1-46D9-81D4-4B8EEC6EE8B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6058" b="52062"/>
          <a:stretch/>
        </p:blipFill>
        <p:spPr>
          <a:xfrm>
            <a:off x="0" y="3396801"/>
            <a:ext cx="9144000" cy="1943417"/>
          </a:xfrm>
          <a:prstGeom prst="rect">
            <a:avLst/>
          </a:prstGeom>
        </p:spPr>
      </p:pic>
      <p:grpSp>
        <p:nvGrpSpPr>
          <p:cNvPr id="63" name="Group 62"/>
          <p:cNvGrpSpPr/>
          <p:nvPr/>
        </p:nvGrpSpPr>
        <p:grpSpPr>
          <a:xfrm>
            <a:off x="5283194" y="3012224"/>
            <a:ext cx="935727" cy="911068"/>
            <a:chOff x="4111230" y="2129293"/>
            <a:chExt cx="935727" cy="911068"/>
          </a:xfrm>
        </p:grpSpPr>
        <p:sp>
          <p:nvSpPr>
            <p:cNvPr id="59" name="Oval 58">
              <a:extLst>
                <a:ext uri="{FF2B5EF4-FFF2-40B4-BE49-F238E27FC236}">
                  <a16:creationId xmlns:a16="http://schemas.microsoft.com/office/drawing/2014/main" id="{CE9EA955-1EB3-634B-B35E-08A5D20283DE}"/>
                </a:ext>
              </a:extLst>
            </p:cNvPr>
            <p:cNvSpPr/>
            <p:nvPr/>
          </p:nvSpPr>
          <p:spPr>
            <a:xfrm>
              <a:off x="411123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4" name="Picture 53">
              <a:extLst>
                <a:ext uri="{FF2B5EF4-FFF2-40B4-BE49-F238E27FC236}">
                  <a16:creationId xmlns:a16="http://schemas.microsoft.com/office/drawing/2014/main" id="{1EB8B706-2D82-0B45-8F3B-C405F02B1B77}"/>
                </a:ext>
              </a:extLst>
            </p:cNvPr>
            <p:cNvPicPr>
              <a:picLocks noChangeAspect="1"/>
            </p:cNvPicPr>
            <p:nvPr/>
          </p:nvPicPr>
          <p:blipFill>
            <a:blip r:embed="rId6"/>
            <a:stretch>
              <a:fillRect/>
            </a:stretch>
          </p:blipFill>
          <p:spPr>
            <a:xfrm>
              <a:off x="4395217" y="2333824"/>
              <a:ext cx="393173" cy="502007"/>
            </a:xfrm>
            <a:prstGeom prst="rect">
              <a:avLst/>
            </a:prstGeom>
          </p:spPr>
        </p:pic>
      </p:grpSp>
      <p:grpSp>
        <p:nvGrpSpPr>
          <p:cNvPr id="62" name="Group 61"/>
          <p:cNvGrpSpPr/>
          <p:nvPr/>
        </p:nvGrpSpPr>
        <p:grpSpPr>
          <a:xfrm>
            <a:off x="2952442" y="3012224"/>
            <a:ext cx="935727" cy="911068"/>
            <a:chOff x="2366460" y="2129293"/>
            <a:chExt cx="935727" cy="911068"/>
          </a:xfrm>
        </p:grpSpPr>
        <p:sp>
          <p:nvSpPr>
            <p:cNvPr id="58" name="Oval 57">
              <a:extLst>
                <a:ext uri="{FF2B5EF4-FFF2-40B4-BE49-F238E27FC236}">
                  <a16:creationId xmlns:a16="http://schemas.microsoft.com/office/drawing/2014/main" id="{CE9EA955-1EB3-634B-B35E-08A5D20283DE}"/>
                </a:ext>
              </a:extLst>
            </p:cNvPr>
            <p:cNvSpPr/>
            <p:nvPr/>
          </p:nvSpPr>
          <p:spPr>
            <a:xfrm>
              <a:off x="236646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5" name="Picture 54">
              <a:extLst>
                <a:ext uri="{FF2B5EF4-FFF2-40B4-BE49-F238E27FC236}">
                  <a16:creationId xmlns:a16="http://schemas.microsoft.com/office/drawing/2014/main" id="{42E54509-87D8-1B49-B47D-67BACD65F077}"/>
                </a:ext>
              </a:extLst>
            </p:cNvPr>
            <p:cNvPicPr>
              <a:picLocks noChangeAspect="1"/>
            </p:cNvPicPr>
            <p:nvPr/>
          </p:nvPicPr>
          <p:blipFill>
            <a:blip r:embed="rId7"/>
            <a:stretch>
              <a:fillRect/>
            </a:stretch>
          </p:blipFill>
          <p:spPr>
            <a:xfrm>
              <a:off x="2592149" y="2385950"/>
              <a:ext cx="484351" cy="484351"/>
            </a:xfrm>
            <a:prstGeom prst="rect">
              <a:avLst/>
            </a:prstGeom>
          </p:spPr>
        </p:pic>
      </p:grpSp>
      <p:grpSp>
        <p:nvGrpSpPr>
          <p:cNvPr id="61" name="Group 60"/>
          <p:cNvGrpSpPr/>
          <p:nvPr/>
        </p:nvGrpSpPr>
        <p:grpSpPr>
          <a:xfrm>
            <a:off x="621690" y="3012224"/>
            <a:ext cx="935727" cy="911068"/>
            <a:chOff x="621690" y="2129293"/>
            <a:chExt cx="935727" cy="911068"/>
          </a:xfrm>
        </p:grpSpPr>
        <p:sp>
          <p:nvSpPr>
            <p:cNvPr id="57" name="Oval 56">
              <a:extLst>
                <a:ext uri="{FF2B5EF4-FFF2-40B4-BE49-F238E27FC236}">
                  <a16:creationId xmlns:a16="http://schemas.microsoft.com/office/drawing/2014/main" id="{CE9EA955-1EB3-634B-B35E-08A5D20283DE}"/>
                </a:ext>
              </a:extLst>
            </p:cNvPr>
            <p:cNvSpPr/>
            <p:nvPr/>
          </p:nvSpPr>
          <p:spPr>
            <a:xfrm>
              <a:off x="62169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6" name="Picture 55">
              <a:extLst>
                <a:ext uri="{FF2B5EF4-FFF2-40B4-BE49-F238E27FC236}">
                  <a16:creationId xmlns:a16="http://schemas.microsoft.com/office/drawing/2014/main" id="{BE993CA2-815F-1E48-81E6-739BCAF8DE58}"/>
                </a:ext>
              </a:extLst>
            </p:cNvPr>
            <p:cNvPicPr>
              <a:picLocks noChangeAspect="1"/>
            </p:cNvPicPr>
            <p:nvPr/>
          </p:nvPicPr>
          <p:blipFill>
            <a:blip r:embed="rId8"/>
            <a:stretch>
              <a:fillRect/>
            </a:stretch>
          </p:blipFill>
          <p:spPr>
            <a:xfrm>
              <a:off x="880449" y="2323218"/>
              <a:ext cx="459397" cy="479045"/>
            </a:xfrm>
            <a:prstGeom prst="rect">
              <a:avLst/>
            </a:prstGeom>
          </p:spPr>
        </p:pic>
      </p:grpSp>
      <p:grpSp>
        <p:nvGrpSpPr>
          <p:cNvPr id="31" name="Group 30">
            <a:extLst>
              <a:ext uri="{FF2B5EF4-FFF2-40B4-BE49-F238E27FC236}">
                <a16:creationId xmlns:a16="http://schemas.microsoft.com/office/drawing/2014/main" id="{D2B2DDB2-7D03-444B-B1CD-A1D834D871D8}"/>
              </a:ext>
            </a:extLst>
          </p:cNvPr>
          <p:cNvGrpSpPr/>
          <p:nvPr/>
        </p:nvGrpSpPr>
        <p:grpSpPr>
          <a:xfrm>
            <a:off x="7522473" y="2981350"/>
            <a:ext cx="935727" cy="911068"/>
            <a:chOff x="1193035" y="3869996"/>
            <a:chExt cx="935727" cy="911068"/>
          </a:xfrm>
        </p:grpSpPr>
        <p:sp>
          <p:nvSpPr>
            <p:cNvPr id="32" name="Oval 31">
              <a:extLst>
                <a:ext uri="{FF2B5EF4-FFF2-40B4-BE49-F238E27FC236}">
                  <a16:creationId xmlns:a16="http://schemas.microsoft.com/office/drawing/2014/main" id="{CE9EA955-1EB3-634B-B35E-08A5D20283DE}"/>
                </a:ext>
              </a:extLst>
            </p:cNvPr>
            <p:cNvSpPr/>
            <p:nvPr/>
          </p:nvSpPr>
          <p:spPr>
            <a:xfrm>
              <a:off x="1193035" y="3869996"/>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Light" panose="020F0302020204030204" pitchFamily="34" charset="0"/>
              </a:endParaRPr>
            </a:p>
          </p:txBody>
        </p:sp>
        <p:pic>
          <p:nvPicPr>
            <p:cNvPr id="33" name="Picture 32">
              <a:extLst>
                <a:ext uri="{FF2B5EF4-FFF2-40B4-BE49-F238E27FC236}">
                  <a16:creationId xmlns:a16="http://schemas.microsoft.com/office/drawing/2014/main" id="{FDC896EA-A3BC-2A4F-B418-C9D0B5FB4A30}"/>
                </a:ext>
              </a:extLst>
            </p:cNvPr>
            <p:cNvPicPr>
              <a:picLocks noChangeAspect="1"/>
            </p:cNvPicPr>
            <p:nvPr/>
          </p:nvPicPr>
          <p:blipFill>
            <a:blip r:embed="rId9"/>
            <a:stretch>
              <a:fillRect/>
            </a:stretch>
          </p:blipFill>
          <p:spPr>
            <a:xfrm>
              <a:off x="1344821" y="4135769"/>
              <a:ext cx="632153" cy="379522"/>
            </a:xfrm>
            <a:prstGeom prst="rect">
              <a:avLst/>
            </a:prstGeom>
          </p:spPr>
        </p:pic>
      </p:grpSp>
      <p:sp>
        <p:nvSpPr>
          <p:cNvPr id="4" name="Rectangle 3">
            <a:extLst>
              <a:ext uri="{FF2B5EF4-FFF2-40B4-BE49-F238E27FC236}">
                <a16:creationId xmlns:a16="http://schemas.microsoft.com/office/drawing/2014/main" id="{3FC190D5-FBA4-A20D-91E6-80AD9507E7FF}"/>
              </a:ext>
            </a:extLst>
          </p:cNvPr>
          <p:cNvSpPr/>
          <p:nvPr/>
        </p:nvSpPr>
        <p:spPr>
          <a:xfrm>
            <a:off x="382472" y="2114859"/>
            <a:ext cx="1920240" cy="731520"/>
          </a:xfrm>
          <a:prstGeom prst="rect">
            <a:avLst/>
          </a:prstGeom>
        </p:spPr>
        <p:txBody>
          <a:bodyPr wrap="square" anchor="t">
            <a:noAutofit/>
          </a:bodyPr>
          <a:lstStyle/>
          <a:p>
            <a:pPr marL="93726" algn="ctr">
              <a:spcBef>
                <a:spcPts val="600"/>
              </a:spcBef>
              <a:buClr>
                <a:schemeClr val="tx1">
                  <a:lumMod val="65000"/>
                  <a:lumOff val="35000"/>
                </a:schemeClr>
              </a:buClr>
            </a:pPr>
            <a:r>
              <a:rPr lang="en-US" sz="1000" dirty="0">
                <a:solidFill>
                  <a:srgbClr val="6E6E6E"/>
                </a:solidFill>
                <a:latin typeface="Arial" panose="020B0604020202020204" pitchFamily="34" charset="0"/>
                <a:cs typeface="Arial" panose="020B0604020202020204" pitchFamily="34" charset="0"/>
              </a:rPr>
              <a:t>After weeks of flu symptoms, Elise was diagnosed with pneumonia and admitted to the hospital</a:t>
            </a:r>
          </a:p>
        </p:txBody>
      </p:sp>
      <p:sp>
        <p:nvSpPr>
          <p:cNvPr id="5" name="Rectangle 4">
            <a:extLst>
              <a:ext uri="{FF2B5EF4-FFF2-40B4-BE49-F238E27FC236}">
                <a16:creationId xmlns:a16="http://schemas.microsoft.com/office/drawing/2014/main" id="{14240C1C-08B2-1767-AA3A-FBA8DA30324C}"/>
              </a:ext>
            </a:extLst>
          </p:cNvPr>
          <p:cNvSpPr/>
          <p:nvPr/>
        </p:nvSpPr>
        <p:spPr>
          <a:xfrm>
            <a:off x="2415207" y="2188343"/>
            <a:ext cx="1920240" cy="731520"/>
          </a:xfrm>
          <a:prstGeom prst="rect">
            <a:avLst/>
          </a:prstGeom>
        </p:spPr>
        <p:txBody>
          <a:bodyPr wrap="square" anchor="t">
            <a:noAutofit/>
          </a:bodyPr>
          <a:lstStyle/>
          <a:p>
            <a:pPr marL="93726" algn="ctr">
              <a:spcBef>
                <a:spcPts val="600"/>
              </a:spcBef>
              <a:buClr>
                <a:schemeClr val="tx1">
                  <a:lumMod val="65000"/>
                  <a:lumOff val="35000"/>
                </a:schemeClr>
              </a:buClr>
            </a:pPr>
            <a:r>
              <a:rPr lang="en-US" sz="1000" dirty="0">
                <a:solidFill>
                  <a:srgbClr val="6E6E6E"/>
                </a:solidFill>
                <a:latin typeface="Arial" panose="020B0604020202020204" pitchFamily="34" charset="0"/>
                <a:cs typeface="Arial" panose="020B0604020202020204" pitchFamily="34" charset="0"/>
              </a:rPr>
              <a:t>Several days later she was discharged with antibiotics</a:t>
            </a:r>
          </a:p>
        </p:txBody>
      </p:sp>
      <p:sp>
        <p:nvSpPr>
          <p:cNvPr id="6" name="Rectangle 5">
            <a:extLst>
              <a:ext uri="{FF2B5EF4-FFF2-40B4-BE49-F238E27FC236}">
                <a16:creationId xmlns:a16="http://schemas.microsoft.com/office/drawing/2014/main" id="{1D03D1CE-7828-DB60-7FE5-F5A8236ECF99}"/>
              </a:ext>
            </a:extLst>
          </p:cNvPr>
          <p:cNvSpPr/>
          <p:nvPr/>
        </p:nvSpPr>
        <p:spPr>
          <a:xfrm>
            <a:off x="4374983" y="1979475"/>
            <a:ext cx="2426769" cy="731520"/>
          </a:xfrm>
          <a:prstGeom prst="rect">
            <a:avLst/>
          </a:prstGeom>
        </p:spPr>
        <p:txBody>
          <a:bodyPr wrap="square" anchor="t">
            <a:noAutofit/>
          </a:bodyPr>
          <a:lstStyle/>
          <a:p>
            <a:pPr marL="93726" algn="ctr">
              <a:spcBef>
                <a:spcPts val="600"/>
              </a:spcBef>
              <a:buClr>
                <a:schemeClr val="tx1">
                  <a:lumMod val="65000"/>
                  <a:lumOff val="35000"/>
                </a:schemeClr>
              </a:buClr>
              <a:defRPr/>
            </a:pPr>
            <a:r>
              <a:rPr lang="en-US" sz="1000" dirty="0">
                <a:solidFill>
                  <a:srgbClr val="6E6E6E"/>
                </a:solidFill>
                <a:latin typeface="Arial" panose="020B0604020202020204" pitchFamily="34" charset="0"/>
                <a:cs typeface="Arial" panose="020B0604020202020204" pitchFamily="34" charset="0"/>
              </a:rPr>
              <a:t>Because her husband had Hospital Indemnity Insurance through his employer and it included Spouse coverage, she was eligible for a benefit for her covered hospitalization under the Standard Plan.</a:t>
            </a:r>
          </a:p>
        </p:txBody>
      </p:sp>
      <p:sp>
        <p:nvSpPr>
          <p:cNvPr id="7" name="Rectangle 6">
            <a:extLst>
              <a:ext uri="{FF2B5EF4-FFF2-40B4-BE49-F238E27FC236}">
                <a16:creationId xmlns:a16="http://schemas.microsoft.com/office/drawing/2014/main" id="{1F239F71-5710-3D3E-882B-D953E09FE54B}"/>
              </a:ext>
            </a:extLst>
          </p:cNvPr>
          <p:cNvSpPr/>
          <p:nvPr/>
        </p:nvSpPr>
        <p:spPr>
          <a:xfrm>
            <a:off x="6841288" y="2057116"/>
            <a:ext cx="1920240" cy="731520"/>
          </a:xfrm>
          <a:prstGeom prst="rect">
            <a:avLst/>
          </a:prstGeom>
        </p:spPr>
        <p:txBody>
          <a:bodyPr wrap="square" anchor="t">
            <a:noAutofit/>
          </a:bodyPr>
          <a:lstStyle/>
          <a:p>
            <a:pPr marL="93726" algn="ctr">
              <a:spcBef>
                <a:spcPts val="600"/>
              </a:spcBef>
              <a:buClr>
                <a:schemeClr val="tx1">
                  <a:lumMod val="65000"/>
                  <a:lumOff val="35000"/>
                </a:schemeClr>
              </a:buClr>
              <a:defRPr/>
            </a:pPr>
            <a:r>
              <a:rPr lang="en-US" sz="1000" dirty="0">
                <a:solidFill>
                  <a:srgbClr val="6E6E6E"/>
                </a:solidFill>
                <a:latin typeface="Arial" panose="020B0604020202020204" pitchFamily="34" charset="0"/>
                <a:cs typeface="Arial" panose="020B0604020202020204" pitchFamily="34" charset="0"/>
              </a:rPr>
              <a:t>The $1,300 benefit (for 4 days) helped with out-of-pocket medical and other expenses incurred from her hospital stay</a:t>
            </a:r>
          </a:p>
        </p:txBody>
      </p:sp>
      <p:pic>
        <p:nvPicPr>
          <p:cNvPr id="11" name="Audio 10">
            <a:hlinkClick r:id="" action="ppaction://media"/>
            <a:extLst>
              <a:ext uri="{FF2B5EF4-FFF2-40B4-BE49-F238E27FC236}">
                <a16:creationId xmlns:a16="http://schemas.microsoft.com/office/drawing/2014/main" id="{8DA81FD7-85B9-ABB6-3178-9BFBBC5EBF7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11645901"/>
      </p:ext>
    </p:extLst>
  </p:cSld>
  <p:clrMapOvr>
    <a:masterClrMapping/>
  </p:clrMapOvr>
  <p:transition spd="slow" advTm="453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31746"/>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9" name="Title 3">
            <a:extLst>
              <a:ext uri="{FF2B5EF4-FFF2-40B4-BE49-F238E27FC236}">
                <a16:creationId xmlns:a16="http://schemas.microsoft.com/office/drawing/2014/main" id="{B444FD7A-1849-6E44-A655-1C3AF327704C}"/>
              </a:ext>
            </a:extLst>
          </p:cNvPr>
          <p:cNvSpPr txBox="1">
            <a:spLocks/>
          </p:cNvSpPr>
          <p:nvPr/>
        </p:nvSpPr>
        <p:spPr>
          <a:xfrm>
            <a:off x="275875" y="946653"/>
            <a:ext cx="8229600" cy="717550"/>
          </a:xfrm>
          <a:prstGeom prst="rect">
            <a:avLst/>
          </a:prstGeom>
        </p:spPr>
        <p:txBody>
          <a:bodyPr lIns="0" tIns="0" rIns="0" bIns="0"/>
          <a:lstStyle>
            <a:lvl1pPr algn="l" defTabSz="457145" rtl="0" eaLnBrk="1" latinLnBrk="0" hangingPunct="1">
              <a:spcBef>
                <a:spcPct val="0"/>
              </a:spcBef>
              <a:buNone/>
              <a:defRPr sz="4000" b="0" i="0" kern="1200">
                <a:solidFill>
                  <a:schemeClr val="tx2"/>
                </a:solidFill>
                <a:latin typeface="Arial" panose="020B0604020202020204" pitchFamily="34" charset="0"/>
                <a:ea typeface="+mj-ea"/>
                <a:cs typeface="Arial" panose="020B0604020202020204" pitchFamily="34" charset="0"/>
              </a:defRPr>
            </a:lvl1pPr>
          </a:lstStyle>
          <a:p>
            <a:r>
              <a:rPr lang="en-US" sz="1200" dirty="0">
                <a:solidFill>
                  <a:srgbClr val="55595D"/>
                </a:solidFill>
                <a:latin typeface="Arial"/>
                <a:cs typeface="Arial"/>
              </a:rPr>
              <a:t>A $50 Wellness Benefit is included with your Accident, Critical Illness, and Hospital Indemnity Insurance. </a:t>
            </a:r>
          </a:p>
          <a:p>
            <a:r>
              <a:rPr lang="en-US" sz="1800" dirty="0"/>
              <a:t> </a:t>
            </a:r>
            <a:endParaRPr lang="en-US" sz="3200" dirty="0">
              <a:solidFill>
                <a:srgbClr val="F58000"/>
              </a:solidFill>
              <a:ea typeface="+mn-ea"/>
            </a:endParaRPr>
          </a:p>
        </p:txBody>
      </p:sp>
      <p:sp>
        <p:nvSpPr>
          <p:cNvPr id="3" name="TextBox 2">
            <a:extLst>
              <a:ext uri="{FF2B5EF4-FFF2-40B4-BE49-F238E27FC236}">
                <a16:creationId xmlns:a16="http://schemas.microsoft.com/office/drawing/2014/main" id="{E43A8B09-2ABE-F19D-C00A-860127FE4735}"/>
              </a:ext>
            </a:extLst>
          </p:cNvPr>
          <p:cNvSpPr txBox="1"/>
          <p:nvPr/>
        </p:nvSpPr>
        <p:spPr>
          <a:xfrm>
            <a:off x="173954" y="383474"/>
            <a:ext cx="8433442" cy="584775"/>
          </a:xfrm>
          <a:prstGeom prst="rect">
            <a:avLst/>
          </a:prstGeom>
          <a:noFill/>
        </p:spPr>
        <p:txBody>
          <a:bodyPr wrap="square" rtlCol="0">
            <a:spAutoFit/>
          </a:bodyPr>
          <a:lstStyle/>
          <a:p>
            <a:r>
              <a:rPr lang="en-US" sz="3200" dirty="0">
                <a:solidFill>
                  <a:srgbClr val="F58000"/>
                </a:solidFill>
                <a:latin typeface="Arial" panose="020B0604020202020204" pitchFamily="34" charset="0"/>
                <a:cs typeface="Arial" panose="020B0604020202020204" pitchFamily="34" charset="0"/>
              </a:rPr>
              <a:t>What else is included? </a:t>
            </a:r>
          </a:p>
        </p:txBody>
      </p:sp>
      <p:sp>
        <p:nvSpPr>
          <p:cNvPr id="11" name="Title 1">
            <a:extLst>
              <a:ext uri="{FF2B5EF4-FFF2-40B4-BE49-F238E27FC236}">
                <a16:creationId xmlns:a16="http://schemas.microsoft.com/office/drawing/2014/main" id="{2944D772-3E0C-C4CA-85D2-A61DB51251B6}"/>
              </a:ext>
            </a:extLst>
          </p:cNvPr>
          <p:cNvSpPr txBox="1">
            <a:spLocks/>
          </p:cNvSpPr>
          <p:nvPr/>
        </p:nvSpPr>
        <p:spPr>
          <a:xfrm>
            <a:off x="173954" y="2902991"/>
            <a:ext cx="8322860" cy="40394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3200" dirty="0">
                <a:solidFill>
                  <a:srgbClr val="F58000"/>
                </a:solidFill>
                <a:latin typeface="Arial" panose="020B0604020202020204" pitchFamily="34" charset="0"/>
                <a:ea typeface="+mn-ea"/>
                <a:cs typeface="Arial" panose="020B0604020202020204" pitchFamily="34" charset="0"/>
              </a:rPr>
              <a:t>How can the Wellness Benefit help?</a:t>
            </a:r>
          </a:p>
        </p:txBody>
      </p:sp>
      <p:sp>
        <p:nvSpPr>
          <p:cNvPr id="12" name="Title 1">
            <a:extLst>
              <a:ext uri="{FF2B5EF4-FFF2-40B4-BE49-F238E27FC236}">
                <a16:creationId xmlns:a16="http://schemas.microsoft.com/office/drawing/2014/main" id="{1FAE9C77-8E79-840A-86BE-52B0FB73D198}"/>
              </a:ext>
            </a:extLst>
          </p:cNvPr>
          <p:cNvSpPr txBox="1">
            <a:spLocks/>
          </p:cNvSpPr>
          <p:nvPr/>
        </p:nvSpPr>
        <p:spPr>
          <a:xfrm>
            <a:off x="173954" y="3429000"/>
            <a:ext cx="8417310" cy="2350292"/>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a:lnSpc>
                <a:spcPct val="110000"/>
              </a:lnSpc>
              <a:spcBef>
                <a:spcPts val="300"/>
              </a:spcBef>
              <a:spcAft>
                <a:spcPts val="300"/>
              </a:spcAft>
            </a:pPr>
            <a:r>
              <a:rPr lang="en-US" sz="1200" dirty="0">
                <a:solidFill>
                  <a:srgbClr val="55595D"/>
                </a:solidFill>
              </a:rPr>
              <a:t>It provides an annual benefit payment for each plan if you complete a health screening test.</a:t>
            </a:r>
            <a:br>
              <a:rPr lang="en-US" sz="1200" dirty="0">
                <a:solidFill>
                  <a:srgbClr val="55595D"/>
                </a:solidFill>
              </a:rPr>
            </a:br>
            <a:r>
              <a:rPr lang="en-US" sz="1200" dirty="0">
                <a:solidFill>
                  <a:srgbClr val="55595D"/>
                </a:solidFill>
              </a:rPr>
              <a:t>Covered health screening tests include but are not limited to:</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Immunizations (including COVID vaccines and screening tests) </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Blood test for triglycerides</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Pap smear or thin prep pap test;</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Flexible sigmoidoscopy </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CEA (blood test for colon cancer)</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Bone marrow testing </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Serum cholesterol test for HDL &amp; LDL levels</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Hemoccult stool analysis</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Serum Protein Electrophoresis (myeloma)</a:t>
            </a:r>
          </a:p>
          <a:p>
            <a:pPr marL="171450" indent="-171450">
              <a:lnSpc>
                <a:spcPct val="110000"/>
              </a:lnSpc>
              <a:spcBef>
                <a:spcPts val="100"/>
              </a:spcBef>
              <a:buFont typeface="Arial" panose="020B0604020202020204" pitchFamily="34" charset="0"/>
              <a:buChar char="•"/>
            </a:pPr>
            <a:r>
              <a:rPr lang="en-US" sz="1000" dirty="0">
                <a:solidFill>
                  <a:srgbClr val="55595D"/>
                </a:solidFill>
                <a:latin typeface="Arial" panose="020B0604020202020204" pitchFamily="34" charset="0"/>
                <a:cs typeface="Arial" panose="020B0604020202020204" pitchFamily="34" charset="0"/>
              </a:rPr>
              <a:t>Breast ultrasound, sonogram, MRI</a:t>
            </a:r>
          </a:p>
        </p:txBody>
      </p:sp>
      <p:pic>
        <p:nvPicPr>
          <p:cNvPr id="13" name="Picture 12">
            <a:extLst>
              <a:ext uri="{FF2B5EF4-FFF2-40B4-BE49-F238E27FC236}">
                <a16:creationId xmlns:a16="http://schemas.microsoft.com/office/drawing/2014/main" id="{404E1416-C887-91AD-0B17-065520BFF06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47364" b="33971"/>
          <a:stretch/>
        </p:blipFill>
        <p:spPr>
          <a:xfrm>
            <a:off x="1" y="1288242"/>
            <a:ext cx="9143999" cy="1444804"/>
          </a:xfrm>
          <a:prstGeom prst="rect">
            <a:avLst/>
          </a:prstGeom>
        </p:spPr>
      </p:pic>
      <p:sp>
        <p:nvSpPr>
          <p:cNvPr id="14" name="TextBox 13">
            <a:extLst>
              <a:ext uri="{FF2B5EF4-FFF2-40B4-BE49-F238E27FC236}">
                <a16:creationId xmlns:a16="http://schemas.microsoft.com/office/drawing/2014/main" id="{2652106E-4A60-AD41-FE29-E95AFF8E6260}"/>
              </a:ext>
            </a:extLst>
          </p:cNvPr>
          <p:cNvSpPr txBox="1"/>
          <p:nvPr/>
        </p:nvSpPr>
        <p:spPr>
          <a:xfrm>
            <a:off x="4335384" y="3917816"/>
            <a:ext cx="3712549" cy="1836875"/>
          </a:xfrm>
          <a:prstGeom prst="rect">
            <a:avLst/>
          </a:prstGeom>
        </p:spPr>
        <p:txBody>
          <a:bodyPr vert="horz" lIns="91440" tIns="45720" rIns="91440" bIns="45720" rtlCol="0" anchor="t">
            <a:noAutofit/>
          </a:bodyPr>
          <a:lstStyle>
            <a:defPPr>
              <a:defRPr lang="id-ID"/>
            </a:defPPr>
            <a:lvl1pPr defTabSz="457200">
              <a:spcBef>
                <a:spcPts val="300"/>
              </a:spcBef>
              <a:spcAft>
                <a:spcPts val="300"/>
              </a:spcAft>
              <a:buNone/>
              <a:defRPr sz="1200">
                <a:solidFill>
                  <a:srgbClr val="55595D"/>
                </a:solidFill>
                <a:latin typeface="Arial"/>
                <a:ea typeface="+mj-ea"/>
                <a:cs typeface="Arial"/>
              </a:defRPr>
            </a:lvl1pPr>
          </a:lstStyle>
          <a:p>
            <a:pPr marL="171450" indent="-171450">
              <a:lnSpc>
                <a:spcPct val="110000"/>
              </a:lnSpc>
              <a:spcBef>
                <a:spcPts val="100"/>
              </a:spcBef>
              <a:spcAft>
                <a:spcPts val="0"/>
              </a:spcAft>
              <a:buFont typeface="Arial" panose="020B0604020202020204" pitchFamily="34" charset="0"/>
              <a:buChar char="•"/>
            </a:pPr>
            <a:r>
              <a:rPr lang="en-US" sz="1000" dirty="0"/>
              <a:t>Chest x-ray</a:t>
            </a:r>
          </a:p>
          <a:p>
            <a:pPr marL="171450" indent="-171450">
              <a:lnSpc>
                <a:spcPct val="110000"/>
              </a:lnSpc>
              <a:spcBef>
                <a:spcPts val="100"/>
              </a:spcBef>
              <a:spcAft>
                <a:spcPts val="0"/>
              </a:spcAft>
              <a:buFont typeface="Arial" panose="020B0604020202020204" pitchFamily="34" charset="0"/>
              <a:buChar char="•"/>
            </a:pPr>
            <a:r>
              <a:rPr lang="en-US" sz="1000" dirty="0"/>
              <a:t>Mammography</a:t>
            </a:r>
          </a:p>
          <a:p>
            <a:pPr marL="171450" indent="-171450">
              <a:lnSpc>
                <a:spcPct val="110000"/>
              </a:lnSpc>
              <a:spcBef>
                <a:spcPts val="100"/>
              </a:spcBef>
              <a:spcAft>
                <a:spcPts val="0"/>
              </a:spcAft>
              <a:buFont typeface="Arial" panose="020B0604020202020204" pitchFamily="34" charset="0"/>
              <a:buChar char="•"/>
            </a:pPr>
            <a:r>
              <a:rPr lang="en-US" sz="1000" dirty="0"/>
              <a:t>Colonoscopy</a:t>
            </a:r>
          </a:p>
          <a:p>
            <a:pPr marL="171450" indent="-171450">
              <a:lnSpc>
                <a:spcPct val="110000"/>
              </a:lnSpc>
              <a:spcBef>
                <a:spcPts val="100"/>
              </a:spcBef>
              <a:spcAft>
                <a:spcPts val="0"/>
              </a:spcAft>
              <a:buFont typeface="Arial" panose="020B0604020202020204" pitchFamily="34" charset="0"/>
              <a:buChar char="•"/>
            </a:pPr>
            <a:r>
              <a:rPr lang="en-US" sz="1000" dirty="0"/>
              <a:t>CA 15-3 (breast cancer)</a:t>
            </a:r>
          </a:p>
          <a:p>
            <a:pPr marL="171450" indent="-171450">
              <a:lnSpc>
                <a:spcPct val="110000"/>
              </a:lnSpc>
              <a:spcBef>
                <a:spcPts val="100"/>
              </a:spcBef>
              <a:spcAft>
                <a:spcPts val="0"/>
              </a:spcAft>
              <a:buFont typeface="Arial" panose="020B0604020202020204" pitchFamily="34" charset="0"/>
              <a:buChar char="•"/>
            </a:pPr>
            <a:r>
              <a:rPr lang="en-US" sz="1000" dirty="0"/>
              <a:t>Stress test on bicycle or treadmill</a:t>
            </a:r>
          </a:p>
          <a:p>
            <a:pPr marL="171450" indent="-171450">
              <a:lnSpc>
                <a:spcPct val="110000"/>
              </a:lnSpc>
              <a:spcBef>
                <a:spcPts val="100"/>
              </a:spcBef>
              <a:spcAft>
                <a:spcPts val="0"/>
              </a:spcAft>
              <a:buFont typeface="Arial" panose="020B0604020202020204" pitchFamily="34" charset="0"/>
              <a:buChar char="•"/>
            </a:pPr>
            <a:r>
              <a:rPr lang="en-US" sz="1000" dirty="0"/>
              <a:t>Fasting blood glucose test </a:t>
            </a:r>
          </a:p>
          <a:p>
            <a:pPr marL="171450" indent="-171450">
              <a:lnSpc>
                <a:spcPct val="110000"/>
              </a:lnSpc>
              <a:spcBef>
                <a:spcPts val="100"/>
              </a:spcBef>
              <a:spcAft>
                <a:spcPts val="0"/>
              </a:spcAft>
              <a:buFont typeface="Arial" panose="020B0604020202020204" pitchFamily="34" charset="0"/>
              <a:buChar char="•"/>
            </a:pPr>
            <a:r>
              <a:rPr lang="en-US" sz="1000" dirty="0"/>
              <a:t>Thermography</a:t>
            </a:r>
          </a:p>
          <a:p>
            <a:pPr marL="171450" indent="-171450">
              <a:lnSpc>
                <a:spcPct val="110000"/>
              </a:lnSpc>
              <a:spcBef>
                <a:spcPts val="100"/>
              </a:spcBef>
              <a:spcAft>
                <a:spcPts val="0"/>
              </a:spcAft>
              <a:buFont typeface="Arial" panose="020B0604020202020204" pitchFamily="34" charset="0"/>
              <a:buChar char="•"/>
            </a:pPr>
            <a:r>
              <a:rPr lang="en-US" sz="1000" dirty="0"/>
              <a:t>PSA (prostate cancer)</a:t>
            </a:r>
          </a:p>
          <a:p>
            <a:pPr marL="171450" indent="-171450">
              <a:lnSpc>
                <a:spcPct val="110000"/>
              </a:lnSpc>
              <a:spcBef>
                <a:spcPts val="100"/>
              </a:spcBef>
              <a:spcAft>
                <a:spcPts val="0"/>
              </a:spcAft>
              <a:buFont typeface="Arial" panose="020B0604020202020204" pitchFamily="34" charset="0"/>
              <a:buChar char="•"/>
            </a:pPr>
            <a:r>
              <a:rPr lang="en-US" sz="1000" dirty="0"/>
              <a:t>Routine Eye exam</a:t>
            </a:r>
          </a:p>
          <a:p>
            <a:pPr marL="171450" indent="-171450">
              <a:lnSpc>
                <a:spcPct val="110000"/>
              </a:lnSpc>
              <a:spcBef>
                <a:spcPts val="100"/>
              </a:spcBef>
              <a:spcAft>
                <a:spcPts val="0"/>
              </a:spcAft>
              <a:buFont typeface="Arial" panose="020B0604020202020204" pitchFamily="34" charset="0"/>
              <a:buChar char="•"/>
            </a:pPr>
            <a:r>
              <a:rPr lang="en-US" sz="1000" dirty="0"/>
              <a:t>Routine dental exam</a:t>
            </a:r>
          </a:p>
          <a:p>
            <a:pPr marL="171450" indent="-171450">
              <a:lnSpc>
                <a:spcPct val="110000"/>
              </a:lnSpc>
              <a:spcBef>
                <a:spcPts val="100"/>
              </a:spcBef>
              <a:spcAft>
                <a:spcPts val="0"/>
              </a:spcAft>
              <a:buFont typeface="Arial" panose="020B0604020202020204" pitchFamily="34" charset="0"/>
              <a:buChar char="•"/>
            </a:pPr>
            <a:r>
              <a:rPr lang="en-US" sz="1000" dirty="0"/>
              <a:t>Well child/preventive exams through age 18</a:t>
            </a:r>
          </a:p>
        </p:txBody>
      </p:sp>
      <p:pic>
        <p:nvPicPr>
          <p:cNvPr id="22" name="Audio 21">
            <a:hlinkClick r:id="" action="ppaction://media"/>
            <a:extLst>
              <a:ext uri="{FF2B5EF4-FFF2-40B4-BE49-F238E27FC236}">
                <a16:creationId xmlns:a16="http://schemas.microsoft.com/office/drawing/2014/main" id="{00B79BA0-4458-9ECB-8DFC-F7E2B96AB8C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96523585"/>
      </p:ext>
    </p:extLst>
  </p:cSld>
  <p:clrMapOvr>
    <a:masterClrMapping/>
  </p:clrMapOvr>
  <p:transition spd="slow" advTm="569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A612-825E-9140-17AA-14BD6E6A5E69}"/>
              </a:ext>
            </a:extLst>
          </p:cNvPr>
          <p:cNvSpPr>
            <a:spLocks noGrp="1"/>
          </p:cNvSpPr>
          <p:nvPr>
            <p:ph type="title" idx="4294967295"/>
          </p:nvPr>
        </p:nvSpPr>
        <p:spPr>
          <a:xfrm>
            <a:off x="271686" y="520699"/>
            <a:ext cx="4576762" cy="955675"/>
          </a:xfrm>
          <a:prstGeom prst="rect">
            <a:avLst/>
          </a:prstGeom>
        </p:spPr>
        <p:txBody>
          <a:bodyPr/>
          <a:lstStyle/>
          <a:p>
            <a:pPr algn="l"/>
            <a:r>
              <a:rPr lang="en-US" sz="2800" dirty="0">
                <a:solidFill>
                  <a:schemeClr val="tx2"/>
                </a:solidFill>
                <a:latin typeface="Arial" panose="020B0604020202020204" pitchFamily="34" charset="0"/>
                <a:cs typeface="Arial" panose="020B0604020202020204" pitchFamily="34" charset="0"/>
              </a:rPr>
              <a:t>Making the claim</a:t>
            </a:r>
            <a:br>
              <a:rPr lang="en-US" sz="2800" dirty="0">
                <a:solidFill>
                  <a:schemeClr val="tx2"/>
                </a:solidFill>
                <a:latin typeface="Arial" panose="020B0604020202020204" pitchFamily="34" charset="0"/>
                <a:cs typeface="Arial" panose="020B0604020202020204" pitchFamily="34" charset="0"/>
              </a:rPr>
            </a:br>
            <a:r>
              <a:rPr lang="en-US" sz="2800" dirty="0">
                <a:solidFill>
                  <a:schemeClr val="tx2"/>
                </a:solidFill>
                <a:latin typeface="Arial" panose="020B0604020202020204" pitchFamily="34" charset="0"/>
                <a:cs typeface="Arial" panose="020B0604020202020204" pitchFamily="34" charset="0"/>
              </a:rPr>
              <a:t>process easy</a:t>
            </a:r>
            <a:br>
              <a:rPr lang="en-US" sz="4000" b="1" dirty="0">
                <a:solidFill>
                  <a:schemeClr val="accent1"/>
                </a:solidFill>
                <a:latin typeface="+mj-lt"/>
              </a:rPr>
            </a:br>
            <a:endParaRPr lang="en-US" dirty="0"/>
          </a:p>
        </p:txBody>
      </p:sp>
      <p:sp>
        <p:nvSpPr>
          <p:cNvPr id="9" name="TextBox 8">
            <a:extLst>
              <a:ext uri="{FF2B5EF4-FFF2-40B4-BE49-F238E27FC236}">
                <a16:creationId xmlns:a16="http://schemas.microsoft.com/office/drawing/2014/main" id="{ED17588E-5681-EAB4-719E-B814F5CC07D0}"/>
              </a:ext>
            </a:extLst>
          </p:cNvPr>
          <p:cNvSpPr txBox="1"/>
          <p:nvPr/>
        </p:nvSpPr>
        <p:spPr>
          <a:xfrm>
            <a:off x="271686" y="1914003"/>
            <a:ext cx="4023867" cy="2749663"/>
          </a:xfrm>
          <a:prstGeom prst="rect">
            <a:avLst/>
          </a:prstGeom>
          <a:noFill/>
        </p:spPr>
        <p:txBody>
          <a:bodyPr wrap="square">
            <a:spAutoFit/>
          </a:bodyPr>
          <a:lstStyle/>
          <a:p>
            <a:pPr lvl="0">
              <a:lnSpc>
                <a:spcPct val="120000"/>
              </a:lnSpc>
              <a:spcBef>
                <a:spcPts val="600"/>
              </a:spcBef>
              <a:spcAft>
                <a:spcPts val="600"/>
              </a:spcAft>
            </a:pPr>
            <a:r>
              <a:rPr lang="en-US" sz="1200" dirty="0">
                <a:solidFill>
                  <a:srgbClr val="6E6E6E"/>
                </a:solidFill>
                <a:latin typeface="Arial" panose="020B0604020202020204" pitchFamily="34" charset="0"/>
                <a:cs typeface="Arial" panose="020B0604020202020204" pitchFamily="34" charset="0"/>
              </a:rPr>
              <a:t>Paperless claim submission process available with just 3 steps to file a claim:</a:t>
            </a:r>
          </a:p>
          <a:p>
            <a:pPr marL="173038" indent="-173038">
              <a:lnSpc>
                <a:spcPct val="120000"/>
              </a:lnSpc>
              <a:spcBef>
                <a:spcPts val="600"/>
              </a:spcBef>
              <a:spcAft>
                <a:spcPts val="600"/>
              </a:spcAft>
              <a:buFont typeface="Arial" panose="020B0604020202020204" pitchFamily="34" charset="0"/>
              <a:buChar char="•"/>
            </a:pPr>
            <a:r>
              <a:rPr lang="en-US" sz="1200" b="1" dirty="0">
                <a:solidFill>
                  <a:srgbClr val="6E6E6E"/>
                </a:solidFill>
                <a:latin typeface="Arial" panose="020B0604020202020204" pitchFamily="34" charset="0"/>
                <a:cs typeface="Arial" panose="020B0604020202020204" pitchFamily="34" charset="0"/>
              </a:rPr>
              <a:t>Visit </a:t>
            </a:r>
            <a:r>
              <a:rPr lang="en-US" sz="1200" b="1" dirty="0">
                <a:solidFill>
                  <a:srgbClr val="F58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voya.com/claims</a:t>
            </a:r>
            <a:r>
              <a:rPr lang="en-US" sz="1200" b="1" dirty="0">
                <a:solidFill>
                  <a:srgbClr val="F58000"/>
                </a:solidFill>
                <a:latin typeface="Arial" panose="020B0604020202020204" pitchFamily="34" charset="0"/>
                <a:cs typeface="Arial" panose="020B0604020202020204" pitchFamily="34" charset="0"/>
              </a:rPr>
              <a:t> </a:t>
            </a:r>
            <a:r>
              <a:rPr lang="en-US" sz="1200" b="1" dirty="0">
                <a:solidFill>
                  <a:srgbClr val="6E6E6E"/>
                </a:solidFill>
                <a:latin typeface="Arial" panose="020B0604020202020204" pitchFamily="34" charset="0"/>
                <a:cs typeface="Arial" panose="020B0604020202020204" pitchFamily="34" charset="0"/>
              </a:rPr>
              <a:t>to submit a claim: </a:t>
            </a:r>
            <a:r>
              <a:rPr lang="en-US" sz="1200" dirty="0">
                <a:solidFill>
                  <a:srgbClr val="6E6E6E"/>
                </a:solidFill>
                <a:latin typeface="Arial" panose="020B0604020202020204" pitchFamily="34" charset="0"/>
                <a:cs typeface="Arial" panose="020B0604020202020204" pitchFamily="34" charset="0"/>
              </a:rPr>
              <a:t>After answering some questions, and uploading supporting documents, you’ll receive an email with a confirmation number</a:t>
            </a:r>
          </a:p>
          <a:p>
            <a:pPr marL="173038" indent="-173038">
              <a:lnSpc>
                <a:spcPct val="120000"/>
              </a:lnSpc>
              <a:spcBef>
                <a:spcPts val="600"/>
              </a:spcBef>
              <a:spcAft>
                <a:spcPts val="600"/>
              </a:spcAft>
              <a:buFont typeface="Arial" panose="020B0604020202020204" pitchFamily="34" charset="0"/>
              <a:buChar char="•"/>
            </a:pPr>
            <a:r>
              <a:rPr lang="en-US" sz="1200" b="1" dirty="0">
                <a:solidFill>
                  <a:srgbClr val="6E6E6E"/>
                </a:solidFill>
                <a:latin typeface="Arial" panose="020B0604020202020204" pitchFamily="34" charset="0"/>
                <a:cs typeface="Arial" panose="020B0604020202020204" pitchFamily="34" charset="0"/>
              </a:rPr>
              <a:t>Claim is confirmed </a:t>
            </a:r>
            <a:r>
              <a:rPr lang="en-US" sz="1200" dirty="0">
                <a:solidFill>
                  <a:srgbClr val="6E6E6E"/>
                </a:solidFill>
                <a:latin typeface="Arial" panose="020B0604020202020204" pitchFamily="34" charset="0"/>
                <a:cs typeface="Arial" panose="020B0604020202020204" pitchFamily="34" charset="0"/>
              </a:rPr>
              <a:t>with a second email that has your claim number</a:t>
            </a:r>
          </a:p>
          <a:p>
            <a:pPr marL="173038" lvl="0" indent="-173038">
              <a:lnSpc>
                <a:spcPct val="120000"/>
              </a:lnSpc>
              <a:spcBef>
                <a:spcPts val="600"/>
              </a:spcBef>
              <a:spcAft>
                <a:spcPts val="600"/>
              </a:spcAft>
              <a:buFont typeface="Arial" panose="020B0604020202020204" pitchFamily="34" charset="0"/>
              <a:buChar char="•"/>
            </a:pPr>
            <a:r>
              <a:rPr lang="en-US" sz="1200" b="1" dirty="0">
                <a:solidFill>
                  <a:srgbClr val="6E6E6E"/>
                </a:solidFill>
                <a:latin typeface="Arial" panose="020B0604020202020204" pitchFamily="34" charset="0"/>
                <a:cs typeface="Arial" panose="020B0604020202020204" pitchFamily="34" charset="0"/>
              </a:rPr>
              <a:t>Check the status of your claim </a:t>
            </a:r>
            <a:r>
              <a:rPr lang="en-US" sz="1200" dirty="0">
                <a:solidFill>
                  <a:srgbClr val="6E6E6E"/>
                </a:solidFill>
                <a:latin typeface="Arial" panose="020B0604020202020204" pitchFamily="34" charset="0"/>
                <a:cs typeface="Arial" panose="020B0604020202020204" pitchFamily="34" charset="0"/>
              </a:rPr>
              <a:t>with the claim number at </a:t>
            </a:r>
            <a:r>
              <a:rPr lang="en-US" sz="1200" b="1" dirty="0">
                <a:solidFill>
                  <a:srgbClr val="F58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voya.com/claims</a:t>
            </a:r>
            <a:r>
              <a:rPr lang="en-US" sz="1200" b="1" dirty="0">
                <a:solidFill>
                  <a:srgbClr val="F58000"/>
                </a:solidFill>
                <a:latin typeface="Arial" panose="020B0604020202020204" pitchFamily="34" charset="0"/>
                <a:cs typeface="Arial" panose="020B0604020202020204" pitchFamily="34" charset="0"/>
              </a:rPr>
              <a:t> </a:t>
            </a:r>
            <a:endParaRPr lang="en-US" sz="1200" dirty="0">
              <a:solidFill>
                <a:srgbClr val="F58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52928AF-2282-936D-3FC9-F73BB9A44A8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5640" r="14627"/>
          <a:stretch/>
        </p:blipFill>
        <p:spPr>
          <a:xfrm>
            <a:off x="4848448" y="1237454"/>
            <a:ext cx="4295552" cy="4102759"/>
          </a:xfrm>
          <a:prstGeom prst="rect">
            <a:avLst/>
          </a:prstGeom>
        </p:spPr>
      </p:pic>
      <p:pic>
        <p:nvPicPr>
          <p:cNvPr id="7" name="Audio 6">
            <a:hlinkClick r:id="" action="ppaction://media"/>
            <a:extLst>
              <a:ext uri="{FF2B5EF4-FFF2-40B4-BE49-F238E27FC236}">
                <a16:creationId xmlns:a16="http://schemas.microsoft.com/office/drawing/2014/main" id="{473629CA-3877-27EB-1DAC-619DB07256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4333460"/>
      </p:ext>
    </p:extLst>
  </p:cSld>
  <p:clrMapOvr>
    <a:masterClrMapping/>
  </p:clrMapOvr>
  <p:transition spd="slow" advTm="438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D250-A049-E981-01BC-245C00790F93}"/>
              </a:ext>
            </a:extLst>
          </p:cNvPr>
          <p:cNvSpPr>
            <a:spLocks noGrp="1"/>
          </p:cNvSpPr>
          <p:nvPr>
            <p:ph type="title"/>
          </p:nvPr>
        </p:nvSpPr>
        <p:spPr>
          <a:xfrm>
            <a:off x="552449" y="568325"/>
            <a:ext cx="8229600" cy="717550"/>
          </a:xfrm>
        </p:spPr>
        <p:txBody>
          <a:bodyPr/>
          <a:lstStyle/>
          <a:p>
            <a:r>
              <a:rPr lang="en-US" sz="2400" b="1" dirty="0"/>
              <a:t>Save the date!</a:t>
            </a:r>
          </a:p>
        </p:txBody>
      </p:sp>
      <p:sp>
        <p:nvSpPr>
          <p:cNvPr id="3" name="TextBox 2">
            <a:extLst>
              <a:ext uri="{FF2B5EF4-FFF2-40B4-BE49-F238E27FC236}">
                <a16:creationId xmlns:a16="http://schemas.microsoft.com/office/drawing/2014/main" id="{E44E15A5-62E7-9149-D0AC-E573CF5934FA}"/>
              </a:ext>
            </a:extLst>
          </p:cNvPr>
          <p:cNvSpPr txBox="1"/>
          <p:nvPr/>
        </p:nvSpPr>
        <p:spPr>
          <a:xfrm>
            <a:off x="552448" y="1000125"/>
            <a:ext cx="4497723" cy="369332"/>
          </a:xfrm>
          <a:prstGeom prst="rect">
            <a:avLst/>
          </a:prstGeom>
          <a:noFill/>
        </p:spPr>
        <p:txBody>
          <a:bodyPr wrap="square" rtlCol="0">
            <a:spAutoFit/>
          </a:bodyPr>
          <a:lstStyle/>
          <a:p>
            <a:r>
              <a:rPr lang="en-US" dirty="0">
                <a:solidFill>
                  <a:srgbClr val="F58000"/>
                </a:solidFill>
                <a:latin typeface="Arial" panose="020B0604020202020204" pitchFamily="34" charset="0"/>
                <a:cs typeface="Arial" panose="020B0604020202020204" pitchFamily="34" charset="0"/>
              </a:rPr>
              <a:t>Enrollment is October 21</a:t>
            </a:r>
            <a:r>
              <a:rPr lang="en-US" baseline="30000" dirty="0">
                <a:solidFill>
                  <a:srgbClr val="F58000"/>
                </a:solidFill>
                <a:latin typeface="Arial" panose="020B0604020202020204" pitchFamily="34" charset="0"/>
                <a:cs typeface="Arial" panose="020B0604020202020204" pitchFamily="34" charset="0"/>
              </a:rPr>
              <a:t>st</a:t>
            </a:r>
            <a:r>
              <a:rPr lang="en-US" dirty="0">
                <a:solidFill>
                  <a:srgbClr val="F58000"/>
                </a:solidFill>
                <a:latin typeface="Arial" panose="020B0604020202020204" pitchFamily="34" charset="0"/>
                <a:cs typeface="Arial" panose="020B0604020202020204" pitchFamily="34" charset="0"/>
              </a:rPr>
              <a:t> – November 8</a:t>
            </a:r>
            <a:r>
              <a:rPr lang="en-US" baseline="30000" dirty="0">
                <a:solidFill>
                  <a:srgbClr val="F58000"/>
                </a:solidFill>
                <a:latin typeface="Arial" panose="020B0604020202020204" pitchFamily="34" charset="0"/>
                <a:cs typeface="Arial" panose="020B0604020202020204" pitchFamily="34" charset="0"/>
              </a:rPr>
              <a:t>th</a:t>
            </a:r>
            <a:r>
              <a:rPr lang="en-US" dirty="0">
                <a:solidFill>
                  <a:srgbClr val="F58000"/>
                </a:solidFill>
                <a:latin typeface="Arial" panose="020B06040202020202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C5C4ACEE-56E5-D363-B8D6-5945455C9294}"/>
              </a:ext>
            </a:extLst>
          </p:cNvPr>
          <p:cNvGrpSpPr/>
          <p:nvPr/>
        </p:nvGrpSpPr>
        <p:grpSpPr>
          <a:xfrm>
            <a:off x="0" y="1658815"/>
            <a:ext cx="9144000" cy="1792588"/>
            <a:chOff x="-1" y="1744489"/>
            <a:chExt cx="9144000" cy="1792588"/>
          </a:xfrm>
        </p:grpSpPr>
        <p:sp>
          <p:nvSpPr>
            <p:cNvPr id="5" name="Rectangle 4">
              <a:extLst>
                <a:ext uri="{FF2B5EF4-FFF2-40B4-BE49-F238E27FC236}">
                  <a16:creationId xmlns:a16="http://schemas.microsoft.com/office/drawing/2014/main" id="{357FAEFC-98C7-3A5B-D4F5-577033F3AD89}"/>
                </a:ext>
              </a:extLst>
            </p:cNvPr>
            <p:cNvSpPr/>
            <p:nvPr/>
          </p:nvSpPr>
          <p:spPr>
            <a:xfrm>
              <a:off x="-1" y="1744489"/>
              <a:ext cx="2095500" cy="1792588"/>
            </a:xfrm>
            <a:prstGeom prst="rect">
              <a:avLst/>
            </a:prstGeom>
            <a:solidFill>
              <a:srgbClr val="F5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Arial" panose="020B0604020202020204" pitchFamily="34" charset="0"/>
                  <a:cs typeface="Arial" panose="020B0604020202020204" pitchFamily="34" charset="0"/>
                </a:rPr>
                <a:t>To</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enroll:</a:t>
              </a:r>
            </a:p>
          </p:txBody>
        </p:sp>
        <p:sp>
          <p:nvSpPr>
            <p:cNvPr id="6" name="Rectangle 5">
              <a:extLst>
                <a:ext uri="{FF2B5EF4-FFF2-40B4-BE49-F238E27FC236}">
                  <a16:creationId xmlns:a16="http://schemas.microsoft.com/office/drawing/2014/main" id="{BB733D1E-3977-E531-F288-374A763D71DE}"/>
                </a:ext>
              </a:extLst>
            </p:cNvPr>
            <p:cNvSpPr/>
            <p:nvPr/>
          </p:nvSpPr>
          <p:spPr>
            <a:xfrm>
              <a:off x="2093975" y="2365431"/>
              <a:ext cx="7050024" cy="6076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lumMod val="65000"/>
                      <a:lumOff val="35000"/>
                    </a:schemeClr>
                  </a:solidFill>
                  <a:latin typeface="Arial" panose="020B0604020202020204" pitchFamily="34" charset="0"/>
                  <a:cs typeface="Arial" panose="020B0604020202020204" pitchFamily="34" charset="0"/>
                </a:rPr>
                <a:t>Log into </a:t>
              </a:r>
              <a:r>
                <a:rPr lang="en-US" sz="1800" u="sng" dirty="0">
                  <a:solidFill>
                    <a:srgbClr val="0563C1"/>
                  </a:solidFill>
                  <a:effectLst/>
                  <a:latin typeface="Calibri" panose="020F0502020204030204" pitchFamily="34" charset="0"/>
                  <a:ea typeface="Calibri" panose="020F0502020204030204" pitchFamily="34" charset="0"/>
                  <a:hlinkClick r:id="rId5"/>
                </a:rPr>
                <a:t>www.D214benefits.com</a:t>
              </a:r>
              <a:r>
                <a:rPr lang="en-US" sz="1800" dirty="0">
                  <a:effectLst/>
                  <a:latin typeface="Calibri" panose="020F0502020204030204" pitchFamily="34" charset="0"/>
                  <a:ea typeface="Calibri" panose="020F050202020403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and make your elections </a:t>
              </a:r>
            </a:p>
            <a:p>
              <a:r>
                <a:rPr lang="en-US" sz="1400" dirty="0">
                  <a:solidFill>
                    <a:schemeClr val="tx1">
                      <a:lumMod val="65000"/>
                      <a:lumOff val="35000"/>
                    </a:schemeClr>
                  </a:solidFill>
                  <a:latin typeface="Arial" panose="020B0604020202020204" pitchFamily="34" charset="0"/>
                  <a:cs typeface="Arial" panose="020B0604020202020204" pitchFamily="34" charset="0"/>
                </a:rPr>
                <a:t>Passcode is: D214</a:t>
              </a:r>
            </a:p>
          </p:txBody>
        </p:sp>
        <p:grpSp>
          <p:nvGrpSpPr>
            <p:cNvPr id="7" name="Group 6">
              <a:extLst>
                <a:ext uri="{FF2B5EF4-FFF2-40B4-BE49-F238E27FC236}">
                  <a16:creationId xmlns:a16="http://schemas.microsoft.com/office/drawing/2014/main" id="{BFFB9516-7FF3-E321-4909-AB6FA295E527}"/>
                </a:ext>
              </a:extLst>
            </p:cNvPr>
            <p:cNvGrpSpPr/>
            <p:nvPr/>
          </p:nvGrpSpPr>
          <p:grpSpPr>
            <a:xfrm>
              <a:off x="1812864" y="2430394"/>
              <a:ext cx="472440" cy="472440"/>
              <a:chOff x="1812864" y="2430394"/>
              <a:chExt cx="472440" cy="472440"/>
            </a:xfrm>
          </p:grpSpPr>
          <p:sp>
            <p:nvSpPr>
              <p:cNvPr id="8" name="Oval 7">
                <a:extLst>
                  <a:ext uri="{FF2B5EF4-FFF2-40B4-BE49-F238E27FC236}">
                    <a16:creationId xmlns:a16="http://schemas.microsoft.com/office/drawing/2014/main" id="{19B35FDA-FBE8-FE34-C43D-681F9C6AC767}"/>
                  </a:ext>
                </a:extLst>
              </p:cNvPr>
              <p:cNvSpPr/>
              <p:nvPr/>
            </p:nvSpPr>
            <p:spPr>
              <a:xfrm>
                <a:off x="1812864" y="2430394"/>
                <a:ext cx="472440" cy="472440"/>
              </a:xfrm>
              <a:prstGeom prst="ellipse">
                <a:avLst/>
              </a:prstGeom>
              <a:solidFill>
                <a:srgbClr val="FF660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8">
                <a:extLst>
                  <a:ext uri="{FF2B5EF4-FFF2-40B4-BE49-F238E27FC236}">
                    <a16:creationId xmlns:a16="http://schemas.microsoft.com/office/drawing/2014/main" id="{02AC4320-3EB1-E38C-4310-A75DC743A31D}"/>
                  </a:ext>
                </a:extLst>
              </p:cNvPr>
              <p:cNvSpPr/>
              <p:nvPr/>
            </p:nvSpPr>
            <p:spPr>
              <a:xfrm>
                <a:off x="1920748" y="2584059"/>
                <a:ext cx="256671" cy="193011"/>
              </a:xfrm>
              <a:custGeom>
                <a:avLst/>
                <a:gdLst/>
                <a:ahLst/>
                <a:cxnLst/>
                <a:rect l="l" t="t" r="r" b="b"/>
                <a:pathLst>
                  <a:path w="285750" h="228600">
                    <a:moveTo>
                      <a:pt x="57150" y="0"/>
                    </a:moveTo>
                    <a:lnTo>
                      <a:pt x="228600" y="0"/>
                    </a:lnTo>
                    <a:cubicBezTo>
                      <a:pt x="244317" y="0"/>
                      <a:pt x="257175" y="12859"/>
                      <a:pt x="257175" y="28575"/>
                    </a:cubicBezTo>
                    <a:lnTo>
                      <a:pt x="257175" y="157163"/>
                    </a:lnTo>
                    <a:lnTo>
                      <a:pt x="278606" y="157163"/>
                    </a:lnTo>
                    <a:cubicBezTo>
                      <a:pt x="282535" y="157163"/>
                      <a:pt x="285750" y="160377"/>
                      <a:pt x="285750" y="164306"/>
                    </a:cubicBezTo>
                    <a:lnTo>
                      <a:pt x="285750" y="185738"/>
                    </a:lnTo>
                    <a:cubicBezTo>
                      <a:pt x="285750" y="209312"/>
                      <a:pt x="266462" y="228600"/>
                      <a:pt x="242888" y="228600"/>
                    </a:cubicBezTo>
                    <a:lnTo>
                      <a:pt x="42863" y="228600"/>
                    </a:lnTo>
                    <a:cubicBezTo>
                      <a:pt x="19288" y="228600"/>
                      <a:pt x="0" y="209312"/>
                      <a:pt x="0" y="185738"/>
                    </a:cubicBezTo>
                    <a:lnTo>
                      <a:pt x="0" y="164306"/>
                    </a:lnTo>
                    <a:cubicBezTo>
                      <a:pt x="0" y="160377"/>
                      <a:pt x="3215" y="157163"/>
                      <a:pt x="7144" y="157163"/>
                    </a:cubicBezTo>
                    <a:lnTo>
                      <a:pt x="28575" y="157163"/>
                    </a:lnTo>
                    <a:lnTo>
                      <a:pt x="28575" y="28575"/>
                    </a:lnTo>
                    <a:cubicBezTo>
                      <a:pt x="28575" y="12859"/>
                      <a:pt x="41434" y="0"/>
                      <a:pt x="57150" y="0"/>
                    </a:cubicBezTo>
                    <a:close/>
                    <a:moveTo>
                      <a:pt x="57150" y="21431"/>
                    </a:moveTo>
                    <a:cubicBezTo>
                      <a:pt x="53279" y="21431"/>
                      <a:pt x="50006" y="24704"/>
                      <a:pt x="50006" y="28575"/>
                    </a:cubicBezTo>
                    <a:lnTo>
                      <a:pt x="50006" y="157163"/>
                    </a:lnTo>
                    <a:lnTo>
                      <a:pt x="235744" y="157163"/>
                    </a:lnTo>
                    <a:lnTo>
                      <a:pt x="235744" y="28575"/>
                    </a:lnTo>
                    <a:cubicBezTo>
                      <a:pt x="235744" y="24704"/>
                      <a:pt x="232471" y="21431"/>
                      <a:pt x="228600" y="21431"/>
                    </a:cubicBezTo>
                    <a:lnTo>
                      <a:pt x="57150" y="21431"/>
                    </a:lnTo>
                    <a:close/>
                    <a:moveTo>
                      <a:pt x="21431" y="178594"/>
                    </a:moveTo>
                    <a:lnTo>
                      <a:pt x="21431" y="185738"/>
                    </a:lnTo>
                    <a:cubicBezTo>
                      <a:pt x="21431" y="197556"/>
                      <a:pt x="31044" y="207169"/>
                      <a:pt x="42863" y="207169"/>
                    </a:cubicBezTo>
                    <a:lnTo>
                      <a:pt x="242888" y="207169"/>
                    </a:lnTo>
                    <a:cubicBezTo>
                      <a:pt x="254706" y="207169"/>
                      <a:pt x="264319" y="197556"/>
                      <a:pt x="264319" y="185738"/>
                    </a:cubicBezTo>
                    <a:lnTo>
                      <a:pt x="264319" y="178594"/>
                    </a:lnTo>
                    <a:lnTo>
                      <a:pt x="183550" y="178594"/>
                    </a:lnTo>
                    <a:cubicBezTo>
                      <a:pt x="181058" y="182786"/>
                      <a:pt x="176683" y="185738"/>
                      <a:pt x="171450" y="185738"/>
                    </a:cubicBezTo>
                    <a:lnTo>
                      <a:pt x="114300" y="185738"/>
                    </a:lnTo>
                    <a:cubicBezTo>
                      <a:pt x="109068" y="185738"/>
                      <a:pt x="104687" y="182786"/>
                      <a:pt x="102201" y="178594"/>
                    </a:cubicBezTo>
                    <a:lnTo>
                      <a:pt x="21431" y="1785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p>
            </p:txBody>
          </p:sp>
        </p:grpSp>
      </p:grpSp>
      <p:sp>
        <p:nvSpPr>
          <p:cNvPr id="10" name="Rectangle 9">
            <a:extLst>
              <a:ext uri="{FF2B5EF4-FFF2-40B4-BE49-F238E27FC236}">
                <a16:creationId xmlns:a16="http://schemas.microsoft.com/office/drawing/2014/main" id="{D1CABEFB-C628-7E23-63F0-CFE233712F5B}"/>
              </a:ext>
            </a:extLst>
          </p:cNvPr>
          <p:cNvSpPr/>
          <p:nvPr/>
        </p:nvSpPr>
        <p:spPr>
          <a:xfrm>
            <a:off x="-16632" y="3668214"/>
            <a:ext cx="2095500" cy="14664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Stay</a:t>
            </a:r>
            <a:br>
              <a:rPr lang="en-US" sz="1800" b="1" dirty="0"/>
            </a:br>
            <a:r>
              <a:rPr lang="en-US" sz="1800" b="1" dirty="0"/>
              <a:t>informed:</a:t>
            </a:r>
          </a:p>
        </p:txBody>
      </p:sp>
      <p:sp>
        <p:nvSpPr>
          <p:cNvPr id="14" name="Rectangle 13">
            <a:extLst>
              <a:ext uri="{FF2B5EF4-FFF2-40B4-BE49-F238E27FC236}">
                <a16:creationId xmlns:a16="http://schemas.microsoft.com/office/drawing/2014/main" id="{726E5681-23A7-D91F-4041-5AB4F9211AEF}"/>
              </a:ext>
            </a:extLst>
          </p:cNvPr>
          <p:cNvSpPr/>
          <p:nvPr/>
        </p:nvSpPr>
        <p:spPr>
          <a:xfrm>
            <a:off x="2078868" y="3895872"/>
            <a:ext cx="7065132" cy="99191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lumMod val="65000"/>
                    <a:lumOff val="35000"/>
                  </a:schemeClr>
                </a:solidFill>
                <a:latin typeface="Arial" panose="020B0604020202020204" pitchFamily="34" charset="0"/>
                <a:cs typeface="Arial" panose="020B0604020202020204" pitchFamily="34" charset="0"/>
              </a:rPr>
              <a:t>Visit your Employee Benefits Resource Center</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to learn more about these benefits and view your</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coverage options. Visit </a:t>
            </a:r>
            <a:r>
              <a:rPr lang="en-US" sz="1400" dirty="0">
                <a:solidFill>
                  <a:schemeClr val="tx1">
                    <a:lumMod val="65000"/>
                    <a:lumOff val="35000"/>
                  </a:schemeClr>
                </a:solidFill>
                <a:latin typeface="Arial" panose="020B0604020202020204" pitchFamily="34" charset="0"/>
                <a:cs typeface="Arial" panose="020B0604020202020204" pitchFamily="34" charset="0"/>
                <a:hlinkClick r:id="rId6"/>
              </a:rPr>
              <a:t>https://presents.voya.com/EBRC/d214</a:t>
            </a:r>
            <a:r>
              <a:rPr lang="en-US" sz="1400" dirty="0">
                <a:solidFill>
                  <a:schemeClr val="tx1">
                    <a:lumMod val="65000"/>
                    <a:lumOff val="35000"/>
                  </a:schemeClr>
                </a:solidFill>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A23C8ADA-F07F-E340-77B7-9539FFCC85EC}"/>
              </a:ext>
            </a:extLst>
          </p:cNvPr>
          <p:cNvGrpSpPr/>
          <p:nvPr/>
        </p:nvGrpSpPr>
        <p:grpSpPr>
          <a:xfrm>
            <a:off x="1815283" y="4155611"/>
            <a:ext cx="472440" cy="472440"/>
            <a:chOff x="1836422" y="3487591"/>
            <a:chExt cx="472440" cy="472440"/>
          </a:xfrm>
          <a:solidFill>
            <a:srgbClr val="FF6600"/>
          </a:solidFill>
        </p:grpSpPr>
        <p:sp>
          <p:nvSpPr>
            <p:cNvPr id="13" name="Freeform 57">
              <a:extLst>
                <a:ext uri="{FF2B5EF4-FFF2-40B4-BE49-F238E27FC236}">
                  <a16:creationId xmlns:a16="http://schemas.microsoft.com/office/drawing/2014/main" id="{C09AA124-2849-324C-C336-1C19368FAC01}"/>
                </a:ext>
              </a:extLst>
            </p:cNvPr>
            <p:cNvSpPr/>
            <p:nvPr/>
          </p:nvSpPr>
          <p:spPr>
            <a:xfrm>
              <a:off x="1976185" y="3647694"/>
              <a:ext cx="277861" cy="194503"/>
            </a:xfrm>
            <a:custGeom>
              <a:avLst/>
              <a:gdLst/>
              <a:ahLst/>
              <a:cxnLst/>
              <a:rect l="l" t="t" r="r" b="b"/>
              <a:pathLst>
                <a:path w="571500" h="400050">
                  <a:moveTo>
                    <a:pt x="442913" y="228600"/>
                  </a:moveTo>
                  <a:lnTo>
                    <a:pt x="471488" y="228600"/>
                  </a:lnTo>
                  <a:cubicBezTo>
                    <a:pt x="472835" y="228634"/>
                    <a:pt x="473957" y="229099"/>
                    <a:pt x="474852" y="229995"/>
                  </a:cubicBezTo>
                  <a:cubicBezTo>
                    <a:pt x="475748" y="230891"/>
                    <a:pt x="476213" y="232012"/>
                    <a:pt x="476247" y="233360"/>
                  </a:cubicBezTo>
                  <a:lnTo>
                    <a:pt x="476247" y="266703"/>
                  </a:lnTo>
                  <a:lnTo>
                    <a:pt x="509591" y="266703"/>
                  </a:lnTo>
                  <a:cubicBezTo>
                    <a:pt x="510938" y="266737"/>
                    <a:pt x="512060" y="267202"/>
                    <a:pt x="512955" y="268098"/>
                  </a:cubicBezTo>
                  <a:cubicBezTo>
                    <a:pt x="513851" y="268994"/>
                    <a:pt x="514316" y="270115"/>
                    <a:pt x="514350" y="271463"/>
                  </a:cubicBezTo>
                  <a:lnTo>
                    <a:pt x="514350" y="300038"/>
                  </a:lnTo>
                  <a:cubicBezTo>
                    <a:pt x="514316" y="301385"/>
                    <a:pt x="513851" y="302507"/>
                    <a:pt x="512955" y="303402"/>
                  </a:cubicBezTo>
                  <a:cubicBezTo>
                    <a:pt x="512060" y="304298"/>
                    <a:pt x="510938" y="304763"/>
                    <a:pt x="509591" y="304797"/>
                  </a:cubicBezTo>
                  <a:lnTo>
                    <a:pt x="476247" y="304797"/>
                  </a:lnTo>
                  <a:lnTo>
                    <a:pt x="476247" y="338141"/>
                  </a:lnTo>
                  <a:cubicBezTo>
                    <a:pt x="476213" y="339488"/>
                    <a:pt x="475748" y="340610"/>
                    <a:pt x="474852" y="341505"/>
                  </a:cubicBezTo>
                  <a:cubicBezTo>
                    <a:pt x="473957" y="342401"/>
                    <a:pt x="472835" y="342866"/>
                    <a:pt x="471488" y="342900"/>
                  </a:cubicBezTo>
                  <a:lnTo>
                    <a:pt x="442913" y="342900"/>
                  </a:lnTo>
                  <a:cubicBezTo>
                    <a:pt x="441565" y="342866"/>
                    <a:pt x="440444" y="342401"/>
                    <a:pt x="439548" y="341505"/>
                  </a:cubicBezTo>
                  <a:cubicBezTo>
                    <a:pt x="438652" y="340610"/>
                    <a:pt x="438187" y="339488"/>
                    <a:pt x="438153" y="338141"/>
                  </a:cubicBezTo>
                  <a:lnTo>
                    <a:pt x="438153" y="304797"/>
                  </a:lnTo>
                  <a:lnTo>
                    <a:pt x="404810" y="304797"/>
                  </a:lnTo>
                  <a:cubicBezTo>
                    <a:pt x="403462" y="304763"/>
                    <a:pt x="402341" y="304298"/>
                    <a:pt x="401445" y="303402"/>
                  </a:cubicBezTo>
                  <a:cubicBezTo>
                    <a:pt x="400549" y="302507"/>
                    <a:pt x="400084" y="301385"/>
                    <a:pt x="400050" y="300038"/>
                  </a:cubicBezTo>
                  <a:lnTo>
                    <a:pt x="400050" y="271463"/>
                  </a:lnTo>
                  <a:cubicBezTo>
                    <a:pt x="400084" y="270115"/>
                    <a:pt x="400549" y="268994"/>
                    <a:pt x="401445" y="268098"/>
                  </a:cubicBezTo>
                  <a:cubicBezTo>
                    <a:pt x="402341" y="267202"/>
                    <a:pt x="403462" y="266737"/>
                    <a:pt x="404810" y="266703"/>
                  </a:cubicBezTo>
                  <a:lnTo>
                    <a:pt x="438153" y="266703"/>
                  </a:lnTo>
                  <a:lnTo>
                    <a:pt x="438153" y="233360"/>
                  </a:lnTo>
                  <a:cubicBezTo>
                    <a:pt x="438187" y="232012"/>
                    <a:pt x="438652" y="230891"/>
                    <a:pt x="439548" y="229995"/>
                  </a:cubicBezTo>
                  <a:cubicBezTo>
                    <a:pt x="440444" y="229099"/>
                    <a:pt x="441565" y="228634"/>
                    <a:pt x="442913" y="228600"/>
                  </a:cubicBezTo>
                  <a:close/>
                  <a:moveTo>
                    <a:pt x="214224" y="217885"/>
                  </a:moveTo>
                  <a:cubicBezTo>
                    <a:pt x="228109" y="218331"/>
                    <a:pt x="239472" y="220117"/>
                    <a:pt x="248312" y="223242"/>
                  </a:cubicBezTo>
                  <a:cubicBezTo>
                    <a:pt x="257153" y="226368"/>
                    <a:pt x="269632" y="228154"/>
                    <a:pt x="285750" y="228600"/>
                  </a:cubicBezTo>
                  <a:cubicBezTo>
                    <a:pt x="296170" y="228493"/>
                    <a:pt x="304729" y="227672"/>
                    <a:pt x="311430" y="226137"/>
                  </a:cubicBezTo>
                  <a:cubicBezTo>
                    <a:pt x="318130" y="224602"/>
                    <a:pt x="324453" y="222997"/>
                    <a:pt x="330399" y="221322"/>
                  </a:cubicBezTo>
                  <a:cubicBezTo>
                    <a:pt x="325039" y="231554"/>
                    <a:pt x="320970" y="242416"/>
                    <a:pt x="318192" y="253907"/>
                  </a:cubicBezTo>
                  <a:cubicBezTo>
                    <a:pt x="308248" y="256072"/>
                    <a:pt x="297986" y="257164"/>
                    <a:pt x="287406" y="257185"/>
                  </a:cubicBezTo>
                  <a:cubicBezTo>
                    <a:pt x="286853" y="257185"/>
                    <a:pt x="286301" y="257181"/>
                    <a:pt x="285750" y="257175"/>
                  </a:cubicBezTo>
                  <a:cubicBezTo>
                    <a:pt x="267491" y="256729"/>
                    <a:pt x="253802" y="254943"/>
                    <a:pt x="244685" y="251817"/>
                  </a:cubicBezTo>
                  <a:cubicBezTo>
                    <a:pt x="235567" y="248692"/>
                    <a:pt x="225383" y="246906"/>
                    <a:pt x="214134" y="246460"/>
                  </a:cubicBezTo>
                  <a:cubicBezTo>
                    <a:pt x="201794" y="246536"/>
                    <a:pt x="190510" y="249129"/>
                    <a:pt x="180280" y="254239"/>
                  </a:cubicBezTo>
                  <a:cubicBezTo>
                    <a:pt x="170050" y="259350"/>
                    <a:pt x="161778" y="266520"/>
                    <a:pt x="155466" y="275749"/>
                  </a:cubicBezTo>
                  <a:cubicBezTo>
                    <a:pt x="151475" y="281681"/>
                    <a:pt x="148386" y="288139"/>
                    <a:pt x="146200" y="295122"/>
                  </a:cubicBezTo>
                  <a:cubicBezTo>
                    <a:pt x="144013" y="302105"/>
                    <a:pt x="142905" y="309429"/>
                    <a:pt x="142875" y="317095"/>
                  </a:cubicBezTo>
                  <a:lnTo>
                    <a:pt x="142875" y="317183"/>
                  </a:lnTo>
                  <a:lnTo>
                    <a:pt x="142875" y="357188"/>
                  </a:lnTo>
                  <a:cubicBezTo>
                    <a:pt x="142978" y="361233"/>
                    <a:pt x="144373" y="364600"/>
                    <a:pt x="147062" y="367289"/>
                  </a:cubicBezTo>
                  <a:cubicBezTo>
                    <a:pt x="149750" y="369977"/>
                    <a:pt x="153117" y="371373"/>
                    <a:pt x="157163" y="371475"/>
                  </a:cubicBezTo>
                  <a:lnTo>
                    <a:pt x="343623" y="371475"/>
                  </a:lnTo>
                  <a:cubicBezTo>
                    <a:pt x="351847" y="382365"/>
                    <a:pt x="361428" y="391890"/>
                    <a:pt x="372368" y="400050"/>
                  </a:cubicBezTo>
                  <a:lnTo>
                    <a:pt x="157163" y="400050"/>
                  </a:lnTo>
                  <a:cubicBezTo>
                    <a:pt x="145027" y="399743"/>
                    <a:pt x="134926" y="395556"/>
                    <a:pt x="126860" y="387490"/>
                  </a:cubicBezTo>
                  <a:cubicBezTo>
                    <a:pt x="118794" y="379424"/>
                    <a:pt x="114608" y="369323"/>
                    <a:pt x="114300" y="357188"/>
                  </a:cubicBezTo>
                  <a:lnTo>
                    <a:pt x="114300" y="317183"/>
                  </a:lnTo>
                  <a:cubicBezTo>
                    <a:pt x="114320" y="317087"/>
                    <a:pt x="114340" y="316991"/>
                    <a:pt x="114360" y="316895"/>
                  </a:cubicBezTo>
                  <a:cubicBezTo>
                    <a:pt x="114399" y="306281"/>
                    <a:pt x="115929" y="296156"/>
                    <a:pt x="118952" y="286518"/>
                  </a:cubicBezTo>
                  <a:cubicBezTo>
                    <a:pt x="121975" y="276881"/>
                    <a:pt x="126258" y="267963"/>
                    <a:pt x="131802" y="259765"/>
                  </a:cubicBezTo>
                  <a:cubicBezTo>
                    <a:pt x="141297" y="246026"/>
                    <a:pt x="153293" y="235619"/>
                    <a:pt x="167789" y="228544"/>
                  </a:cubicBezTo>
                  <a:cubicBezTo>
                    <a:pt x="182285" y="221469"/>
                    <a:pt x="197763" y="217916"/>
                    <a:pt x="214224" y="217885"/>
                  </a:cubicBezTo>
                  <a:close/>
                  <a:moveTo>
                    <a:pt x="457200" y="200025"/>
                  </a:moveTo>
                  <a:cubicBezTo>
                    <a:pt x="432929" y="200640"/>
                    <a:pt x="412728" y="209013"/>
                    <a:pt x="396596" y="225145"/>
                  </a:cubicBezTo>
                  <a:cubicBezTo>
                    <a:pt x="380463" y="241277"/>
                    <a:pt x="372090" y="261479"/>
                    <a:pt x="371475" y="285750"/>
                  </a:cubicBezTo>
                  <a:cubicBezTo>
                    <a:pt x="372090" y="310021"/>
                    <a:pt x="380463" y="330223"/>
                    <a:pt x="396596" y="346355"/>
                  </a:cubicBezTo>
                  <a:cubicBezTo>
                    <a:pt x="412728" y="362487"/>
                    <a:pt x="432929" y="370860"/>
                    <a:pt x="457200" y="371475"/>
                  </a:cubicBezTo>
                  <a:cubicBezTo>
                    <a:pt x="481471" y="370860"/>
                    <a:pt x="501673" y="362487"/>
                    <a:pt x="517805" y="346355"/>
                  </a:cubicBezTo>
                  <a:cubicBezTo>
                    <a:pt x="533937" y="330223"/>
                    <a:pt x="542310" y="310021"/>
                    <a:pt x="542925" y="285750"/>
                  </a:cubicBezTo>
                  <a:cubicBezTo>
                    <a:pt x="542310" y="261479"/>
                    <a:pt x="533937" y="241277"/>
                    <a:pt x="517805" y="225145"/>
                  </a:cubicBezTo>
                  <a:cubicBezTo>
                    <a:pt x="501673" y="209013"/>
                    <a:pt x="481471" y="200640"/>
                    <a:pt x="457200" y="200025"/>
                  </a:cubicBezTo>
                  <a:close/>
                  <a:moveTo>
                    <a:pt x="67866" y="200025"/>
                  </a:moveTo>
                  <a:lnTo>
                    <a:pt x="103585" y="200025"/>
                  </a:lnTo>
                  <a:cubicBezTo>
                    <a:pt x="110411" y="200079"/>
                    <a:pt x="116925" y="201106"/>
                    <a:pt x="123126" y="203107"/>
                  </a:cubicBezTo>
                  <a:cubicBezTo>
                    <a:pt x="129328" y="205108"/>
                    <a:pt x="135047" y="207920"/>
                    <a:pt x="140285" y="211545"/>
                  </a:cubicBezTo>
                  <a:cubicBezTo>
                    <a:pt x="131893" y="217290"/>
                    <a:pt x="124332" y="223957"/>
                    <a:pt x="117604" y="231547"/>
                  </a:cubicBezTo>
                  <a:cubicBezTo>
                    <a:pt x="113270" y="229642"/>
                    <a:pt x="108597" y="228660"/>
                    <a:pt x="103585" y="228600"/>
                  </a:cubicBezTo>
                  <a:lnTo>
                    <a:pt x="67866" y="228600"/>
                  </a:lnTo>
                  <a:cubicBezTo>
                    <a:pt x="56774" y="228907"/>
                    <a:pt x="47525" y="233093"/>
                    <a:pt x="40117" y="241158"/>
                  </a:cubicBezTo>
                  <a:cubicBezTo>
                    <a:pt x="32709" y="249222"/>
                    <a:pt x="28862" y="259324"/>
                    <a:pt x="28575" y="271463"/>
                  </a:cubicBezTo>
                  <a:cubicBezTo>
                    <a:pt x="28473" y="275508"/>
                    <a:pt x="27077" y="278875"/>
                    <a:pt x="24389" y="281564"/>
                  </a:cubicBezTo>
                  <a:cubicBezTo>
                    <a:pt x="21700" y="284252"/>
                    <a:pt x="18333" y="285648"/>
                    <a:pt x="14288" y="285750"/>
                  </a:cubicBezTo>
                  <a:cubicBezTo>
                    <a:pt x="10242" y="285648"/>
                    <a:pt x="6875" y="284252"/>
                    <a:pt x="4187" y="281564"/>
                  </a:cubicBezTo>
                  <a:cubicBezTo>
                    <a:pt x="1498" y="278875"/>
                    <a:pt x="103" y="275508"/>
                    <a:pt x="0" y="271463"/>
                  </a:cubicBezTo>
                  <a:cubicBezTo>
                    <a:pt x="490" y="251258"/>
                    <a:pt x="7123" y="234429"/>
                    <a:pt x="19902" y="220977"/>
                  </a:cubicBezTo>
                  <a:cubicBezTo>
                    <a:pt x="32681" y="207524"/>
                    <a:pt x="48669" y="200540"/>
                    <a:pt x="67866" y="200025"/>
                  </a:cubicBezTo>
                  <a:close/>
                  <a:moveTo>
                    <a:pt x="457200" y="171450"/>
                  </a:moveTo>
                  <a:cubicBezTo>
                    <a:pt x="489562" y="172270"/>
                    <a:pt x="516498" y="183434"/>
                    <a:pt x="538007" y="204944"/>
                  </a:cubicBezTo>
                  <a:cubicBezTo>
                    <a:pt x="559516" y="226453"/>
                    <a:pt x="570680" y="253388"/>
                    <a:pt x="571500" y="285750"/>
                  </a:cubicBezTo>
                  <a:cubicBezTo>
                    <a:pt x="570680" y="318112"/>
                    <a:pt x="559516" y="345048"/>
                    <a:pt x="538007" y="366557"/>
                  </a:cubicBezTo>
                  <a:cubicBezTo>
                    <a:pt x="516498" y="388066"/>
                    <a:pt x="489562" y="399230"/>
                    <a:pt x="457200" y="400050"/>
                  </a:cubicBezTo>
                  <a:cubicBezTo>
                    <a:pt x="424838" y="399230"/>
                    <a:pt x="397903" y="388066"/>
                    <a:pt x="376394" y="366557"/>
                  </a:cubicBezTo>
                  <a:cubicBezTo>
                    <a:pt x="354884" y="345048"/>
                    <a:pt x="343720" y="318112"/>
                    <a:pt x="342900" y="285750"/>
                  </a:cubicBezTo>
                  <a:cubicBezTo>
                    <a:pt x="343720" y="253388"/>
                    <a:pt x="354884" y="226453"/>
                    <a:pt x="376394" y="204944"/>
                  </a:cubicBezTo>
                  <a:cubicBezTo>
                    <a:pt x="397903" y="183434"/>
                    <a:pt x="424838" y="172270"/>
                    <a:pt x="457200" y="171450"/>
                  </a:cubicBezTo>
                  <a:close/>
                  <a:moveTo>
                    <a:pt x="85725" y="57150"/>
                  </a:moveTo>
                  <a:cubicBezTo>
                    <a:pt x="73590" y="57458"/>
                    <a:pt x="63489" y="61644"/>
                    <a:pt x="55423" y="69710"/>
                  </a:cubicBezTo>
                  <a:cubicBezTo>
                    <a:pt x="47357" y="77776"/>
                    <a:pt x="43170" y="87877"/>
                    <a:pt x="42863" y="100013"/>
                  </a:cubicBezTo>
                  <a:cubicBezTo>
                    <a:pt x="43170" y="112148"/>
                    <a:pt x="47357" y="122249"/>
                    <a:pt x="55423" y="130315"/>
                  </a:cubicBezTo>
                  <a:cubicBezTo>
                    <a:pt x="63489" y="138381"/>
                    <a:pt x="73590" y="142568"/>
                    <a:pt x="85725" y="142875"/>
                  </a:cubicBezTo>
                  <a:cubicBezTo>
                    <a:pt x="97861" y="142568"/>
                    <a:pt x="107962" y="138381"/>
                    <a:pt x="116028" y="130315"/>
                  </a:cubicBezTo>
                  <a:cubicBezTo>
                    <a:pt x="124094" y="122249"/>
                    <a:pt x="128280" y="112148"/>
                    <a:pt x="128588" y="100013"/>
                  </a:cubicBezTo>
                  <a:cubicBezTo>
                    <a:pt x="128280" y="87877"/>
                    <a:pt x="124094" y="77776"/>
                    <a:pt x="116028" y="69710"/>
                  </a:cubicBezTo>
                  <a:cubicBezTo>
                    <a:pt x="107962" y="61644"/>
                    <a:pt x="97861" y="57458"/>
                    <a:pt x="85725" y="57150"/>
                  </a:cubicBezTo>
                  <a:close/>
                  <a:moveTo>
                    <a:pt x="285750" y="28575"/>
                  </a:moveTo>
                  <a:cubicBezTo>
                    <a:pt x="265539" y="29113"/>
                    <a:pt x="248714" y="36100"/>
                    <a:pt x="235276" y="49538"/>
                  </a:cubicBezTo>
                  <a:cubicBezTo>
                    <a:pt x="221838" y="62976"/>
                    <a:pt x="214850" y="79801"/>
                    <a:pt x="214313" y="100013"/>
                  </a:cubicBezTo>
                  <a:cubicBezTo>
                    <a:pt x="214825" y="120239"/>
                    <a:pt x="221803" y="137073"/>
                    <a:pt x="235246" y="150517"/>
                  </a:cubicBezTo>
                  <a:cubicBezTo>
                    <a:pt x="248689" y="163960"/>
                    <a:pt x="265524" y="170938"/>
                    <a:pt x="285750" y="171450"/>
                  </a:cubicBezTo>
                  <a:cubicBezTo>
                    <a:pt x="305976" y="170938"/>
                    <a:pt x="322811" y="163960"/>
                    <a:pt x="336254" y="150517"/>
                  </a:cubicBezTo>
                  <a:cubicBezTo>
                    <a:pt x="349698" y="137073"/>
                    <a:pt x="356675" y="120239"/>
                    <a:pt x="357188" y="100013"/>
                  </a:cubicBezTo>
                  <a:cubicBezTo>
                    <a:pt x="356675" y="79786"/>
                    <a:pt x="349698" y="62952"/>
                    <a:pt x="336254" y="49509"/>
                  </a:cubicBezTo>
                  <a:cubicBezTo>
                    <a:pt x="322811" y="36065"/>
                    <a:pt x="305976" y="29087"/>
                    <a:pt x="285750" y="28575"/>
                  </a:cubicBezTo>
                  <a:close/>
                  <a:moveTo>
                    <a:pt x="85725" y="28575"/>
                  </a:moveTo>
                  <a:cubicBezTo>
                    <a:pt x="105951" y="29087"/>
                    <a:pt x="122786" y="36065"/>
                    <a:pt x="136229" y="49509"/>
                  </a:cubicBezTo>
                  <a:cubicBezTo>
                    <a:pt x="149673" y="62952"/>
                    <a:pt x="156650" y="79786"/>
                    <a:pt x="157163" y="100013"/>
                  </a:cubicBezTo>
                  <a:cubicBezTo>
                    <a:pt x="156650" y="120239"/>
                    <a:pt x="149673" y="137073"/>
                    <a:pt x="136229" y="150517"/>
                  </a:cubicBezTo>
                  <a:cubicBezTo>
                    <a:pt x="122786" y="163960"/>
                    <a:pt x="105951" y="170938"/>
                    <a:pt x="85725" y="171450"/>
                  </a:cubicBezTo>
                  <a:cubicBezTo>
                    <a:pt x="65499" y="170938"/>
                    <a:pt x="48664" y="163960"/>
                    <a:pt x="35221" y="150517"/>
                  </a:cubicBezTo>
                  <a:cubicBezTo>
                    <a:pt x="21778" y="137073"/>
                    <a:pt x="14800" y="120239"/>
                    <a:pt x="14288" y="100013"/>
                  </a:cubicBezTo>
                  <a:cubicBezTo>
                    <a:pt x="14800" y="79786"/>
                    <a:pt x="21778" y="62952"/>
                    <a:pt x="35221" y="49509"/>
                  </a:cubicBezTo>
                  <a:cubicBezTo>
                    <a:pt x="48664" y="36065"/>
                    <a:pt x="65499" y="29087"/>
                    <a:pt x="85725" y="28575"/>
                  </a:cubicBezTo>
                  <a:close/>
                  <a:moveTo>
                    <a:pt x="285750" y="0"/>
                  </a:moveTo>
                  <a:cubicBezTo>
                    <a:pt x="314067" y="717"/>
                    <a:pt x="337635" y="10486"/>
                    <a:pt x="356456" y="29307"/>
                  </a:cubicBezTo>
                  <a:cubicBezTo>
                    <a:pt x="375276" y="48128"/>
                    <a:pt x="385045" y="71696"/>
                    <a:pt x="385763" y="100013"/>
                  </a:cubicBezTo>
                  <a:cubicBezTo>
                    <a:pt x="385045" y="128329"/>
                    <a:pt x="375276" y="151898"/>
                    <a:pt x="356456" y="170718"/>
                  </a:cubicBezTo>
                  <a:cubicBezTo>
                    <a:pt x="337635" y="189539"/>
                    <a:pt x="314067" y="199308"/>
                    <a:pt x="285750" y="200025"/>
                  </a:cubicBezTo>
                  <a:cubicBezTo>
                    <a:pt x="285732" y="200025"/>
                    <a:pt x="285714" y="200026"/>
                    <a:pt x="285697" y="200026"/>
                  </a:cubicBezTo>
                  <a:cubicBezTo>
                    <a:pt x="257395" y="199309"/>
                    <a:pt x="233839" y="189545"/>
                    <a:pt x="215029" y="170735"/>
                  </a:cubicBezTo>
                  <a:cubicBezTo>
                    <a:pt x="196218" y="151925"/>
                    <a:pt x="186455" y="128369"/>
                    <a:pt x="185738" y="100068"/>
                  </a:cubicBezTo>
                  <a:lnTo>
                    <a:pt x="185738" y="100013"/>
                  </a:lnTo>
                  <a:cubicBezTo>
                    <a:pt x="186455" y="71696"/>
                    <a:pt x="196224" y="48128"/>
                    <a:pt x="215045" y="29307"/>
                  </a:cubicBezTo>
                  <a:cubicBezTo>
                    <a:pt x="233865" y="10486"/>
                    <a:pt x="257434" y="717"/>
                    <a:pt x="285750"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5449A9B-61D2-B57E-3564-DFBD1CE13C5A}"/>
                </a:ext>
              </a:extLst>
            </p:cNvPr>
            <p:cNvSpPr/>
            <p:nvPr/>
          </p:nvSpPr>
          <p:spPr>
            <a:xfrm>
              <a:off x="1836422" y="3487591"/>
              <a:ext cx="472440" cy="472440"/>
            </a:xfrm>
            <a:prstGeom prst="ellipse">
              <a:avLst/>
            </a:prstGeom>
            <a:grp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57">
            <a:extLst>
              <a:ext uri="{FF2B5EF4-FFF2-40B4-BE49-F238E27FC236}">
                <a16:creationId xmlns:a16="http://schemas.microsoft.com/office/drawing/2014/main" id="{FCC25D64-7E73-5A38-0EDF-E9F0BE146848}"/>
              </a:ext>
            </a:extLst>
          </p:cNvPr>
          <p:cNvSpPr/>
          <p:nvPr/>
        </p:nvSpPr>
        <p:spPr>
          <a:xfrm>
            <a:off x="1924329" y="4298479"/>
            <a:ext cx="277861" cy="194503"/>
          </a:xfrm>
          <a:custGeom>
            <a:avLst/>
            <a:gdLst/>
            <a:ahLst/>
            <a:cxnLst/>
            <a:rect l="l" t="t" r="r" b="b"/>
            <a:pathLst>
              <a:path w="571500" h="400050">
                <a:moveTo>
                  <a:pt x="442913" y="228600"/>
                </a:moveTo>
                <a:lnTo>
                  <a:pt x="471488" y="228600"/>
                </a:lnTo>
                <a:cubicBezTo>
                  <a:pt x="472835" y="228634"/>
                  <a:pt x="473957" y="229099"/>
                  <a:pt x="474852" y="229995"/>
                </a:cubicBezTo>
                <a:cubicBezTo>
                  <a:pt x="475748" y="230891"/>
                  <a:pt x="476213" y="232012"/>
                  <a:pt x="476247" y="233360"/>
                </a:cubicBezTo>
                <a:lnTo>
                  <a:pt x="476247" y="266703"/>
                </a:lnTo>
                <a:lnTo>
                  <a:pt x="509591" y="266703"/>
                </a:lnTo>
                <a:cubicBezTo>
                  <a:pt x="510938" y="266737"/>
                  <a:pt x="512060" y="267202"/>
                  <a:pt x="512955" y="268098"/>
                </a:cubicBezTo>
                <a:cubicBezTo>
                  <a:pt x="513851" y="268994"/>
                  <a:pt x="514316" y="270115"/>
                  <a:pt x="514350" y="271463"/>
                </a:cubicBezTo>
                <a:lnTo>
                  <a:pt x="514350" y="300038"/>
                </a:lnTo>
                <a:cubicBezTo>
                  <a:pt x="514316" y="301385"/>
                  <a:pt x="513851" y="302507"/>
                  <a:pt x="512955" y="303402"/>
                </a:cubicBezTo>
                <a:cubicBezTo>
                  <a:pt x="512060" y="304298"/>
                  <a:pt x="510938" y="304763"/>
                  <a:pt x="509591" y="304797"/>
                </a:cubicBezTo>
                <a:lnTo>
                  <a:pt x="476247" y="304797"/>
                </a:lnTo>
                <a:lnTo>
                  <a:pt x="476247" y="338141"/>
                </a:lnTo>
                <a:cubicBezTo>
                  <a:pt x="476213" y="339488"/>
                  <a:pt x="475748" y="340610"/>
                  <a:pt x="474852" y="341505"/>
                </a:cubicBezTo>
                <a:cubicBezTo>
                  <a:pt x="473957" y="342401"/>
                  <a:pt x="472835" y="342866"/>
                  <a:pt x="471488" y="342900"/>
                </a:cubicBezTo>
                <a:lnTo>
                  <a:pt x="442913" y="342900"/>
                </a:lnTo>
                <a:cubicBezTo>
                  <a:pt x="441565" y="342866"/>
                  <a:pt x="440444" y="342401"/>
                  <a:pt x="439548" y="341505"/>
                </a:cubicBezTo>
                <a:cubicBezTo>
                  <a:pt x="438652" y="340610"/>
                  <a:pt x="438187" y="339488"/>
                  <a:pt x="438153" y="338141"/>
                </a:cubicBezTo>
                <a:lnTo>
                  <a:pt x="438153" y="304797"/>
                </a:lnTo>
                <a:lnTo>
                  <a:pt x="404810" y="304797"/>
                </a:lnTo>
                <a:cubicBezTo>
                  <a:pt x="403462" y="304763"/>
                  <a:pt x="402341" y="304298"/>
                  <a:pt x="401445" y="303402"/>
                </a:cubicBezTo>
                <a:cubicBezTo>
                  <a:pt x="400549" y="302507"/>
                  <a:pt x="400084" y="301385"/>
                  <a:pt x="400050" y="300038"/>
                </a:cubicBezTo>
                <a:lnTo>
                  <a:pt x="400050" y="271463"/>
                </a:lnTo>
                <a:cubicBezTo>
                  <a:pt x="400084" y="270115"/>
                  <a:pt x="400549" y="268994"/>
                  <a:pt x="401445" y="268098"/>
                </a:cubicBezTo>
                <a:cubicBezTo>
                  <a:pt x="402341" y="267202"/>
                  <a:pt x="403462" y="266737"/>
                  <a:pt x="404810" y="266703"/>
                </a:cubicBezTo>
                <a:lnTo>
                  <a:pt x="438153" y="266703"/>
                </a:lnTo>
                <a:lnTo>
                  <a:pt x="438153" y="233360"/>
                </a:lnTo>
                <a:cubicBezTo>
                  <a:pt x="438187" y="232012"/>
                  <a:pt x="438652" y="230891"/>
                  <a:pt x="439548" y="229995"/>
                </a:cubicBezTo>
                <a:cubicBezTo>
                  <a:pt x="440444" y="229099"/>
                  <a:pt x="441565" y="228634"/>
                  <a:pt x="442913" y="228600"/>
                </a:cubicBezTo>
                <a:close/>
                <a:moveTo>
                  <a:pt x="214224" y="217885"/>
                </a:moveTo>
                <a:cubicBezTo>
                  <a:pt x="228109" y="218331"/>
                  <a:pt x="239472" y="220117"/>
                  <a:pt x="248312" y="223242"/>
                </a:cubicBezTo>
                <a:cubicBezTo>
                  <a:pt x="257153" y="226368"/>
                  <a:pt x="269632" y="228154"/>
                  <a:pt x="285750" y="228600"/>
                </a:cubicBezTo>
                <a:cubicBezTo>
                  <a:pt x="296170" y="228493"/>
                  <a:pt x="304729" y="227672"/>
                  <a:pt x="311430" y="226137"/>
                </a:cubicBezTo>
                <a:cubicBezTo>
                  <a:pt x="318130" y="224602"/>
                  <a:pt x="324453" y="222997"/>
                  <a:pt x="330399" y="221322"/>
                </a:cubicBezTo>
                <a:cubicBezTo>
                  <a:pt x="325039" y="231554"/>
                  <a:pt x="320970" y="242416"/>
                  <a:pt x="318192" y="253907"/>
                </a:cubicBezTo>
                <a:cubicBezTo>
                  <a:pt x="308248" y="256072"/>
                  <a:pt x="297986" y="257164"/>
                  <a:pt x="287406" y="257185"/>
                </a:cubicBezTo>
                <a:cubicBezTo>
                  <a:pt x="286853" y="257185"/>
                  <a:pt x="286301" y="257181"/>
                  <a:pt x="285750" y="257175"/>
                </a:cubicBezTo>
                <a:cubicBezTo>
                  <a:pt x="267491" y="256729"/>
                  <a:pt x="253802" y="254943"/>
                  <a:pt x="244685" y="251817"/>
                </a:cubicBezTo>
                <a:cubicBezTo>
                  <a:pt x="235567" y="248692"/>
                  <a:pt x="225383" y="246906"/>
                  <a:pt x="214134" y="246460"/>
                </a:cubicBezTo>
                <a:cubicBezTo>
                  <a:pt x="201794" y="246536"/>
                  <a:pt x="190510" y="249129"/>
                  <a:pt x="180280" y="254239"/>
                </a:cubicBezTo>
                <a:cubicBezTo>
                  <a:pt x="170050" y="259350"/>
                  <a:pt x="161778" y="266520"/>
                  <a:pt x="155466" y="275749"/>
                </a:cubicBezTo>
                <a:cubicBezTo>
                  <a:pt x="151475" y="281681"/>
                  <a:pt x="148386" y="288139"/>
                  <a:pt x="146200" y="295122"/>
                </a:cubicBezTo>
                <a:cubicBezTo>
                  <a:pt x="144013" y="302105"/>
                  <a:pt x="142905" y="309429"/>
                  <a:pt x="142875" y="317095"/>
                </a:cubicBezTo>
                <a:lnTo>
                  <a:pt x="142875" y="317183"/>
                </a:lnTo>
                <a:lnTo>
                  <a:pt x="142875" y="357188"/>
                </a:lnTo>
                <a:cubicBezTo>
                  <a:pt x="142978" y="361233"/>
                  <a:pt x="144373" y="364600"/>
                  <a:pt x="147062" y="367289"/>
                </a:cubicBezTo>
                <a:cubicBezTo>
                  <a:pt x="149750" y="369977"/>
                  <a:pt x="153117" y="371373"/>
                  <a:pt x="157163" y="371475"/>
                </a:cubicBezTo>
                <a:lnTo>
                  <a:pt x="343623" y="371475"/>
                </a:lnTo>
                <a:cubicBezTo>
                  <a:pt x="351847" y="382365"/>
                  <a:pt x="361428" y="391890"/>
                  <a:pt x="372368" y="400050"/>
                </a:cubicBezTo>
                <a:lnTo>
                  <a:pt x="157163" y="400050"/>
                </a:lnTo>
                <a:cubicBezTo>
                  <a:pt x="145027" y="399743"/>
                  <a:pt x="134926" y="395556"/>
                  <a:pt x="126860" y="387490"/>
                </a:cubicBezTo>
                <a:cubicBezTo>
                  <a:pt x="118794" y="379424"/>
                  <a:pt x="114608" y="369323"/>
                  <a:pt x="114300" y="357188"/>
                </a:cubicBezTo>
                <a:lnTo>
                  <a:pt x="114300" y="317183"/>
                </a:lnTo>
                <a:cubicBezTo>
                  <a:pt x="114320" y="317087"/>
                  <a:pt x="114340" y="316991"/>
                  <a:pt x="114360" y="316895"/>
                </a:cubicBezTo>
                <a:cubicBezTo>
                  <a:pt x="114399" y="306281"/>
                  <a:pt x="115929" y="296156"/>
                  <a:pt x="118952" y="286518"/>
                </a:cubicBezTo>
                <a:cubicBezTo>
                  <a:pt x="121975" y="276881"/>
                  <a:pt x="126258" y="267963"/>
                  <a:pt x="131802" y="259765"/>
                </a:cubicBezTo>
                <a:cubicBezTo>
                  <a:pt x="141297" y="246026"/>
                  <a:pt x="153293" y="235619"/>
                  <a:pt x="167789" y="228544"/>
                </a:cubicBezTo>
                <a:cubicBezTo>
                  <a:pt x="182285" y="221469"/>
                  <a:pt x="197763" y="217916"/>
                  <a:pt x="214224" y="217885"/>
                </a:cubicBezTo>
                <a:close/>
                <a:moveTo>
                  <a:pt x="457200" y="200025"/>
                </a:moveTo>
                <a:cubicBezTo>
                  <a:pt x="432929" y="200640"/>
                  <a:pt x="412728" y="209013"/>
                  <a:pt x="396596" y="225145"/>
                </a:cubicBezTo>
                <a:cubicBezTo>
                  <a:pt x="380463" y="241277"/>
                  <a:pt x="372090" y="261479"/>
                  <a:pt x="371475" y="285750"/>
                </a:cubicBezTo>
                <a:cubicBezTo>
                  <a:pt x="372090" y="310021"/>
                  <a:pt x="380463" y="330223"/>
                  <a:pt x="396596" y="346355"/>
                </a:cubicBezTo>
                <a:cubicBezTo>
                  <a:pt x="412728" y="362487"/>
                  <a:pt x="432929" y="370860"/>
                  <a:pt x="457200" y="371475"/>
                </a:cubicBezTo>
                <a:cubicBezTo>
                  <a:pt x="481471" y="370860"/>
                  <a:pt x="501673" y="362487"/>
                  <a:pt x="517805" y="346355"/>
                </a:cubicBezTo>
                <a:cubicBezTo>
                  <a:pt x="533937" y="330223"/>
                  <a:pt x="542310" y="310021"/>
                  <a:pt x="542925" y="285750"/>
                </a:cubicBezTo>
                <a:cubicBezTo>
                  <a:pt x="542310" y="261479"/>
                  <a:pt x="533937" y="241277"/>
                  <a:pt x="517805" y="225145"/>
                </a:cubicBezTo>
                <a:cubicBezTo>
                  <a:pt x="501673" y="209013"/>
                  <a:pt x="481471" y="200640"/>
                  <a:pt x="457200" y="200025"/>
                </a:cubicBezTo>
                <a:close/>
                <a:moveTo>
                  <a:pt x="67866" y="200025"/>
                </a:moveTo>
                <a:lnTo>
                  <a:pt x="103585" y="200025"/>
                </a:lnTo>
                <a:cubicBezTo>
                  <a:pt x="110411" y="200079"/>
                  <a:pt x="116925" y="201106"/>
                  <a:pt x="123126" y="203107"/>
                </a:cubicBezTo>
                <a:cubicBezTo>
                  <a:pt x="129328" y="205108"/>
                  <a:pt x="135047" y="207920"/>
                  <a:pt x="140285" y="211545"/>
                </a:cubicBezTo>
                <a:cubicBezTo>
                  <a:pt x="131893" y="217290"/>
                  <a:pt x="124332" y="223957"/>
                  <a:pt x="117604" y="231547"/>
                </a:cubicBezTo>
                <a:cubicBezTo>
                  <a:pt x="113270" y="229642"/>
                  <a:pt x="108597" y="228660"/>
                  <a:pt x="103585" y="228600"/>
                </a:cubicBezTo>
                <a:lnTo>
                  <a:pt x="67866" y="228600"/>
                </a:lnTo>
                <a:cubicBezTo>
                  <a:pt x="56774" y="228907"/>
                  <a:pt x="47525" y="233093"/>
                  <a:pt x="40117" y="241158"/>
                </a:cubicBezTo>
                <a:cubicBezTo>
                  <a:pt x="32709" y="249222"/>
                  <a:pt x="28862" y="259324"/>
                  <a:pt x="28575" y="271463"/>
                </a:cubicBezTo>
                <a:cubicBezTo>
                  <a:pt x="28473" y="275508"/>
                  <a:pt x="27077" y="278875"/>
                  <a:pt x="24389" y="281564"/>
                </a:cubicBezTo>
                <a:cubicBezTo>
                  <a:pt x="21700" y="284252"/>
                  <a:pt x="18333" y="285648"/>
                  <a:pt x="14288" y="285750"/>
                </a:cubicBezTo>
                <a:cubicBezTo>
                  <a:pt x="10242" y="285648"/>
                  <a:pt x="6875" y="284252"/>
                  <a:pt x="4187" y="281564"/>
                </a:cubicBezTo>
                <a:cubicBezTo>
                  <a:pt x="1498" y="278875"/>
                  <a:pt x="103" y="275508"/>
                  <a:pt x="0" y="271463"/>
                </a:cubicBezTo>
                <a:cubicBezTo>
                  <a:pt x="490" y="251258"/>
                  <a:pt x="7123" y="234429"/>
                  <a:pt x="19902" y="220977"/>
                </a:cubicBezTo>
                <a:cubicBezTo>
                  <a:pt x="32681" y="207524"/>
                  <a:pt x="48669" y="200540"/>
                  <a:pt x="67866" y="200025"/>
                </a:cubicBezTo>
                <a:close/>
                <a:moveTo>
                  <a:pt x="457200" y="171450"/>
                </a:moveTo>
                <a:cubicBezTo>
                  <a:pt x="489562" y="172270"/>
                  <a:pt x="516498" y="183434"/>
                  <a:pt x="538007" y="204944"/>
                </a:cubicBezTo>
                <a:cubicBezTo>
                  <a:pt x="559516" y="226453"/>
                  <a:pt x="570680" y="253388"/>
                  <a:pt x="571500" y="285750"/>
                </a:cubicBezTo>
                <a:cubicBezTo>
                  <a:pt x="570680" y="318112"/>
                  <a:pt x="559516" y="345048"/>
                  <a:pt x="538007" y="366557"/>
                </a:cubicBezTo>
                <a:cubicBezTo>
                  <a:pt x="516498" y="388066"/>
                  <a:pt x="489562" y="399230"/>
                  <a:pt x="457200" y="400050"/>
                </a:cubicBezTo>
                <a:cubicBezTo>
                  <a:pt x="424838" y="399230"/>
                  <a:pt x="397903" y="388066"/>
                  <a:pt x="376394" y="366557"/>
                </a:cubicBezTo>
                <a:cubicBezTo>
                  <a:pt x="354884" y="345048"/>
                  <a:pt x="343720" y="318112"/>
                  <a:pt x="342900" y="285750"/>
                </a:cubicBezTo>
                <a:cubicBezTo>
                  <a:pt x="343720" y="253388"/>
                  <a:pt x="354884" y="226453"/>
                  <a:pt x="376394" y="204944"/>
                </a:cubicBezTo>
                <a:cubicBezTo>
                  <a:pt x="397903" y="183434"/>
                  <a:pt x="424838" y="172270"/>
                  <a:pt x="457200" y="171450"/>
                </a:cubicBezTo>
                <a:close/>
                <a:moveTo>
                  <a:pt x="85725" y="57150"/>
                </a:moveTo>
                <a:cubicBezTo>
                  <a:pt x="73590" y="57458"/>
                  <a:pt x="63489" y="61644"/>
                  <a:pt x="55423" y="69710"/>
                </a:cubicBezTo>
                <a:cubicBezTo>
                  <a:pt x="47357" y="77776"/>
                  <a:pt x="43170" y="87877"/>
                  <a:pt x="42863" y="100013"/>
                </a:cubicBezTo>
                <a:cubicBezTo>
                  <a:pt x="43170" y="112148"/>
                  <a:pt x="47357" y="122249"/>
                  <a:pt x="55423" y="130315"/>
                </a:cubicBezTo>
                <a:cubicBezTo>
                  <a:pt x="63489" y="138381"/>
                  <a:pt x="73590" y="142568"/>
                  <a:pt x="85725" y="142875"/>
                </a:cubicBezTo>
                <a:cubicBezTo>
                  <a:pt x="97861" y="142568"/>
                  <a:pt x="107962" y="138381"/>
                  <a:pt x="116028" y="130315"/>
                </a:cubicBezTo>
                <a:cubicBezTo>
                  <a:pt x="124094" y="122249"/>
                  <a:pt x="128280" y="112148"/>
                  <a:pt x="128588" y="100013"/>
                </a:cubicBezTo>
                <a:cubicBezTo>
                  <a:pt x="128280" y="87877"/>
                  <a:pt x="124094" y="77776"/>
                  <a:pt x="116028" y="69710"/>
                </a:cubicBezTo>
                <a:cubicBezTo>
                  <a:pt x="107962" y="61644"/>
                  <a:pt x="97861" y="57458"/>
                  <a:pt x="85725" y="57150"/>
                </a:cubicBezTo>
                <a:close/>
                <a:moveTo>
                  <a:pt x="285750" y="28575"/>
                </a:moveTo>
                <a:cubicBezTo>
                  <a:pt x="265539" y="29113"/>
                  <a:pt x="248714" y="36100"/>
                  <a:pt x="235276" y="49538"/>
                </a:cubicBezTo>
                <a:cubicBezTo>
                  <a:pt x="221838" y="62976"/>
                  <a:pt x="214850" y="79801"/>
                  <a:pt x="214313" y="100013"/>
                </a:cubicBezTo>
                <a:cubicBezTo>
                  <a:pt x="214825" y="120239"/>
                  <a:pt x="221803" y="137073"/>
                  <a:pt x="235246" y="150517"/>
                </a:cubicBezTo>
                <a:cubicBezTo>
                  <a:pt x="248689" y="163960"/>
                  <a:pt x="265524" y="170938"/>
                  <a:pt x="285750" y="171450"/>
                </a:cubicBezTo>
                <a:cubicBezTo>
                  <a:pt x="305976" y="170938"/>
                  <a:pt x="322811" y="163960"/>
                  <a:pt x="336254" y="150517"/>
                </a:cubicBezTo>
                <a:cubicBezTo>
                  <a:pt x="349698" y="137073"/>
                  <a:pt x="356675" y="120239"/>
                  <a:pt x="357188" y="100013"/>
                </a:cubicBezTo>
                <a:cubicBezTo>
                  <a:pt x="356675" y="79786"/>
                  <a:pt x="349698" y="62952"/>
                  <a:pt x="336254" y="49509"/>
                </a:cubicBezTo>
                <a:cubicBezTo>
                  <a:pt x="322811" y="36065"/>
                  <a:pt x="305976" y="29087"/>
                  <a:pt x="285750" y="28575"/>
                </a:cubicBezTo>
                <a:close/>
                <a:moveTo>
                  <a:pt x="85725" y="28575"/>
                </a:moveTo>
                <a:cubicBezTo>
                  <a:pt x="105951" y="29087"/>
                  <a:pt x="122786" y="36065"/>
                  <a:pt x="136229" y="49509"/>
                </a:cubicBezTo>
                <a:cubicBezTo>
                  <a:pt x="149673" y="62952"/>
                  <a:pt x="156650" y="79786"/>
                  <a:pt x="157163" y="100013"/>
                </a:cubicBezTo>
                <a:cubicBezTo>
                  <a:pt x="156650" y="120239"/>
                  <a:pt x="149673" y="137073"/>
                  <a:pt x="136229" y="150517"/>
                </a:cubicBezTo>
                <a:cubicBezTo>
                  <a:pt x="122786" y="163960"/>
                  <a:pt x="105951" y="170938"/>
                  <a:pt x="85725" y="171450"/>
                </a:cubicBezTo>
                <a:cubicBezTo>
                  <a:pt x="65499" y="170938"/>
                  <a:pt x="48664" y="163960"/>
                  <a:pt x="35221" y="150517"/>
                </a:cubicBezTo>
                <a:cubicBezTo>
                  <a:pt x="21778" y="137073"/>
                  <a:pt x="14800" y="120239"/>
                  <a:pt x="14288" y="100013"/>
                </a:cubicBezTo>
                <a:cubicBezTo>
                  <a:pt x="14800" y="79786"/>
                  <a:pt x="21778" y="62952"/>
                  <a:pt x="35221" y="49509"/>
                </a:cubicBezTo>
                <a:cubicBezTo>
                  <a:pt x="48664" y="36065"/>
                  <a:pt x="65499" y="29087"/>
                  <a:pt x="85725" y="28575"/>
                </a:cubicBezTo>
                <a:close/>
                <a:moveTo>
                  <a:pt x="285750" y="0"/>
                </a:moveTo>
                <a:cubicBezTo>
                  <a:pt x="314067" y="717"/>
                  <a:pt x="337635" y="10486"/>
                  <a:pt x="356456" y="29307"/>
                </a:cubicBezTo>
                <a:cubicBezTo>
                  <a:pt x="375276" y="48128"/>
                  <a:pt x="385045" y="71696"/>
                  <a:pt x="385763" y="100013"/>
                </a:cubicBezTo>
                <a:cubicBezTo>
                  <a:pt x="385045" y="128329"/>
                  <a:pt x="375276" y="151898"/>
                  <a:pt x="356456" y="170718"/>
                </a:cubicBezTo>
                <a:cubicBezTo>
                  <a:pt x="337635" y="189539"/>
                  <a:pt x="314067" y="199308"/>
                  <a:pt x="285750" y="200025"/>
                </a:cubicBezTo>
                <a:cubicBezTo>
                  <a:pt x="285732" y="200025"/>
                  <a:pt x="285714" y="200026"/>
                  <a:pt x="285697" y="200026"/>
                </a:cubicBezTo>
                <a:cubicBezTo>
                  <a:pt x="257395" y="199309"/>
                  <a:pt x="233839" y="189545"/>
                  <a:pt x="215029" y="170735"/>
                </a:cubicBezTo>
                <a:cubicBezTo>
                  <a:pt x="196218" y="151925"/>
                  <a:pt x="186455" y="128369"/>
                  <a:pt x="185738" y="100068"/>
                </a:cubicBezTo>
                <a:lnTo>
                  <a:pt x="185738" y="100013"/>
                </a:lnTo>
                <a:cubicBezTo>
                  <a:pt x="186455" y="71696"/>
                  <a:pt x="196224" y="48128"/>
                  <a:pt x="215045" y="29307"/>
                </a:cubicBezTo>
                <a:cubicBezTo>
                  <a:pt x="233865" y="10486"/>
                  <a:pt x="257434" y="717"/>
                  <a:pt x="28575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31" name="Audio 30">
            <a:hlinkClick r:id="" action="ppaction://media"/>
            <a:extLst>
              <a:ext uri="{FF2B5EF4-FFF2-40B4-BE49-F238E27FC236}">
                <a16:creationId xmlns:a16="http://schemas.microsoft.com/office/drawing/2014/main" id="{54209F75-D076-E251-C73B-D21D05B4F44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3526644"/>
      </p:ext>
    </p:extLst>
  </p:cSld>
  <p:clrMapOvr>
    <a:masterClrMapping/>
  </p:clrMapOvr>
  <p:transition spd="slow" advTm="396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228C33-38E6-D1BB-73FF-05AFA4E115C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8703" r="12409" b="35064"/>
          <a:stretch/>
        </p:blipFill>
        <p:spPr>
          <a:xfrm>
            <a:off x="0" y="239202"/>
            <a:ext cx="9144000" cy="1594022"/>
          </a:xfrm>
          <a:prstGeom prst="rect">
            <a:avLst/>
          </a:prstGeom>
        </p:spPr>
      </p:pic>
      <p:sp>
        <p:nvSpPr>
          <p:cNvPr id="8" name="TextBox 7">
            <a:extLst>
              <a:ext uri="{FF2B5EF4-FFF2-40B4-BE49-F238E27FC236}">
                <a16:creationId xmlns:a16="http://schemas.microsoft.com/office/drawing/2014/main" id="{C2AA2C2F-8278-1EF1-F4DB-3C39684ACD25}"/>
              </a:ext>
            </a:extLst>
          </p:cNvPr>
          <p:cNvSpPr txBox="1"/>
          <p:nvPr/>
        </p:nvSpPr>
        <p:spPr>
          <a:xfrm>
            <a:off x="345281" y="1925121"/>
            <a:ext cx="4576762" cy="523220"/>
          </a:xfrm>
          <a:prstGeom prst="rect">
            <a:avLst/>
          </a:prstGeom>
          <a:noFill/>
        </p:spPr>
        <p:txBody>
          <a:bodyPr wrap="square">
            <a:spAutoFit/>
          </a:bodyPr>
          <a:lstStyle/>
          <a:p>
            <a:r>
              <a:rPr lang="en-US" sz="2800" b="1" dirty="0">
                <a:solidFill>
                  <a:schemeClr val="tx2"/>
                </a:solidFill>
                <a:latin typeface="Arial" panose="020B0604020202020204" pitchFamily="34" charset="0"/>
                <a:cs typeface="Arial" panose="020B0604020202020204" pitchFamily="34" charset="0"/>
              </a:rPr>
              <a:t>Disclosures</a:t>
            </a:r>
          </a:p>
        </p:txBody>
      </p:sp>
      <p:sp>
        <p:nvSpPr>
          <p:cNvPr id="10" name="TextBox 9">
            <a:extLst>
              <a:ext uri="{FF2B5EF4-FFF2-40B4-BE49-F238E27FC236}">
                <a16:creationId xmlns:a16="http://schemas.microsoft.com/office/drawing/2014/main" id="{B6229EE2-B31D-9E50-4259-8B1F02FA13F6}"/>
              </a:ext>
            </a:extLst>
          </p:cNvPr>
          <p:cNvSpPr txBox="1"/>
          <p:nvPr/>
        </p:nvSpPr>
        <p:spPr>
          <a:xfrm>
            <a:off x="345281" y="2540238"/>
            <a:ext cx="8293894" cy="1737335"/>
          </a:xfrm>
          <a:prstGeom prst="rect">
            <a:avLst/>
          </a:prstGeom>
          <a:noFill/>
        </p:spPr>
        <p:txBody>
          <a:bodyPr wrap="square">
            <a:spAutoFit/>
          </a:bodyPr>
          <a:lstStyle/>
          <a:p>
            <a:pPr>
              <a:lnSpc>
                <a:spcPct val="120000"/>
              </a:lnSpc>
              <a:spcBef>
                <a:spcPts val="1200"/>
              </a:spcBef>
              <a:spcAft>
                <a:spcPts val="1600"/>
              </a:spcAft>
            </a:pPr>
            <a:r>
              <a:rPr lang="en-US" sz="1000" dirty="0">
                <a:solidFill>
                  <a:srgbClr val="6E6E6E"/>
                </a:solidFill>
                <a:latin typeface="Arial" panose="020B0604020202020204" pitchFamily="34" charset="0"/>
                <a:cs typeface="Arial" panose="020B0604020202020204" pitchFamily="34" charset="0"/>
              </a:rPr>
              <a:t>This is a summary of benefits only. A complete description of benefits, limitations, exclusions and termination of coverage will be provided in the certificate of insurance and riders. All coverage is subject to the terms and conditions of the group policy. If there is any discrepancy between this document and the group policy documents, the policy documents will govern. To keep coverage in force, premiums are payable up to the date of coverage termination. Hospital Confinement Indemnity Insurance is underwritten by ReliaStar Life Insurance Company (Minneapolis, MN), a member of the Voya</a:t>
            </a:r>
            <a:r>
              <a:rPr lang="en-US" sz="1000" baseline="30000" dirty="0">
                <a:solidFill>
                  <a:srgbClr val="6E6E6E"/>
                </a:solidFill>
                <a:latin typeface="Arial" panose="020B0604020202020204" pitchFamily="34" charset="0"/>
                <a:cs typeface="Arial" panose="020B0604020202020204" pitchFamily="34" charset="0"/>
              </a:rPr>
              <a:t>®</a:t>
            </a:r>
            <a:r>
              <a:rPr lang="en-US" sz="1000" dirty="0">
                <a:solidFill>
                  <a:srgbClr val="6E6E6E"/>
                </a:solidFill>
                <a:latin typeface="Arial" panose="020B0604020202020204" pitchFamily="34" charset="0"/>
                <a:cs typeface="Arial" panose="020B0604020202020204" pitchFamily="34" charset="0"/>
              </a:rPr>
              <a:t> family of companies. Policy form RL-HI2-POL-18; Certificate form RL-HI2-CERT-20; Spouse Hospital Confinement Indemnity Rider form RL-HI2-SPR-18; Children’s Hospital Confinement Indemnity Rider form RL-HI2-CHR-18; Continuation of Insurance Rider form RL-HI2-CNT-18; Diagnostic Test Benefit Rider form RL-HI2-DGR-18; Wellness Benefit Rider form RL-HI2-WELL-18; Accident Benefit Rider form RL-HI2-ACD-18; Critical Illness Rider form RL-HI2-CIR-18; and Waiver of Premium Rider form RL-HI2-WOP-18. Form numbers, provisions and availability may vary by state and by your employer’s plan.</a:t>
            </a:r>
          </a:p>
        </p:txBody>
      </p:sp>
      <p:sp>
        <p:nvSpPr>
          <p:cNvPr id="2" name="TextBox 1">
            <a:extLst>
              <a:ext uri="{FF2B5EF4-FFF2-40B4-BE49-F238E27FC236}">
                <a16:creationId xmlns:a16="http://schemas.microsoft.com/office/drawing/2014/main" id="{94AE5D84-6EE5-9096-7959-15F6B1D5E9DD}"/>
              </a:ext>
            </a:extLst>
          </p:cNvPr>
          <p:cNvSpPr txBox="1"/>
          <p:nvPr/>
        </p:nvSpPr>
        <p:spPr>
          <a:xfrm>
            <a:off x="345281" y="4369470"/>
            <a:ext cx="5738326" cy="461665"/>
          </a:xfrm>
          <a:prstGeom prst="rect">
            <a:avLst/>
          </a:prstGeom>
          <a:noFill/>
        </p:spPr>
        <p:txBody>
          <a:bodyPr wrap="square">
            <a:spAutoFit/>
          </a:bodyPr>
          <a:lstStyle/>
          <a:p>
            <a:r>
              <a:rPr lang="en-US" sz="800" dirty="0">
                <a:solidFill>
                  <a:srgbClr val="6E6E6E"/>
                </a:solidFill>
                <a:latin typeface="Arial" panose="020B0604020202020204" pitchFamily="34" charset="0"/>
                <a:cs typeface="Arial" panose="020B0604020202020204" pitchFamily="34" charset="0"/>
              </a:rPr>
              <a:t>Township High School District 214, Group #746029, Date Prepared 09/03/2024</a:t>
            </a:r>
          </a:p>
          <a:p>
            <a:r>
              <a:rPr lang="en-US" sz="800" dirty="0">
                <a:solidFill>
                  <a:srgbClr val="6E6E6E"/>
                </a:solidFill>
                <a:latin typeface="Arial" panose="020B0604020202020204" pitchFamily="34" charset="0"/>
                <a:cs typeface="Arial" panose="020B0604020202020204" pitchFamily="34" charset="0"/>
              </a:rPr>
              <a:t>©2023 Voya Services Company. All rights reserved. CN3222335_1125</a:t>
            </a:r>
            <a:br>
              <a:rPr lang="en-US" sz="800" dirty="0">
                <a:solidFill>
                  <a:srgbClr val="6E6E6E"/>
                </a:solidFill>
                <a:latin typeface="Arial" panose="020B0604020202020204" pitchFamily="34" charset="0"/>
                <a:cs typeface="Arial" panose="020B0604020202020204" pitchFamily="34" charset="0"/>
              </a:rPr>
            </a:br>
            <a:r>
              <a:rPr lang="en-US" sz="800" dirty="0">
                <a:solidFill>
                  <a:srgbClr val="6E6E6E"/>
                </a:solidFill>
                <a:latin typeface="Arial" panose="020B0604020202020204" pitchFamily="34" charset="0"/>
                <a:cs typeface="Arial" panose="020B0604020202020204" pitchFamily="34" charset="0"/>
              </a:rPr>
              <a:t>215221_113023</a:t>
            </a:r>
          </a:p>
        </p:txBody>
      </p:sp>
    </p:spTree>
    <p:extLst>
      <p:ext uri="{BB962C8B-B14F-4D97-AF65-F5344CB8AC3E}">
        <p14:creationId xmlns:p14="http://schemas.microsoft.com/office/powerpoint/2010/main" val="248719661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87350"/>
            <a:ext cx="8229600" cy="1098550"/>
          </a:xfrm>
          <a:prstGeom prst="rect">
            <a:avLst/>
          </a:prstGeom>
        </p:spPr>
        <p:txBody>
          <a:bodyPr/>
          <a:lstStyle/>
          <a:p>
            <a:r>
              <a:rPr lang="en-US" sz="4000" b="1" dirty="0">
                <a:solidFill>
                  <a:schemeClr val="tx2"/>
                </a:solidFill>
                <a:latin typeface="Arial" panose="020B0604020202020204" pitchFamily="34" charset="0"/>
                <a:cs typeface="Arial" panose="020B0604020202020204" pitchFamily="34" charset="0"/>
              </a:rPr>
              <a:t>NEW!! </a:t>
            </a:r>
            <a:br>
              <a:rPr lang="en-US" sz="4000" b="1" dirty="0">
                <a:solidFill>
                  <a:schemeClr val="tx2"/>
                </a:solidFill>
                <a:latin typeface="Arial" panose="020B0604020202020204" pitchFamily="34" charset="0"/>
                <a:cs typeface="Arial" panose="020B0604020202020204" pitchFamily="34" charset="0"/>
              </a:rPr>
            </a:br>
            <a:r>
              <a:rPr lang="en-US" sz="3200" dirty="0">
                <a:solidFill>
                  <a:schemeClr val="tx2"/>
                </a:solidFill>
                <a:latin typeface="Arial" panose="020B0604020202020204" pitchFamily="34" charset="0"/>
                <a:cs typeface="Arial" panose="020B0604020202020204" pitchFamily="34" charset="0"/>
              </a:rPr>
              <a:t>Voya Supplemental Health Benefits</a:t>
            </a:r>
            <a:endParaRPr lang="en-US" sz="4000" dirty="0">
              <a:solidFill>
                <a:schemeClr val="tx2"/>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4294967295"/>
          </p:nvPr>
        </p:nvSpPr>
        <p:spPr>
          <a:xfrm>
            <a:off x="534955" y="1677193"/>
            <a:ext cx="8229600" cy="3503613"/>
          </a:xfrm>
          <a:prstGeom prst="rect">
            <a:avLst/>
          </a:prstGeom>
        </p:spPr>
        <p:txBody>
          <a:bodyPr/>
          <a:lstStyle/>
          <a:p>
            <a:pPr marL="0" indent="0">
              <a:buNone/>
            </a:pPr>
            <a:r>
              <a:rPr lang="en-US" sz="1600" b="1" dirty="0">
                <a:solidFill>
                  <a:schemeClr val="tx1">
                    <a:lumMod val="50000"/>
                    <a:lumOff val="50000"/>
                  </a:schemeClr>
                </a:solidFill>
                <a:latin typeface="Arial" panose="020B0604020202020204" pitchFamily="34" charset="0"/>
                <a:cs typeface="Arial" panose="020B0604020202020204" pitchFamily="34" charset="0"/>
              </a:rPr>
              <a:t>Township High School District 214 is now offering Critical Illness, Accident and Hospital Indemnity Insurance effective January 1, 2025. </a:t>
            </a:r>
          </a:p>
          <a:p>
            <a:endParaRPr lang="en-US" sz="1600" b="1" dirty="0">
              <a:solidFill>
                <a:schemeClr val="tx1">
                  <a:lumMod val="50000"/>
                  <a:lumOff val="50000"/>
                </a:schemeClr>
              </a:solidFill>
              <a:latin typeface="Arial" panose="020B0604020202020204" pitchFamily="34" charset="0"/>
              <a:cs typeface="Arial" panose="020B0604020202020204" pitchFamily="34" charset="0"/>
            </a:endParaRPr>
          </a:p>
          <a:p>
            <a:r>
              <a:rPr lang="en-US" sz="1800" dirty="0">
                <a:solidFill>
                  <a:schemeClr val="tx1">
                    <a:lumMod val="50000"/>
                    <a:lumOff val="50000"/>
                  </a:schemeClr>
                </a:solidFill>
                <a:latin typeface="Arial" panose="020B0604020202020204" pitchFamily="34" charset="0"/>
                <a:cs typeface="Arial" panose="020B0604020202020204" pitchFamily="34" charset="0"/>
              </a:rPr>
              <a:t>Plans are designed to complement your Medical plan by covering out of pocket costs that may not be covered by Medical</a:t>
            </a:r>
          </a:p>
          <a:p>
            <a:r>
              <a:rPr lang="en-US" sz="1800" dirty="0">
                <a:solidFill>
                  <a:schemeClr val="tx1">
                    <a:lumMod val="50000"/>
                    <a:lumOff val="50000"/>
                  </a:schemeClr>
                </a:solidFill>
                <a:latin typeface="Arial" panose="020B0604020202020204" pitchFamily="34" charset="0"/>
                <a:cs typeface="Arial" panose="020B0604020202020204" pitchFamily="34" charset="0"/>
              </a:rPr>
              <a:t>Pays a benefit directly to you</a:t>
            </a:r>
          </a:p>
          <a:p>
            <a:r>
              <a:rPr lang="en-US" sz="1800" dirty="0">
                <a:solidFill>
                  <a:schemeClr val="tx1">
                    <a:lumMod val="50000"/>
                    <a:lumOff val="50000"/>
                  </a:schemeClr>
                </a:solidFill>
                <a:latin typeface="Arial" panose="020B0604020202020204" pitchFamily="34" charset="0"/>
                <a:cs typeface="Arial" panose="020B0604020202020204" pitchFamily="34" charset="0"/>
              </a:rPr>
              <a:t>Coverage is available for you and your family</a:t>
            </a:r>
          </a:p>
          <a:p>
            <a:r>
              <a:rPr lang="en-US" sz="1800" dirty="0">
                <a:solidFill>
                  <a:schemeClr val="tx1">
                    <a:lumMod val="50000"/>
                    <a:lumOff val="50000"/>
                  </a:schemeClr>
                </a:solidFill>
                <a:latin typeface="Arial" panose="020B0604020202020204" pitchFamily="34" charset="0"/>
                <a:cs typeface="Arial" panose="020B0604020202020204" pitchFamily="34" charset="0"/>
              </a:rPr>
              <a:t>Guaranteed Issue Coverage with no health questions asked </a:t>
            </a:r>
          </a:p>
          <a:p>
            <a:r>
              <a:rPr lang="en-US" sz="1800" dirty="0">
                <a:solidFill>
                  <a:schemeClr val="tx1">
                    <a:lumMod val="50000"/>
                    <a:lumOff val="50000"/>
                  </a:schemeClr>
                </a:solidFill>
                <a:latin typeface="Arial" panose="020B0604020202020204" pitchFamily="34" charset="0"/>
                <a:cs typeface="Arial" panose="020B0604020202020204" pitchFamily="34" charset="0"/>
              </a:rPr>
              <a:t>Convenient Payroll deductions </a:t>
            </a:r>
          </a:p>
          <a:p>
            <a:r>
              <a:rPr lang="en-US" sz="1800" dirty="0">
                <a:solidFill>
                  <a:schemeClr val="tx1">
                    <a:lumMod val="50000"/>
                    <a:lumOff val="50000"/>
                  </a:schemeClr>
                </a:solidFill>
                <a:latin typeface="Arial" panose="020B0604020202020204" pitchFamily="34" charset="0"/>
                <a:cs typeface="Arial" panose="020B0604020202020204" pitchFamily="34" charset="0"/>
              </a:rPr>
              <a:t>Plans are portable if you change employers</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0019C096-CC77-C3CD-FD9D-5EF75C39C2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32700654"/>
      </p:ext>
    </p:extLst>
  </p:cSld>
  <p:clrMapOvr>
    <a:masterClrMapping/>
  </p:clrMapOvr>
  <p:transition spd="slow" advTm="455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wall&#10;&#10;Description automatically generated">
            <a:extLst>
              <a:ext uri="{FF2B5EF4-FFF2-40B4-BE49-F238E27FC236}">
                <a16:creationId xmlns:a16="http://schemas.microsoft.com/office/drawing/2014/main" id="{500E53FA-51BB-4506-99D9-EB717456111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789" t="1125" r="6958" b="1430"/>
          <a:stretch/>
        </p:blipFill>
        <p:spPr>
          <a:xfrm>
            <a:off x="0" y="1337174"/>
            <a:ext cx="4440218" cy="4183652"/>
          </a:xfrm>
          <a:custGeom>
            <a:avLst/>
            <a:gdLst>
              <a:gd name="connsiteX0" fmla="*/ 0 w 4440218"/>
              <a:gd name="connsiteY0" fmla="*/ 0 h 4183652"/>
              <a:gd name="connsiteX1" fmla="*/ 4440218 w 4440218"/>
              <a:gd name="connsiteY1" fmla="*/ 0 h 4183652"/>
              <a:gd name="connsiteX2" fmla="*/ 4440218 w 4440218"/>
              <a:gd name="connsiteY2" fmla="*/ 4183652 h 4183652"/>
              <a:gd name="connsiteX3" fmla="*/ 0 w 4440218"/>
              <a:gd name="connsiteY3" fmla="*/ 4183652 h 4183652"/>
            </a:gdLst>
            <a:ahLst/>
            <a:cxnLst>
              <a:cxn ang="0">
                <a:pos x="connsiteX0" y="connsiteY0"/>
              </a:cxn>
              <a:cxn ang="0">
                <a:pos x="connsiteX1" y="connsiteY1"/>
              </a:cxn>
              <a:cxn ang="0">
                <a:pos x="connsiteX2" y="connsiteY2"/>
              </a:cxn>
              <a:cxn ang="0">
                <a:pos x="connsiteX3" y="connsiteY3"/>
              </a:cxn>
            </a:cxnLst>
            <a:rect l="l" t="t" r="r" b="b"/>
            <a:pathLst>
              <a:path w="4440218" h="4183652">
                <a:moveTo>
                  <a:pt x="0" y="0"/>
                </a:moveTo>
                <a:lnTo>
                  <a:pt x="4440218" y="0"/>
                </a:lnTo>
                <a:lnTo>
                  <a:pt x="4440218" y="4183652"/>
                </a:lnTo>
                <a:lnTo>
                  <a:pt x="0" y="4183652"/>
                </a:lnTo>
                <a:close/>
              </a:path>
            </a:pathLst>
          </a:custGeom>
        </p:spPr>
      </p:pic>
      <p:pic>
        <p:nvPicPr>
          <p:cNvPr id="11" name="Picture 10" descr="graphic-clock.png"/>
          <p:cNvPicPr>
            <a:picLocks noChangeAspect="1"/>
          </p:cNvPicPr>
          <p:nvPr/>
        </p:nvPicPr>
        <p:blipFill>
          <a:blip r:embed="rId6" cstate="email">
            <a:biLevel thresh="25000"/>
            <a:extLst>
              <a:ext uri="{28A0092B-C50C-407E-A947-70E740481C1C}">
                <a14:useLocalDpi xmlns:a14="http://schemas.microsoft.com/office/drawing/2010/main" val="0"/>
              </a:ext>
            </a:extLst>
          </a:blip>
          <a:stretch>
            <a:fillRect/>
          </a:stretch>
        </p:blipFill>
        <p:spPr>
          <a:xfrm>
            <a:off x="6901412" y="4771917"/>
            <a:ext cx="405547" cy="405547"/>
          </a:xfrm>
          <a:prstGeom prst="rect">
            <a:avLst/>
          </a:prstGeom>
        </p:spPr>
      </p:pic>
      <p:sp>
        <p:nvSpPr>
          <p:cNvPr id="2" name="Title 1">
            <a:extLst>
              <a:ext uri="{FF2B5EF4-FFF2-40B4-BE49-F238E27FC236}">
                <a16:creationId xmlns:a16="http://schemas.microsoft.com/office/drawing/2014/main" id="{3753BB9A-A497-8740-9F80-3D5270D45204}"/>
              </a:ext>
            </a:extLst>
          </p:cNvPr>
          <p:cNvSpPr>
            <a:spLocks noGrp="1"/>
          </p:cNvSpPr>
          <p:nvPr>
            <p:ph type="title"/>
          </p:nvPr>
        </p:nvSpPr>
        <p:spPr>
          <a:xfrm>
            <a:off x="437400" y="387357"/>
            <a:ext cx="8229600" cy="717550"/>
          </a:xfrm>
        </p:spPr>
        <p:txBody>
          <a:bodyPr lIns="0" tIns="0" rIns="0" bIns="0"/>
          <a:lstStyle/>
          <a:p>
            <a:r>
              <a:rPr lang="en-US" sz="3200" dirty="0"/>
              <a:t>Critical Illness Insurance</a:t>
            </a:r>
          </a:p>
        </p:txBody>
      </p:sp>
      <p:sp>
        <p:nvSpPr>
          <p:cNvPr id="1027" name="TextBox 1026"/>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9" name="TextBox 8">
            <a:extLst>
              <a:ext uri="{FF2B5EF4-FFF2-40B4-BE49-F238E27FC236}">
                <a16:creationId xmlns:a16="http://schemas.microsoft.com/office/drawing/2014/main" id="{230B1649-6CE8-4E81-BB21-6C63A933429E}"/>
              </a:ext>
            </a:extLst>
          </p:cNvPr>
          <p:cNvSpPr txBox="1"/>
          <p:nvPr/>
        </p:nvSpPr>
        <p:spPr>
          <a:xfrm>
            <a:off x="4730580" y="1337174"/>
            <a:ext cx="3989625" cy="4183652"/>
          </a:xfrm>
          <a:prstGeom prst="rect">
            <a:avLst/>
          </a:prstGeom>
          <a:noFill/>
        </p:spPr>
        <p:txBody>
          <a:bodyPr wrap="square" lIns="0" tIns="0" rIns="0" bIns="0" rtlCol="0">
            <a:noAutofit/>
          </a:bodyPr>
          <a:lstStyle/>
          <a:p>
            <a:pPr lvl="0"/>
            <a:r>
              <a:rPr lang="en-US" b="1" dirty="0">
                <a:solidFill>
                  <a:srgbClr val="F58000"/>
                </a:solidFill>
                <a:latin typeface="Arial" panose="020B0604020202020204" pitchFamily="34" charset="0"/>
                <a:cs typeface="Arial" panose="020B0604020202020204" pitchFamily="34" charset="0"/>
              </a:rPr>
              <a:t>What is it?</a:t>
            </a:r>
          </a:p>
          <a:p>
            <a:r>
              <a:rPr lang="en-US" sz="1600" dirty="0">
                <a:solidFill>
                  <a:schemeClr val="tx1">
                    <a:lumMod val="65000"/>
                    <a:lumOff val="35000"/>
                    <a:alpha val="80000"/>
                  </a:schemeClr>
                </a:solidFill>
                <a:latin typeface="Arial" panose="020B0604020202020204" pitchFamily="34" charset="0"/>
              </a:rPr>
              <a:t>Critical Illness Insurance pays a lump-sum benefit based on your benefit election, if you are diagnosed with a covered illness or condition on or after your coverage effective date.  </a:t>
            </a:r>
            <a:endParaRPr lang="en-US" sz="1600" dirty="0">
              <a:solidFill>
                <a:schemeClr val="tx1">
                  <a:lumMod val="65000"/>
                  <a:lumOff val="35000"/>
                </a:schemeClr>
              </a:solidFill>
            </a:endParaRPr>
          </a:p>
          <a:p>
            <a:endParaRPr lang="en-US" sz="1600" dirty="0">
              <a:solidFill>
                <a:schemeClr val="tx1">
                  <a:lumMod val="65000"/>
                  <a:lumOff val="35000"/>
                  <a:alpha val="80000"/>
                </a:schemeClr>
              </a:solidFill>
              <a:latin typeface="Arial" panose="020B0604020202020204" pitchFamily="34" charset="0"/>
            </a:endParaRPr>
          </a:p>
          <a:p>
            <a:r>
              <a:rPr lang="en-US" sz="1600" dirty="0">
                <a:solidFill>
                  <a:schemeClr val="tx1">
                    <a:lumMod val="65000"/>
                    <a:lumOff val="35000"/>
                    <a:alpha val="80000"/>
                  </a:schemeClr>
                </a:solidFill>
                <a:latin typeface="Arial" panose="020B0604020202020204" pitchFamily="34" charset="0"/>
              </a:rPr>
              <a:t>Your options are:</a:t>
            </a:r>
          </a:p>
          <a:p>
            <a:pPr marL="285750" indent="-285750">
              <a:buFont typeface="Arial" panose="020B0604020202020204" pitchFamily="34" charset="0"/>
              <a:buChar char="•"/>
            </a:pPr>
            <a:r>
              <a:rPr lang="en-US" sz="1600" dirty="0">
                <a:solidFill>
                  <a:schemeClr val="tx1">
                    <a:lumMod val="65000"/>
                    <a:lumOff val="35000"/>
                    <a:alpha val="80000"/>
                  </a:schemeClr>
                </a:solidFill>
                <a:latin typeface="Arial" panose="020B0604020202020204" pitchFamily="34" charset="0"/>
              </a:rPr>
              <a:t>$10,000, $20,000, or $30,000 for yourself</a:t>
            </a:r>
          </a:p>
          <a:p>
            <a:pPr marL="285750" indent="-285750">
              <a:buFont typeface="Arial" panose="020B0604020202020204" pitchFamily="34" charset="0"/>
              <a:buChar char="•"/>
            </a:pPr>
            <a:r>
              <a:rPr lang="en-US" sz="1600" dirty="0">
                <a:solidFill>
                  <a:schemeClr val="tx1">
                    <a:lumMod val="65000"/>
                    <a:lumOff val="35000"/>
                    <a:alpha val="80000"/>
                  </a:schemeClr>
                </a:solidFill>
                <a:latin typeface="Arial" panose="020B0604020202020204" pitchFamily="34" charset="0"/>
              </a:rPr>
              <a:t>50% of your benefit for your Spouse, and</a:t>
            </a:r>
          </a:p>
          <a:p>
            <a:pPr marL="285750" indent="-285750">
              <a:buFont typeface="Arial" panose="020B0604020202020204" pitchFamily="34" charset="0"/>
              <a:buChar char="•"/>
            </a:pPr>
            <a:r>
              <a:rPr lang="en-US" sz="1600" dirty="0">
                <a:solidFill>
                  <a:schemeClr val="tx1">
                    <a:lumMod val="65000"/>
                    <a:lumOff val="35000"/>
                    <a:alpha val="80000"/>
                  </a:schemeClr>
                </a:solidFill>
                <a:latin typeface="Arial" panose="020B0604020202020204" pitchFamily="34" charset="0"/>
              </a:rPr>
              <a:t>25% of your benefit for your Child </a:t>
            </a:r>
          </a:p>
          <a:p>
            <a:pPr marL="285750" indent="-285750">
              <a:buFont typeface="Arial" panose="020B0604020202020204" pitchFamily="34" charset="0"/>
              <a:buChar char="•"/>
            </a:pPr>
            <a:endParaRPr lang="en-US" sz="1600" dirty="0">
              <a:solidFill>
                <a:schemeClr val="tx1">
                  <a:lumMod val="65000"/>
                  <a:lumOff val="35000"/>
                  <a:alpha val="80000"/>
                </a:schemeClr>
              </a:solidFill>
              <a:latin typeface="Arial" panose="020B0604020202020204" pitchFamily="34" charset="0"/>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6" name="TextBox 5">
            <a:extLst>
              <a:ext uri="{FF2B5EF4-FFF2-40B4-BE49-F238E27FC236}">
                <a16:creationId xmlns:a16="http://schemas.microsoft.com/office/drawing/2014/main" id="{BB138DCE-7C08-0C5A-540D-3137378EF0E5}"/>
              </a:ext>
            </a:extLst>
          </p:cNvPr>
          <p:cNvSpPr txBox="1"/>
          <p:nvPr/>
        </p:nvSpPr>
        <p:spPr>
          <a:xfrm>
            <a:off x="0" y="5537649"/>
            <a:ext cx="6991130" cy="430887"/>
          </a:xfrm>
          <a:prstGeom prst="rect">
            <a:avLst/>
          </a:prstGeom>
          <a:noFill/>
        </p:spPr>
        <p:txBody>
          <a:bodyPr wrap="square">
            <a:spAutoFit/>
          </a:bodyPr>
          <a:lstStyle/>
          <a:p>
            <a:r>
              <a:rPr lang="en-US" sz="1100" dirty="0">
                <a:solidFill>
                  <a:schemeClr val="tx1">
                    <a:lumMod val="65000"/>
                    <a:lumOff val="35000"/>
                    <a:alpha val="80000"/>
                  </a:schemeClr>
                </a:solidFill>
                <a:latin typeface="Arial" panose="020B0604020202020204" pitchFamily="34" charset="0"/>
              </a:rPr>
              <a:t>Critical Illness Insurance is a limited benefit policy. It is not health insurance and does not satisfy the requirement of minimum essential coverage under the Affordable Care Act.</a:t>
            </a:r>
          </a:p>
        </p:txBody>
      </p:sp>
      <p:pic>
        <p:nvPicPr>
          <p:cNvPr id="22" name="Audio 21">
            <a:hlinkClick r:id="" action="ppaction://media"/>
            <a:extLst>
              <a:ext uri="{FF2B5EF4-FFF2-40B4-BE49-F238E27FC236}">
                <a16:creationId xmlns:a16="http://schemas.microsoft.com/office/drawing/2014/main" id="{C96AAC54-1A73-2B96-65AF-ACED4DFA9EE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82829068"/>
      </p:ext>
    </p:extLst>
  </p:cSld>
  <p:clrMapOvr>
    <a:masterClrMapping/>
  </p:clrMapOvr>
  <p:transition spd="slow" advTm="442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CD85E3-AF72-4AE6-8E15-9E3D6018BEB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334" t="537" r="22293" b="1425"/>
          <a:stretch/>
        </p:blipFill>
        <p:spPr>
          <a:xfrm>
            <a:off x="518008" y="1330746"/>
            <a:ext cx="3504632" cy="3302127"/>
          </a:xfrm>
          <a:custGeom>
            <a:avLst/>
            <a:gdLst>
              <a:gd name="connsiteX0" fmla="*/ 0 w 4440217"/>
              <a:gd name="connsiteY0" fmla="*/ 0 h 4183652"/>
              <a:gd name="connsiteX1" fmla="*/ 4440217 w 4440217"/>
              <a:gd name="connsiteY1" fmla="*/ 0 h 4183652"/>
              <a:gd name="connsiteX2" fmla="*/ 4440217 w 4440217"/>
              <a:gd name="connsiteY2" fmla="*/ 4183652 h 4183652"/>
              <a:gd name="connsiteX3" fmla="*/ 0 w 4440217"/>
              <a:gd name="connsiteY3" fmla="*/ 4183652 h 4183652"/>
            </a:gdLst>
            <a:ahLst/>
            <a:cxnLst>
              <a:cxn ang="0">
                <a:pos x="connsiteX0" y="connsiteY0"/>
              </a:cxn>
              <a:cxn ang="0">
                <a:pos x="connsiteX1" y="connsiteY1"/>
              </a:cxn>
              <a:cxn ang="0">
                <a:pos x="connsiteX2" y="connsiteY2"/>
              </a:cxn>
              <a:cxn ang="0">
                <a:pos x="connsiteX3" y="connsiteY3"/>
              </a:cxn>
            </a:cxnLst>
            <a:rect l="l" t="t" r="r" b="b"/>
            <a:pathLst>
              <a:path w="4440217" h="4183652">
                <a:moveTo>
                  <a:pt x="0" y="0"/>
                </a:moveTo>
                <a:lnTo>
                  <a:pt x="4440217" y="0"/>
                </a:lnTo>
                <a:lnTo>
                  <a:pt x="4440217" y="4183652"/>
                </a:lnTo>
                <a:lnTo>
                  <a:pt x="0" y="4183652"/>
                </a:lnTo>
                <a:close/>
              </a:path>
            </a:pathLst>
          </a:custGeom>
        </p:spPr>
      </p:pic>
      <p:sp>
        <p:nvSpPr>
          <p:cNvPr id="7" name="Title 4"/>
          <p:cNvSpPr txBox="1">
            <a:spLocks/>
          </p:cNvSpPr>
          <p:nvPr/>
        </p:nvSpPr>
        <p:spPr>
          <a:xfrm>
            <a:off x="409307" y="452027"/>
            <a:ext cx="8500403" cy="783836"/>
          </a:xfrm>
          <a:prstGeom prst="rect">
            <a:avLst/>
          </a:prstGeom>
        </p:spPr>
        <p:txBody>
          <a:bodyPr anchor="t"/>
          <a:lstStyle>
            <a:lvl1pPr algn="l" defTabSz="457200" rtl="0" eaLnBrk="1" latinLnBrk="0" hangingPunct="1">
              <a:spcBef>
                <a:spcPct val="0"/>
              </a:spcBef>
              <a:buNone/>
              <a:defRPr sz="3000" kern="1200" baseline="0">
                <a:solidFill>
                  <a:srgbClr val="F6921E"/>
                </a:solidFill>
                <a:latin typeface="Arial"/>
                <a:ea typeface="+mj-ea"/>
                <a:cs typeface="Arial"/>
              </a:defRPr>
            </a:lvl1pPr>
          </a:lstStyle>
          <a:p>
            <a:endParaRPr lang="en-US" sz="2800" dirty="0">
              <a:solidFill>
                <a:srgbClr val="FFFFFF"/>
              </a:solidFill>
            </a:endParaRPr>
          </a:p>
        </p:txBody>
      </p:sp>
      <p:sp>
        <p:nvSpPr>
          <p:cNvPr id="3" name="Title 2">
            <a:extLst>
              <a:ext uri="{FF2B5EF4-FFF2-40B4-BE49-F238E27FC236}">
                <a16:creationId xmlns:a16="http://schemas.microsoft.com/office/drawing/2014/main" id="{DEB4221A-81C6-0A45-B20F-63F8B9F25329}"/>
              </a:ext>
            </a:extLst>
          </p:cNvPr>
          <p:cNvSpPr>
            <a:spLocks noGrp="1"/>
          </p:cNvSpPr>
          <p:nvPr>
            <p:ph type="title"/>
          </p:nvPr>
        </p:nvSpPr>
        <p:spPr>
          <a:xfrm>
            <a:off x="437400" y="387357"/>
            <a:ext cx="8229600" cy="717550"/>
          </a:xfrm>
        </p:spPr>
        <p:txBody>
          <a:bodyPr lIns="0" tIns="0" rIns="0" bIns="0"/>
          <a:lstStyle/>
          <a:p>
            <a:r>
              <a:rPr lang="en-US" sz="3200" dirty="0"/>
              <a:t>Sample payment amounts</a:t>
            </a:r>
          </a:p>
        </p:txBody>
      </p:sp>
      <p:sp>
        <p:nvSpPr>
          <p:cNvPr id="9" name="TextBox 8"/>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grpSp>
        <p:nvGrpSpPr>
          <p:cNvPr id="4" name="Group 3">
            <a:extLst>
              <a:ext uri="{FF2B5EF4-FFF2-40B4-BE49-F238E27FC236}">
                <a16:creationId xmlns:a16="http://schemas.microsoft.com/office/drawing/2014/main" id="{2E65CDA6-9A5E-F8DA-9087-87F9AFA796FE}"/>
              </a:ext>
            </a:extLst>
          </p:cNvPr>
          <p:cNvGrpSpPr/>
          <p:nvPr/>
        </p:nvGrpSpPr>
        <p:grpSpPr>
          <a:xfrm>
            <a:off x="4387372" y="1626114"/>
            <a:ext cx="4445472" cy="2449862"/>
            <a:chOff x="434191" y="1068039"/>
            <a:chExt cx="6443178" cy="2449862"/>
          </a:xfrm>
        </p:grpSpPr>
        <p:sp>
          <p:nvSpPr>
            <p:cNvPr id="5" name="TextBox 4">
              <a:extLst>
                <a:ext uri="{FF2B5EF4-FFF2-40B4-BE49-F238E27FC236}">
                  <a16:creationId xmlns:a16="http://schemas.microsoft.com/office/drawing/2014/main" id="{56ACEFC4-8284-D04F-E33A-96AA46E3BD68}"/>
                </a:ext>
              </a:extLst>
            </p:cNvPr>
            <p:cNvSpPr txBox="1"/>
            <p:nvPr/>
          </p:nvSpPr>
          <p:spPr>
            <a:xfrm>
              <a:off x="567615" y="1091287"/>
              <a:ext cx="3717919" cy="227626"/>
            </a:xfrm>
            <a:prstGeom prst="rect">
              <a:avLst/>
            </a:prstGeom>
            <a:noFill/>
          </p:spPr>
          <p:txBody>
            <a:bodyPr wrap="square" lIns="0">
              <a:noAutofit/>
            </a:bodyPr>
            <a:lstStyle/>
            <a:p>
              <a:pPr>
                <a:lnSpc>
                  <a:spcPct val="105000"/>
                </a:lnSpc>
                <a:spcBef>
                  <a:spcPts val="200"/>
                </a:spcBef>
                <a:spcAft>
                  <a:spcPts val="200"/>
                </a:spcAft>
              </a:pPr>
              <a:r>
                <a:rPr lang="en-US" sz="1200" b="1" dirty="0">
                  <a:solidFill>
                    <a:srgbClr val="F58000"/>
                  </a:solidFill>
                  <a:latin typeface="Arial" panose="020B0604020202020204" pitchFamily="34" charset="0"/>
                  <a:ea typeface="Arial" panose="020B0604020202020204" pitchFamily="34" charset="0"/>
                  <a:cs typeface="Times New Roman" panose="02020603050405020304" pitchFamily="18" charset="0"/>
                </a:rPr>
                <a:t>Covered condition % of Benefit</a:t>
              </a:r>
            </a:p>
          </p:txBody>
        </p:sp>
        <p:sp>
          <p:nvSpPr>
            <p:cNvPr id="6" name="TextBox 5">
              <a:extLst>
                <a:ext uri="{FF2B5EF4-FFF2-40B4-BE49-F238E27FC236}">
                  <a16:creationId xmlns:a16="http://schemas.microsoft.com/office/drawing/2014/main" id="{0DC0C602-E24F-4DC1-8E0C-2016EC66C7B6}"/>
                </a:ext>
              </a:extLst>
            </p:cNvPr>
            <p:cNvSpPr txBox="1"/>
            <p:nvPr/>
          </p:nvSpPr>
          <p:spPr>
            <a:xfrm>
              <a:off x="5393310" y="1091287"/>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b="1" dirty="0">
                  <a:solidFill>
                    <a:schemeClr val="accent1"/>
                  </a:solidFill>
                  <a:latin typeface="Arial" panose="020B0604020202020204" pitchFamily="34" charset="0"/>
                  <a:ea typeface="Arial" panose="020B0604020202020204" pitchFamily="34" charset="0"/>
                  <a:cs typeface="Times New Roman" panose="02020603050405020304" pitchFamily="18" charset="0"/>
                </a:rPr>
                <a:t> </a:t>
              </a:r>
              <a:r>
                <a:rPr lang="en-US" sz="1200" b="1" dirty="0">
                  <a:solidFill>
                    <a:srgbClr val="F58000"/>
                  </a:solidFill>
                  <a:latin typeface="Arial" panose="020B0604020202020204" pitchFamily="34" charset="0"/>
                  <a:ea typeface="Arial" panose="020B0604020202020204" pitchFamily="34" charset="0"/>
                  <a:cs typeface="Times New Roman" panose="02020603050405020304" pitchFamily="18" charset="0"/>
                </a:rPr>
                <a:t>Benefit</a:t>
              </a:r>
              <a:endParaRPr lang="en-US" sz="1200" b="1" dirty="0">
                <a:solidFill>
                  <a:srgbClr val="F58000"/>
                </a:solidFill>
                <a:highlight>
                  <a:srgbClr val="00FFFF"/>
                </a:highlight>
                <a:latin typeface="Arial" panose="020B0604020202020204" pitchFamily="34" charset="0"/>
                <a:ea typeface="Arial" panose="020B060402020202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222BADA2-B2C0-A290-3645-58738970A5CE}"/>
                </a:ext>
              </a:extLst>
            </p:cNvPr>
            <p:cNvCxnSpPr>
              <a:cxnSpLocks/>
            </p:cNvCxnSpPr>
            <p:nvPr/>
          </p:nvCxnSpPr>
          <p:spPr>
            <a:xfrm>
              <a:off x="576877" y="1345826"/>
              <a:ext cx="33110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97BB98-1F21-A4E7-3AE2-863252060D75}"/>
                </a:ext>
              </a:extLst>
            </p:cNvPr>
            <p:cNvCxnSpPr>
              <a:cxnSpLocks/>
            </p:cNvCxnSpPr>
            <p:nvPr/>
          </p:nvCxnSpPr>
          <p:spPr>
            <a:xfrm>
              <a:off x="5748686" y="1345826"/>
              <a:ext cx="69612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80336F-405D-B163-3400-E6610EC6CBD1}"/>
                </a:ext>
              </a:extLst>
            </p:cNvPr>
            <p:cNvCxnSpPr>
              <a:cxnSpLocks/>
            </p:cNvCxnSpPr>
            <p:nvPr/>
          </p:nvCxnSpPr>
          <p:spPr>
            <a:xfrm>
              <a:off x="5337653" y="1114685"/>
              <a:ext cx="0" cy="237666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8A5A82-4C1E-52CD-78D2-B1F11DE87DCF}"/>
                </a:ext>
              </a:extLst>
            </p:cNvPr>
            <p:cNvSpPr txBox="1"/>
            <p:nvPr/>
          </p:nvSpPr>
          <p:spPr>
            <a:xfrm>
              <a:off x="567615" y="1436204"/>
              <a:ext cx="4710859" cy="332127"/>
            </a:xfrm>
            <a:prstGeom prst="rect">
              <a:avLst/>
            </a:prstGeom>
            <a:noFill/>
          </p:spPr>
          <p:txBody>
            <a:bodyPr wrap="square" lIns="0" anchor="ctr">
              <a:noAutofit/>
            </a:bodyPr>
            <a:lstStyle/>
            <a:p>
              <a:pP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Heart attack*</a:t>
              </a:r>
            </a:p>
          </p:txBody>
        </p:sp>
        <p:sp>
          <p:nvSpPr>
            <p:cNvPr id="15" name="TextBox 14">
              <a:extLst>
                <a:ext uri="{FF2B5EF4-FFF2-40B4-BE49-F238E27FC236}">
                  <a16:creationId xmlns:a16="http://schemas.microsoft.com/office/drawing/2014/main" id="{36F21681-4EAD-E616-8FE8-C4D8D22D1306}"/>
                </a:ext>
              </a:extLst>
            </p:cNvPr>
            <p:cNvSpPr txBox="1"/>
            <p:nvPr/>
          </p:nvSpPr>
          <p:spPr>
            <a:xfrm>
              <a:off x="5393310" y="1488454"/>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100%</a:t>
              </a:r>
            </a:p>
          </p:txBody>
        </p:sp>
        <p:sp>
          <p:nvSpPr>
            <p:cNvPr id="16" name="TextBox 15">
              <a:extLst>
                <a:ext uri="{FF2B5EF4-FFF2-40B4-BE49-F238E27FC236}">
                  <a16:creationId xmlns:a16="http://schemas.microsoft.com/office/drawing/2014/main" id="{9F9E28BA-AE10-9AA4-8622-821D9C3F837E}"/>
                </a:ext>
              </a:extLst>
            </p:cNvPr>
            <p:cNvSpPr txBox="1"/>
            <p:nvPr/>
          </p:nvSpPr>
          <p:spPr>
            <a:xfrm>
              <a:off x="567615" y="1842770"/>
              <a:ext cx="4710859" cy="332127"/>
            </a:xfrm>
            <a:prstGeom prst="rect">
              <a:avLst/>
            </a:prstGeom>
            <a:noFill/>
          </p:spPr>
          <p:txBody>
            <a:bodyPr wrap="square" lIns="0" anchor="ctr">
              <a:noAutofit/>
            </a:bodyPr>
            <a:lstStyle/>
            <a:p>
              <a:pP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Cancer</a:t>
              </a:r>
            </a:p>
          </p:txBody>
        </p:sp>
        <p:sp>
          <p:nvSpPr>
            <p:cNvPr id="17" name="TextBox 16">
              <a:extLst>
                <a:ext uri="{FF2B5EF4-FFF2-40B4-BE49-F238E27FC236}">
                  <a16:creationId xmlns:a16="http://schemas.microsoft.com/office/drawing/2014/main" id="{FDACF40D-1AAE-E158-C5AA-B0FAE5060AFC}"/>
                </a:ext>
              </a:extLst>
            </p:cNvPr>
            <p:cNvSpPr txBox="1"/>
            <p:nvPr/>
          </p:nvSpPr>
          <p:spPr>
            <a:xfrm>
              <a:off x="5396830" y="1895020"/>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100%</a:t>
              </a:r>
            </a:p>
          </p:txBody>
        </p:sp>
        <p:sp>
          <p:nvSpPr>
            <p:cNvPr id="18" name="TextBox 17">
              <a:extLst>
                <a:ext uri="{FF2B5EF4-FFF2-40B4-BE49-F238E27FC236}">
                  <a16:creationId xmlns:a16="http://schemas.microsoft.com/office/drawing/2014/main" id="{9220E2C7-F97E-0FDD-C7C4-758FDD3EA080}"/>
                </a:ext>
              </a:extLst>
            </p:cNvPr>
            <p:cNvSpPr txBox="1"/>
            <p:nvPr/>
          </p:nvSpPr>
          <p:spPr>
            <a:xfrm>
              <a:off x="567615" y="2249336"/>
              <a:ext cx="4710859" cy="332127"/>
            </a:xfrm>
            <a:prstGeom prst="rect">
              <a:avLst/>
            </a:prstGeom>
            <a:noFill/>
          </p:spPr>
          <p:txBody>
            <a:bodyPr wrap="square" lIns="0" anchor="ctr">
              <a:noAutofit/>
            </a:bodyPr>
            <a:lstStyle/>
            <a:p>
              <a:pP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Stroke</a:t>
              </a:r>
            </a:p>
          </p:txBody>
        </p:sp>
        <p:sp>
          <p:nvSpPr>
            <p:cNvPr id="20" name="TextBox 19">
              <a:extLst>
                <a:ext uri="{FF2B5EF4-FFF2-40B4-BE49-F238E27FC236}">
                  <a16:creationId xmlns:a16="http://schemas.microsoft.com/office/drawing/2014/main" id="{FDED0AD2-EF8C-E0C9-C65E-F7B8B2DC4A75}"/>
                </a:ext>
              </a:extLst>
            </p:cNvPr>
            <p:cNvSpPr txBox="1"/>
            <p:nvPr/>
          </p:nvSpPr>
          <p:spPr>
            <a:xfrm>
              <a:off x="5396830" y="2301586"/>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100%</a:t>
              </a:r>
            </a:p>
          </p:txBody>
        </p:sp>
        <p:sp>
          <p:nvSpPr>
            <p:cNvPr id="21" name="Rectangle 20">
              <a:extLst>
                <a:ext uri="{FF2B5EF4-FFF2-40B4-BE49-F238E27FC236}">
                  <a16:creationId xmlns:a16="http://schemas.microsoft.com/office/drawing/2014/main" id="{13C3C72D-A62C-B50D-4F85-D5588851AC4E}"/>
                </a:ext>
              </a:extLst>
            </p:cNvPr>
            <p:cNvSpPr/>
            <p:nvPr/>
          </p:nvSpPr>
          <p:spPr>
            <a:xfrm>
              <a:off x="434191" y="1068039"/>
              <a:ext cx="6421786" cy="2449862"/>
            </a:xfrm>
            <a:prstGeom prst="rect">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2B3AD92B-5793-44DE-9200-3F8ABE801FF3}"/>
                </a:ext>
              </a:extLst>
            </p:cNvPr>
            <p:cNvSpPr txBox="1"/>
            <p:nvPr/>
          </p:nvSpPr>
          <p:spPr>
            <a:xfrm>
              <a:off x="567615" y="2655901"/>
              <a:ext cx="4710859" cy="332127"/>
            </a:xfrm>
            <a:prstGeom prst="rect">
              <a:avLst/>
            </a:prstGeom>
            <a:noFill/>
          </p:spPr>
          <p:txBody>
            <a:bodyPr wrap="square" lIns="0" anchor="ctr">
              <a:noAutofit/>
            </a:bodyPr>
            <a:lstStyle/>
            <a:p>
              <a:pP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Major organ transplant**</a:t>
              </a:r>
            </a:p>
          </p:txBody>
        </p:sp>
        <p:sp>
          <p:nvSpPr>
            <p:cNvPr id="23" name="TextBox 22">
              <a:extLst>
                <a:ext uri="{FF2B5EF4-FFF2-40B4-BE49-F238E27FC236}">
                  <a16:creationId xmlns:a16="http://schemas.microsoft.com/office/drawing/2014/main" id="{6E1F513A-7A7F-1534-E136-4C5ED063C3B9}"/>
                </a:ext>
              </a:extLst>
            </p:cNvPr>
            <p:cNvSpPr txBox="1"/>
            <p:nvPr/>
          </p:nvSpPr>
          <p:spPr>
            <a:xfrm>
              <a:off x="5396830" y="2708151"/>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100%</a:t>
              </a:r>
            </a:p>
          </p:txBody>
        </p:sp>
        <p:sp>
          <p:nvSpPr>
            <p:cNvPr id="24" name="TextBox 23">
              <a:extLst>
                <a:ext uri="{FF2B5EF4-FFF2-40B4-BE49-F238E27FC236}">
                  <a16:creationId xmlns:a16="http://schemas.microsoft.com/office/drawing/2014/main" id="{E25CF4E1-AFB8-0258-331E-9F9E449449E6}"/>
                </a:ext>
              </a:extLst>
            </p:cNvPr>
            <p:cNvSpPr txBox="1"/>
            <p:nvPr/>
          </p:nvSpPr>
          <p:spPr>
            <a:xfrm>
              <a:off x="530494" y="3170981"/>
              <a:ext cx="4710859" cy="332127"/>
            </a:xfrm>
            <a:prstGeom prst="rect">
              <a:avLst/>
            </a:prstGeom>
            <a:noFill/>
          </p:spPr>
          <p:txBody>
            <a:bodyPr wrap="square" lIns="0" anchor="ctr">
              <a:noAutofit/>
            </a:bodyPr>
            <a:lstStyle/>
            <a:p>
              <a:pP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Coronary artery bypass [Coronary obstruction]</a:t>
              </a:r>
              <a:r>
                <a:rPr lang="en-US" sz="1200" dirty="0">
                  <a:solidFill>
                    <a:srgbClr val="6E6E6E"/>
                  </a:solidFill>
                  <a:highlight>
                    <a:srgbClr val="00FFFF"/>
                  </a:highlight>
                  <a:latin typeface="Arial" panose="020B0604020202020204" pitchFamily="34" charset="0"/>
                  <a:ea typeface="Arial" panose="020B0604020202020204" pitchFamily="34" charset="0"/>
                  <a:cs typeface="Times New Roman" panose="02020603050405020304" pitchFamily="18" charset="0"/>
                </a:rPr>
                <a:t>	</a:t>
              </a:r>
            </a:p>
          </p:txBody>
        </p:sp>
        <p:sp>
          <p:nvSpPr>
            <p:cNvPr id="25" name="TextBox 24">
              <a:extLst>
                <a:ext uri="{FF2B5EF4-FFF2-40B4-BE49-F238E27FC236}">
                  <a16:creationId xmlns:a16="http://schemas.microsoft.com/office/drawing/2014/main" id="{2CA88E80-9860-6E47-A24E-48F6745938FE}"/>
                </a:ext>
              </a:extLst>
            </p:cNvPr>
            <p:cNvSpPr txBox="1"/>
            <p:nvPr/>
          </p:nvSpPr>
          <p:spPr>
            <a:xfrm>
              <a:off x="5414329" y="3097054"/>
              <a:ext cx="1463040" cy="227626"/>
            </a:xfrm>
            <a:prstGeom prst="rect">
              <a:avLst/>
            </a:prstGeom>
            <a:noFill/>
          </p:spPr>
          <p:txBody>
            <a:bodyPr wrap="square" lIns="0">
              <a:noAutofit/>
            </a:bodyPr>
            <a:lstStyle/>
            <a:p>
              <a:pPr algn="ctr">
                <a:lnSpc>
                  <a:spcPct val="105000"/>
                </a:lnSpc>
                <a:spcBef>
                  <a:spcPts val="200"/>
                </a:spcBef>
                <a:spcAft>
                  <a:spcPts val="200"/>
                </a:spcAft>
              </a:pPr>
              <a:r>
                <a:rPr lang="en-US" sz="1200" dirty="0">
                  <a:solidFill>
                    <a:srgbClr val="6E6E6E"/>
                  </a:solidFill>
                  <a:latin typeface="Arial" panose="020B0604020202020204" pitchFamily="34" charset="0"/>
                  <a:ea typeface="Arial" panose="020B0604020202020204" pitchFamily="34" charset="0"/>
                  <a:cs typeface="Times New Roman" panose="02020603050405020304" pitchFamily="18" charset="0"/>
                </a:rPr>
                <a:t>25%</a:t>
              </a:r>
            </a:p>
          </p:txBody>
        </p:sp>
      </p:grpSp>
      <p:sp>
        <p:nvSpPr>
          <p:cNvPr id="26" name="TextBox 25">
            <a:extLst>
              <a:ext uri="{FF2B5EF4-FFF2-40B4-BE49-F238E27FC236}">
                <a16:creationId xmlns:a16="http://schemas.microsoft.com/office/drawing/2014/main" id="{4BA7B874-3B81-BC06-D461-1A8DFA2C65FF}"/>
              </a:ext>
            </a:extLst>
          </p:cNvPr>
          <p:cNvSpPr txBox="1"/>
          <p:nvPr/>
        </p:nvSpPr>
        <p:spPr>
          <a:xfrm>
            <a:off x="256921" y="4643148"/>
            <a:ext cx="7899944" cy="882293"/>
          </a:xfrm>
          <a:prstGeom prst="rect">
            <a:avLst/>
          </a:prstGeom>
          <a:noFill/>
        </p:spPr>
        <p:txBody>
          <a:bodyPr wrap="square">
            <a:spAutoFit/>
          </a:bodyPr>
          <a:lstStyle/>
          <a:p>
            <a:pPr marL="76200" indent="38100">
              <a:spcBef>
                <a:spcPts val="200"/>
              </a:spcBef>
              <a:spcAft>
                <a:spcPts val="200"/>
              </a:spcAft>
            </a:pPr>
            <a:r>
              <a:rPr lang="en-US" sz="1200" dirty="0">
                <a:solidFill>
                  <a:srgbClr val="6E6E6E"/>
                </a:solidFill>
                <a:latin typeface="Arial" panose="020B0604020202020204" pitchFamily="34" charset="0"/>
                <a:cs typeface="Arial" panose="020B0604020202020204" pitchFamily="34" charset="0"/>
              </a:rPr>
              <a:t>*  A sudden cardiac arrest is not in itself considered a heart attack. </a:t>
            </a:r>
          </a:p>
          <a:p>
            <a:pPr marL="206375" indent="-190500">
              <a:spcBef>
                <a:spcPts val="200"/>
              </a:spcBef>
              <a:spcAft>
                <a:spcPts val="200"/>
              </a:spcAft>
            </a:pPr>
            <a:r>
              <a:rPr lang="en-US" sz="1200" dirty="0">
                <a:solidFill>
                  <a:srgbClr val="6E6E6E"/>
                </a:solidFill>
                <a:latin typeface="Arial" panose="020B0604020202020204" pitchFamily="34" charset="0"/>
                <a:cs typeface="Arial" panose="020B0604020202020204" pitchFamily="34" charset="0"/>
              </a:rPr>
              <a:t>** Listed in the certificate of coverage as “major organ transplant,” which means the irreversible failure of your heart, lung, pancreas, entire kidney or liver, or any combination thereof, determined by a physician specialized in care of the involved organ.</a:t>
            </a:r>
          </a:p>
        </p:txBody>
      </p:sp>
      <p:pic>
        <p:nvPicPr>
          <p:cNvPr id="19" name="Audio 18">
            <a:hlinkClick r:id="" action="ppaction://media"/>
            <a:extLst>
              <a:ext uri="{FF2B5EF4-FFF2-40B4-BE49-F238E27FC236}">
                <a16:creationId xmlns:a16="http://schemas.microsoft.com/office/drawing/2014/main" id="{EF06C31F-B80F-69E9-640F-342C17D6BB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15408263"/>
      </p:ext>
    </p:extLst>
  </p:cSld>
  <p:clrMapOvr>
    <a:masterClrMapping/>
  </p:clrMapOvr>
  <p:transition spd="slow" advTm="322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DF41E90-2FFE-9A4C-8136-966335A6D791}"/>
              </a:ext>
            </a:extLst>
          </p:cNvPr>
          <p:cNvSpPr/>
          <p:nvPr/>
        </p:nvSpPr>
        <p:spPr>
          <a:xfrm>
            <a:off x="18300" y="1876774"/>
            <a:ext cx="9144000" cy="2621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325370" y="1920620"/>
            <a:ext cx="1765432" cy="954107"/>
          </a:xfrm>
          <a:prstGeom prst="rect">
            <a:avLst/>
          </a:prstGeom>
        </p:spPr>
        <p:txBody>
          <a:bodyPr wrap="square" anchor="t">
            <a:spAutoFit/>
          </a:bodyPr>
          <a:lstStyle/>
          <a:p>
            <a:pPr marL="93726">
              <a:spcBef>
                <a:spcPts val="600"/>
              </a:spcBef>
              <a:buClr>
                <a:schemeClr val="tx1">
                  <a:lumMod val="65000"/>
                  <a:lumOff val="35000"/>
                </a:schemeClr>
              </a:buClr>
            </a:pPr>
            <a:r>
              <a:rPr lang="en-US" sz="1400" dirty="0">
                <a:solidFill>
                  <a:schemeClr val="tx1">
                    <a:lumMod val="65000"/>
                    <a:lumOff val="35000"/>
                  </a:schemeClr>
                </a:solidFill>
                <a:latin typeface="Arial" panose="020B0604020202020204" pitchFamily="34" charset="0"/>
                <a:cs typeface="Arial" panose="020B0604020202020204" pitchFamily="34" charset="0"/>
              </a:rPr>
              <a:t>Mike works full-time. His wife, Molly stays home with two children.</a:t>
            </a:r>
          </a:p>
        </p:txBody>
      </p:sp>
      <p:sp>
        <p:nvSpPr>
          <p:cNvPr id="48" name="Rectangle 47"/>
          <p:cNvSpPr/>
          <p:nvPr/>
        </p:nvSpPr>
        <p:spPr>
          <a:xfrm>
            <a:off x="2381821" y="1888694"/>
            <a:ext cx="2197273" cy="1384995"/>
          </a:xfrm>
          <a:prstGeom prst="rect">
            <a:avLst/>
          </a:prstGeom>
        </p:spPr>
        <p:txBody>
          <a:bodyPr wrap="square" anchor="t">
            <a:spAutoFit/>
          </a:bodyPr>
          <a:lstStyle/>
          <a:p>
            <a:pPr marL="93726">
              <a:spcBef>
                <a:spcPts val="600"/>
              </a:spcBef>
              <a:buClr>
                <a:schemeClr val="tx1">
                  <a:lumMod val="65000"/>
                  <a:lumOff val="35000"/>
                </a:schemeClr>
              </a:buClr>
            </a:pPr>
            <a:r>
              <a:rPr lang="en-US" sz="1400" dirty="0">
                <a:solidFill>
                  <a:schemeClr val="tx1">
                    <a:lumMod val="65000"/>
                    <a:lumOff val="35000"/>
                  </a:schemeClr>
                </a:solidFill>
                <a:latin typeface="Arial" panose="020B0604020202020204" pitchFamily="34" charset="0"/>
                <a:cs typeface="Arial" panose="020B0604020202020204" pitchFamily="34" charset="0"/>
              </a:rPr>
              <a:t>Molly had Critical Illness Insurance, including the Cancer Module, through Mike’s employer and was able to receive a $10,000 benefit.</a:t>
            </a:r>
          </a:p>
        </p:txBody>
      </p:sp>
      <p:sp>
        <p:nvSpPr>
          <p:cNvPr id="49" name="Rectangle 48"/>
          <p:cNvSpPr/>
          <p:nvPr/>
        </p:nvSpPr>
        <p:spPr>
          <a:xfrm>
            <a:off x="4653777" y="1888694"/>
            <a:ext cx="2017611" cy="1169551"/>
          </a:xfrm>
          <a:prstGeom prst="rect">
            <a:avLst/>
          </a:prstGeom>
        </p:spPr>
        <p:txBody>
          <a:bodyPr wrap="square" anchor="t">
            <a:spAutoFit/>
          </a:bodyPr>
          <a:lstStyle/>
          <a:p>
            <a:pPr marL="93726">
              <a:spcBef>
                <a:spcPts val="600"/>
              </a:spcBef>
              <a:buClr>
                <a:schemeClr val="tx1">
                  <a:lumMod val="65000"/>
                  <a:lumOff val="35000"/>
                </a:schemeClr>
              </a:buClr>
            </a:pPr>
            <a:r>
              <a:rPr lang="en-US" sz="1400" dirty="0">
                <a:solidFill>
                  <a:schemeClr val="tx1">
                    <a:lumMod val="65000"/>
                    <a:lumOff val="35000"/>
                  </a:schemeClr>
                </a:solidFill>
                <a:latin typeface="Arial" panose="020B0604020202020204" pitchFamily="34" charset="0"/>
                <a:cs typeface="Arial" panose="020B0604020202020204" pitchFamily="34" charset="0"/>
              </a:rPr>
              <a:t>She was diagnosed with cancer, which is a covered condition, and she began treatment.</a:t>
            </a:r>
          </a:p>
        </p:txBody>
      </p:sp>
      <p:sp>
        <p:nvSpPr>
          <p:cNvPr id="50" name="Rectangle 49"/>
          <p:cNvSpPr/>
          <p:nvPr/>
        </p:nvSpPr>
        <p:spPr>
          <a:xfrm>
            <a:off x="6760836" y="1876774"/>
            <a:ext cx="2194560" cy="1384995"/>
          </a:xfrm>
          <a:prstGeom prst="rect">
            <a:avLst/>
          </a:prstGeom>
        </p:spPr>
        <p:txBody>
          <a:bodyPr wrap="square" anchor="t">
            <a:spAutoFit/>
          </a:bodyPr>
          <a:lstStyle/>
          <a:p>
            <a:pPr marL="93726">
              <a:spcBef>
                <a:spcPts val="600"/>
              </a:spcBef>
              <a:buClr>
                <a:schemeClr val="tx1">
                  <a:lumMod val="65000"/>
                  <a:lumOff val="35000"/>
                </a:schemeClr>
              </a:buClr>
            </a:pPr>
            <a:r>
              <a:rPr lang="en-US" sz="1400" dirty="0">
                <a:solidFill>
                  <a:schemeClr val="tx1">
                    <a:lumMod val="65000"/>
                    <a:lumOff val="35000"/>
                  </a:schemeClr>
                </a:solidFill>
                <a:latin typeface="Arial" panose="020B0604020202020204" pitchFamily="34" charset="0"/>
                <a:cs typeface="Arial" panose="020B0604020202020204" pitchFamily="34" charset="0"/>
              </a:rPr>
              <a:t>Her Critical Illness benefit helped the McCann’s cover living expenses and child care, while she received treatment.</a:t>
            </a:r>
          </a:p>
        </p:txBody>
      </p:sp>
      <p:sp>
        <p:nvSpPr>
          <p:cNvPr id="26" name="Rectangle 25">
            <a:extLst>
              <a:ext uri="{FF2B5EF4-FFF2-40B4-BE49-F238E27FC236}">
                <a16:creationId xmlns:a16="http://schemas.microsoft.com/office/drawing/2014/main" id="{A839BEBC-54D4-B640-841C-EC607159AEF2}"/>
              </a:ext>
            </a:extLst>
          </p:cNvPr>
          <p:cNvSpPr/>
          <p:nvPr/>
        </p:nvSpPr>
        <p:spPr>
          <a:xfrm>
            <a:off x="344424" y="5719351"/>
            <a:ext cx="6975025" cy="369332"/>
          </a:xfrm>
          <a:prstGeom prst="rect">
            <a:avLst/>
          </a:prstGeom>
        </p:spPr>
        <p:txBody>
          <a:bodyPr wrap="square">
            <a:spAutoFit/>
          </a:bodyPr>
          <a:lstStyle/>
          <a:p>
            <a:pPr defTabSz="342900"/>
            <a:r>
              <a:rPr lang="en-US" sz="900" dirty="0">
                <a:solidFill>
                  <a:schemeClr val="tx1">
                    <a:lumMod val="65000"/>
                    <a:lumOff val="35000"/>
                  </a:schemeClr>
                </a:solidFill>
                <a:latin typeface="Arial" panose="020B0604020202020204" pitchFamily="34" charset="0"/>
                <a:cs typeface="Arial" panose="020B0604020202020204" pitchFamily="34" charset="0"/>
              </a:rPr>
              <a:t>The example is provided for illustrative purposes only. A complete description of benefits, limitations, exclusions and termination of coverage will be provided in the certificate of insurance and riders. </a:t>
            </a:r>
          </a:p>
        </p:txBody>
      </p:sp>
      <p:sp>
        <p:nvSpPr>
          <p:cNvPr id="64" name="TextBox 63"/>
          <p:cNvSpPr txBox="1"/>
          <p:nvPr/>
        </p:nvSpPr>
        <p:spPr>
          <a:xfrm>
            <a:off x="0" y="0"/>
            <a:ext cx="0" cy="0"/>
          </a:xfrm>
          <a:prstGeom prst="rect">
            <a:avLst/>
          </a:prstGeom>
        </p:spPr>
        <p:txBody>
          <a:bodyPr rtlCol="0" anchor="t">
            <a:noAutofit/>
          </a:bodyPr>
          <a:lstStyle/>
          <a:p>
            <a:pPr algn="l"/>
            <a:endParaRPr lang="en-US" sz="1100" dirty="0"/>
          </a:p>
          <a:p>
            <a:r>
              <a:rPr lang="en-US" sz="100" dirty="0"/>
              <a:t>ADMASTER-STAMP!1327234-0922</a:t>
            </a:r>
          </a:p>
        </p:txBody>
      </p:sp>
      <p:sp>
        <p:nvSpPr>
          <p:cNvPr id="27" name="TextBox 26">
            <a:extLst>
              <a:ext uri="{FF2B5EF4-FFF2-40B4-BE49-F238E27FC236}">
                <a16:creationId xmlns:a16="http://schemas.microsoft.com/office/drawing/2014/main" id="{2EA7DE4F-2F8F-4C16-8E89-F184F4BF8369}"/>
              </a:ext>
            </a:extLst>
          </p:cNvPr>
          <p:cNvSpPr txBox="1"/>
          <p:nvPr/>
        </p:nvSpPr>
        <p:spPr>
          <a:xfrm>
            <a:off x="437400" y="387357"/>
            <a:ext cx="8305800" cy="492443"/>
          </a:xfrm>
          <a:prstGeom prst="rect">
            <a:avLst/>
          </a:prstGeom>
          <a:noFill/>
        </p:spPr>
        <p:txBody>
          <a:bodyPr wrap="square" lIns="0" tIns="0" rIns="0" bIns="0" rtlCol="0">
            <a:spAutoFit/>
          </a:bodyPr>
          <a:lstStyle/>
          <a:p>
            <a:pPr lvl="0" defTabSz="914400">
              <a:defRPr/>
            </a:pPr>
            <a:r>
              <a:rPr lang="en-US" sz="3200" dirty="0">
                <a:solidFill>
                  <a:srgbClr val="F58000"/>
                </a:solidFill>
                <a:latin typeface="Arial" panose="020B0604020202020204" pitchFamily="34" charset="0"/>
                <a:cs typeface="Arial" panose="020B0604020202020204" pitchFamily="34" charset="0"/>
              </a:rPr>
              <a:t>Real life example</a:t>
            </a:r>
          </a:p>
        </p:txBody>
      </p:sp>
      <p:sp>
        <p:nvSpPr>
          <p:cNvPr id="28" name="TextBox 27">
            <a:extLst>
              <a:ext uri="{FF2B5EF4-FFF2-40B4-BE49-F238E27FC236}">
                <a16:creationId xmlns:a16="http://schemas.microsoft.com/office/drawing/2014/main" id="{32852896-93B8-4390-9C8D-C18277690DD6}"/>
              </a:ext>
            </a:extLst>
          </p:cNvPr>
          <p:cNvSpPr txBox="1"/>
          <p:nvPr/>
        </p:nvSpPr>
        <p:spPr>
          <a:xfrm>
            <a:off x="456889" y="1039635"/>
            <a:ext cx="6862560" cy="359130"/>
          </a:xfrm>
          <a:prstGeom prst="rect">
            <a:avLst/>
          </a:prstGeom>
          <a:noFill/>
        </p:spPr>
        <p:txBody>
          <a:bodyPr wrap="square" lIns="0" tIns="0" rIns="0" bIns="0" rtlCol="0">
            <a:no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Spouse Critical Illness Insurance </a:t>
            </a:r>
          </a:p>
          <a:p>
            <a:r>
              <a:rPr lang="en-US" b="1" dirty="0">
                <a:solidFill>
                  <a:schemeClr val="tx1">
                    <a:lumMod val="65000"/>
                    <a:lumOff val="35000"/>
                  </a:schemeClr>
                </a:solidFill>
                <a:latin typeface="Arial" panose="020B0604020202020204" pitchFamily="34" charset="0"/>
                <a:cs typeface="Arial" panose="020B0604020202020204" pitchFamily="34" charset="0"/>
              </a:rPr>
              <a:t>Meet the </a:t>
            </a:r>
            <a:r>
              <a:rPr lang="en-US" b="1" dirty="0" err="1">
                <a:solidFill>
                  <a:schemeClr val="tx1">
                    <a:lumMod val="65000"/>
                    <a:lumOff val="35000"/>
                  </a:schemeClr>
                </a:solidFill>
                <a:latin typeface="Arial" panose="020B0604020202020204" pitchFamily="34" charset="0"/>
                <a:cs typeface="Arial" panose="020B0604020202020204" pitchFamily="34" charset="0"/>
              </a:rPr>
              <a:t>McCanns</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Picture 2" descr="A picture containing sitting, person, computer, sofa&#10;&#10;Description automatically generated">
            <a:extLst>
              <a:ext uri="{FF2B5EF4-FFF2-40B4-BE49-F238E27FC236}">
                <a16:creationId xmlns:a16="http://schemas.microsoft.com/office/drawing/2014/main" id="{0BE444E5-6969-4747-9ED1-9DF8AF16522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81" t="23836" r="236" b="39124"/>
          <a:stretch/>
        </p:blipFill>
        <p:spPr>
          <a:xfrm>
            <a:off x="1" y="3694113"/>
            <a:ext cx="7137400" cy="1944687"/>
          </a:xfrm>
          <a:prstGeom prst="rect">
            <a:avLst/>
          </a:prstGeom>
        </p:spPr>
      </p:pic>
      <p:sp>
        <p:nvSpPr>
          <p:cNvPr id="30" name="AutoShape 2" descr="Image result for flat user icon svg woman"/>
          <p:cNvSpPr>
            <a:spLocks noChangeAspect="1" noChangeArrowheads="1"/>
          </p:cNvSpPr>
          <p:nvPr/>
        </p:nvSpPr>
        <p:spPr bwMode="auto">
          <a:xfrm>
            <a:off x="3079865" y="3467469"/>
            <a:ext cx="683090" cy="910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3" name="Group 62"/>
          <p:cNvGrpSpPr/>
          <p:nvPr/>
        </p:nvGrpSpPr>
        <p:grpSpPr>
          <a:xfrm>
            <a:off x="5283194" y="3310806"/>
            <a:ext cx="935727" cy="911068"/>
            <a:chOff x="4111230" y="2129293"/>
            <a:chExt cx="935727" cy="911068"/>
          </a:xfrm>
        </p:grpSpPr>
        <p:sp>
          <p:nvSpPr>
            <p:cNvPr id="59" name="Oval 58">
              <a:extLst>
                <a:ext uri="{FF2B5EF4-FFF2-40B4-BE49-F238E27FC236}">
                  <a16:creationId xmlns:a16="http://schemas.microsoft.com/office/drawing/2014/main" id="{CE9EA955-1EB3-634B-B35E-08A5D20283DE}"/>
                </a:ext>
              </a:extLst>
            </p:cNvPr>
            <p:cNvSpPr/>
            <p:nvPr/>
          </p:nvSpPr>
          <p:spPr>
            <a:xfrm>
              <a:off x="411123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4" name="Picture 53">
              <a:extLst>
                <a:ext uri="{FF2B5EF4-FFF2-40B4-BE49-F238E27FC236}">
                  <a16:creationId xmlns:a16="http://schemas.microsoft.com/office/drawing/2014/main" id="{1EB8B706-2D82-0B45-8F3B-C405F02B1B77}"/>
                </a:ext>
              </a:extLst>
            </p:cNvPr>
            <p:cNvPicPr>
              <a:picLocks noChangeAspect="1"/>
            </p:cNvPicPr>
            <p:nvPr/>
          </p:nvPicPr>
          <p:blipFill>
            <a:blip r:embed="rId6"/>
            <a:stretch>
              <a:fillRect/>
            </a:stretch>
          </p:blipFill>
          <p:spPr>
            <a:xfrm>
              <a:off x="4395217" y="2333824"/>
              <a:ext cx="393173" cy="502007"/>
            </a:xfrm>
            <a:prstGeom prst="rect">
              <a:avLst/>
            </a:prstGeom>
          </p:spPr>
        </p:pic>
      </p:grpSp>
      <p:grpSp>
        <p:nvGrpSpPr>
          <p:cNvPr id="62" name="Group 61"/>
          <p:cNvGrpSpPr/>
          <p:nvPr/>
        </p:nvGrpSpPr>
        <p:grpSpPr>
          <a:xfrm>
            <a:off x="2952442" y="3310806"/>
            <a:ext cx="935727" cy="911068"/>
            <a:chOff x="2366460" y="2129293"/>
            <a:chExt cx="935727" cy="911068"/>
          </a:xfrm>
        </p:grpSpPr>
        <p:sp>
          <p:nvSpPr>
            <p:cNvPr id="58" name="Oval 57">
              <a:extLst>
                <a:ext uri="{FF2B5EF4-FFF2-40B4-BE49-F238E27FC236}">
                  <a16:creationId xmlns:a16="http://schemas.microsoft.com/office/drawing/2014/main" id="{CE9EA955-1EB3-634B-B35E-08A5D20283DE}"/>
                </a:ext>
              </a:extLst>
            </p:cNvPr>
            <p:cNvSpPr/>
            <p:nvPr/>
          </p:nvSpPr>
          <p:spPr>
            <a:xfrm>
              <a:off x="236646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5" name="Picture 54">
              <a:extLst>
                <a:ext uri="{FF2B5EF4-FFF2-40B4-BE49-F238E27FC236}">
                  <a16:creationId xmlns:a16="http://schemas.microsoft.com/office/drawing/2014/main" id="{42E54509-87D8-1B49-B47D-67BACD65F077}"/>
                </a:ext>
              </a:extLst>
            </p:cNvPr>
            <p:cNvPicPr>
              <a:picLocks noChangeAspect="1"/>
            </p:cNvPicPr>
            <p:nvPr/>
          </p:nvPicPr>
          <p:blipFill>
            <a:blip r:embed="rId7"/>
            <a:stretch>
              <a:fillRect/>
            </a:stretch>
          </p:blipFill>
          <p:spPr>
            <a:xfrm>
              <a:off x="2592149" y="2385950"/>
              <a:ext cx="484351" cy="484351"/>
            </a:xfrm>
            <a:prstGeom prst="rect">
              <a:avLst/>
            </a:prstGeom>
          </p:spPr>
        </p:pic>
      </p:grpSp>
      <p:grpSp>
        <p:nvGrpSpPr>
          <p:cNvPr id="61" name="Group 60"/>
          <p:cNvGrpSpPr/>
          <p:nvPr/>
        </p:nvGrpSpPr>
        <p:grpSpPr>
          <a:xfrm>
            <a:off x="621690" y="3310806"/>
            <a:ext cx="935727" cy="911068"/>
            <a:chOff x="621690" y="2129293"/>
            <a:chExt cx="935727" cy="911068"/>
          </a:xfrm>
        </p:grpSpPr>
        <p:sp>
          <p:nvSpPr>
            <p:cNvPr id="57" name="Oval 56">
              <a:extLst>
                <a:ext uri="{FF2B5EF4-FFF2-40B4-BE49-F238E27FC236}">
                  <a16:creationId xmlns:a16="http://schemas.microsoft.com/office/drawing/2014/main" id="{CE9EA955-1EB3-634B-B35E-08A5D20283DE}"/>
                </a:ext>
              </a:extLst>
            </p:cNvPr>
            <p:cNvSpPr/>
            <p:nvPr/>
          </p:nvSpPr>
          <p:spPr>
            <a:xfrm>
              <a:off x="621690" y="2129293"/>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pic>
          <p:nvPicPr>
            <p:cNvPr id="56" name="Picture 55">
              <a:extLst>
                <a:ext uri="{FF2B5EF4-FFF2-40B4-BE49-F238E27FC236}">
                  <a16:creationId xmlns:a16="http://schemas.microsoft.com/office/drawing/2014/main" id="{BE993CA2-815F-1E48-81E6-739BCAF8DE58}"/>
                </a:ext>
              </a:extLst>
            </p:cNvPr>
            <p:cNvPicPr>
              <a:picLocks noChangeAspect="1"/>
            </p:cNvPicPr>
            <p:nvPr/>
          </p:nvPicPr>
          <p:blipFill>
            <a:blip r:embed="rId8"/>
            <a:stretch>
              <a:fillRect/>
            </a:stretch>
          </p:blipFill>
          <p:spPr>
            <a:xfrm>
              <a:off x="880449" y="2323218"/>
              <a:ext cx="459397" cy="479045"/>
            </a:xfrm>
            <a:prstGeom prst="rect">
              <a:avLst/>
            </a:prstGeom>
          </p:spPr>
        </p:pic>
      </p:grpSp>
      <p:grpSp>
        <p:nvGrpSpPr>
          <p:cNvPr id="2" name="Group 1">
            <a:extLst>
              <a:ext uri="{FF2B5EF4-FFF2-40B4-BE49-F238E27FC236}">
                <a16:creationId xmlns:a16="http://schemas.microsoft.com/office/drawing/2014/main" id="{3E9AF786-154A-470B-86D8-9F8BC63A8FF8}"/>
              </a:ext>
            </a:extLst>
          </p:cNvPr>
          <p:cNvGrpSpPr/>
          <p:nvPr/>
        </p:nvGrpSpPr>
        <p:grpSpPr>
          <a:xfrm>
            <a:off x="7137511" y="3694113"/>
            <a:ext cx="2006488" cy="1944687"/>
            <a:chOff x="7137511" y="3694113"/>
            <a:chExt cx="1536473" cy="1944687"/>
          </a:xfrm>
        </p:grpSpPr>
        <p:pic>
          <p:nvPicPr>
            <p:cNvPr id="25" name="Picture 24" descr="A picture containing sitting, person, computer, sofa&#10;&#10;Description automatically generated">
              <a:extLst>
                <a:ext uri="{FF2B5EF4-FFF2-40B4-BE49-F238E27FC236}">
                  <a16:creationId xmlns:a16="http://schemas.microsoft.com/office/drawing/2014/main" id="{4454E74B-562F-4C7D-8D0E-E8AF721E78F1}"/>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89097" t="23836" r="237" b="39124"/>
            <a:stretch/>
          </p:blipFill>
          <p:spPr>
            <a:xfrm flipH="1">
              <a:off x="7137511" y="3694113"/>
              <a:ext cx="769920" cy="1944687"/>
            </a:xfrm>
            <a:prstGeom prst="rect">
              <a:avLst/>
            </a:prstGeom>
          </p:spPr>
        </p:pic>
        <p:pic>
          <p:nvPicPr>
            <p:cNvPr id="29" name="Picture 28" descr="A picture containing sitting, person, computer, sofa&#10;&#10;Description automatically generated">
              <a:extLst>
                <a:ext uri="{FF2B5EF4-FFF2-40B4-BE49-F238E27FC236}">
                  <a16:creationId xmlns:a16="http://schemas.microsoft.com/office/drawing/2014/main" id="{C926752E-9D81-4E1C-99D1-900F50CE22E3}"/>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89097" t="23836" r="237" b="39124"/>
            <a:stretch/>
          </p:blipFill>
          <p:spPr>
            <a:xfrm>
              <a:off x="7904064" y="3694113"/>
              <a:ext cx="769920" cy="1944687"/>
            </a:xfrm>
            <a:prstGeom prst="rect">
              <a:avLst/>
            </a:prstGeom>
          </p:spPr>
        </p:pic>
      </p:grpSp>
      <p:grpSp>
        <p:nvGrpSpPr>
          <p:cNvPr id="31" name="Group 30">
            <a:extLst>
              <a:ext uri="{FF2B5EF4-FFF2-40B4-BE49-F238E27FC236}">
                <a16:creationId xmlns:a16="http://schemas.microsoft.com/office/drawing/2014/main" id="{D2B2DDB2-7D03-444B-B1CD-A1D834D871D8}"/>
              </a:ext>
            </a:extLst>
          </p:cNvPr>
          <p:cNvGrpSpPr/>
          <p:nvPr/>
        </p:nvGrpSpPr>
        <p:grpSpPr>
          <a:xfrm>
            <a:off x="7522473" y="3279932"/>
            <a:ext cx="935727" cy="911068"/>
            <a:chOff x="1193035" y="3869996"/>
            <a:chExt cx="935727" cy="911068"/>
          </a:xfrm>
        </p:grpSpPr>
        <p:sp>
          <p:nvSpPr>
            <p:cNvPr id="32" name="Oval 31">
              <a:extLst>
                <a:ext uri="{FF2B5EF4-FFF2-40B4-BE49-F238E27FC236}">
                  <a16:creationId xmlns:a16="http://schemas.microsoft.com/office/drawing/2014/main" id="{CE9EA955-1EB3-634B-B35E-08A5D20283DE}"/>
                </a:ext>
              </a:extLst>
            </p:cNvPr>
            <p:cNvSpPr/>
            <p:nvPr/>
          </p:nvSpPr>
          <p:spPr>
            <a:xfrm>
              <a:off x="1193035" y="3869996"/>
              <a:ext cx="935727" cy="911068"/>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Light" panose="020F0302020204030204" pitchFamily="34" charset="0"/>
              </a:endParaRPr>
            </a:p>
          </p:txBody>
        </p:sp>
        <p:pic>
          <p:nvPicPr>
            <p:cNvPr id="33" name="Picture 32">
              <a:extLst>
                <a:ext uri="{FF2B5EF4-FFF2-40B4-BE49-F238E27FC236}">
                  <a16:creationId xmlns:a16="http://schemas.microsoft.com/office/drawing/2014/main" id="{FDC896EA-A3BC-2A4F-B418-C9D0B5FB4A30}"/>
                </a:ext>
              </a:extLst>
            </p:cNvPr>
            <p:cNvPicPr>
              <a:picLocks noChangeAspect="1"/>
            </p:cNvPicPr>
            <p:nvPr/>
          </p:nvPicPr>
          <p:blipFill>
            <a:blip r:embed="rId10"/>
            <a:stretch>
              <a:fillRect/>
            </a:stretch>
          </p:blipFill>
          <p:spPr>
            <a:xfrm>
              <a:off x="1344821" y="4135769"/>
              <a:ext cx="632153" cy="379522"/>
            </a:xfrm>
            <a:prstGeom prst="rect">
              <a:avLst/>
            </a:prstGeom>
          </p:spPr>
        </p:pic>
      </p:grpSp>
      <p:pic>
        <p:nvPicPr>
          <p:cNvPr id="7" name="Audio 6">
            <a:hlinkClick r:id="" action="ppaction://media"/>
            <a:extLst>
              <a:ext uri="{FF2B5EF4-FFF2-40B4-BE49-F238E27FC236}">
                <a16:creationId xmlns:a16="http://schemas.microsoft.com/office/drawing/2014/main" id="{229A91FF-BB3E-A473-F424-320D226D7E3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27722092"/>
      </p:ext>
    </p:extLst>
  </p:cSld>
  <p:clrMapOvr>
    <a:masterClrMapping/>
  </p:clrMapOvr>
  <p:transition spd="slow" advTm="35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97F4D6-0740-4ADB-9016-67AABC0C7B6B}"/>
              </a:ext>
            </a:extLst>
          </p:cNvPr>
          <p:cNvPicPr/>
          <p:nvPr/>
        </p:nvPicPr>
        <p:blipFill rotWithShape="1">
          <a:blip r:embed="rId5" cstate="print">
            <a:extLst>
              <a:ext uri="{28A0092B-C50C-407E-A947-70E740481C1C}">
                <a14:useLocalDpi xmlns:a14="http://schemas.microsoft.com/office/drawing/2010/main"/>
              </a:ext>
            </a:extLst>
          </a:blip>
          <a:srcRect l="32824" r="16913" b="571"/>
          <a:stretch/>
        </p:blipFill>
        <p:spPr bwMode="auto">
          <a:xfrm>
            <a:off x="4590363" y="0"/>
            <a:ext cx="4562345" cy="4835525"/>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421245" y="2321954"/>
            <a:ext cx="5609690" cy="1261884"/>
          </a:xfrm>
          <a:prstGeom prst="rect">
            <a:avLst/>
          </a:prstGeom>
          <a:noFill/>
        </p:spPr>
        <p:txBody>
          <a:bodyPr wrap="square" rtlCol="0">
            <a:spAutoFit/>
          </a:bodyPr>
          <a:lstStyle/>
          <a:p>
            <a:r>
              <a:rPr lang="en-US" sz="3800" dirty="0">
                <a:solidFill>
                  <a:schemeClr val="bg1"/>
                </a:solidFill>
                <a:latin typeface="Arial" panose="020B0604020202020204" pitchFamily="34" charset="0"/>
                <a:cs typeface="Arial" panose="020B0604020202020204" pitchFamily="34" charset="0"/>
              </a:rPr>
              <a:t>Accident </a:t>
            </a:r>
            <a:br>
              <a:rPr lang="en-US" sz="3800" dirty="0">
                <a:solidFill>
                  <a:schemeClr val="bg1"/>
                </a:solidFill>
                <a:latin typeface="Arial" panose="020B0604020202020204" pitchFamily="34" charset="0"/>
                <a:cs typeface="Arial" panose="020B0604020202020204" pitchFamily="34" charset="0"/>
              </a:rPr>
            </a:br>
            <a:r>
              <a:rPr lang="en-US" sz="3800" dirty="0">
                <a:solidFill>
                  <a:schemeClr val="bg1"/>
                </a:solidFill>
                <a:latin typeface="Arial" panose="020B0604020202020204" pitchFamily="34" charset="0"/>
                <a:cs typeface="Arial" panose="020B0604020202020204" pitchFamily="34" charset="0"/>
              </a:rPr>
              <a:t>Insurance</a:t>
            </a:r>
            <a:endParaRPr lang="en-US" sz="3800" dirty="0">
              <a:latin typeface="Arial" panose="020B0604020202020204" pitchFamily="34" charset="0"/>
              <a:cs typeface="Arial" panose="020B0604020202020204" pitchFamily="34" charset="0"/>
            </a:endParaRPr>
          </a:p>
        </p:txBody>
      </p:sp>
      <p:sp>
        <p:nvSpPr>
          <p:cNvPr id="8" name="TextBox 7"/>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2" name="TextBox 1">
            <a:extLst>
              <a:ext uri="{FF2B5EF4-FFF2-40B4-BE49-F238E27FC236}">
                <a16:creationId xmlns:a16="http://schemas.microsoft.com/office/drawing/2014/main" id="{599C2BC6-9288-36FE-06A9-CDEA53B91BF0}"/>
              </a:ext>
            </a:extLst>
          </p:cNvPr>
          <p:cNvSpPr txBox="1"/>
          <p:nvPr/>
        </p:nvSpPr>
        <p:spPr>
          <a:xfrm>
            <a:off x="356927" y="5674959"/>
            <a:ext cx="5738326" cy="461665"/>
          </a:xfrm>
          <a:prstGeom prst="rect">
            <a:avLst/>
          </a:prstGeom>
          <a:noFill/>
        </p:spPr>
        <p:txBody>
          <a:bodyPr wrap="square">
            <a:spAutoFit/>
          </a:bodyPr>
          <a:lstStyle/>
          <a:p>
            <a:r>
              <a:rPr lang="en-US" sz="800" dirty="0">
                <a:solidFill>
                  <a:srgbClr val="6E6E6E"/>
                </a:solidFill>
                <a:latin typeface="Arial" panose="020B0604020202020204" pitchFamily="34" charset="0"/>
                <a:cs typeface="Arial" panose="020B0604020202020204" pitchFamily="34" charset="0"/>
              </a:rPr>
              <a:t>Township High School District 214, Group #746029, Date Prepared 09/03/2024</a:t>
            </a:r>
          </a:p>
          <a:p>
            <a:r>
              <a:rPr lang="en-US" sz="800" dirty="0">
                <a:solidFill>
                  <a:srgbClr val="6E6E6E"/>
                </a:solidFill>
                <a:latin typeface="Arial" panose="020B0604020202020204" pitchFamily="34" charset="0"/>
                <a:cs typeface="Arial" panose="020B0604020202020204" pitchFamily="34" charset="0"/>
              </a:rPr>
              <a:t>©2023 Voya Services Company. All rights reserved. CN3222335_1125</a:t>
            </a:r>
            <a:br>
              <a:rPr lang="en-US" sz="800" dirty="0">
                <a:solidFill>
                  <a:srgbClr val="6E6E6E"/>
                </a:solidFill>
                <a:latin typeface="Arial" panose="020B0604020202020204" pitchFamily="34" charset="0"/>
                <a:cs typeface="Arial" panose="020B0604020202020204" pitchFamily="34" charset="0"/>
              </a:rPr>
            </a:br>
            <a:r>
              <a:rPr lang="en-US" sz="800" dirty="0">
                <a:solidFill>
                  <a:srgbClr val="6E6E6E"/>
                </a:solidFill>
                <a:latin typeface="Arial" panose="020B0604020202020204" pitchFamily="34" charset="0"/>
                <a:cs typeface="Arial" panose="020B0604020202020204" pitchFamily="34" charset="0"/>
              </a:rPr>
              <a:t>215221_113023</a:t>
            </a:r>
          </a:p>
        </p:txBody>
      </p:sp>
      <p:pic>
        <p:nvPicPr>
          <p:cNvPr id="9" name="Audio 8">
            <a:hlinkClick r:id="" action="ppaction://media"/>
            <a:extLst>
              <a:ext uri="{FF2B5EF4-FFF2-40B4-BE49-F238E27FC236}">
                <a16:creationId xmlns:a16="http://schemas.microsoft.com/office/drawing/2014/main" id="{9634B42A-440A-1308-C898-EDEDB71B31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12829858"/>
      </p:ext>
    </p:extLst>
  </p:cSld>
  <p:clrMapOvr>
    <a:masterClrMapping/>
  </p:clrMapOvr>
  <p:transition spd="slow" advTm="51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grass&#10;&#10;Description automatically generated">
            <a:extLst>
              <a:ext uri="{FF2B5EF4-FFF2-40B4-BE49-F238E27FC236}">
                <a16:creationId xmlns:a16="http://schemas.microsoft.com/office/drawing/2014/main" id="{EE7AB556-1367-42E8-95ED-C54C12344D4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2619" t="5264" r="4339" b="25488"/>
          <a:stretch/>
        </p:blipFill>
        <p:spPr>
          <a:xfrm>
            <a:off x="1" y="1337174"/>
            <a:ext cx="4429462" cy="4176214"/>
          </a:xfrm>
          <a:prstGeom prst="rect">
            <a:avLst/>
          </a:prstGeom>
        </p:spPr>
      </p:pic>
      <p:pic>
        <p:nvPicPr>
          <p:cNvPr id="11" name="Picture 10" descr="graphic-clock.png"/>
          <p:cNvPicPr>
            <a:picLocks noChangeAspect="1"/>
          </p:cNvPicPr>
          <p:nvPr/>
        </p:nvPicPr>
        <p:blipFill>
          <a:blip r:embed="rId6" cstate="email">
            <a:biLevel thresh="25000"/>
            <a:extLst>
              <a:ext uri="{28A0092B-C50C-407E-A947-70E740481C1C}">
                <a14:useLocalDpi xmlns:a14="http://schemas.microsoft.com/office/drawing/2010/main" val="0"/>
              </a:ext>
            </a:extLst>
          </a:blip>
          <a:stretch>
            <a:fillRect/>
          </a:stretch>
        </p:blipFill>
        <p:spPr>
          <a:xfrm>
            <a:off x="6901412" y="4771917"/>
            <a:ext cx="405547" cy="405547"/>
          </a:xfrm>
          <a:prstGeom prst="rect">
            <a:avLst/>
          </a:prstGeom>
        </p:spPr>
      </p:pic>
      <p:sp>
        <p:nvSpPr>
          <p:cNvPr id="2" name="Title 1">
            <a:extLst>
              <a:ext uri="{FF2B5EF4-FFF2-40B4-BE49-F238E27FC236}">
                <a16:creationId xmlns:a16="http://schemas.microsoft.com/office/drawing/2014/main" id="{3753BB9A-A497-8740-9F80-3D5270D45204}"/>
              </a:ext>
            </a:extLst>
          </p:cNvPr>
          <p:cNvSpPr>
            <a:spLocks noGrp="1"/>
          </p:cNvSpPr>
          <p:nvPr>
            <p:ph type="title"/>
          </p:nvPr>
        </p:nvSpPr>
        <p:spPr>
          <a:xfrm>
            <a:off x="359842" y="372151"/>
            <a:ext cx="8229600" cy="717550"/>
          </a:xfrm>
        </p:spPr>
        <p:txBody>
          <a:bodyPr/>
          <a:lstStyle/>
          <a:p>
            <a:r>
              <a:rPr lang="en-US" sz="3200" dirty="0"/>
              <a:t>Accident Insurance</a:t>
            </a:r>
          </a:p>
        </p:txBody>
      </p:sp>
      <p:sp>
        <p:nvSpPr>
          <p:cNvPr id="16" name="TextBox 15"/>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12" name="TextBox 11"/>
          <p:cNvSpPr txBox="1"/>
          <p:nvPr/>
        </p:nvSpPr>
        <p:spPr>
          <a:xfrm>
            <a:off x="4714539" y="1250910"/>
            <a:ext cx="3992049" cy="4183652"/>
          </a:xfrm>
          <a:prstGeom prst="rect">
            <a:avLst/>
          </a:prstGeom>
          <a:noFill/>
        </p:spPr>
        <p:txBody>
          <a:bodyPr wrap="square" lIns="0" tIns="0" rIns="0" bIns="0" rtlCol="0">
            <a:noAutofit/>
          </a:bodyPr>
          <a:lstStyle/>
          <a:p>
            <a:pPr lvl="0"/>
            <a:r>
              <a:rPr lang="en-US" b="1" dirty="0">
                <a:solidFill>
                  <a:srgbClr val="F58000"/>
                </a:solidFill>
                <a:latin typeface="Arial" panose="020B0604020202020204" pitchFamily="34" charset="0"/>
                <a:cs typeface="Arial" panose="020B0604020202020204" pitchFamily="34" charset="0"/>
              </a:rPr>
              <a:t>What is it?</a:t>
            </a:r>
          </a:p>
          <a:p>
            <a:r>
              <a:rPr lang="en-US" sz="1400" dirty="0">
                <a:solidFill>
                  <a:schemeClr val="tx1">
                    <a:lumMod val="65000"/>
                    <a:lumOff val="35000"/>
                  </a:schemeClr>
                </a:solidFill>
                <a:latin typeface="Arial" panose="020B0604020202020204" pitchFamily="34" charset="0"/>
                <a:cs typeface="Arial" panose="020B0604020202020204" pitchFamily="34" charset="0"/>
              </a:rPr>
              <a:t>Accident Insurance pays you benefits for specific injuries and events resulting from a covered accident.</a:t>
            </a:r>
          </a:p>
          <a:p>
            <a:endParaRPr lang="en-US" sz="800" dirty="0">
              <a:solidFill>
                <a:schemeClr val="tx1">
                  <a:lumMod val="65000"/>
                  <a:lumOff val="35000"/>
                </a:schemeClr>
              </a:solidFill>
              <a:latin typeface="Arial" panose="020B0604020202020204" pitchFamily="34" charset="0"/>
              <a:cs typeface="Arial" panose="020B0604020202020204" pitchFamily="34" charset="0"/>
            </a:endParaRPr>
          </a:p>
          <a:p>
            <a:r>
              <a:rPr lang="en-US" sz="1400" dirty="0">
                <a:solidFill>
                  <a:schemeClr val="tx1">
                    <a:lumMod val="65000"/>
                    <a:lumOff val="35000"/>
                  </a:schemeClr>
                </a:solidFill>
                <a:latin typeface="Arial" panose="020B0604020202020204" pitchFamily="34" charset="0"/>
                <a:cs typeface="Arial" panose="020B0604020202020204" pitchFamily="34" charset="0"/>
              </a:rPr>
              <a:t>The amounts paid depend on the type of injury and care received. </a:t>
            </a:r>
          </a:p>
          <a:p>
            <a:endParaRPr lang="en-US" sz="1400" dirty="0">
              <a:solidFill>
                <a:schemeClr val="tx1">
                  <a:lumMod val="65000"/>
                  <a:lumOff val="35000"/>
                </a:schemeClr>
              </a:solidFill>
              <a:latin typeface="Arial" panose="020B0604020202020204" pitchFamily="34" charset="0"/>
              <a:cs typeface="Arial" panose="020B0604020202020204" pitchFamily="34" charset="0"/>
            </a:endParaRPr>
          </a:p>
          <a:p>
            <a:r>
              <a:rPr lang="en-US" sz="1400" dirty="0">
                <a:solidFill>
                  <a:schemeClr val="tx1">
                    <a:lumMod val="65000"/>
                    <a:lumOff val="35000"/>
                  </a:schemeClr>
                </a:solidFill>
                <a:latin typeface="Arial" panose="020B0604020202020204" pitchFamily="34" charset="0"/>
                <a:cs typeface="Arial" panose="020B0604020202020204" pitchFamily="34" charset="0"/>
              </a:rPr>
              <a:t>Also included:</a:t>
            </a:r>
          </a:p>
          <a:p>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Sports Accident Benefit</a:t>
            </a:r>
          </a:p>
          <a:p>
            <a:pPr marL="285750" indent="-2857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Accidental Death and Dismemberment (AD&amp;D coverage)</a:t>
            </a:r>
          </a:p>
          <a:p>
            <a:pPr marL="285750" indent="-2857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Travel Assistance</a:t>
            </a:r>
          </a:p>
          <a:p>
            <a:pPr marL="285750" indent="-285750">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r>
              <a:rPr lang="en-US" sz="1100" dirty="0">
                <a:solidFill>
                  <a:schemeClr val="tx1">
                    <a:lumMod val="65000"/>
                    <a:lumOff val="35000"/>
                  </a:schemeClr>
                </a:solidFill>
                <a:latin typeface="Arial" panose="020B0604020202020204" pitchFamily="34" charset="0"/>
                <a:cs typeface="Arial" panose="020B0604020202020204" pitchFamily="34" charset="0"/>
              </a:rPr>
              <a:t>Accident Insurance is a limited benefit policy. It is not health insurance and does not satisfy the requirement of minimum essential coverage under the Affordable Care Act. For a complete description of your available benefits, exclusions and limitations, see your certificate of insurance and any riders. </a:t>
            </a:r>
          </a:p>
        </p:txBody>
      </p:sp>
      <p:pic>
        <p:nvPicPr>
          <p:cNvPr id="7" name="Audio 6">
            <a:hlinkClick r:id="" action="ppaction://media"/>
            <a:extLst>
              <a:ext uri="{FF2B5EF4-FFF2-40B4-BE49-F238E27FC236}">
                <a16:creationId xmlns:a16="http://schemas.microsoft.com/office/drawing/2014/main" id="{BFBAAB71-0B40-447A-2BA0-9A558E61BC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5128163"/>
      </p:ext>
    </p:extLst>
  </p:cSld>
  <p:clrMapOvr>
    <a:masterClrMapping/>
  </p:clrMapOvr>
  <p:transition spd="slow" advTm="234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4B393-DADC-8649-90EB-A01CD00697C5}"/>
              </a:ext>
            </a:extLst>
          </p:cNvPr>
          <p:cNvSpPr>
            <a:spLocks noGrp="1"/>
          </p:cNvSpPr>
          <p:nvPr>
            <p:ph type="title"/>
          </p:nvPr>
        </p:nvSpPr>
        <p:spPr>
          <a:xfrm>
            <a:off x="437400" y="387357"/>
            <a:ext cx="8229600" cy="717550"/>
          </a:xfrm>
        </p:spPr>
        <p:txBody>
          <a:bodyPr lIns="0" tIns="0" rIns="0" bIns="0"/>
          <a:lstStyle/>
          <a:p>
            <a:r>
              <a:rPr lang="en-US" sz="3200" dirty="0"/>
              <a:t>What’s covered? </a:t>
            </a:r>
          </a:p>
        </p:txBody>
      </p:sp>
      <p:sp>
        <p:nvSpPr>
          <p:cNvPr id="11" name="TextBox 10"/>
          <p:cNvSpPr txBox="1"/>
          <p:nvPr/>
        </p:nvSpPr>
        <p:spPr>
          <a:xfrm>
            <a:off x="0" y="0"/>
            <a:ext cx="0" cy="0"/>
          </a:xfrm>
          <a:prstGeom prst="rect">
            <a:avLst/>
          </a:prstGeom>
        </p:spPr>
        <p:txBody>
          <a:bodyPr rtlCol="0" anchor="t">
            <a:noAutofit/>
          </a:bodyPr>
          <a:lstStyle/>
          <a:p>
            <a:pPr algn="l"/>
            <a:endParaRPr lang="en-US" sz="1100" dirty="0"/>
          </a:p>
          <a:p>
            <a:r>
              <a:rPr lang="en-US" sz="100" dirty="0"/>
              <a:t>ADMASTER-STAMP!1294304-0822</a:t>
            </a:r>
          </a:p>
        </p:txBody>
      </p:sp>
      <p:sp>
        <p:nvSpPr>
          <p:cNvPr id="10" name="TextBox 9">
            <a:extLst>
              <a:ext uri="{FF2B5EF4-FFF2-40B4-BE49-F238E27FC236}">
                <a16:creationId xmlns:a16="http://schemas.microsoft.com/office/drawing/2014/main" id="{CA3339C4-8D6F-4004-B484-72573ACD4445}"/>
              </a:ext>
            </a:extLst>
          </p:cNvPr>
          <p:cNvSpPr txBox="1"/>
          <p:nvPr/>
        </p:nvSpPr>
        <p:spPr>
          <a:xfrm>
            <a:off x="437400" y="1038386"/>
            <a:ext cx="3995928" cy="4482440"/>
          </a:xfrm>
          <a:prstGeom prst="rect">
            <a:avLst/>
          </a:prstGeom>
          <a:noFill/>
        </p:spPr>
        <p:txBody>
          <a:bodyPr wrap="square" lIns="0" tIns="0" rIns="0" bIns="0" rtlCol="0">
            <a:noAutofit/>
          </a:bodyPr>
          <a:lstStyle/>
          <a:p>
            <a:pPr>
              <a:spcAft>
                <a:spcPts val="600"/>
              </a:spcAft>
            </a:pPr>
            <a:r>
              <a:rPr lang="en-US" sz="1300" dirty="0">
                <a:solidFill>
                  <a:schemeClr val="tx1">
                    <a:lumMod val="65000"/>
                    <a:lumOff val="35000"/>
                  </a:schemeClr>
                </a:solidFill>
                <a:latin typeface="Arial" panose="020B0604020202020204" pitchFamily="34" charset="0"/>
                <a:cs typeface="Arial" panose="020B0604020202020204" pitchFamily="34" charset="0"/>
              </a:rPr>
              <a:t>The following list is a summary of some of the benefits provided by Accident Insurance. You may be required to seek care for your injury within a set amount of time. Note that there may be some variations by state. For a list of standard exclusions and limitations, go to the end of this document. For a complete description of your available benefits, exclusions and limitations, see your certificate of insurance and any riders.</a:t>
            </a:r>
          </a:p>
          <a:p>
            <a:endParaRPr lang="en-US" sz="14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10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endParaRPr lang="en-US" sz="900" baseline="30000" dirty="0">
              <a:solidFill>
                <a:schemeClr val="tx1">
                  <a:lumMod val="65000"/>
                  <a:lumOff val="35000"/>
                </a:schemeClr>
              </a:solidFill>
              <a:latin typeface="Arial" panose="020B0604020202020204" pitchFamily="34" charset="0"/>
              <a:cs typeface="Arial" panose="020B0604020202020204" pitchFamily="34" charset="0"/>
            </a:endParaRPr>
          </a:p>
          <a:p>
            <a:r>
              <a:rPr lang="en-US" sz="900" baseline="30000" dirty="0">
                <a:solidFill>
                  <a:schemeClr val="tx1">
                    <a:lumMod val="65000"/>
                    <a:lumOff val="35000"/>
                  </a:schemeClr>
                </a:solidFill>
                <a:latin typeface="Arial" panose="020B0604020202020204" pitchFamily="34" charset="0"/>
                <a:cs typeface="Arial" panose="020B0604020202020204" pitchFamily="34" charset="0"/>
              </a:rPr>
              <a:t>1 </a:t>
            </a:r>
            <a:r>
              <a:rPr lang="en-US" sz="900" dirty="0">
                <a:solidFill>
                  <a:schemeClr val="tx1">
                    <a:lumMod val="65000"/>
                    <a:lumOff val="35000"/>
                  </a:schemeClr>
                </a:solidFill>
                <a:latin typeface="Arial" panose="020B0604020202020204" pitchFamily="34" charset="0"/>
                <a:cs typeface="Arial" panose="020B0604020202020204" pitchFamily="34" charset="0"/>
              </a:rPr>
              <a:t>Laceration benefits are a total of all lacerations per accident.</a:t>
            </a:r>
            <a:endParaRPr lang="en-US" sz="900" dirty="0">
              <a:solidFill>
                <a:schemeClr val="tx1">
                  <a:lumMod val="65000"/>
                  <a:lumOff val="35000"/>
                </a:schemeClr>
              </a:solidFill>
            </a:endParaRPr>
          </a:p>
          <a:p>
            <a:endParaRPr lang="en-US" sz="1000" dirty="0">
              <a:solidFill>
                <a:schemeClr val="tx1">
                  <a:lumMod val="65000"/>
                  <a:lumOff val="35000"/>
                </a:schemeClr>
              </a:solidFill>
            </a:endParaRPr>
          </a:p>
          <a:p>
            <a:endParaRPr lang="en-US" sz="1000" dirty="0">
              <a:solidFill>
                <a:schemeClr val="tx1">
                  <a:lumMod val="65000"/>
                  <a:lumOff val="35000"/>
                </a:schemeClr>
              </a:solidFill>
            </a:endParaRPr>
          </a:p>
          <a:p>
            <a:endParaRPr lang="en-US" sz="1000" strike="sngStrike"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B1C2156-73FF-4B6D-A92A-DDCD0507F53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060" r="21610"/>
          <a:stretch/>
        </p:blipFill>
        <p:spPr>
          <a:xfrm>
            <a:off x="4703780" y="1084507"/>
            <a:ext cx="4440220" cy="4183652"/>
          </a:xfrm>
          <a:custGeom>
            <a:avLst/>
            <a:gdLst>
              <a:gd name="connsiteX0" fmla="*/ 0 w 4440220"/>
              <a:gd name="connsiteY0" fmla="*/ 0 h 4183652"/>
              <a:gd name="connsiteX1" fmla="*/ 4440220 w 4440220"/>
              <a:gd name="connsiteY1" fmla="*/ 0 h 4183652"/>
              <a:gd name="connsiteX2" fmla="*/ 4440220 w 4440220"/>
              <a:gd name="connsiteY2" fmla="*/ 4183652 h 4183652"/>
              <a:gd name="connsiteX3" fmla="*/ 0 w 4440220"/>
              <a:gd name="connsiteY3" fmla="*/ 4183652 h 4183652"/>
            </a:gdLst>
            <a:ahLst/>
            <a:cxnLst>
              <a:cxn ang="0">
                <a:pos x="connsiteX0" y="connsiteY0"/>
              </a:cxn>
              <a:cxn ang="0">
                <a:pos x="connsiteX1" y="connsiteY1"/>
              </a:cxn>
              <a:cxn ang="0">
                <a:pos x="connsiteX2" y="connsiteY2"/>
              </a:cxn>
              <a:cxn ang="0">
                <a:pos x="connsiteX3" y="connsiteY3"/>
              </a:cxn>
            </a:cxnLst>
            <a:rect l="l" t="t" r="r" b="b"/>
            <a:pathLst>
              <a:path w="4440220" h="4183652">
                <a:moveTo>
                  <a:pt x="0" y="0"/>
                </a:moveTo>
                <a:lnTo>
                  <a:pt x="4440220" y="0"/>
                </a:lnTo>
                <a:lnTo>
                  <a:pt x="4440220" y="4183652"/>
                </a:lnTo>
                <a:lnTo>
                  <a:pt x="0" y="4183652"/>
                </a:lnTo>
                <a:close/>
              </a:path>
            </a:pathLst>
          </a:custGeom>
        </p:spPr>
      </p:pic>
      <p:graphicFrame>
        <p:nvGraphicFramePr>
          <p:cNvPr id="2" name="Table 3">
            <a:extLst>
              <a:ext uri="{FF2B5EF4-FFF2-40B4-BE49-F238E27FC236}">
                <a16:creationId xmlns:a16="http://schemas.microsoft.com/office/drawing/2014/main" id="{1CD96F99-A136-F5BA-2B9A-3B17385BA2D5}"/>
              </a:ext>
            </a:extLst>
          </p:cNvPr>
          <p:cNvGraphicFramePr>
            <a:graphicFrameLocks noGrp="1"/>
          </p:cNvGraphicFramePr>
          <p:nvPr>
            <p:extLst>
              <p:ext uri="{D42A27DB-BD31-4B8C-83A1-F6EECF244321}">
                <p14:modId xmlns:p14="http://schemas.microsoft.com/office/powerpoint/2010/main" val="1637265691"/>
              </p:ext>
            </p:extLst>
          </p:nvPr>
        </p:nvGraphicFramePr>
        <p:xfrm>
          <a:off x="355104" y="2840420"/>
          <a:ext cx="3995928" cy="2422046"/>
        </p:xfrm>
        <a:graphic>
          <a:graphicData uri="http://schemas.openxmlformats.org/drawingml/2006/table">
            <a:tbl>
              <a:tblPr firstRow="1" bandRow="1">
                <a:tableStyleId>{93296810-A885-4BE3-A3E7-6D5BEEA58F35}</a:tableStyleId>
              </a:tblPr>
              <a:tblGrid>
                <a:gridCol w="1478761">
                  <a:extLst>
                    <a:ext uri="{9D8B030D-6E8A-4147-A177-3AD203B41FA5}">
                      <a16:colId xmlns:a16="http://schemas.microsoft.com/office/drawing/2014/main" val="2157065395"/>
                    </a:ext>
                  </a:extLst>
                </a:gridCol>
                <a:gridCol w="1303214">
                  <a:extLst>
                    <a:ext uri="{9D8B030D-6E8A-4147-A177-3AD203B41FA5}">
                      <a16:colId xmlns:a16="http://schemas.microsoft.com/office/drawing/2014/main" val="1880710352"/>
                    </a:ext>
                  </a:extLst>
                </a:gridCol>
                <a:gridCol w="1213953">
                  <a:extLst>
                    <a:ext uri="{9D8B030D-6E8A-4147-A177-3AD203B41FA5}">
                      <a16:colId xmlns:a16="http://schemas.microsoft.com/office/drawing/2014/main" val="271214600"/>
                    </a:ext>
                  </a:extLst>
                </a:gridCol>
              </a:tblGrid>
              <a:tr h="381658">
                <a:tc>
                  <a:txBody>
                    <a:bodyPr/>
                    <a:lstStyle/>
                    <a:p>
                      <a:r>
                        <a:rPr lang="en-US" sz="1200" dirty="0">
                          <a:latin typeface="Arial" panose="020B0604020202020204" pitchFamily="34" charset="0"/>
                          <a:cs typeface="Arial" panose="020B0604020202020204" pitchFamily="34" charset="0"/>
                        </a:rPr>
                        <a:t>Benefit</a:t>
                      </a:r>
                    </a:p>
                  </a:txBody>
                  <a:tcPr anchor="ctr"/>
                </a:tc>
                <a:tc>
                  <a:txBody>
                    <a:bodyPr/>
                    <a:lstStyle/>
                    <a:p>
                      <a:pPr algn="ctr"/>
                      <a:r>
                        <a:rPr lang="en-US" sz="1200" dirty="0">
                          <a:latin typeface="Arial" panose="020B0604020202020204" pitchFamily="34" charset="0"/>
                          <a:cs typeface="Arial" panose="020B0604020202020204" pitchFamily="34" charset="0"/>
                        </a:rPr>
                        <a:t>Standard</a:t>
                      </a:r>
                    </a:p>
                  </a:txBody>
                  <a:tcPr anchor="ctr"/>
                </a:tc>
                <a:tc>
                  <a:txBody>
                    <a:bodyPr/>
                    <a:lstStyle/>
                    <a:p>
                      <a:pPr algn="ctr"/>
                      <a:r>
                        <a:rPr lang="en-US" sz="1200" dirty="0">
                          <a:latin typeface="Arial" panose="020B0604020202020204" pitchFamily="34" charset="0"/>
                          <a:cs typeface="Arial" panose="020B0604020202020204" pitchFamily="34" charset="0"/>
                        </a:rPr>
                        <a:t>Enhanced</a:t>
                      </a:r>
                    </a:p>
                  </a:txBody>
                  <a:tcPr anchor="ctr"/>
                </a:tc>
                <a:extLst>
                  <a:ext uri="{0D108BD9-81ED-4DB2-BD59-A6C34878D82A}">
                    <a16:rowId xmlns:a16="http://schemas.microsoft.com/office/drawing/2014/main" val="447987109"/>
                  </a:ext>
                </a:extLst>
              </a:tr>
              <a:tr h="440121">
                <a:tc>
                  <a:txBody>
                    <a:bodyPr/>
                    <a:lstStyle/>
                    <a:p>
                      <a:pPr marL="0" algn="l" defTabSz="457145" rtl="0" eaLnBrk="1" latinLnBrk="0" hangingPunct="1"/>
                      <a:r>
                        <a:rPr lang="en-US" sz="1100" kern="1200" dirty="0">
                          <a:solidFill>
                            <a:schemeClr val="tx1">
                              <a:lumMod val="65000"/>
                              <a:lumOff val="35000"/>
                            </a:schemeClr>
                          </a:solidFill>
                          <a:latin typeface="Arial" panose="020B0604020202020204" pitchFamily="34" charset="0"/>
                          <a:cs typeface="Arial" panose="020B0604020202020204" pitchFamily="34" charset="0"/>
                        </a:rPr>
                        <a:t>Urgent Care Facility Treatment</a:t>
                      </a:r>
                      <a:endParaRPr lang="en-US" sz="11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tc>
                <a:tc>
                  <a:txBody>
                    <a:bodyPr/>
                    <a:lstStyle/>
                    <a:p>
                      <a:pPr algn="ctr"/>
                      <a:r>
                        <a:rPr lang="en-US" sz="1100" kern="1200" dirty="0">
                          <a:solidFill>
                            <a:schemeClr val="tx1">
                              <a:lumMod val="65000"/>
                              <a:lumOff val="35000"/>
                            </a:schemeClr>
                          </a:solidFill>
                          <a:latin typeface="Arial" panose="020B0604020202020204" pitchFamily="34" charset="0"/>
                          <a:ea typeface="+mn-ea"/>
                          <a:cs typeface="Arial" panose="020B0604020202020204" pitchFamily="34" charset="0"/>
                        </a:rPr>
                        <a:t>$225</a:t>
                      </a: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$300</a:t>
                      </a:r>
                    </a:p>
                  </a:txBody>
                  <a:tcPr anchor="ctr"/>
                </a:tc>
                <a:extLst>
                  <a:ext uri="{0D108BD9-81ED-4DB2-BD59-A6C34878D82A}">
                    <a16:rowId xmlns:a16="http://schemas.microsoft.com/office/drawing/2014/main" val="1532889099"/>
                  </a:ext>
                </a:extLst>
              </a:tr>
              <a:tr h="440121">
                <a:tc>
                  <a:txBody>
                    <a:bodyPr/>
                    <a:lstStyle/>
                    <a:p>
                      <a:r>
                        <a:rPr lang="en-US" sz="1100" dirty="0">
                          <a:solidFill>
                            <a:schemeClr val="tx1">
                              <a:lumMod val="65000"/>
                              <a:lumOff val="35000"/>
                            </a:schemeClr>
                          </a:solidFill>
                          <a:latin typeface="Arial" panose="020B0604020202020204" pitchFamily="34" charset="0"/>
                          <a:cs typeface="Arial" panose="020B0604020202020204" pitchFamily="34" charset="0"/>
                        </a:rPr>
                        <a:t>Laceration with sutures, up to 2”</a:t>
                      </a:r>
                      <a:r>
                        <a:rPr lang="en-US" sz="1100" baseline="30000" dirty="0">
                          <a:solidFill>
                            <a:schemeClr val="tx1">
                              <a:lumMod val="65000"/>
                              <a:lumOff val="35000"/>
                            </a:schemeClr>
                          </a:solidFill>
                          <a:latin typeface="Arial" panose="020B0604020202020204" pitchFamily="34" charset="0"/>
                          <a:cs typeface="Arial" panose="020B0604020202020204" pitchFamily="34" charset="0"/>
                        </a:rPr>
                        <a:t>1 </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$150</a:t>
                      </a: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$200</a:t>
                      </a:r>
                    </a:p>
                  </a:txBody>
                  <a:tcPr anchor="ctr"/>
                </a:tc>
                <a:extLst>
                  <a:ext uri="{0D108BD9-81ED-4DB2-BD59-A6C34878D82A}">
                    <a16:rowId xmlns:a16="http://schemas.microsoft.com/office/drawing/2014/main" val="117871993"/>
                  </a:ext>
                </a:extLst>
              </a:tr>
              <a:tr h="440121">
                <a:tc>
                  <a:txBody>
                    <a:bodyPr/>
                    <a:lstStyle/>
                    <a:p>
                      <a:r>
                        <a:rPr lang="en-US" sz="1100" dirty="0">
                          <a:solidFill>
                            <a:schemeClr val="tx1">
                              <a:lumMod val="65000"/>
                              <a:lumOff val="35000"/>
                            </a:schemeClr>
                          </a:solidFill>
                          <a:latin typeface="Arial" panose="020B0604020202020204" pitchFamily="34" charset="0"/>
                          <a:cs typeface="Arial" panose="020B0604020202020204" pitchFamily="34" charset="0"/>
                        </a:rPr>
                        <a:t>Physical therapy (up to 10 per accident) </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$50</a:t>
                      </a: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497478409"/>
                  </a:ext>
                </a:extLst>
              </a:tr>
              <a:tr h="279904">
                <a:tc>
                  <a:txBody>
                    <a:bodyPr/>
                    <a:lstStyle/>
                    <a:p>
                      <a:r>
                        <a:rPr lang="en-US" sz="1100" dirty="0">
                          <a:solidFill>
                            <a:schemeClr val="tx1">
                              <a:lumMod val="65000"/>
                              <a:lumOff val="35000"/>
                            </a:schemeClr>
                          </a:solidFill>
                          <a:latin typeface="Arial" panose="020B0604020202020204" pitchFamily="34" charset="0"/>
                          <a:cs typeface="Arial" panose="020B0604020202020204" pitchFamily="34" charset="0"/>
                        </a:rPr>
                        <a:t>Concussion</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$300</a:t>
                      </a: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$350</a:t>
                      </a:r>
                    </a:p>
                  </a:txBody>
                  <a:tcPr anchor="ctr"/>
                </a:tc>
                <a:extLst>
                  <a:ext uri="{0D108BD9-81ED-4DB2-BD59-A6C34878D82A}">
                    <a16:rowId xmlns:a16="http://schemas.microsoft.com/office/drawing/2014/main" val="806064929"/>
                  </a:ext>
                </a:extLst>
              </a:tr>
              <a:tr h="440121">
                <a:tc>
                  <a:txBody>
                    <a:bodyPr/>
                    <a:lstStyle/>
                    <a:p>
                      <a:r>
                        <a:rPr lang="en-US" sz="1100" dirty="0">
                          <a:solidFill>
                            <a:schemeClr val="tx1">
                              <a:lumMod val="65000"/>
                              <a:lumOff val="35000"/>
                            </a:schemeClr>
                          </a:solidFill>
                          <a:latin typeface="Arial" panose="020B0604020202020204" pitchFamily="34" charset="0"/>
                          <a:cs typeface="Arial" panose="020B0604020202020204" pitchFamily="34" charset="0"/>
                        </a:rPr>
                        <a:t>Follow-up doctor treatment</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$100</a:t>
                      </a:r>
                    </a:p>
                  </a:txBody>
                  <a:tcPr anchor="ctr"/>
                </a:tc>
                <a:tc>
                  <a:txBody>
                    <a:bodyPr/>
                    <a:lstStyle/>
                    <a:p>
                      <a:pPr algn="ctr"/>
                      <a:r>
                        <a:rPr lang="en-US" sz="1100" dirty="0">
                          <a:solidFill>
                            <a:schemeClr val="tx1">
                              <a:lumMod val="65000"/>
                              <a:lumOff val="35000"/>
                            </a:schemeClr>
                          </a:solidFill>
                          <a:latin typeface="Arial" panose="020B0604020202020204" pitchFamily="34" charset="0"/>
                          <a:cs typeface="Arial" panose="020B0604020202020204" pitchFamily="34" charset="0"/>
                        </a:rPr>
                        <a:t>$125</a:t>
                      </a:r>
                    </a:p>
                  </a:txBody>
                  <a:tcPr anchor="ctr"/>
                </a:tc>
                <a:extLst>
                  <a:ext uri="{0D108BD9-81ED-4DB2-BD59-A6C34878D82A}">
                    <a16:rowId xmlns:a16="http://schemas.microsoft.com/office/drawing/2014/main" val="2490243969"/>
                  </a:ext>
                </a:extLst>
              </a:tr>
            </a:tbl>
          </a:graphicData>
        </a:graphic>
      </p:graphicFrame>
      <p:pic>
        <p:nvPicPr>
          <p:cNvPr id="15" name="Audio 14">
            <a:hlinkClick r:id="" action="ppaction://media"/>
            <a:extLst>
              <a:ext uri="{FF2B5EF4-FFF2-40B4-BE49-F238E27FC236}">
                <a16:creationId xmlns:a16="http://schemas.microsoft.com/office/drawing/2014/main" id="{039DCAB7-6B66-579F-6706-D37C084F70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25719370"/>
      </p:ext>
    </p:extLst>
  </p:cSld>
  <p:clrMapOvr>
    <a:masterClrMapping/>
  </p:clrMapOvr>
  <p:transition spd="slow" advTm="686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400" y="387357"/>
            <a:ext cx="8305800" cy="430887"/>
          </a:xfrm>
          <a:prstGeom prst="rect">
            <a:avLst/>
          </a:prstGeom>
          <a:noFill/>
        </p:spPr>
        <p:txBody>
          <a:bodyPr wrap="square" lIns="0" tIns="0" rIns="0" bIns="0" rtlCol="0">
            <a:spAutoFit/>
          </a:bodyPr>
          <a:lstStyle/>
          <a:p>
            <a:pPr lvl="0" defTabSz="914400">
              <a:defRPr/>
            </a:pPr>
            <a:r>
              <a:rPr lang="en-US" sz="2800" dirty="0">
                <a:solidFill>
                  <a:srgbClr val="F58000"/>
                </a:solidFill>
                <a:latin typeface="Arial" panose="020B0604020202020204" pitchFamily="34" charset="0"/>
                <a:cs typeface="Arial" panose="020B0604020202020204" pitchFamily="34" charset="0"/>
              </a:rPr>
              <a:t>Accident Insurance intuitive claims example</a:t>
            </a:r>
          </a:p>
        </p:txBody>
      </p:sp>
      <p:sp>
        <p:nvSpPr>
          <p:cNvPr id="26" name="Rectangle 25">
            <a:extLst>
              <a:ext uri="{FF2B5EF4-FFF2-40B4-BE49-F238E27FC236}">
                <a16:creationId xmlns:a16="http://schemas.microsoft.com/office/drawing/2014/main" id="{A839BEBC-54D4-B640-841C-EC607159AEF2}"/>
              </a:ext>
            </a:extLst>
          </p:cNvPr>
          <p:cNvSpPr/>
          <p:nvPr/>
        </p:nvSpPr>
        <p:spPr>
          <a:xfrm>
            <a:off x="297558" y="5450263"/>
            <a:ext cx="7018902" cy="400110"/>
          </a:xfrm>
          <a:prstGeom prst="rect">
            <a:avLst/>
          </a:prstGeom>
        </p:spPr>
        <p:txBody>
          <a:bodyPr wrap="square">
            <a:spAutoFit/>
          </a:bodyPr>
          <a:lstStyle/>
          <a:p>
            <a:pPr defTabSz="342900"/>
            <a:r>
              <a:rPr lang="en-US" sz="1000" dirty="0">
                <a:solidFill>
                  <a:schemeClr val="tx1">
                    <a:lumMod val="65000"/>
                    <a:lumOff val="35000"/>
                  </a:schemeClr>
                </a:solidFill>
                <a:latin typeface="Arial" panose="020B0604020202020204" pitchFamily="34" charset="0"/>
                <a:cs typeface="Arial" panose="020B0604020202020204" pitchFamily="34" charset="0"/>
              </a:rPr>
              <a:t>The example is provided for illustrative purposes only. A complete description of benefits, limitations, exclusions and termination of coverage will be provided in the certificate of insurance and riders</a:t>
            </a:r>
            <a:r>
              <a:rPr lang="en-US" sz="1000" dirty="0">
                <a:solidFill>
                  <a:prstClr val="black">
                    <a:lumMod val="65000"/>
                    <a:lumOff val="35000"/>
                  </a:prstClr>
                </a:solidFill>
                <a:latin typeface="Arial" panose="020B0604020202020204" pitchFamily="34" charset="0"/>
                <a:cs typeface="Arial" panose="020B0604020202020204" pitchFamily="34" charset="0"/>
              </a:rPr>
              <a:t>. </a:t>
            </a:r>
          </a:p>
        </p:txBody>
      </p:sp>
      <p:sp>
        <p:nvSpPr>
          <p:cNvPr id="64" name="TextBox 63"/>
          <p:cNvSpPr txBox="1"/>
          <p:nvPr/>
        </p:nvSpPr>
        <p:spPr>
          <a:xfrm>
            <a:off x="0" y="0"/>
            <a:ext cx="0" cy="0"/>
          </a:xfrm>
          <a:prstGeom prst="rect">
            <a:avLst/>
          </a:prstGeom>
        </p:spPr>
        <p:txBody>
          <a:bodyPr rtlCol="0" anchor="t">
            <a:noAutofit/>
          </a:bodyPr>
          <a:lstStyle/>
          <a:p>
            <a:pPr algn="l"/>
            <a:endParaRPr lang="en-US" sz="1100" dirty="0"/>
          </a:p>
          <a:p>
            <a:r>
              <a:rPr lang="en-US" sz="100" dirty="0"/>
              <a:t>ADMASTER-STAMP!1327234-0922</a:t>
            </a:r>
          </a:p>
        </p:txBody>
      </p:sp>
      <p:sp>
        <p:nvSpPr>
          <p:cNvPr id="30" name="AutoShape 2" descr="Image result for flat user icon svg woman"/>
          <p:cNvSpPr>
            <a:spLocks noChangeAspect="1" noChangeArrowheads="1"/>
          </p:cNvSpPr>
          <p:nvPr/>
        </p:nvSpPr>
        <p:spPr bwMode="auto">
          <a:xfrm>
            <a:off x="3079865" y="3467469"/>
            <a:ext cx="683090" cy="910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44424" y="1094766"/>
            <a:ext cx="2168640" cy="369332"/>
          </a:xfrm>
          <a:prstGeom prst="rect">
            <a:avLst/>
          </a:prstGeom>
          <a:noFill/>
        </p:spPr>
        <p:txBody>
          <a:bodyPr wrap="squar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Meet Rhonda</a:t>
            </a:r>
          </a:p>
        </p:txBody>
      </p:sp>
      <p:sp>
        <p:nvSpPr>
          <p:cNvPr id="22" name="Rectangle 21">
            <a:extLst>
              <a:ext uri="{FF2B5EF4-FFF2-40B4-BE49-F238E27FC236}">
                <a16:creationId xmlns:a16="http://schemas.microsoft.com/office/drawing/2014/main" id="{E527564F-7FD5-654C-E74B-B682F9D31465}"/>
              </a:ext>
            </a:extLst>
          </p:cNvPr>
          <p:cNvSpPr/>
          <p:nvPr/>
        </p:nvSpPr>
        <p:spPr>
          <a:xfrm>
            <a:off x="0" y="1536035"/>
            <a:ext cx="9144000" cy="3056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5595D"/>
              </a:solidFill>
            </a:endParaRPr>
          </a:p>
        </p:txBody>
      </p:sp>
      <p:sp>
        <p:nvSpPr>
          <p:cNvPr id="24" name="Rectangle 23">
            <a:extLst>
              <a:ext uri="{FF2B5EF4-FFF2-40B4-BE49-F238E27FC236}">
                <a16:creationId xmlns:a16="http://schemas.microsoft.com/office/drawing/2014/main" id="{0968D9FE-F587-9C7C-816F-E6F2BB3CF9E5}"/>
              </a:ext>
            </a:extLst>
          </p:cNvPr>
          <p:cNvSpPr/>
          <p:nvPr/>
        </p:nvSpPr>
        <p:spPr>
          <a:xfrm>
            <a:off x="275143" y="1637214"/>
            <a:ext cx="1969016" cy="925574"/>
          </a:xfrm>
          <a:prstGeom prst="rect">
            <a:avLst/>
          </a:prstGeom>
        </p:spPr>
        <p:txBody>
          <a:bodyPr wrap="square" anchor="t">
            <a:spAutoFit/>
          </a:bodyPr>
          <a:lstStyle/>
          <a:p>
            <a:pPr algn="ctr" defTabSz="914400">
              <a:lnSpc>
                <a:spcPct val="110000"/>
              </a:lnSpc>
              <a:defRPr/>
            </a:pPr>
            <a:r>
              <a:rPr lang="en-US" sz="1000" dirty="0">
                <a:solidFill>
                  <a:srgbClr val="55595D"/>
                </a:solidFill>
                <a:latin typeface="Arial" panose="020B0604020202020204" pitchFamily="34" charset="0"/>
                <a:cs typeface="Arial" panose="020B0604020202020204" pitchFamily="34" charset="0"/>
              </a:rPr>
              <a:t>Rhonda fell while carrying groceries and ended up in the emergency room. Rhonda submitted an accident claim under the Standard Plan. </a:t>
            </a:r>
          </a:p>
        </p:txBody>
      </p:sp>
      <p:sp>
        <p:nvSpPr>
          <p:cNvPr id="25" name="Rectangle 24">
            <a:extLst>
              <a:ext uri="{FF2B5EF4-FFF2-40B4-BE49-F238E27FC236}">
                <a16:creationId xmlns:a16="http://schemas.microsoft.com/office/drawing/2014/main" id="{74D58DA7-1A28-F57E-131B-E61962F06BE0}"/>
              </a:ext>
            </a:extLst>
          </p:cNvPr>
          <p:cNvSpPr/>
          <p:nvPr/>
        </p:nvSpPr>
        <p:spPr>
          <a:xfrm>
            <a:off x="2258908" y="1637214"/>
            <a:ext cx="1986591" cy="756297"/>
          </a:xfrm>
          <a:prstGeom prst="rect">
            <a:avLst/>
          </a:prstGeom>
        </p:spPr>
        <p:txBody>
          <a:bodyPr wrap="square" anchor="t">
            <a:spAutoFit/>
          </a:bodyPr>
          <a:lstStyle/>
          <a:p>
            <a:pPr algn="ctr" defTabSz="914400">
              <a:lnSpc>
                <a:spcPct val="110000"/>
              </a:lnSpc>
              <a:defRPr/>
            </a:pPr>
            <a:r>
              <a:rPr lang="en-US" sz="1000" dirty="0">
                <a:solidFill>
                  <a:srgbClr val="55595D"/>
                </a:solidFill>
                <a:latin typeface="Arial" panose="020B0604020202020204" pitchFamily="34" charset="0"/>
                <a:cs typeface="Arial" panose="020B0604020202020204" pitchFamily="34" charset="0"/>
              </a:rPr>
              <a:t>We reviewed the claim Rhonda submitted for her emergency room visit ($300), x-ray ($100) and fractured foot ($2,250). </a:t>
            </a:r>
          </a:p>
        </p:txBody>
      </p:sp>
      <p:sp>
        <p:nvSpPr>
          <p:cNvPr id="27" name="Rectangle 26">
            <a:extLst>
              <a:ext uri="{FF2B5EF4-FFF2-40B4-BE49-F238E27FC236}">
                <a16:creationId xmlns:a16="http://schemas.microsoft.com/office/drawing/2014/main" id="{5AB65089-9737-BAEC-9308-38996A5E69DB}"/>
              </a:ext>
            </a:extLst>
          </p:cNvPr>
          <p:cNvSpPr/>
          <p:nvPr/>
        </p:nvSpPr>
        <p:spPr>
          <a:xfrm>
            <a:off x="4313411" y="1637213"/>
            <a:ext cx="2323762" cy="756297"/>
          </a:xfrm>
          <a:prstGeom prst="rect">
            <a:avLst/>
          </a:prstGeom>
        </p:spPr>
        <p:txBody>
          <a:bodyPr wrap="square" anchor="t">
            <a:spAutoFit/>
          </a:bodyPr>
          <a:lstStyle/>
          <a:p>
            <a:pPr algn="ctr" defTabSz="914400">
              <a:lnSpc>
                <a:spcPct val="110000"/>
              </a:lnSpc>
              <a:defRPr/>
            </a:pPr>
            <a:r>
              <a:rPr lang="en-US" sz="1000" dirty="0">
                <a:solidFill>
                  <a:srgbClr val="55595D"/>
                </a:solidFill>
                <a:latin typeface="Arial" panose="020B0604020202020204" pitchFamily="34" charset="0"/>
                <a:cs typeface="Arial" panose="020B0604020202020204" pitchFamily="34" charset="0"/>
              </a:rPr>
              <a:t>We also anticipated that Rhonda would require a covered follow-up doctor visit ($100) and medical equipment ($200).</a:t>
            </a:r>
          </a:p>
        </p:txBody>
      </p:sp>
      <p:sp>
        <p:nvSpPr>
          <p:cNvPr id="29" name="Rectangle 28">
            <a:extLst>
              <a:ext uri="{FF2B5EF4-FFF2-40B4-BE49-F238E27FC236}">
                <a16:creationId xmlns:a16="http://schemas.microsoft.com/office/drawing/2014/main" id="{B58158DA-53B1-2A51-9993-DA09F367F314}"/>
              </a:ext>
            </a:extLst>
          </p:cNvPr>
          <p:cNvSpPr/>
          <p:nvPr/>
        </p:nvSpPr>
        <p:spPr>
          <a:xfrm>
            <a:off x="6758253" y="1637213"/>
            <a:ext cx="2360029" cy="925574"/>
          </a:xfrm>
          <a:prstGeom prst="rect">
            <a:avLst/>
          </a:prstGeom>
        </p:spPr>
        <p:txBody>
          <a:bodyPr wrap="square" anchor="t">
            <a:spAutoFit/>
          </a:bodyPr>
          <a:lstStyle/>
          <a:p>
            <a:pPr algn="ctr" defTabSz="914400">
              <a:lnSpc>
                <a:spcPct val="110000"/>
              </a:lnSpc>
              <a:defRPr/>
            </a:pPr>
            <a:r>
              <a:rPr lang="en-US" sz="1000" dirty="0">
                <a:solidFill>
                  <a:srgbClr val="55595D"/>
                </a:solidFill>
                <a:latin typeface="Arial" panose="020B0604020202020204" pitchFamily="34" charset="0"/>
                <a:cs typeface="Arial" panose="020B0604020202020204" pitchFamily="34" charset="0"/>
              </a:rPr>
              <a:t>Rhonda received ($2,950) payment for her initial claim which also included the anticipated covered follow-up visit and medical equipment with no additional documentation required. </a:t>
            </a:r>
            <a:endParaRPr lang="en-US" sz="1000" strike="sngStrike" dirty="0">
              <a:solidFill>
                <a:srgbClr val="55595D"/>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49B97976-1CFA-B9B5-2042-E426B54EC449}"/>
              </a:ext>
            </a:extLst>
          </p:cNvPr>
          <p:cNvGrpSpPr/>
          <p:nvPr/>
        </p:nvGrpSpPr>
        <p:grpSpPr>
          <a:xfrm>
            <a:off x="5380214" y="2637467"/>
            <a:ext cx="641356" cy="640080"/>
            <a:chOff x="4111230" y="2129293"/>
            <a:chExt cx="935727" cy="933866"/>
          </a:xfrm>
        </p:grpSpPr>
        <p:sp>
          <p:nvSpPr>
            <p:cNvPr id="35" name="Oval 34">
              <a:extLst>
                <a:ext uri="{FF2B5EF4-FFF2-40B4-BE49-F238E27FC236}">
                  <a16:creationId xmlns:a16="http://schemas.microsoft.com/office/drawing/2014/main" id="{2835FA5F-F9B7-6814-0B91-3AA5CA16E267}"/>
                </a:ext>
              </a:extLst>
            </p:cNvPr>
            <p:cNvSpPr/>
            <p:nvPr/>
          </p:nvSpPr>
          <p:spPr>
            <a:xfrm>
              <a:off x="4111230" y="2129293"/>
              <a:ext cx="935727" cy="933866"/>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dirty="0">
                <a:solidFill>
                  <a:prstClr val="white"/>
                </a:solidFill>
                <a:latin typeface="Calibri Light" panose="020F0302020204030204" pitchFamily="34" charset="0"/>
              </a:endParaRPr>
            </a:p>
          </p:txBody>
        </p:sp>
        <p:pic>
          <p:nvPicPr>
            <p:cNvPr id="36" name="Picture 35">
              <a:extLst>
                <a:ext uri="{FF2B5EF4-FFF2-40B4-BE49-F238E27FC236}">
                  <a16:creationId xmlns:a16="http://schemas.microsoft.com/office/drawing/2014/main" id="{7B64B062-EDC6-961F-13E7-13F4077AF554}"/>
                </a:ext>
              </a:extLst>
            </p:cNvPr>
            <p:cNvPicPr>
              <a:picLocks noChangeAspect="1"/>
            </p:cNvPicPr>
            <p:nvPr/>
          </p:nvPicPr>
          <p:blipFill>
            <a:blip r:embed="rId5"/>
            <a:stretch>
              <a:fillRect/>
            </a:stretch>
          </p:blipFill>
          <p:spPr>
            <a:xfrm>
              <a:off x="4395217" y="2333824"/>
              <a:ext cx="393173" cy="502007"/>
            </a:xfrm>
            <a:prstGeom prst="rect">
              <a:avLst/>
            </a:prstGeom>
          </p:spPr>
        </p:pic>
      </p:grpSp>
      <p:grpSp>
        <p:nvGrpSpPr>
          <p:cNvPr id="37" name="Group 36">
            <a:extLst>
              <a:ext uri="{FF2B5EF4-FFF2-40B4-BE49-F238E27FC236}">
                <a16:creationId xmlns:a16="http://schemas.microsoft.com/office/drawing/2014/main" id="{6FFEE3E6-1E1F-6429-7729-31B84E397B21}"/>
              </a:ext>
            </a:extLst>
          </p:cNvPr>
          <p:cNvGrpSpPr/>
          <p:nvPr/>
        </p:nvGrpSpPr>
        <p:grpSpPr>
          <a:xfrm>
            <a:off x="2985987" y="2637467"/>
            <a:ext cx="640080" cy="640080"/>
            <a:chOff x="2366459" y="2129292"/>
            <a:chExt cx="949115" cy="949115"/>
          </a:xfrm>
        </p:grpSpPr>
        <p:sp>
          <p:nvSpPr>
            <p:cNvPr id="38" name="Oval 37">
              <a:extLst>
                <a:ext uri="{FF2B5EF4-FFF2-40B4-BE49-F238E27FC236}">
                  <a16:creationId xmlns:a16="http://schemas.microsoft.com/office/drawing/2014/main" id="{3E46465A-0503-8C4E-DF19-A58BED3EFD4E}"/>
                </a:ext>
              </a:extLst>
            </p:cNvPr>
            <p:cNvSpPr/>
            <p:nvPr/>
          </p:nvSpPr>
          <p:spPr>
            <a:xfrm>
              <a:off x="2366459" y="2129292"/>
              <a:ext cx="949115" cy="949115"/>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dirty="0">
                <a:solidFill>
                  <a:prstClr val="white"/>
                </a:solidFill>
                <a:latin typeface="Calibri Light" panose="020F0302020204030204" pitchFamily="34" charset="0"/>
              </a:endParaRPr>
            </a:p>
          </p:txBody>
        </p:sp>
        <p:pic>
          <p:nvPicPr>
            <p:cNvPr id="39" name="Picture 38">
              <a:extLst>
                <a:ext uri="{FF2B5EF4-FFF2-40B4-BE49-F238E27FC236}">
                  <a16:creationId xmlns:a16="http://schemas.microsoft.com/office/drawing/2014/main" id="{34D53FDD-97F1-18C3-2646-9071F21B3DB2}"/>
                </a:ext>
              </a:extLst>
            </p:cNvPr>
            <p:cNvPicPr>
              <a:picLocks noChangeAspect="1"/>
            </p:cNvPicPr>
            <p:nvPr/>
          </p:nvPicPr>
          <p:blipFill>
            <a:blip r:embed="rId6"/>
            <a:stretch>
              <a:fillRect/>
            </a:stretch>
          </p:blipFill>
          <p:spPr>
            <a:xfrm>
              <a:off x="2592149" y="2385950"/>
              <a:ext cx="484351" cy="484351"/>
            </a:xfrm>
            <a:prstGeom prst="rect">
              <a:avLst/>
            </a:prstGeom>
          </p:spPr>
        </p:pic>
      </p:grpSp>
      <p:grpSp>
        <p:nvGrpSpPr>
          <p:cNvPr id="40" name="Group 39">
            <a:extLst>
              <a:ext uri="{FF2B5EF4-FFF2-40B4-BE49-F238E27FC236}">
                <a16:creationId xmlns:a16="http://schemas.microsoft.com/office/drawing/2014/main" id="{A42F6232-9569-782C-863A-8D88731FDFCD}"/>
              </a:ext>
            </a:extLst>
          </p:cNvPr>
          <p:cNvGrpSpPr/>
          <p:nvPr/>
        </p:nvGrpSpPr>
        <p:grpSpPr>
          <a:xfrm>
            <a:off x="939611" y="2637467"/>
            <a:ext cx="640080" cy="640080"/>
            <a:chOff x="621689" y="2129292"/>
            <a:chExt cx="949115" cy="949115"/>
          </a:xfrm>
        </p:grpSpPr>
        <p:sp>
          <p:nvSpPr>
            <p:cNvPr id="41" name="Oval 40">
              <a:extLst>
                <a:ext uri="{FF2B5EF4-FFF2-40B4-BE49-F238E27FC236}">
                  <a16:creationId xmlns:a16="http://schemas.microsoft.com/office/drawing/2014/main" id="{B8176210-D55C-DCC8-7F27-E92DF42E6244}"/>
                </a:ext>
              </a:extLst>
            </p:cNvPr>
            <p:cNvSpPr/>
            <p:nvPr/>
          </p:nvSpPr>
          <p:spPr>
            <a:xfrm>
              <a:off x="621689" y="2129292"/>
              <a:ext cx="949115" cy="949115"/>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US" dirty="0">
                <a:solidFill>
                  <a:prstClr val="white"/>
                </a:solidFill>
                <a:latin typeface="Calibri Light" panose="020F0302020204030204" pitchFamily="34" charset="0"/>
              </a:endParaRPr>
            </a:p>
          </p:txBody>
        </p:sp>
        <p:pic>
          <p:nvPicPr>
            <p:cNvPr id="42" name="Picture 41">
              <a:extLst>
                <a:ext uri="{FF2B5EF4-FFF2-40B4-BE49-F238E27FC236}">
                  <a16:creationId xmlns:a16="http://schemas.microsoft.com/office/drawing/2014/main" id="{BB052F1D-1D4F-5CAA-3B4D-5280FCFAC17B}"/>
                </a:ext>
              </a:extLst>
            </p:cNvPr>
            <p:cNvPicPr>
              <a:picLocks noChangeAspect="1"/>
            </p:cNvPicPr>
            <p:nvPr/>
          </p:nvPicPr>
          <p:blipFill>
            <a:blip r:embed="rId7"/>
            <a:stretch>
              <a:fillRect/>
            </a:stretch>
          </p:blipFill>
          <p:spPr>
            <a:xfrm>
              <a:off x="880449" y="2323218"/>
              <a:ext cx="459397" cy="479045"/>
            </a:xfrm>
            <a:prstGeom prst="rect">
              <a:avLst/>
            </a:prstGeom>
          </p:spPr>
        </p:pic>
      </p:grpSp>
      <p:grpSp>
        <p:nvGrpSpPr>
          <p:cNvPr id="43" name="Group 42">
            <a:extLst>
              <a:ext uri="{FF2B5EF4-FFF2-40B4-BE49-F238E27FC236}">
                <a16:creationId xmlns:a16="http://schemas.microsoft.com/office/drawing/2014/main" id="{E7C16A7B-62BE-AF53-0058-C9BB8CF0D07F}"/>
              </a:ext>
            </a:extLst>
          </p:cNvPr>
          <p:cNvGrpSpPr/>
          <p:nvPr/>
        </p:nvGrpSpPr>
        <p:grpSpPr>
          <a:xfrm>
            <a:off x="7693923" y="2606592"/>
            <a:ext cx="640080" cy="640080"/>
            <a:chOff x="1193035" y="3869996"/>
            <a:chExt cx="903819" cy="903819"/>
          </a:xfrm>
        </p:grpSpPr>
        <p:sp>
          <p:nvSpPr>
            <p:cNvPr id="44" name="Oval 43">
              <a:extLst>
                <a:ext uri="{FF2B5EF4-FFF2-40B4-BE49-F238E27FC236}">
                  <a16:creationId xmlns:a16="http://schemas.microsoft.com/office/drawing/2014/main" id="{67A88404-D2EA-A77C-DC44-248AC76DE311}"/>
                </a:ext>
              </a:extLst>
            </p:cNvPr>
            <p:cNvSpPr/>
            <p:nvPr/>
          </p:nvSpPr>
          <p:spPr>
            <a:xfrm>
              <a:off x="1193035" y="3869996"/>
              <a:ext cx="903819" cy="903819"/>
            </a:xfrm>
            <a:prstGeom prst="ellipse">
              <a:avLst/>
            </a:prstGeom>
            <a:solidFill>
              <a:schemeClr val="bg1"/>
            </a:solidFill>
            <a:ln w="19050">
              <a:solidFill>
                <a:srgbClr val="F5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Light" panose="020F0302020204030204" pitchFamily="34" charset="0"/>
              </a:endParaRPr>
            </a:p>
          </p:txBody>
        </p:sp>
        <p:pic>
          <p:nvPicPr>
            <p:cNvPr id="45" name="Picture 44">
              <a:extLst>
                <a:ext uri="{FF2B5EF4-FFF2-40B4-BE49-F238E27FC236}">
                  <a16:creationId xmlns:a16="http://schemas.microsoft.com/office/drawing/2014/main" id="{079863F6-F01D-9D41-35B9-14D31CF41C77}"/>
                </a:ext>
              </a:extLst>
            </p:cNvPr>
            <p:cNvPicPr>
              <a:picLocks noChangeAspect="1"/>
            </p:cNvPicPr>
            <p:nvPr/>
          </p:nvPicPr>
          <p:blipFill>
            <a:blip r:embed="rId8"/>
            <a:stretch>
              <a:fillRect/>
            </a:stretch>
          </p:blipFill>
          <p:spPr>
            <a:xfrm>
              <a:off x="1344821" y="4135769"/>
              <a:ext cx="632153" cy="379522"/>
            </a:xfrm>
            <a:prstGeom prst="rect">
              <a:avLst/>
            </a:prstGeom>
          </p:spPr>
        </p:pic>
      </p:grpSp>
      <p:pic>
        <p:nvPicPr>
          <p:cNvPr id="28" name="Picture 27" descr="A picture containing outdoor, ground, person, sitting&#10;&#10;Description automatically generated">
            <a:extLst>
              <a:ext uri="{FF2B5EF4-FFF2-40B4-BE49-F238E27FC236}">
                <a16:creationId xmlns:a16="http://schemas.microsoft.com/office/drawing/2014/main" id="{79D151B0-A437-428D-96E8-2122C35554D1}"/>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16798" b="51269"/>
          <a:stretch/>
        </p:blipFill>
        <p:spPr>
          <a:xfrm>
            <a:off x="0" y="3331490"/>
            <a:ext cx="9144000" cy="1946592"/>
          </a:xfrm>
          <a:prstGeom prst="rect">
            <a:avLst/>
          </a:prstGeom>
        </p:spPr>
      </p:pic>
      <p:pic>
        <p:nvPicPr>
          <p:cNvPr id="7" name="Audio 6">
            <a:hlinkClick r:id="" action="ppaction://media"/>
            <a:extLst>
              <a:ext uri="{FF2B5EF4-FFF2-40B4-BE49-F238E27FC236}">
                <a16:creationId xmlns:a16="http://schemas.microsoft.com/office/drawing/2014/main" id="{EF8B1F64-A631-92E3-90F6-22CEA3A9519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64400530"/>
      </p:ext>
    </p:extLst>
  </p:cSld>
  <p:clrMapOvr>
    <a:masterClrMapping/>
  </p:clrMapOvr>
  <p:transition spd="slow" advTm="567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LAYLIST_ID" val="-1"/>
  <p:tag name="ARTICULATE_SLIDE_GUID" val="cbe00ea1-a5eb-4728-8afe-8f93571cbf27"/>
  <p:tag name="ARTICULATE_SLIDE_NAV" val="23"/>
  <p:tag name="AUDIO_ID" val="312"/>
  <p:tag name="ARTICULATE_NAV_LEVEL" val="1"/>
  <p:tag name="ARTICULATE_SLIDE_PRESENTER_GUID" val="87ecc4e7-c1e9-4b61-8c5b-69eb9e2af069"/>
  <p:tag name="ARTICULATE_SLIDE_PAUSE" val="1"/>
  <p:tag name="ARTICULATE_LOCK_SLIDE" val="0"/>
  <p:tag name="ARTICULATE_HIDE_SLIDE" val="1"/>
  <p:tag name="ARTICULATE_PLAYER_CONTROL_PREVIOUS" val="True"/>
  <p:tag name="ARTICULATE_PLAYER_CONTROL_NEXT" val="True"/>
  <p:tag name="ARTICULATE_USED_LAYOUT" val="2"/>
</p:tagLst>
</file>

<file path=ppt/theme/theme1.xml><?xml version="1.0" encoding="utf-8"?>
<a:theme xmlns:a="http://schemas.openxmlformats.org/drawingml/2006/main" name="Proxima- layout">
  <a:themeElements>
    <a:clrScheme name="Custom 1">
      <a:dk1>
        <a:sysClr val="windowText" lastClr="000000"/>
      </a:dk1>
      <a:lt1>
        <a:sysClr val="window" lastClr="FFFFFF"/>
      </a:lt1>
      <a:dk2>
        <a:srgbClr val="F58000"/>
      </a:dk2>
      <a:lt2>
        <a:srgbClr val="0097A9"/>
      </a:lt2>
      <a:accent1>
        <a:srgbClr val="D75426"/>
      </a:accent1>
      <a:accent2>
        <a:srgbClr val="B73F7C"/>
      </a:accent2>
      <a:accent3>
        <a:srgbClr val="551B57"/>
      </a:accent3>
      <a:accent4>
        <a:srgbClr val="76C5E4"/>
      </a:accent4>
      <a:accent5>
        <a:srgbClr val="145A7B"/>
      </a:accent5>
      <a:accent6>
        <a:srgbClr val="F58000"/>
      </a:accent6>
      <a:hlink>
        <a:srgbClr val="0097A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rial - layout">
  <a:themeElements>
    <a:clrScheme name="Custom 1">
      <a:dk1>
        <a:sysClr val="windowText" lastClr="000000"/>
      </a:dk1>
      <a:lt1>
        <a:sysClr val="window" lastClr="FFFFFF"/>
      </a:lt1>
      <a:dk2>
        <a:srgbClr val="F58000"/>
      </a:dk2>
      <a:lt2>
        <a:srgbClr val="0097A9"/>
      </a:lt2>
      <a:accent1>
        <a:srgbClr val="D75426"/>
      </a:accent1>
      <a:accent2>
        <a:srgbClr val="B73F7C"/>
      </a:accent2>
      <a:accent3>
        <a:srgbClr val="551B57"/>
      </a:accent3>
      <a:accent4>
        <a:srgbClr val="76C5E4"/>
      </a:accent4>
      <a:accent5>
        <a:srgbClr val="145A7B"/>
      </a:accent5>
      <a:accent6>
        <a:srgbClr val="F58000"/>
      </a:accent6>
      <a:hlink>
        <a:srgbClr val="0097A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Computed" displayName="Computed" id="eb054703-577b-4eeb-ac9f-7dd437b63d58" isdomainofvalue="False" dataSourceId="d5ca5ec3-efd3-4f55-801a-e8de6349f101"/>
</file>

<file path=customXml/item10.xml><?xml version="1.0" encoding="utf-8"?>
<AllExternalAdhocVariableMappings/>
</file>

<file path=customXml/item2.xml><?xml version="1.0" encoding="utf-8"?>
<ct:contentTypeSchema xmlns:ct="http://schemas.microsoft.com/office/2006/metadata/contentType" xmlns:ma="http://schemas.microsoft.com/office/2006/metadata/properties/metaAttributes" ct:_="" ma:_="" ma:contentTypeName="Document" ma:contentTypeID="0x0101006D12CAF6CF6F8543B957D8C0BC42C0F4" ma:contentTypeVersion="2" ma:contentTypeDescription="Create a new document." ma:contentTypeScope="" ma:versionID="c9fabf354a2bbcbf09a47af88f4a9f32">
  <xsd:schema xmlns:xsd="http://www.w3.org/2001/XMLSchema" xmlns:xs="http://www.w3.org/2001/XMLSchema" xmlns:p="http://schemas.microsoft.com/office/2006/metadata/properties" xmlns:ns2="http://schemas.microsoft.com/sharepoint/v4" xmlns:ns3="70783467-c526-4b52-8834-6ac0f3bd9bff" targetNamespace="http://schemas.microsoft.com/office/2006/metadata/properties" ma:root="true" ma:fieldsID="4293ed0b93e4d931dedaed52e0125f3e" ns2:_="" ns3:_="">
    <xsd:import namespace="http://schemas.microsoft.com/sharepoint/v4"/>
    <xsd:import namespace="70783467-c526-4b52-8834-6ac0f3bd9bff"/>
    <xsd:element name="properties">
      <xsd:complexType>
        <xsd:sequence>
          <xsd:element name="documentManagement">
            <xsd:complexType>
              <xsd:all>
                <xsd:element ref="ns2:IconOverlay" minOccurs="0"/>
                <xsd:element ref="ns3:i53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83467-c526-4b52-8834-6ac0f3bd9bff" elementFormDefault="qualified">
    <xsd:import namespace="http://schemas.microsoft.com/office/2006/documentManagement/types"/>
    <xsd:import namespace="http://schemas.microsoft.com/office/infopath/2007/PartnerControls"/>
    <xsd:element name="i53i" ma:index="9" nillable="true" ma:displayName="Text" ma:internalName="i53i">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VariableList UniqueId="d3af664b-cea3-427b-ad34-c2528d77ffbc" Name="System" ContentType="XML" MajorVersion="0" MinorVersion="1" isLocalCopy="False" IsBaseObject="False" DataSourceId="ad3673e7-52eb-4cba-8ed1-9a431edfee81" DataSourceMajorVersion="0" DataSourceMinorVersion="1"/>
</file>

<file path=customXml/item5.xml><?xml version="1.0" encoding="utf-8"?>
<VariableListDefinition name="AD_HOC" displayName="AD_HOC" id="06060804-3469-4d40-ac4a-be486aef883a" isdomainofvalue="False" dataSourceId="45a54ea1-115f-425b-b87b-cc9c33910019"/>
</file>

<file path=customXml/item6.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i53i xmlns="70783467-c526-4b52-8834-6ac0f3bd9bff" xsi:nil="true"/>
  </documentManagement>
</p:properties>
</file>

<file path=customXml/item7.xml><?xml version="1.0" encoding="utf-8"?>
<VariableList UniqueId="eb054703-577b-4eeb-ac9f-7dd437b63d58" Name="Computed" ContentType="XML" MajorVersion="0" MinorVersion="1" isLocalCopy="False" IsBaseObject="False" DataSourceId="d5ca5ec3-efd3-4f55-801a-e8de6349f101" DataSourceMajorVersion="0" DataSourceMinorVersion="1"/>
</file>

<file path=customXml/item8.xml><?xml version="1.0" encoding="utf-8"?>
<VariableList UniqueId="06060804-3469-4d40-ac4a-be486aef883a" Name="AD_HOC" ContentType="XML" MajorVersion="0" MinorVersion="1" isLocalCopy="False" IsBaseObject="False" DataSourceId="45a54ea1-115f-425b-b87b-cc9c33910019" DataSourceMajorVersion="0" DataSourceMinorVersion="1"/>
</file>

<file path=customXml/item9.xml><?xml version="1.0" encoding="utf-8"?>
<VariableListDefinition name="System" displayName="System" id="d3af664b-cea3-427b-ad34-c2528d77ffbc" isdomainofvalue="False" dataSourceId="ad3673e7-52eb-4cba-8ed1-9a431edfee81"/>
</file>

<file path=customXml/itemProps1.xml><?xml version="1.0" encoding="utf-8"?>
<ds:datastoreItem xmlns:ds="http://schemas.openxmlformats.org/officeDocument/2006/customXml" ds:itemID="{57D03BE1-3038-43AA-AE5A-1F67412126F3}">
  <ds:schemaRefs/>
</ds:datastoreItem>
</file>

<file path=customXml/itemProps10.xml><?xml version="1.0" encoding="utf-8"?>
<ds:datastoreItem xmlns:ds="http://schemas.openxmlformats.org/officeDocument/2006/customXml" ds:itemID="{17B27671-71A4-453F-8D2F-5C0AEA6968F6}">
  <ds:schemaRefs/>
</ds:datastoreItem>
</file>

<file path=customXml/itemProps2.xml><?xml version="1.0" encoding="utf-8"?>
<ds:datastoreItem xmlns:ds="http://schemas.openxmlformats.org/officeDocument/2006/customXml" ds:itemID="{11FC7569-D8EC-4D1F-B144-30ED428EF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70783467-c526-4b52-8834-6ac0f3bd9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1A8F22-9546-4022-9376-22B93D568032}">
  <ds:schemaRefs>
    <ds:schemaRef ds:uri="http://schemas.microsoft.com/sharepoint/v3/contenttype/forms"/>
  </ds:schemaRefs>
</ds:datastoreItem>
</file>

<file path=customXml/itemProps4.xml><?xml version="1.0" encoding="utf-8"?>
<ds:datastoreItem xmlns:ds="http://schemas.openxmlformats.org/officeDocument/2006/customXml" ds:itemID="{9C85B600-587E-4E89-9836-6E423B9B0556}">
  <ds:schemaRefs/>
</ds:datastoreItem>
</file>

<file path=customXml/itemProps5.xml><?xml version="1.0" encoding="utf-8"?>
<ds:datastoreItem xmlns:ds="http://schemas.openxmlformats.org/officeDocument/2006/customXml" ds:itemID="{2F9EE707-6D02-4A40-9E95-91553DD33435}">
  <ds:schemaRefs/>
</ds:datastoreItem>
</file>

<file path=customXml/itemProps6.xml><?xml version="1.0" encoding="utf-8"?>
<ds:datastoreItem xmlns:ds="http://schemas.openxmlformats.org/officeDocument/2006/customXml" ds:itemID="{024D57F7-A536-4DBD-BE5D-48A595410E37}">
  <ds:schemaRefs>
    <ds:schemaRef ds:uri="http://schemas.microsoft.com/sharepoint/v4"/>
    <ds:schemaRef ds:uri="http://schemas.microsoft.com/office/2006/metadata/properties"/>
    <ds:schemaRef ds:uri="http://purl.org/dc/dcmitype/"/>
    <ds:schemaRef ds:uri="http://www.w3.org/XML/1998/namespace"/>
    <ds:schemaRef ds:uri="70783467-c526-4b52-8834-6ac0f3bd9bff"/>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s>
</ds:datastoreItem>
</file>

<file path=customXml/itemProps7.xml><?xml version="1.0" encoding="utf-8"?>
<ds:datastoreItem xmlns:ds="http://schemas.openxmlformats.org/officeDocument/2006/customXml" ds:itemID="{687CDD61-3366-40D2-AA56-4C99DD034DAF}">
  <ds:schemaRefs/>
</ds:datastoreItem>
</file>

<file path=customXml/itemProps8.xml><?xml version="1.0" encoding="utf-8"?>
<ds:datastoreItem xmlns:ds="http://schemas.openxmlformats.org/officeDocument/2006/customXml" ds:itemID="{8A4D13ED-E637-4C26-9369-CB89003BD41A}">
  <ds:schemaRefs/>
</ds:datastoreItem>
</file>

<file path=customXml/itemProps9.xml><?xml version="1.0" encoding="utf-8"?>
<ds:datastoreItem xmlns:ds="http://schemas.openxmlformats.org/officeDocument/2006/customXml" ds:itemID="{67C2E147-F312-49DD-A6FA-B7E1C05BE402}">
  <ds:schemaRefs/>
</ds:datastoreItem>
</file>

<file path=docProps/app.xml><?xml version="1.0" encoding="utf-8"?>
<Properties xmlns="http://schemas.openxmlformats.org/officeDocument/2006/extended-properties" xmlns:vt="http://schemas.openxmlformats.org/officeDocument/2006/docPropsVTypes">
  <Template>Office Theme</Template>
  <TotalTime>38131</TotalTime>
  <Words>1998</Words>
  <Application>Microsoft Office PowerPoint</Application>
  <PresentationFormat>On-screen Show (4:3)</PresentationFormat>
  <Paragraphs>253</Paragraphs>
  <Slides>17</Slides>
  <Notes>16</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 Regular</vt:lpstr>
      <vt:lpstr>Calibri</vt:lpstr>
      <vt:lpstr>Calibri Light</vt:lpstr>
      <vt:lpstr>Proxima Nova Lt</vt:lpstr>
      <vt:lpstr>Proxima- layout</vt:lpstr>
      <vt:lpstr>Arial - layout</vt:lpstr>
      <vt:lpstr>PowerPoint Presentation</vt:lpstr>
      <vt:lpstr>NEW!!  Voya Supplemental Health Benefits</vt:lpstr>
      <vt:lpstr>Critical Illness Insurance</vt:lpstr>
      <vt:lpstr>Sample payment amounts</vt:lpstr>
      <vt:lpstr>PowerPoint Presentation</vt:lpstr>
      <vt:lpstr>PowerPoint Presentation</vt:lpstr>
      <vt:lpstr>Accident Insurance</vt:lpstr>
      <vt:lpstr>What’s covered? </vt:lpstr>
      <vt:lpstr>PowerPoint Presentation</vt:lpstr>
      <vt:lpstr>PowerPoint Presentation</vt:lpstr>
      <vt:lpstr>Hospital Indemnity Insurance</vt:lpstr>
      <vt:lpstr>Sample Benefit Amounts</vt:lpstr>
      <vt:lpstr>PowerPoint Presentation</vt:lpstr>
      <vt:lpstr>PowerPoint Presentation</vt:lpstr>
      <vt:lpstr>Making the claim process easy </vt:lpstr>
      <vt:lpstr>Save the date!</vt:lpstr>
      <vt:lpstr>PowerPoint Presentation</vt:lpstr>
    </vt:vector>
  </TitlesOfParts>
  <Company>Voya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Simpson, E. (Eric)</dc:creator>
  <cp:lastModifiedBy>Howorka, K. (Keith)</cp:lastModifiedBy>
  <cp:revision>753</cp:revision>
  <cp:lastPrinted>2024-04-19T17:27:42Z</cp:lastPrinted>
  <dcterms:created xsi:type="dcterms:W3CDTF">2019-07-25T15:44:55Z</dcterms:created>
  <dcterms:modified xsi:type="dcterms:W3CDTF">2024-09-06T13:00:32Z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0x0101006D12CAF6CF6F8543B957D8C0BC42C0F4</vt:lpwstr>
  </property>
  <property fmtid="{D5CDD505-2E9C-101B-9397-08002B2CF9AE}" pid="3" name="MSIP_Label_a03dd4df-19b2-4daf-91f5-9ebdfbcb860d_Enabled">
    <vt:lpwstr>true</vt:lpwstr>
  </property>
  <property fmtid="{D5CDD505-2E9C-101B-9397-08002B2CF9AE}" pid="4" name="MSIP_Label_a03dd4df-19b2-4daf-91f5-9ebdfbcb860d_SetDate">
    <vt:lpwstr>2021-05-26T16:28:36Z</vt:lpwstr>
  </property>
  <property fmtid="{D5CDD505-2E9C-101B-9397-08002B2CF9AE}" pid="5" name="MSIP_Label_a03dd4df-19b2-4daf-91f5-9ebdfbcb860d_Method">
    <vt:lpwstr>Privileged</vt:lpwstr>
  </property>
  <property fmtid="{D5CDD505-2E9C-101B-9397-08002B2CF9AE}" pid="6" name="MSIP_Label_a03dd4df-19b2-4daf-91f5-9ebdfbcb860d_Name">
    <vt:lpwstr>C1 - Public</vt:lpwstr>
  </property>
  <property fmtid="{D5CDD505-2E9C-101B-9397-08002B2CF9AE}" pid="7" name="MSIP_Label_a03dd4df-19b2-4daf-91f5-9ebdfbcb860d_SiteId">
    <vt:lpwstr>e3054106-a46a-4dc0-b86d-2ba84a24cdc4</vt:lpwstr>
  </property>
  <property fmtid="{D5CDD505-2E9C-101B-9397-08002B2CF9AE}" pid="8" name="MSIP_Label_a03dd4df-19b2-4daf-91f5-9ebdfbcb860d_ActionId">
    <vt:lpwstr>42c307e0-452a-4783-ba7e-9bca74f708fc</vt:lpwstr>
  </property>
  <property fmtid="{D5CDD505-2E9C-101B-9397-08002B2CF9AE}" pid="9" name="MSIP_Label_a03dd4df-19b2-4daf-91f5-9ebdfbcb860d_ContentBits">
    <vt:lpwstr>0</vt:lpwstr>
  </property>
</Properties>
</file>