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6" r:id="rId5"/>
    <p:sldMasterId id="2147483890" r:id="rId6"/>
    <p:sldMasterId id="2147483903" r:id="rId7"/>
    <p:sldMasterId id="2147483920" r:id="rId8"/>
    <p:sldMasterId id="2147483932" r:id="rId9"/>
  </p:sldMasterIdLst>
  <p:notesMasterIdLst>
    <p:notesMasterId r:id="rId41"/>
  </p:notesMasterIdLst>
  <p:handoutMasterIdLst>
    <p:handoutMasterId r:id="rId42"/>
  </p:handoutMasterIdLst>
  <p:sldIdLst>
    <p:sldId id="281" r:id="rId10"/>
    <p:sldId id="419" r:id="rId11"/>
    <p:sldId id="337" r:id="rId12"/>
    <p:sldId id="341" r:id="rId13"/>
    <p:sldId id="340" r:id="rId14"/>
    <p:sldId id="342" r:id="rId15"/>
    <p:sldId id="449" r:id="rId16"/>
    <p:sldId id="296" r:id="rId17"/>
    <p:sldId id="297" r:id="rId18"/>
    <p:sldId id="298" r:id="rId19"/>
    <p:sldId id="322" r:id="rId20"/>
    <p:sldId id="447" r:id="rId21"/>
    <p:sldId id="446" r:id="rId22"/>
    <p:sldId id="450" r:id="rId23"/>
    <p:sldId id="424" r:id="rId24"/>
    <p:sldId id="429" r:id="rId25"/>
    <p:sldId id="443" r:id="rId26"/>
    <p:sldId id="448" r:id="rId27"/>
    <p:sldId id="358" r:id="rId28"/>
    <p:sldId id="274" r:id="rId29"/>
    <p:sldId id="430" r:id="rId30"/>
    <p:sldId id="431" r:id="rId31"/>
    <p:sldId id="432" r:id="rId32"/>
    <p:sldId id="433" r:id="rId33"/>
    <p:sldId id="434" r:id="rId34"/>
    <p:sldId id="436" r:id="rId35"/>
    <p:sldId id="437" r:id="rId36"/>
    <p:sldId id="438" r:id="rId37"/>
    <p:sldId id="439" r:id="rId38"/>
    <p:sldId id="440" r:id="rId39"/>
    <p:sldId id="444"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59">
          <p15:clr>
            <a:srgbClr val="A4A3A4"/>
          </p15:clr>
        </p15:guide>
        <p15:guide id="4" pos="49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 id="2" name="Jessica Nikunen" initials="JN" lastIdx="1" clrIdx="2"/>
  <p:cmAuthor id="3" name="Jenny Hering" initials="JH" lastIdx="1" clrIdx="3">
    <p:extLst>
      <p:ext uri="{19B8F6BF-5375-455C-9EA6-DF929625EA0E}">
        <p15:presenceInfo xmlns:p15="http://schemas.microsoft.com/office/powerpoint/2012/main" userId="Jenny H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7"/>
    <a:srgbClr val="DCDCCB"/>
    <a:srgbClr val="404040"/>
    <a:srgbClr val="A4C8E1"/>
    <a:srgbClr val="8FC3EA"/>
    <a:srgbClr val="898D8D"/>
    <a:srgbClr val="00263E"/>
    <a:srgbClr val="666666"/>
    <a:srgbClr val="000000"/>
    <a:srgbClr val="EA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CF136-75C5-4E77-94C9-A64764A86E06}" v="19" dt="2024-10-02T19:52:41.270"/>
    <p1510:client id="{B586BB69-5A0A-4987-BBC6-1032F800AC05}" v="41" dt="2024-10-02T02:44:55.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5903" autoAdjust="0"/>
  </p:normalViewPr>
  <p:slideViewPr>
    <p:cSldViewPr snapToGrid="0" snapToObjects="1">
      <p:cViewPr varScale="1">
        <p:scale>
          <a:sx n="98" d="100"/>
          <a:sy n="98" d="100"/>
        </p:scale>
        <p:origin x="1992" y="84"/>
      </p:cViewPr>
      <p:guideLst>
        <p:guide orient="horz" pos="2160"/>
        <p:guide pos="2880"/>
        <p:guide orient="horz" pos="559"/>
        <p:guide pos="49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2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Van Deinse" userId="4272f861-1e1d-40dc-887e-057e7300a229" providerId="ADAL" clId="{B586BB69-5A0A-4987-BBC6-1032F800AC05}"/>
    <pc:docChg chg="custSel modSld">
      <pc:chgData name="Jenny Van Deinse" userId="4272f861-1e1d-40dc-887e-057e7300a229" providerId="ADAL" clId="{B586BB69-5A0A-4987-BBC6-1032F800AC05}" dt="2024-10-02T02:45:17.946" v="600" actId="478"/>
      <pc:docMkLst>
        <pc:docMk/>
      </pc:docMkLst>
      <pc:sldChg chg="addSp delSp modSp mod">
        <pc:chgData name="Jenny Van Deinse" userId="4272f861-1e1d-40dc-887e-057e7300a229" providerId="ADAL" clId="{B586BB69-5A0A-4987-BBC6-1032F800AC05}" dt="2024-10-02T02:45:17.946" v="600" actId="478"/>
        <pc:sldMkLst>
          <pc:docMk/>
          <pc:sldMk cId="4146642337" sldId="322"/>
        </pc:sldMkLst>
        <pc:spChg chg="del mod">
          <ac:chgData name="Jenny Van Deinse" userId="4272f861-1e1d-40dc-887e-057e7300a229" providerId="ADAL" clId="{B586BB69-5A0A-4987-BBC6-1032F800AC05}" dt="2024-10-02T02:45:12.957" v="599" actId="478"/>
          <ac:spMkLst>
            <pc:docMk/>
            <pc:sldMk cId="4146642337" sldId="322"/>
            <ac:spMk id="2" creationId="{00000000-0000-0000-0000-000000000000}"/>
          </ac:spMkLst>
        </pc:spChg>
        <pc:spChg chg="mod">
          <ac:chgData name="Jenny Van Deinse" userId="4272f861-1e1d-40dc-887e-057e7300a229" providerId="ADAL" clId="{B586BB69-5A0A-4987-BBC6-1032F800AC05}" dt="2024-10-02T02:45:10.585" v="598" actId="20577"/>
          <ac:spMkLst>
            <pc:docMk/>
            <pc:sldMk cId="4146642337" sldId="322"/>
            <ac:spMk id="3" creationId="{00000000-0000-0000-0000-000000000000}"/>
          </ac:spMkLst>
        </pc:spChg>
        <pc:spChg chg="add del mod">
          <ac:chgData name="Jenny Van Deinse" userId="4272f861-1e1d-40dc-887e-057e7300a229" providerId="ADAL" clId="{B586BB69-5A0A-4987-BBC6-1032F800AC05}" dt="2024-10-02T02:45:17.946" v="600" actId="478"/>
          <ac:spMkLst>
            <pc:docMk/>
            <pc:sldMk cId="4146642337" sldId="322"/>
            <ac:spMk id="8" creationId="{633540D2-CF0B-D8DA-7EDB-C98FD16A766D}"/>
          </ac:spMkLst>
        </pc:spChg>
      </pc:sldChg>
      <pc:sldChg chg="modSp">
        <pc:chgData name="Jenny Van Deinse" userId="4272f861-1e1d-40dc-887e-057e7300a229" providerId="ADAL" clId="{B586BB69-5A0A-4987-BBC6-1032F800AC05}" dt="2024-10-02T02:42:33.671" v="584" actId="20577"/>
        <pc:sldMkLst>
          <pc:docMk/>
          <pc:sldMk cId="1443521518" sldId="448"/>
        </pc:sldMkLst>
        <pc:graphicFrameChg chg="mod">
          <ac:chgData name="Jenny Van Deinse" userId="4272f861-1e1d-40dc-887e-057e7300a229" providerId="ADAL" clId="{B586BB69-5A0A-4987-BBC6-1032F800AC05}" dt="2024-10-02T02:42:33.671" v="584" actId="20577"/>
          <ac:graphicFrameMkLst>
            <pc:docMk/>
            <pc:sldMk cId="1443521518" sldId="448"/>
            <ac:graphicFrameMk id="4" creationId="{00000000-0000-0000-0000-000000000000}"/>
          </ac:graphicFrameMkLst>
        </pc:graphicFrameChg>
      </pc:sldChg>
      <pc:sldChg chg="addSp delSp modSp mod">
        <pc:chgData name="Jenny Van Deinse" userId="4272f861-1e1d-40dc-887e-057e7300a229" providerId="ADAL" clId="{B586BB69-5A0A-4987-BBC6-1032F800AC05}" dt="2024-10-02T02:40:49.967" v="548" actId="1076"/>
        <pc:sldMkLst>
          <pc:docMk/>
          <pc:sldMk cId="2892747886" sldId="449"/>
        </pc:sldMkLst>
        <pc:spChg chg="add del mod">
          <ac:chgData name="Jenny Van Deinse" userId="4272f861-1e1d-40dc-887e-057e7300a229" providerId="ADAL" clId="{B586BB69-5A0A-4987-BBC6-1032F800AC05}" dt="2024-10-02T02:39:59.341" v="545" actId="12084"/>
          <ac:spMkLst>
            <pc:docMk/>
            <pc:sldMk cId="2892747886" sldId="449"/>
            <ac:spMk id="2" creationId="{5E85B1B6-1BB2-2DAD-BABA-42EC0DF43C90}"/>
          </ac:spMkLst>
        </pc:spChg>
        <pc:spChg chg="mod">
          <ac:chgData name="Jenny Van Deinse" userId="4272f861-1e1d-40dc-887e-057e7300a229" providerId="ADAL" clId="{B586BB69-5A0A-4987-BBC6-1032F800AC05}" dt="2024-10-02T02:35:07.498" v="0" actId="1076"/>
          <ac:spMkLst>
            <pc:docMk/>
            <pc:sldMk cId="2892747886" sldId="449"/>
            <ac:spMk id="3" creationId="{00000000-0000-0000-0000-000000000000}"/>
          </ac:spMkLst>
        </pc:spChg>
        <pc:spChg chg="del mod">
          <ac:chgData name="Jenny Van Deinse" userId="4272f861-1e1d-40dc-887e-057e7300a229" providerId="ADAL" clId="{B586BB69-5A0A-4987-BBC6-1032F800AC05}" dt="2024-10-02T02:36:59.423" v="266" actId="478"/>
          <ac:spMkLst>
            <pc:docMk/>
            <pc:sldMk cId="2892747886" sldId="449"/>
            <ac:spMk id="7" creationId="{00000000-0000-0000-0000-000000000000}"/>
          </ac:spMkLst>
        </pc:spChg>
        <pc:spChg chg="mod">
          <ac:chgData name="Jenny Van Deinse" userId="4272f861-1e1d-40dc-887e-057e7300a229" providerId="ADAL" clId="{B586BB69-5A0A-4987-BBC6-1032F800AC05}" dt="2024-10-02T02:35:11.779" v="1" actId="1076"/>
          <ac:spMkLst>
            <pc:docMk/>
            <pc:sldMk cId="2892747886" sldId="449"/>
            <ac:spMk id="8" creationId="{00000000-0000-0000-0000-000000000000}"/>
          </ac:spMkLst>
        </pc:spChg>
        <pc:graphicFrameChg chg="add mod">
          <ac:chgData name="Jenny Van Deinse" userId="4272f861-1e1d-40dc-887e-057e7300a229" providerId="ADAL" clId="{B586BB69-5A0A-4987-BBC6-1032F800AC05}" dt="2024-10-02T02:40:49.967" v="548" actId="1076"/>
          <ac:graphicFrameMkLst>
            <pc:docMk/>
            <pc:sldMk cId="2892747886" sldId="449"/>
            <ac:graphicFrameMk id="4" creationId="{ECADD3EA-29F7-99D6-A46D-643FE193EC38}"/>
          </ac:graphicFrameMkLst>
        </pc:graphicFrameChg>
      </pc:sldChg>
    </pc:docChg>
  </pc:docChgLst>
  <pc:docChgLst>
    <pc:chgData name="Katie Reger" userId="92a97853-3a80-433f-b267-a8395cca2dd5" providerId="ADAL" clId="{94BCF136-75C5-4E77-94C9-A64764A86E06}"/>
    <pc:docChg chg="undo custSel addSld delSld modSld modNotesMaster modHandout">
      <pc:chgData name="Katie Reger" userId="92a97853-3a80-433f-b267-a8395cca2dd5" providerId="ADAL" clId="{94BCF136-75C5-4E77-94C9-A64764A86E06}" dt="2024-10-02T19:52:41.270" v="595"/>
      <pc:docMkLst>
        <pc:docMk/>
      </pc:docMkLst>
      <pc:sldChg chg="modSp add del mod modNotes">
        <pc:chgData name="Katie Reger" userId="92a97853-3a80-433f-b267-a8395cca2dd5" providerId="ADAL" clId="{94BCF136-75C5-4E77-94C9-A64764A86E06}" dt="2024-10-02T19:52:41.270" v="595"/>
        <pc:sldMkLst>
          <pc:docMk/>
          <pc:sldMk cId="3257545311" sldId="296"/>
        </pc:sldMkLst>
        <pc:spChg chg="mod">
          <ac:chgData name="Katie Reger" userId="92a97853-3a80-433f-b267-a8395cca2dd5" providerId="ADAL" clId="{94BCF136-75C5-4E77-94C9-A64764A86E06}" dt="2024-10-01T20:25:04.625" v="540" actId="20577"/>
          <ac:spMkLst>
            <pc:docMk/>
            <pc:sldMk cId="3257545311" sldId="296"/>
            <ac:spMk id="38" creationId="{58ADEED0-F629-C245-89DA-55B49FFB0FEA}"/>
          </ac:spMkLst>
        </pc:spChg>
      </pc:sldChg>
      <pc:sldChg chg="modSp add mod modNotes">
        <pc:chgData name="Katie Reger" userId="92a97853-3a80-433f-b267-a8395cca2dd5" providerId="ADAL" clId="{94BCF136-75C5-4E77-94C9-A64764A86E06}" dt="2024-10-02T19:52:41.270" v="595"/>
        <pc:sldMkLst>
          <pc:docMk/>
          <pc:sldMk cId="313457327" sldId="297"/>
        </pc:sldMkLst>
        <pc:spChg chg="mod">
          <ac:chgData name="Katie Reger" userId="92a97853-3a80-433f-b267-a8395cca2dd5" providerId="ADAL" clId="{94BCF136-75C5-4E77-94C9-A64764A86E06}" dt="2024-10-02T14:13:21.652" v="560" actId="20577"/>
          <ac:spMkLst>
            <pc:docMk/>
            <pc:sldMk cId="313457327" sldId="297"/>
            <ac:spMk id="6" creationId="{00000000-0000-0000-0000-000000000000}"/>
          </ac:spMkLst>
        </pc:spChg>
      </pc:sldChg>
      <pc:sldChg chg="modNotes">
        <pc:chgData name="Katie Reger" userId="92a97853-3a80-433f-b267-a8395cca2dd5" providerId="ADAL" clId="{94BCF136-75C5-4E77-94C9-A64764A86E06}" dt="2024-10-02T19:52:41.270" v="595"/>
        <pc:sldMkLst>
          <pc:docMk/>
          <pc:sldMk cId="2775687514" sldId="298"/>
        </pc:sldMkLst>
      </pc:sldChg>
      <pc:sldChg chg="del">
        <pc:chgData name="Katie Reger" userId="92a97853-3a80-433f-b267-a8395cca2dd5" providerId="ADAL" clId="{94BCF136-75C5-4E77-94C9-A64764A86E06}" dt="2024-10-01T20:27:49.744" v="552" actId="47"/>
        <pc:sldMkLst>
          <pc:docMk/>
          <pc:sldMk cId="1878939005" sldId="413"/>
        </pc:sldMkLst>
      </pc:sldChg>
      <pc:sldChg chg="modSp mod">
        <pc:chgData name="Katie Reger" userId="92a97853-3a80-433f-b267-a8395cca2dd5" providerId="ADAL" clId="{94BCF136-75C5-4E77-94C9-A64764A86E06}" dt="2024-10-01T18:57:16.112" v="54" actId="20577"/>
        <pc:sldMkLst>
          <pc:docMk/>
          <pc:sldMk cId="3483981753" sldId="419"/>
        </pc:sldMkLst>
        <pc:spChg chg="mod">
          <ac:chgData name="Katie Reger" userId="92a97853-3a80-433f-b267-a8395cca2dd5" providerId="ADAL" clId="{94BCF136-75C5-4E77-94C9-A64764A86E06}" dt="2024-10-01T18:57:16.112" v="54" actId="20577"/>
          <ac:spMkLst>
            <pc:docMk/>
            <pc:sldMk cId="3483981753" sldId="419"/>
            <ac:spMk id="4" creationId="{00000000-0000-0000-0000-000000000000}"/>
          </ac:spMkLst>
        </pc:spChg>
        <pc:spChg chg="mod">
          <ac:chgData name="Katie Reger" userId="92a97853-3a80-433f-b267-a8395cca2dd5" providerId="ADAL" clId="{94BCF136-75C5-4E77-94C9-A64764A86E06}" dt="2024-10-01T17:53:25.178" v="3" actId="20577"/>
          <ac:spMkLst>
            <pc:docMk/>
            <pc:sldMk cId="3483981753" sldId="419"/>
            <ac:spMk id="5" creationId="{00000000-0000-0000-0000-000000000000}"/>
          </ac:spMkLst>
        </pc:spChg>
      </pc:sldChg>
      <pc:sldChg chg="modSp mod">
        <pc:chgData name="Katie Reger" userId="92a97853-3a80-433f-b267-a8395cca2dd5" providerId="ADAL" clId="{94BCF136-75C5-4E77-94C9-A64764A86E06}" dt="2024-10-02T14:15:04.467" v="562" actId="20577"/>
        <pc:sldMkLst>
          <pc:docMk/>
          <pc:sldMk cId="3356078008" sldId="429"/>
        </pc:sldMkLst>
        <pc:spChg chg="mod">
          <ac:chgData name="Katie Reger" userId="92a97853-3a80-433f-b267-a8395cca2dd5" providerId="ADAL" clId="{94BCF136-75C5-4E77-94C9-A64764A86E06}" dt="2024-10-02T14:15:04.467" v="562" actId="20577"/>
          <ac:spMkLst>
            <pc:docMk/>
            <pc:sldMk cId="3356078008" sldId="429"/>
            <ac:spMk id="4" creationId="{00000000-0000-0000-0000-000000000000}"/>
          </ac:spMkLst>
        </pc:spChg>
      </pc:sldChg>
      <pc:sldChg chg="modSp mod">
        <pc:chgData name="Katie Reger" userId="92a97853-3a80-433f-b267-a8395cca2dd5" providerId="ADAL" clId="{94BCF136-75C5-4E77-94C9-A64764A86E06}" dt="2024-10-02T14:15:36.923" v="566" actId="20577"/>
        <pc:sldMkLst>
          <pc:docMk/>
          <pc:sldMk cId="941388194" sldId="430"/>
        </pc:sldMkLst>
        <pc:spChg chg="mod">
          <ac:chgData name="Katie Reger" userId="92a97853-3a80-433f-b267-a8395cca2dd5" providerId="ADAL" clId="{94BCF136-75C5-4E77-94C9-A64764A86E06}" dt="2024-10-02T14:15:36.923" v="566" actId="20577"/>
          <ac:spMkLst>
            <pc:docMk/>
            <pc:sldMk cId="941388194" sldId="430"/>
            <ac:spMk id="39940" creationId="{00000000-0000-0000-0000-000000000000}"/>
          </ac:spMkLst>
        </pc:spChg>
      </pc:sldChg>
      <pc:sldChg chg="modNotes">
        <pc:chgData name="Katie Reger" userId="92a97853-3a80-433f-b267-a8395cca2dd5" providerId="ADAL" clId="{94BCF136-75C5-4E77-94C9-A64764A86E06}" dt="2024-10-02T19:52:41.270" v="595"/>
        <pc:sldMkLst>
          <pc:docMk/>
          <pc:sldMk cId="2512613895" sldId="431"/>
        </pc:sldMkLst>
      </pc:sldChg>
      <pc:sldChg chg="modNotes">
        <pc:chgData name="Katie Reger" userId="92a97853-3a80-433f-b267-a8395cca2dd5" providerId="ADAL" clId="{94BCF136-75C5-4E77-94C9-A64764A86E06}" dt="2024-10-02T19:52:41.270" v="595"/>
        <pc:sldMkLst>
          <pc:docMk/>
          <pc:sldMk cId="1631301288" sldId="432"/>
        </pc:sldMkLst>
      </pc:sldChg>
      <pc:sldChg chg="modNotes">
        <pc:chgData name="Katie Reger" userId="92a97853-3a80-433f-b267-a8395cca2dd5" providerId="ADAL" clId="{94BCF136-75C5-4E77-94C9-A64764A86E06}" dt="2024-10-02T19:52:41.270" v="595"/>
        <pc:sldMkLst>
          <pc:docMk/>
          <pc:sldMk cId="2089093806" sldId="434"/>
        </pc:sldMkLst>
      </pc:sldChg>
      <pc:sldChg chg="modNotes">
        <pc:chgData name="Katie Reger" userId="92a97853-3a80-433f-b267-a8395cca2dd5" providerId="ADAL" clId="{94BCF136-75C5-4E77-94C9-A64764A86E06}" dt="2024-10-02T19:52:41.270" v="595"/>
        <pc:sldMkLst>
          <pc:docMk/>
          <pc:sldMk cId="2621645322" sldId="436"/>
        </pc:sldMkLst>
      </pc:sldChg>
      <pc:sldChg chg="modNotes">
        <pc:chgData name="Katie Reger" userId="92a97853-3a80-433f-b267-a8395cca2dd5" providerId="ADAL" clId="{94BCF136-75C5-4E77-94C9-A64764A86E06}" dt="2024-10-02T19:52:41.270" v="595"/>
        <pc:sldMkLst>
          <pc:docMk/>
          <pc:sldMk cId="406861648" sldId="437"/>
        </pc:sldMkLst>
      </pc:sldChg>
      <pc:sldChg chg="modNotes">
        <pc:chgData name="Katie Reger" userId="92a97853-3a80-433f-b267-a8395cca2dd5" providerId="ADAL" clId="{94BCF136-75C5-4E77-94C9-A64764A86E06}" dt="2024-10-02T19:52:41.270" v="595"/>
        <pc:sldMkLst>
          <pc:docMk/>
          <pc:sldMk cId="89239684" sldId="438"/>
        </pc:sldMkLst>
      </pc:sldChg>
      <pc:sldChg chg="modNotes">
        <pc:chgData name="Katie Reger" userId="92a97853-3a80-433f-b267-a8395cca2dd5" providerId="ADAL" clId="{94BCF136-75C5-4E77-94C9-A64764A86E06}" dt="2024-10-02T19:52:41.270" v="595"/>
        <pc:sldMkLst>
          <pc:docMk/>
          <pc:sldMk cId="3923668495" sldId="439"/>
        </pc:sldMkLst>
      </pc:sldChg>
      <pc:sldChg chg="modNotes">
        <pc:chgData name="Katie Reger" userId="92a97853-3a80-433f-b267-a8395cca2dd5" providerId="ADAL" clId="{94BCF136-75C5-4E77-94C9-A64764A86E06}" dt="2024-10-02T19:52:41.270" v="595"/>
        <pc:sldMkLst>
          <pc:docMk/>
          <pc:sldMk cId="1457972091" sldId="440"/>
        </pc:sldMkLst>
      </pc:sldChg>
      <pc:sldChg chg="modSp">
        <pc:chgData name="Katie Reger" userId="92a97853-3a80-433f-b267-a8395cca2dd5" providerId="ADAL" clId="{94BCF136-75C5-4E77-94C9-A64764A86E06}" dt="2024-10-02T17:52:35.008" v="570" actId="20577"/>
        <pc:sldMkLst>
          <pc:docMk/>
          <pc:sldMk cId="1443521518" sldId="448"/>
        </pc:sldMkLst>
        <pc:graphicFrameChg chg="mod">
          <ac:chgData name="Katie Reger" userId="92a97853-3a80-433f-b267-a8395cca2dd5" providerId="ADAL" clId="{94BCF136-75C5-4E77-94C9-A64764A86E06}" dt="2024-10-02T17:52:35.008" v="570" actId="20577"/>
          <ac:graphicFrameMkLst>
            <pc:docMk/>
            <pc:sldMk cId="1443521518" sldId="448"/>
            <ac:graphicFrameMk id="4" creationId="{00000000-0000-0000-0000-000000000000}"/>
          </ac:graphicFrameMkLst>
        </pc:graphicFrameChg>
      </pc:sldChg>
      <pc:sldChg chg="addSp delSp modSp add mod">
        <pc:chgData name="Katie Reger" userId="92a97853-3a80-433f-b267-a8395cca2dd5" providerId="ADAL" clId="{94BCF136-75C5-4E77-94C9-A64764A86E06}" dt="2024-10-01T19:09:42.295" v="536" actId="1076"/>
        <pc:sldMkLst>
          <pc:docMk/>
          <pc:sldMk cId="2892747886" sldId="449"/>
        </pc:sldMkLst>
        <pc:spChg chg="add del mod">
          <ac:chgData name="Katie Reger" userId="92a97853-3a80-433f-b267-a8395cca2dd5" providerId="ADAL" clId="{94BCF136-75C5-4E77-94C9-A64764A86E06}" dt="2024-10-01T18:58:56.521" v="75" actId="478"/>
          <ac:spMkLst>
            <pc:docMk/>
            <pc:sldMk cId="2892747886" sldId="449"/>
            <ac:spMk id="2" creationId="{A300EE1E-FE6F-D37F-3608-346FC72A17CE}"/>
          </ac:spMkLst>
        </pc:spChg>
        <pc:spChg chg="mod">
          <ac:chgData name="Katie Reger" userId="92a97853-3a80-433f-b267-a8395cca2dd5" providerId="ADAL" clId="{94BCF136-75C5-4E77-94C9-A64764A86E06}" dt="2024-10-01T19:09:42.295" v="536" actId="1076"/>
          <ac:spMkLst>
            <pc:docMk/>
            <pc:sldMk cId="2892747886" sldId="449"/>
            <ac:spMk id="7" creationId="{00000000-0000-0000-0000-000000000000}"/>
          </ac:spMkLst>
        </pc:spChg>
        <pc:spChg chg="mod">
          <ac:chgData name="Katie Reger" userId="92a97853-3a80-433f-b267-a8395cca2dd5" providerId="ADAL" clId="{94BCF136-75C5-4E77-94C9-A64764A86E06}" dt="2024-10-01T18:58:27.218" v="72" actId="20577"/>
          <ac:spMkLst>
            <pc:docMk/>
            <pc:sldMk cId="2892747886" sldId="449"/>
            <ac:spMk id="8" creationId="{00000000-0000-0000-0000-000000000000}"/>
          </ac:spMkLst>
        </pc:spChg>
        <pc:graphicFrameChg chg="del">
          <ac:chgData name="Katie Reger" userId="92a97853-3a80-433f-b267-a8395cca2dd5" providerId="ADAL" clId="{94BCF136-75C5-4E77-94C9-A64764A86E06}" dt="2024-10-01T18:57:46.023" v="56" actId="478"/>
          <ac:graphicFrameMkLst>
            <pc:docMk/>
            <pc:sldMk cId="2892747886" sldId="449"/>
            <ac:graphicFrameMk id="6" creationId="{00000000-0000-0000-0000-000000000000}"/>
          </ac:graphicFrameMkLst>
        </pc:graphicFrameChg>
      </pc:sldChg>
      <pc:sldChg chg="addSp delSp modSp add mod">
        <pc:chgData name="Katie Reger" userId="92a97853-3a80-433f-b267-a8395cca2dd5" providerId="ADAL" clId="{94BCF136-75C5-4E77-94C9-A64764A86E06}" dt="2024-10-02T19:06:27.361" v="594" actId="255"/>
        <pc:sldMkLst>
          <pc:docMk/>
          <pc:sldMk cId="3094057623" sldId="450"/>
        </pc:sldMkLst>
        <pc:spChg chg="mod">
          <ac:chgData name="Katie Reger" userId="92a97853-3a80-433f-b267-a8395cca2dd5" providerId="ADAL" clId="{94BCF136-75C5-4E77-94C9-A64764A86E06}" dt="2024-10-01T20:27:39.936" v="551" actId="20577"/>
          <ac:spMkLst>
            <pc:docMk/>
            <pc:sldMk cId="3094057623" sldId="450"/>
            <ac:spMk id="2" creationId="{00000000-0000-0000-0000-000000000000}"/>
          </ac:spMkLst>
        </pc:spChg>
        <pc:graphicFrameChg chg="add mod modGraphic">
          <ac:chgData name="Katie Reger" userId="92a97853-3a80-433f-b267-a8395cca2dd5" providerId="ADAL" clId="{94BCF136-75C5-4E77-94C9-A64764A86E06}" dt="2024-10-02T19:06:27.361" v="594" actId="255"/>
          <ac:graphicFrameMkLst>
            <pc:docMk/>
            <pc:sldMk cId="3094057623" sldId="450"/>
            <ac:graphicFrameMk id="3" creationId="{539CDB4A-5075-3868-18C9-BDD8350A907C}"/>
          </ac:graphicFrameMkLst>
        </pc:graphicFrameChg>
        <pc:graphicFrameChg chg="add del mod modGraphic">
          <ac:chgData name="Katie Reger" userId="92a97853-3a80-433f-b267-a8395cca2dd5" providerId="ADAL" clId="{94BCF136-75C5-4E77-94C9-A64764A86E06}" dt="2024-10-02T19:05:54.647" v="589" actId="478"/>
          <ac:graphicFrameMkLst>
            <pc:docMk/>
            <pc:sldMk cId="3094057623" sldId="450"/>
            <ac:graphicFrameMk id="4" creationId="{1E3C0A1E-FE98-01F9-D25A-2C8E2C818528}"/>
          </ac:graphicFrameMkLst>
        </pc:graphicFrameChg>
        <pc:picChg chg="del">
          <ac:chgData name="Katie Reger" userId="92a97853-3a80-433f-b267-a8395cca2dd5" providerId="ADAL" clId="{94BCF136-75C5-4E77-94C9-A64764A86E06}" dt="2024-10-01T20:26:56.237" v="542" actId="478"/>
          <ac:picMkLst>
            <pc:docMk/>
            <pc:sldMk cId="3094057623" sldId="450"/>
            <ac:picMk id="3"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DEAC8-07D1-491B-A1DC-A294DD3A4AE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DD9D3248-CC83-4FE2-BA8D-915814BED81F}">
      <dgm:prSet phldrT="[Text]"/>
      <dgm:spPr/>
      <dgm:t>
        <a:bodyPr/>
        <a:lstStyle/>
        <a:p>
          <a:r>
            <a:rPr lang="en-US" dirty="0"/>
            <a:t>Medical Insurance</a:t>
          </a:r>
        </a:p>
      </dgm:t>
    </dgm:pt>
    <dgm:pt modelId="{8AD113DC-5E83-46A2-86CA-9E3F3ACB761C}" type="parTrans" cxnId="{9961E09A-0DBC-4D7C-8CD0-62B0D1516D39}">
      <dgm:prSet/>
      <dgm:spPr/>
      <dgm:t>
        <a:bodyPr/>
        <a:lstStyle/>
        <a:p>
          <a:endParaRPr lang="en-US"/>
        </a:p>
      </dgm:t>
    </dgm:pt>
    <dgm:pt modelId="{EC7171AC-3395-48ED-8FA8-B3E144C3C6F4}" type="sibTrans" cxnId="{9961E09A-0DBC-4D7C-8CD0-62B0D1516D39}">
      <dgm:prSet/>
      <dgm:spPr/>
      <dgm:t>
        <a:bodyPr/>
        <a:lstStyle/>
        <a:p>
          <a:endParaRPr lang="en-US"/>
        </a:p>
      </dgm:t>
    </dgm:pt>
    <dgm:pt modelId="{1EF68DB2-3D3F-406E-A30C-6A65818DB8B9}">
      <dgm:prSet phldrT="[Text]"/>
      <dgm:spPr/>
      <dgm:t>
        <a:bodyPr/>
        <a:lstStyle/>
        <a:p>
          <a:r>
            <a:rPr lang="en-US" dirty="0"/>
            <a:t>Dental Insurance</a:t>
          </a:r>
        </a:p>
      </dgm:t>
    </dgm:pt>
    <dgm:pt modelId="{A93527DD-517A-47B0-9EC4-837D154E2E2B}" type="parTrans" cxnId="{8C5D1239-5142-4173-85FF-674E5EDCB614}">
      <dgm:prSet/>
      <dgm:spPr/>
      <dgm:t>
        <a:bodyPr/>
        <a:lstStyle/>
        <a:p>
          <a:endParaRPr lang="en-US"/>
        </a:p>
      </dgm:t>
    </dgm:pt>
    <dgm:pt modelId="{FEA36C0F-ACFD-4079-A6E9-973546A1D383}" type="sibTrans" cxnId="{8C5D1239-5142-4173-85FF-674E5EDCB614}">
      <dgm:prSet/>
      <dgm:spPr/>
      <dgm:t>
        <a:bodyPr/>
        <a:lstStyle/>
        <a:p>
          <a:endParaRPr lang="en-US"/>
        </a:p>
      </dgm:t>
    </dgm:pt>
    <dgm:pt modelId="{4B886DDD-359C-4CD9-9659-DE1DE54CD3DC}">
      <dgm:prSet/>
      <dgm:spPr/>
      <dgm:t>
        <a:bodyPr/>
        <a:lstStyle/>
        <a:p>
          <a:r>
            <a:rPr lang="en-US" dirty="0"/>
            <a:t>Value-Added Programs</a:t>
          </a:r>
        </a:p>
      </dgm:t>
    </dgm:pt>
    <dgm:pt modelId="{5B4FF95E-27AD-4FAD-814E-68A3F1EC110A}" type="parTrans" cxnId="{EB4888C0-F78E-4B34-9B6C-3A3AE6F381F2}">
      <dgm:prSet/>
      <dgm:spPr/>
      <dgm:t>
        <a:bodyPr/>
        <a:lstStyle/>
        <a:p>
          <a:endParaRPr lang="en-US"/>
        </a:p>
      </dgm:t>
    </dgm:pt>
    <dgm:pt modelId="{ED1C6537-1304-45C4-9A19-6C1EBB705678}" type="sibTrans" cxnId="{EB4888C0-F78E-4B34-9B6C-3A3AE6F381F2}">
      <dgm:prSet/>
      <dgm:spPr/>
      <dgm:t>
        <a:bodyPr/>
        <a:lstStyle/>
        <a:p>
          <a:endParaRPr lang="en-US"/>
        </a:p>
      </dgm:t>
    </dgm:pt>
    <dgm:pt modelId="{84E11654-84EF-432E-ABA9-132409786EA8}">
      <dgm:prSet/>
      <dgm:spPr/>
      <dgm:t>
        <a:bodyPr/>
        <a:lstStyle/>
        <a:p>
          <a:r>
            <a:rPr lang="en-US" dirty="0"/>
            <a:t>Questions</a:t>
          </a:r>
        </a:p>
      </dgm:t>
    </dgm:pt>
    <dgm:pt modelId="{126B7128-623A-4D91-AC37-31D1BADFEB3D}" type="parTrans" cxnId="{F0D69360-C289-4CA2-A2B6-AD93E99014FA}">
      <dgm:prSet/>
      <dgm:spPr/>
      <dgm:t>
        <a:bodyPr/>
        <a:lstStyle/>
        <a:p>
          <a:endParaRPr lang="en-US"/>
        </a:p>
      </dgm:t>
    </dgm:pt>
    <dgm:pt modelId="{11FFFFB3-99AF-4423-997B-60B88BE65B73}" type="sibTrans" cxnId="{F0D69360-C289-4CA2-A2B6-AD93E99014FA}">
      <dgm:prSet/>
      <dgm:spPr/>
      <dgm:t>
        <a:bodyPr/>
        <a:lstStyle/>
        <a:p>
          <a:endParaRPr lang="en-US"/>
        </a:p>
      </dgm:t>
    </dgm:pt>
    <dgm:pt modelId="{4CD45981-77F0-4CB5-AF0D-2397C0A1139E}" type="pres">
      <dgm:prSet presAssocID="{5E6DEAC8-07D1-491B-A1DC-A294DD3A4AE9}" presName="linear" presStyleCnt="0">
        <dgm:presLayoutVars>
          <dgm:dir/>
          <dgm:animLvl val="lvl"/>
          <dgm:resizeHandles val="exact"/>
        </dgm:presLayoutVars>
      </dgm:prSet>
      <dgm:spPr/>
    </dgm:pt>
    <dgm:pt modelId="{FC634C7F-4AAD-4163-B605-2FA946BE73DA}" type="pres">
      <dgm:prSet presAssocID="{DD9D3248-CC83-4FE2-BA8D-915814BED81F}" presName="parentLin" presStyleCnt="0"/>
      <dgm:spPr/>
    </dgm:pt>
    <dgm:pt modelId="{2806B60C-D5A7-4770-8FB9-982E86F0844F}" type="pres">
      <dgm:prSet presAssocID="{DD9D3248-CC83-4FE2-BA8D-915814BED81F}" presName="parentLeftMargin" presStyleLbl="node1" presStyleIdx="0" presStyleCnt="4"/>
      <dgm:spPr/>
    </dgm:pt>
    <dgm:pt modelId="{7C55C5B2-25FC-42E9-A74D-7BDEB0B70F0D}" type="pres">
      <dgm:prSet presAssocID="{DD9D3248-CC83-4FE2-BA8D-915814BED81F}" presName="parentText" presStyleLbl="node1" presStyleIdx="0" presStyleCnt="4">
        <dgm:presLayoutVars>
          <dgm:chMax val="0"/>
          <dgm:bulletEnabled val="1"/>
        </dgm:presLayoutVars>
      </dgm:prSet>
      <dgm:spPr/>
    </dgm:pt>
    <dgm:pt modelId="{2B642FB5-0F41-455B-8B4F-3A2108FCE7FC}" type="pres">
      <dgm:prSet presAssocID="{DD9D3248-CC83-4FE2-BA8D-915814BED81F}" presName="negativeSpace" presStyleCnt="0"/>
      <dgm:spPr/>
    </dgm:pt>
    <dgm:pt modelId="{9E1B294C-49F1-4BEC-93AF-F806D0A68980}" type="pres">
      <dgm:prSet presAssocID="{DD9D3248-CC83-4FE2-BA8D-915814BED81F}" presName="childText" presStyleLbl="conFgAcc1" presStyleIdx="0" presStyleCnt="4">
        <dgm:presLayoutVars>
          <dgm:bulletEnabled val="1"/>
        </dgm:presLayoutVars>
      </dgm:prSet>
      <dgm:spPr/>
    </dgm:pt>
    <dgm:pt modelId="{EE0CCBFC-226D-43D6-9342-3F2FA09CC257}" type="pres">
      <dgm:prSet presAssocID="{EC7171AC-3395-48ED-8FA8-B3E144C3C6F4}" presName="spaceBetweenRectangles" presStyleCnt="0"/>
      <dgm:spPr/>
    </dgm:pt>
    <dgm:pt modelId="{9F715373-47FD-476D-9045-74712180D70C}" type="pres">
      <dgm:prSet presAssocID="{1EF68DB2-3D3F-406E-A30C-6A65818DB8B9}" presName="parentLin" presStyleCnt="0"/>
      <dgm:spPr/>
    </dgm:pt>
    <dgm:pt modelId="{0B138642-91F5-4939-BE59-06293BAF9BEA}" type="pres">
      <dgm:prSet presAssocID="{1EF68DB2-3D3F-406E-A30C-6A65818DB8B9}" presName="parentLeftMargin" presStyleLbl="node1" presStyleIdx="0" presStyleCnt="4"/>
      <dgm:spPr/>
    </dgm:pt>
    <dgm:pt modelId="{52C26127-C009-4355-AEEA-5C98E02BC393}" type="pres">
      <dgm:prSet presAssocID="{1EF68DB2-3D3F-406E-A30C-6A65818DB8B9}" presName="parentText" presStyleLbl="node1" presStyleIdx="1" presStyleCnt="4" custLinFactNeighborX="9474" custLinFactNeighborY="-2103">
        <dgm:presLayoutVars>
          <dgm:chMax val="0"/>
          <dgm:bulletEnabled val="1"/>
        </dgm:presLayoutVars>
      </dgm:prSet>
      <dgm:spPr/>
    </dgm:pt>
    <dgm:pt modelId="{EA629F94-A2DA-4B15-B49C-1B83EBCE7943}" type="pres">
      <dgm:prSet presAssocID="{1EF68DB2-3D3F-406E-A30C-6A65818DB8B9}" presName="negativeSpace" presStyleCnt="0"/>
      <dgm:spPr/>
    </dgm:pt>
    <dgm:pt modelId="{5D0785D7-6A06-49B8-87A8-7058B639BF3F}" type="pres">
      <dgm:prSet presAssocID="{1EF68DB2-3D3F-406E-A30C-6A65818DB8B9}" presName="childText" presStyleLbl="conFgAcc1" presStyleIdx="1" presStyleCnt="4">
        <dgm:presLayoutVars>
          <dgm:bulletEnabled val="1"/>
        </dgm:presLayoutVars>
      </dgm:prSet>
      <dgm:spPr/>
    </dgm:pt>
    <dgm:pt modelId="{392AADA7-43E0-4853-9615-F465B7E51359}" type="pres">
      <dgm:prSet presAssocID="{FEA36C0F-ACFD-4079-A6E9-973546A1D383}" presName="spaceBetweenRectangles" presStyleCnt="0"/>
      <dgm:spPr/>
    </dgm:pt>
    <dgm:pt modelId="{D1ABF47A-CED4-41AE-B359-6DA08894AE0C}" type="pres">
      <dgm:prSet presAssocID="{4B886DDD-359C-4CD9-9659-DE1DE54CD3DC}" presName="parentLin" presStyleCnt="0"/>
      <dgm:spPr/>
    </dgm:pt>
    <dgm:pt modelId="{84362F7E-AAA7-460A-9290-5CDF7A2089D6}" type="pres">
      <dgm:prSet presAssocID="{4B886DDD-359C-4CD9-9659-DE1DE54CD3DC}" presName="parentLeftMargin" presStyleLbl="node1" presStyleIdx="1" presStyleCnt="4"/>
      <dgm:spPr/>
    </dgm:pt>
    <dgm:pt modelId="{0B0B052C-61AD-40EE-A877-D26D0569DFDB}" type="pres">
      <dgm:prSet presAssocID="{4B886DDD-359C-4CD9-9659-DE1DE54CD3DC}" presName="parentText" presStyleLbl="node1" presStyleIdx="2" presStyleCnt="4">
        <dgm:presLayoutVars>
          <dgm:chMax val="0"/>
          <dgm:bulletEnabled val="1"/>
        </dgm:presLayoutVars>
      </dgm:prSet>
      <dgm:spPr/>
    </dgm:pt>
    <dgm:pt modelId="{C73B3019-3536-4B5A-B60A-76A7FC346C94}" type="pres">
      <dgm:prSet presAssocID="{4B886DDD-359C-4CD9-9659-DE1DE54CD3DC}" presName="negativeSpace" presStyleCnt="0"/>
      <dgm:spPr/>
    </dgm:pt>
    <dgm:pt modelId="{087D2BD6-BB66-43DF-8DB1-8F08A4948416}" type="pres">
      <dgm:prSet presAssocID="{4B886DDD-359C-4CD9-9659-DE1DE54CD3DC}" presName="childText" presStyleLbl="conFgAcc1" presStyleIdx="2" presStyleCnt="4">
        <dgm:presLayoutVars>
          <dgm:bulletEnabled val="1"/>
        </dgm:presLayoutVars>
      </dgm:prSet>
      <dgm:spPr/>
    </dgm:pt>
    <dgm:pt modelId="{03B98EFA-A124-4756-A59E-AC6A50DFBFB5}" type="pres">
      <dgm:prSet presAssocID="{ED1C6537-1304-45C4-9A19-6C1EBB705678}" presName="spaceBetweenRectangles" presStyleCnt="0"/>
      <dgm:spPr/>
    </dgm:pt>
    <dgm:pt modelId="{17F1A7D8-C1A3-48C4-A23E-3B724E89C036}" type="pres">
      <dgm:prSet presAssocID="{84E11654-84EF-432E-ABA9-132409786EA8}" presName="parentLin" presStyleCnt="0"/>
      <dgm:spPr/>
    </dgm:pt>
    <dgm:pt modelId="{87F9E9F8-7ACE-4379-ACD5-D7EECB18FD46}" type="pres">
      <dgm:prSet presAssocID="{84E11654-84EF-432E-ABA9-132409786EA8}" presName="parentLeftMargin" presStyleLbl="node1" presStyleIdx="2" presStyleCnt="4"/>
      <dgm:spPr/>
    </dgm:pt>
    <dgm:pt modelId="{68814149-E325-4465-9E5E-1BC9FB931BF4}" type="pres">
      <dgm:prSet presAssocID="{84E11654-84EF-432E-ABA9-132409786EA8}" presName="parentText" presStyleLbl="node1" presStyleIdx="3" presStyleCnt="4">
        <dgm:presLayoutVars>
          <dgm:chMax val="0"/>
          <dgm:bulletEnabled val="1"/>
        </dgm:presLayoutVars>
      </dgm:prSet>
      <dgm:spPr/>
    </dgm:pt>
    <dgm:pt modelId="{C16C7785-984C-4A1B-97F5-7E7156BD68D3}" type="pres">
      <dgm:prSet presAssocID="{84E11654-84EF-432E-ABA9-132409786EA8}" presName="negativeSpace" presStyleCnt="0"/>
      <dgm:spPr/>
    </dgm:pt>
    <dgm:pt modelId="{BD927E8E-0BAE-452F-B903-877451287A7B}" type="pres">
      <dgm:prSet presAssocID="{84E11654-84EF-432E-ABA9-132409786EA8}" presName="childText" presStyleLbl="conFgAcc1" presStyleIdx="3" presStyleCnt="4">
        <dgm:presLayoutVars>
          <dgm:bulletEnabled val="1"/>
        </dgm:presLayoutVars>
      </dgm:prSet>
      <dgm:spPr/>
    </dgm:pt>
  </dgm:ptLst>
  <dgm:cxnLst>
    <dgm:cxn modelId="{7CB86914-DE33-4F40-A68B-21BE69237846}" type="presOf" srcId="{4B886DDD-359C-4CD9-9659-DE1DE54CD3DC}" destId="{84362F7E-AAA7-460A-9290-5CDF7A2089D6}" srcOrd="0" destOrd="0" presId="urn:microsoft.com/office/officeart/2005/8/layout/list1"/>
    <dgm:cxn modelId="{58DFD026-3FAC-4271-B6FE-38931BD31633}" type="presOf" srcId="{1EF68DB2-3D3F-406E-A30C-6A65818DB8B9}" destId="{0B138642-91F5-4939-BE59-06293BAF9BEA}" srcOrd="0" destOrd="0" presId="urn:microsoft.com/office/officeart/2005/8/layout/list1"/>
    <dgm:cxn modelId="{1DF22D32-F3B1-48BE-A325-AE67D534509C}" type="presOf" srcId="{1EF68DB2-3D3F-406E-A30C-6A65818DB8B9}" destId="{52C26127-C009-4355-AEEA-5C98E02BC393}" srcOrd="1" destOrd="0" presId="urn:microsoft.com/office/officeart/2005/8/layout/list1"/>
    <dgm:cxn modelId="{03353637-EA86-4D9C-980F-9205A1FDCA69}" type="presOf" srcId="{DD9D3248-CC83-4FE2-BA8D-915814BED81F}" destId="{2806B60C-D5A7-4770-8FB9-982E86F0844F}" srcOrd="0" destOrd="0" presId="urn:microsoft.com/office/officeart/2005/8/layout/list1"/>
    <dgm:cxn modelId="{8C5D1239-5142-4173-85FF-674E5EDCB614}" srcId="{5E6DEAC8-07D1-491B-A1DC-A294DD3A4AE9}" destId="{1EF68DB2-3D3F-406E-A30C-6A65818DB8B9}" srcOrd="1" destOrd="0" parTransId="{A93527DD-517A-47B0-9EC4-837D154E2E2B}" sibTransId="{FEA36C0F-ACFD-4079-A6E9-973546A1D383}"/>
    <dgm:cxn modelId="{F0D69360-C289-4CA2-A2B6-AD93E99014FA}" srcId="{5E6DEAC8-07D1-491B-A1DC-A294DD3A4AE9}" destId="{84E11654-84EF-432E-ABA9-132409786EA8}" srcOrd="3" destOrd="0" parTransId="{126B7128-623A-4D91-AC37-31D1BADFEB3D}" sibTransId="{11FFFFB3-99AF-4423-997B-60B88BE65B73}"/>
    <dgm:cxn modelId="{38836C79-C109-461C-8587-615F8D41E04E}" type="presOf" srcId="{4B886DDD-359C-4CD9-9659-DE1DE54CD3DC}" destId="{0B0B052C-61AD-40EE-A877-D26D0569DFDB}" srcOrd="1" destOrd="0" presId="urn:microsoft.com/office/officeart/2005/8/layout/list1"/>
    <dgm:cxn modelId="{73FBFE7D-2219-4FCF-855B-001E4E59F2B8}" type="presOf" srcId="{5E6DEAC8-07D1-491B-A1DC-A294DD3A4AE9}" destId="{4CD45981-77F0-4CB5-AF0D-2397C0A1139E}" srcOrd="0" destOrd="0" presId="urn:microsoft.com/office/officeart/2005/8/layout/list1"/>
    <dgm:cxn modelId="{9961E09A-0DBC-4D7C-8CD0-62B0D1516D39}" srcId="{5E6DEAC8-07D1-491B-A1DC-A294DD3A4AE9}" destId="{DD9D3248-CC83-4FE2-BA8D-915814BED81F}" srcOrd="0" destOrd="0" parTransId="{8AD113DC-5E83-46A2-86CA-9E3F3ACB761C}" sibTransId="{EC7171AC-3395-48ED-8FA8-B3E144C3C6F4}"/>
    <dgm:cxn modelId="{EB4888C0-F78E-4B34-9B6C-3A3AE6F381F2}" srcId="{5E6DEAC8-07D1-491B-A1DC-A294DD3A4AE9}" destId="{4B886DDD-359C-4CD9-9659-DE1DE54CD3DC}" srcOrd="2" destOrd="0" parTransId="{5B4FF95E-27AD-4FAD-814E-68A3F1EC110A}" sibTransId="{ED1C6537-1304-45C4-9A19-6C1EBB705678}"/>
    <dgm:cxn modelId="{8E276AC6-2E6D-4C7A-9D75-22C4B075082F}" type="presOf" srcId="{84E11654-84EF-432E-ABA9-132409786EA8}" destId="{87F9E9F8-7ACE-4379-ACD5-D7EECB18FD46}" srcOrd="0" destOrd="0" presId="urn:microsoft.com/office/officeart/2005/8/layout/list1"/>
    <dgm:cxn modelId="{E98CDFE3-0A47-4A93-9B4F-3E10659974C3}" type="presOf" srcId="{84E11654-84EF-432E-ABA9-132409786EA8}" destId="{68814149-E325-4465-9E5E-1BC9FB931BF4}" srcOrd="1" destOrd="0" presId="urn:microsoft.com/office/officeart/2005/8/layout/list1"/>
    <dgm:cxn modelId="{412A16FD-023A-4D68-809A-FAA583E6B82F}" type="presOf" srcId="{DD9D3248-CC83-4FE2-BA8D-915814BED81F}" destId="{7C55C5B2-25FC-42E9-A74D-7BDEB0B70F0D}" srcOrd="1" destOrd="0" presId="urn:microsoft.com/office/officeart/2005/8/layout/list1"/>
    <dgm:cxn modelId="{434508D3-E7C5-4243-A3FE-2E96F20B0A50}" type="presParOf" srcId="{4CD45981-77F0-4CB5-AF0D-2397C0A1139E}" destId="{FC634C7F-4AAD-4163-B605-2FA946BE73DA}" srcOrd="0" destOrd="0" presId="urn:microsoft.com/office/officeart/2005/8/layout/list1"/>
    <dgm:cxn modelId="{A035F86C-7FB5-439F-BCD5-546B33087089}" type="presParOf" srcId="{FC634C7F-4AAD-4163-B605-2FA946BE73DA}" destId="{2806B60C-D5A7-4770-8FB9-982E86F0844F}" srcOrd="0" destOrd="0" presId="urn:microsoft.com/office/officeart/2005/8/layout/list1"/>
    <dgm:cxn modelId="{08F930CD-0C77-422F-ACD2-411E208AB5F5}" type="presParOf" srcId="{FC634C7F-4AAD-4163-B605-2FA946BE73DA}" destId="{7C55C5B2-25FC-42E9-A74D-7BDEB0B70F0D}" srcOrd="1" destOrd="0" presId="urn:microsoft.com/office/officeart/2005/8/layout/list1"/>
    <dgm:cxn modelId="{6EF3CD86-D75C-410B-B473-F0C50323AA53}" type="presParOf" srcId="{4CD45981-77F0-4CB5-AF0D-2397C0A1139E}" destId="{2B642FB5-0F41-455B-8B4F-3A2108FCE7FC}" srcOrd="1" destOrd="0" presId="urn:microsoft.com/office/officeart/2005/8/layout/list1"/>
    <dgm:cxn modelId="{F7F15445-2352-4309-8198-33E147BD56EA}" type="presParOf" srcId="{4CD45981-77F0-4CB5-AF0D-2397C0A1139E}" destId="{9E1B294C-49F1-4BEC-93AF-F806D0A68980}" srcOrd="2" destOrd="0" presId="urn:microsoft.com/office/officeart/2005/8/layout/list1"/>
    <dgm:cxn modelId="{33B7E459-F137-4C15-A9C0-AE83B1E67698}" type="presParOf" srcId="{4CD45981-77F0-4CB5-AF0D-2397C0A1139E}" destId="{EE0CCBFC-226D-43D6-9342-3F2FA09CC257}" srcOrd="3" destOrd="0" presId="urn:microsoft.com/office/officeart/2005/8/layout/list1"/>
    <dgm:cxn modelId="{29756999-EE90-4FEB-B759-60CE61880282}" type="presParOf" srcId="{4CD45981-77F0-4CB5-AF0D-2397C0A1139E}" destId="{9F715373-47FD-476D-9045-74712180D70C}" srcOrd="4" destOrd="0" presId="urn:microsoft.com/office/officeart/2005/8/layout/list1"/>
    <dgm:cxn modelId="{7CA1EA97-4383-4E26-9284-AEF11338BE33}" type="presParOf" srcId="{9F715373-47FD-476D-9045-74712180D70C}" destId="{0B138642-91F5-4939-BE59-06293BAF9BEA}" srcOrd="0" destOrd="0" presId="urn:microsoft.com/office/officeart/2005/8/layout/list1"/>
    <dgm:cxn modelId="{FB0CF4D2-B1BA-4154-BC55-99CC13A288BD}" type="presParOf" srcId="{9F715373-47FD-476D-9045-74712180D70C}" destId="{52C26127-C009-4355-AEEA-5C98E02BC393}" srcOrd="1" destOrd="0" presId="urn:microsoft.com/office/officeart/2005/8/layout/list1"/>
    <dgm:cxn modelId="{EC6CB312-C3FD-44DE-8C01-FA152D1DF623}" type="presParOf" srcId="{4CD45981-77F0-4CB5-AF0D-2397C0A1139E}" destId="{EA629F94-A2DA-4B15-B49C-1B83EBCE7943}" srcOrd="5" destOrd="0" presId="urn:microsoft.com/office/officeart/2005/8/layout/list1"/>
    <dgm:cxn modelId="{604CDE37-ACC7-4C74-A956-5B8FC1A687A0}" type="presParOf" srcId="{4CD45981-77F0-4CB5-AF0D-2397C0A1139E}" destId="{5D0785D7-6A06-49B8-87A8-7058B639BF3F}" srcOrd="6" destOrd="0" presId="urn:microsoft.com/office/officeart/2005/8/layout/list1"/>
    <dgm:cxn modelId="{F3420B23-D924-4019-8AC5-C73F13C840A3}" type="presParOf" srcId="{4CD45981-77F0-4CB5-AF0D-2397C0A1139E}" destId="{392AADA7-43E0-4853-9615-F465B7E51359}" srcOrd="7" destOrd="0" presId="urn:microsoft.com/office/officeart/2005/8/layout/list1"/>
    <dgm:cxn modelId="{58ECC02C-EBCB-4A7C-9FFB-2487D3FB3C5C}" type="presParOf" srcId="{4CD45981-77F0-4CB5-AF0D-2397C0A1139E}" destId="{D1ABF47A-CED4-41AE-B359-6DA08894AE0C}" srcOrd="8" destOrd="0" presId="urn:microsoft.com/office/officeart/2005/8/layout/list1"/>
    <dgm:cxn modelId="{F049F920-D45A-44FB-9AA8-07A1E32311D9}" type="presParOf" srcId="{D1ABF47A-CED4-41AE-B359-6DA08894AE0C}" destId="{84362F7E-AAA7-460A-9290-5CDF7A2089D6}" srcOrd="0" destOrd="0" presId="urn:microsoft.com/office/officeart/2005/8/layout/list1"/>
    <dgm:cxn modelId="{41F9016F-B2C3-42B5-BF76-ACF2A0D90FBD}" type="presParOf" srcId="{D1ABF47A-CED4-41AE-B359-6DA08894AE0C}" destId="{0B0B052C-61AD-40EE-A877-D26D0569DFDB}" srcOrd="1" destOrd="0" presId="urn:microsoft.com/office/officeart/2005/8/layout/list1"/>
    <dgm:cxn modelId="{69C68771-1708-456D-8242-27E663C37421}" type="presParOf" srcId="{4CD45981-77F0-4CB5-AF0D-2397C0A1139E}" destId="{C73B3019-3536-4B5A-B60A-76A7FC346C94}" srcOrd="9" destOrd="0" presId="urn:microsoft.com/office/officeart/2005/8/layout/list1"/>
    <dgm:cxn modelId="{A30FDF05-B6F0-4AE3-9C19-39F4F386C946}" type="presParOf" srcId="{4CD45981-77F0-4CB5-AF0D-2397C0A1139E}" destId="{087D2BD6-BB66-43DF-8DB1-8F08A4948416}" srcOrd="10" destOrd="0" presId="urn:microsoft.com/office/officeart/2005/8/layout/list1"/>
    <dgm:cxn modelId="{B707F855-A39F-46F5-8A86-08922DFFA8E4}" type="presParOf" srcId="{4CD45981-77F0-4CB5-AF0D-2397C0A1139E}" destId="{03B98EFA-A124-4756-A59E-AC6A50DFBFB5}" srcOrd="11" destOrd="0" presId="urn:microsoft.com/office/officeart/2005/8/layout/list1"/>
    <dgm:cxn modelId="{172C4828-2A19-4569-8CCE-4B7B98326CC2}" type="presParOf" srcId="{4CD45981-77F0-4CB5-AF0D-2397C0A1139E}" destId="{17F1A7D8-C1A3-48C4-A23E-3B724E89C036}" srcOrd="12" destOrd="0" presId="urn:microsoft.com/office/officeart/2005/8/layout/list1"/>
    <dgm:cxn modelId="{4A9D28E9-F255-4982-BA7B-436D92E2EDDB}" type="presParOf" srcId="{17F1A7D8-C1A3-48C4-A23E-3B724E89C036}" destId="{87F9E9F8-7ACE-4379-ACD5-D7EECB18FD46}" srcOrd="0" destOrd="0" presId="urn:microsoft.com/office/officeart/2005/8/layout/list1"/>
    <dgm:cxn modelId="{45F6434A-C795-4AD3-BBAA-51DDDA1A29DE}" type="presParOf" srcId="{17F1A7D8-C1A3-48C4-A23E-3B724E89C036}" destId="{68814149-E325-4465-9E5E-1BC9FB931BF4}" srcOrd="1" destOrd="0" presId="urn:microsoft.com/office/officeart/2005/8/layout/list1"/>
    <dgm:cxn modelId="{7C6A369D-3E5B-4440-B563-69F585F29040}" type="presParOf" srcId="{4CD45981-77F0-4CB5-AF0D-2397C0A1139E}" destId="{C16C7785-984C-4A1B-97F5-7E7156BD68D3}" srcOrd="13" destOrd="0" presId="urn:microsoft.com/office/officeart/2005/8/layout/list1"/>
    <dgm:cxn modelId="{3A59F930-4746-47AC-9D79-2ED134EEF98A}" type="presParOf" srcId="{4CD45981-77F0-4CB5-AF0D-2397C0A1139E}" destId="{BD927E8E-0BAE-452F-B903-877451287A7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B192D5-F36F-4BDD-8FDD-AF7CEC2C32C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2CEB811-BD48-4784-9F3D-7096E701B594}">
      <dgm:prSet/>
      <dgm:spPr/>
      <dgm:t>
        <a:bodyPr/>
        <a:lstStyle/>
        <a:p>
          <a:pPr rtl="0"/>
          <a:r>
            <a:rPr lang="en-US"/>
            <a:t>$1,000 Deductible Plan</a:t>
          </a:r>
        </a:p>
      </dgm:t>
    </dgm:pt>
    <dgm:pt modelId="{B0DB2E65-7BEC-461D-8C7C-872D98BDE09F}" type="parTrans" cxnId="{E5AA892C-C20D-4D93-A392-4AE6A66EC8EA}">
      <dgm:prSet/>
      <dgm:spPr/>
      <dgm:t>
        <a:bodyPr/>
        <a:lstStyle/>
        <a:p>
          <a:endParaRPr lang="en-US"/>
        </a:p>
      </dgm:t>
    </dgm:pt>
    <dgm:pt modelId="{1B01F00F-95BB-4952-A37D-6138B9B0DB60}" type="sibTrans" cxnId="{E5AA892C-C20D-4D93-A392-4AE6A66EC8EA}">
      <dgm:prSet/>
      <dgm:spPr/>
      <dgm:t>
        <a:bodyPr/>
        <a:lstStyle/>
        <a:p>
          <a:endParaRPr lang="en-US"/>
        </a:p>
      </dgm:t>
    </dgm:pt>
    <dgm:pt modelId="{69ECB9D0-1BD4-4A7A-BC49-17379411BC07}">
      <dgm:prSet/>
      <dgm:spPr/>
      <dgm:t>
        <a:bodyPr/>
        <a:lstStyle/>
        <a:p>
          <a:pPr rtl="0"/>
          <a:r>
            <a:rPr lang="en-US" dirty="0"/>
            <a:t>$1,850 VEBA Plan</a:t>
          </a:r>
        </a:p>
      </dgm:t>
    </dgm:pt>
    <dgm:pt modelId="{15846AF2-6AE1-40D8-9C95-5DD9AF52AB56}" type="parTrans" cxnId="{DB6F6C6C-A6B1-4070-98FD-6CDD26FBDC4E}">
      <dgm:prSet/>
      <dgm:spPr/>
      <dgm:t>
        <a:bodyPr/>
        <a:lstStyle/>
        <a:p>
          <a:endParaRPr lang="en-US"/>
        </a:p>
      </dgm:t>
    </dgm:pt>
    <dgm:pt modelId="{162FF667-7156-42E8-9498-83BD99469E48}" type="sibTrans" cxnId="{DB6F6C6C-A6B1-4070-98FD-6CDD26FBDC4E}">
      <dgm:prSet/>
      <dgm:spPr/>
      <dgm:t>
        <a:bodyPr/>
        <a:lstStyle/>
        <a:p>
          <a:endParaRPr lang="en-US"/>
        </a:p>
      </dgm:t>
    </dgm:pt>
    <dgm:pt modelId="{342D5C11-B71E-48A2-844B-87BCF23477A3}">
      <dgm:prSet/>
      <dgm:spPr/>
      <dgm:t>
        <a:bodyPr/>
        <a:lstStyle/>
        <a:p>
          <a:pPr rtl="0"/>
          <a:r>
            <a:rPr lang="en-US" dirty="0"/>
            <a:t>$3,500 HSA or VEBA Plan</a:t>
          </a:r>
        </a:p>
      </dgm:t>
    </dgm:pt>
    <dgm:pt modelId="{D6ED1E7E-B587-44F1-B498-89EE378C0D66}" type="parTrans" cxnId="{85173D93-4D17-4C44-BDE7-23FD8B0084C5}">
      <dgm:prSet/>
      <dgm:spPr/>
      <dgm:t>
        <a:bodyPr/>
        <a:lstStyle/>
        <a:p>
          <a:endParaRPr lang="en-US"/>
        </a:p>
      </dgm:t>
    </dgm:pt>
    <dgm:pt modelId="{F9A02F1D-194B-42FC-A1D6-2E18ADFF8CB7}" type="sibTrans" cxnId="{85173D93-4D17-4C44-BDE7-23FD8B0084C5}">
      <dgm:prSet/>
      <dgm:spPr/>
      <dgm:t>
        <a:bodyPr/>
        <a:lstStyle/>
        <a:p>
          <a:endParaRPr lang="en-US"/>
        </a:p>
      </dgm:t>
    </dgm:pt>
    <dgm:pt modelId="{D7DA4A7F-64F1-443E-AF5C-F204AF5C58DC}" type="pres">
      <dgm:prSet presAssocID="{17B192D5-F36F-4BDD-8FDD-AF7CEC2C32CB}" presName="Name0" presStyleCnt="0">
        <dgm:presLayoutVars>
          <dgm:chMax val="7"/>
          <dgm:chPref val="7"/>
          <dgm:dir/>
        </dgm:presLayoutVars>
      </dgm:prSet>
      <dgm:spPr/>
    </dgm:pt>
    <dgm:pt modelId="{B683D442-1AD6-4BB0-8F78-445C5A141026}" type="pres">
      <dgm:prSet presAssocID="{17B192D5-F36F-4BDD-8FDD-AF7CEC2C32CB}" presName="Name1" presStyleCnt="0"/>
      <dgm:spPr/>
    </dgm:pt>
    <dgm:pt modelId="{30CC38D7-8B75-43D7-B5A0-660B0DD352C6}" type="pres">
      <dgm:prSet presAssocID="{17B192D5-F36F-4BDD-8FDD-AF7CEC2C32CB}" presName="cycle" presStyleCnt="0"/>
      <dgm:spPr/>
    </dgm:pt>
    <dgm:pt modelId="{B6EC1E02-2569-4A96-83BB-3AC3C25F6368}" type="pres">
      <dgm:prSet presAssocID="{17B192D5-F36F-4BDD-8FDD-AF7CEC2C32CB}" presName="srcNode" presStyleLbl="node1" presStyleIdx="0" presStyleCnt="3"/>
      <dgm:spPr/>
    </dgm:pt>
    <dgm:pt modelId="{1C8823AA-DC67-4B8B-9C39-A1C29CD58870}" type="pres">
      <dgm:prSet presAssocID="{17B192D5-F36F-4BDD-8FDD-AF7CEC2C32CB}" presName="conn" presStyleLbl="parChTrans1D2" presStyleIdx="0" presStyleCnt="1"/>
      <dgm:spPr/>
    </dgm:pt>
    <dgm:pt modelId="{BD02D386-5089-42A8-9810-ED5821A9D5FD}" type="pres">
      <dgm:prSet presAssocID="{17B192D5-F36F-4BDD-8FDD-AF7CEC2C32CB}" presName="extraNode" presStyleLbl="node1" presStyleIdx="0" presStyleCnt="3"/>
      <dgm:spPr/>
    </dgm:pt>
    <dgm:pt modelId="{DDC3F1F8-78A8-45CF-AB6C-29FCD1C7EBED}" type="pres">
      <dgm:prSet presAssocID="{17B192D5-F36F-4BDD-8FDD-AF7CEC2C32CB}" presName="dstNode" presStyleLbl="node1" presStyleIdx="0" presStyleCnt="3"/>
      <dgm:spPr/>
    </dgm:pt>
    <dgm:pt modelId="{3A53D96B-B95A-41BD-8701-537DFD602751}" type="pres">
      <dgm:prSet presAssocID="{A2CEB811-BD48-4784-9F3D-7096E701B594}" presName="text_1" presStyleLbl="node1" presStyleIdx="0" presStyleCnt="3">
        <dgm:presLayoutVars>
          <dgm:bulletEnabled val="1"/>
        </dgm:presLayoutVars>
      </dgm:prSet>
      <dgm:spPr/>
    </dgm:pt>
    <dgm:pt modelId="{5750F571-EB5E-4337-A249-E2D3F1E1CA9D}" type="pres">
      <dgm:prSet presAssocID="{A2CEB811-BD48-4784-9F3D-7096E701B594}" presName="accent_1" presStyleCnt="0"/>
      <dgm:spPr/>
    </dgm:pt>
    <dgm:pt modelId="{F4A016DC-4ACF-4D88-BAF4-9DA034DE483D}" type="pres">
      <dgm:prSet presAssocID="{A2CEB811-BD48-4784-9F3D-7096E701B594}" presName="accentRepeatNode" presStyleLbl="solidFgAcc1" presStyleIdx="0" presStyleCnt="3"/>
      <dgm:spPr/>
    </dgm:pt>
    <dgm:pt modelId="{F8F164D4-7F24-403B-AB04-9304B20B24DF}" type="pres">
      <dgm:prSet presAssocID="{69ECB9D0-1BD4-4A7A-BC49-17379411BC07}" presName="text_2" presStyleLbl="node1" presStyleIdx="1" presStyleCnt="3">
        <dgm:presLayoutVars>
          <dgm:bulletEnabled val="1"/>
        </dgm:presLayoutVars>
      </dgm:prSet>
      <dgm:spPr/>
    </dgm:pt>
    <dgm:pt modelId="{0C51A841-BB53-49A0-AA49-B5B8793D622A}" type="pres">
      <dgm:prSet presAssocID="{69ECB9D0-1BD4-4A7A-BC49-17379411BC07}" presName="accent_2" presStyleCnt="0"/>
      <dgm:spPr/>
    </dgm:pt>
    <dgm:pt modelId="{D8B85E2A-6BEF-49AE-A77B-6D68179729B5}" type="pres">
      <dgm:prSet presAssocID="{69ECB9D0-1BD4-4A7A-BC49-17379411BC07}" presName="accentRepeatNode" presStyleLbl="solidFgAcc1" presStyleIdx="1" presStyleCnt="3"/>
      <dgm:spPr/>
    </dgm:pt>
    <dgm:pt modelId="{14699687-9339-4C43-98F1-07A77112955B}" type="pres">
      <dgm:prSet presAssocID="{342D5C11-B71E-48A2-844B-87BCF23477A3}" presName="text_3" presStyleLbl="node1" presStyleIdx="2" presStyleCnt="3">
        <dgm:presLayoutVars>
          <dgm:bulletEnabled val="1"/>
        </dgm:presLayoutVars>
      </dgm:prSet>
      <dgm:spPr/>
    </dgm:pt>
    <dgm:pt modelId="{61850594-2B85-410D-AD63-9923A5A33C91}" type="pres">
      <dgm:prSet presAssocID="{342D5C11-B71E-48A2-844B-87BCF23477A3}" presName="accent_3" presStyleCnt="0"/>
      <dgm:spPr/>
    </dgm:pt>
    <dgm:pt modelId="{A2B6E0A5-0F4F-4705-ACD3-1D787E18D0E3}" type="pres">
      <dgm:prSet presAssocID="{342D5C11-B71E-48A2-844B-87BCF23477A3}" presName="accentRepeatNode" presStyleLbl="solidFgAcc1" presStyleIdx="2" presStyleCnt="3"/>
      <dgm:spPr/>
    </dgm:pt>
  </dgm:ptLst>
  <dgm:cxnLst>
    <dgm:cxn modelId="{3B5A9A0D-AC21-4CBF-A1F0-FA03F24F8FEF}" type="presOf" srcId="{1B01F00F-95BB-4952-A37D-6138B9B0DB60}" destId="{1C8823AA-DC67-4B8B-9C39-A1C29CD58870}" srcOrd="0" destOrd="0" presId="urn:microsoft.com/office/officeart/2008/layout/VerticalCurvedList"/>
    <dgm:cxn modelId="{DC6B6516-DB15-48EE-9051-885B97BDB3B2}" type="presOf" srcId="{17B192D5-F36F-4BDD-8FDD-AF7CEC2C32CB}" destId="{D7DA4A7F-64F1-443E-AF5C-F204AF5C58DC}" srcOrd="0" destOrd="0" presId="urn:microsoft.com/office/officeart/2008/layout/VerticalCurvedList"/>
    <dgm:cxn modelId="{E5AA892C-C20D-4D93-A392-4AE6A66EC8EA}" srcId="{17B192D5-F36F-4BDD-8FDD-AF7CEC2C32CB}" destId="{A2CEB811-BD48-4784-9F3D-7096E701B594}" srcOrd="0" destOrd="0" parTransId="{B0DB2E65-7BEC-461D-8C7C-872D98BDE09F}" sibTransId="{1B01F00F-95BB-4952-A37D-6138B9B0DB60}"/>
    <dgm:cxn modelId="{919A8B2E-4D42-40B8-81B4-A6676AE63544}" type="presOf" srcId="{342D5C11-B71E-48A2-844B-87BCF23477A3}" destId="{14699687-9339-4C43-98F1-07A77112955B}" srcOrd="0" destOrd="0" presId="urn:microsoft.com/office/officeart/2008/layout/VerticalCurvedList"/>
    <dgm:cxn modelId="{DB6F6C6C-A6B1-4070-98FD-6CDD26FBDC4E}" srcId="{17B192D5-F36F-4BDD-8FDD-AF7CEC2C32CB}" destId="{69ECB9D0-1BD4-4A7A-BC49-17379411BC07}" srcOrd="1" destOrd="0" parTransId="{15846AF2-6AE1-40D8-9C95-5DD9AF52AB56}" sibTransId="{162FF667-7156-42E8-9498-83BD99469E48}"/>
    <dgm:cxn modelId="{91A7A854-B38C-492F-B06B-666E71E03554}" type="presOf" srcId="{A2CEB811-BD48-4784-9F3D-7096E701B594}" destId="{3A53D96B-B95A-41BD-8701-537DFD602751}" srcOrd="0" destOrd="0" presId="urn:microsoft.com/office/officeart/2008/layout/VerticalCurvedList"/>
    <dgm:cxn modelId="{85173D93-4D17-4C44-BDE7-23FD8B0084C5}" srcId="{17B192D5-F36F-4BDD-8FDD-AF7CEC2C32CB}" destId="{342D5C11-B71E-48A2-844B-87BCF23477A3}" srcOrd="2" destOrd="0" parTransId="{D6ED1E7E-B587-44F1-B498-89EE378C0D66}" sibTransId="{F9A02F1D-194B-42FC-A1D6-2E18ADFF8CB7}"/>
    <dgm:cxn modelId="{192728DE-7ED8-436C-A74D-2FFDA9BC72FE}" type="presOf" srcId="{69ECB9D0-1BD4-4A7A-BC49-17379411BC07}" destId="{F8F164D4-7F24-403B-AB04-9304B20B24DF}" srcOrd="0" destOrd="0" presId="urn:microsoft.com/office/officeart/2008/layout/VerticalCurvedList"/>
    <dgm:cxn modelId="{6A24AB87-0933-4A12-8B48-17BA6F784C69}" type="presParOf" srcId="{D7DA4A7F-64F1-443E-AF5C-F204AF5C58DC}" destId="{B683D442-1AD6-4BB0-8F78-445C5A141026}" srcOrd="0" destOrd="0" presId="urn:microsoft.com/office/officeart/2008/layout/VerticalCurvedList"/>
    <dgm:cxn modelId="{93E42D6C-AA18-436A-A53B-5FBA651B29AB}" type="presParOf" srcId="{B683D442-1AD6-4BB0-8F78-445C5A141026}" destId="{30CC38D7-8B75-43D7-B5A0-660B0DD352C6}" srcOrd="0" destOrd="0" presId="urn:microsoft.com/office/officeart/2008/layout/VerticalCurvedList"/>
    <dgm:cxn modelId="{4EE0C19F-8019-489A-8065-6AA34BDA5F83}" type="presParOf" srcId="{30CC38D7-8B75-43D7-B5A0-660B0DD352C6}" destId="{B6EC1E02-2569-4A96-83BB-3AC3C25F6368}" srcOrd="0" destOrd="0" presId="urn:microsoft.com/office/officeart/2008/layout/VerticalCurvedList"/>
    <dgm:cxn modelId="{8A40F265-2FEA-4114-9218-A2B441CA5DC7}" type="presParOf" srcId="{30CC38D7-8B75-43D7-B5A0-660B0DD352C6}" destId="{1C8823AA-DC67-4B8B-9C39-A1C29CD58870}" srcOrd="1" destOrd="0" presId="urn:microsoft.com/office/officeart/2008/layout/VerticalCurvedList"/>
    <dgm:cxn modelId="{C0FD3927-F6DA-49B5-A636-6D88925E5845}" type="presParOf" srcId="{30CC38D7-8B75-43D7-B5A0-660B0DD352C6}" destId="{BD02D386-5089-42A8-9810-ED5821A9D5FD}" srcOrd="2" destOrd="0" presId="urn:microsoft.com/office/officeart/2008/layout/VerticalCurvedList"/>
    <dgm:cxn modelId="{C7A54916-2D91-428E-81C5-6BC55F603149}" type="presParOf" srcId="{30CC38D7-8B75-43D7-B5A0-660B0DD352C6}" destId="{DDC3F1F8-78A8-45CF-AB6C-29FCD1C7EBED}" srcOrd="3" destOrd="0" presId="urn:microsoft.com/office/officeart/2008/layout/VerticalCurvedList"/>
    <dgm:cxn modelId="{5EDDF24D-749F-482B-A3B9-5823C74A815D}" type="presParOf" srcId="{B683D442-1AD6-4BB0-8F78-445C5A141026}" destId="{3A53D96B-B95A-41BD-8701-537DFD602751}" srcOrd="1" destOrd="0" presId="urn:microsoft.com/office/officeart/2008/layout/VerticalCurvedList"/>
    <dgm:cxn modelId="{7C35B097-F00F-4F4B-8615-A0B6CC9842D4}" type="presParOf" srcId="{B683D442-1AD6-4BB0-8F78-445C5A141026}" destId="{5750F571-EB5E-4337-A249-E2D3F1E1CA9D}" srcOrd="2" destOrd="0" presId="urn:microsoft.com/office/officeart/2008/layout/VerticalCurvedList"/>
    <dgm:cxn modelId="{8086CA91-A40E-4DD0-B95B-C4A9DBCA38E6}" type="presParOf" srcId="{5750F571-EB5E-4337-A249-E2D3F1E1CA9D}" destId="{F4A016DC-4ACF-4D88-BAF4-9DA034DE483D}" srcOrd="0" destOrd="0" presId="urn:microsoft.com/office/officeart/2008/layout/VerticalCurvedList"/>
    <dgm:cxn modelId="{88E2AACB-2D35-4858-9043-B1FFCDCBACF2}" type="presParOf" srcId="{B683D442-1AD6-4BB0-8F78-445C5A141026}" destId="{F8F164D4-7F24-403B-AB04-9304B20B24DF}" srcOrd="3" destOrd="0" presId="urn:microsoft.com/office/officeart/2008/layout/VerticalCurvedList"/>
    <dgm:cxn modelId="{5A6E92C1-D791-458B-9EA2-4C67F4C710C2}" type="presParOf" srcId="{B683D442-1AD6-4BB0-8F78-445C5A141026}" destId="{0C51A841-BB53-49A0-AA49-B5B8793D622A}" srcOrd="4" destOrd="0" presId="urn:microsoft.com/office/officeart/2008/layout/VerticalCurvedList"/>
    <dgm:cxn modelId="{A11F72E1-7C3B-4EF9-B11A-C3034CD2035E}" type="presParOf" srcId="{0C51A841-BB53-49A0-AA49-B5B8793D622A}" destId="{D8B85E2A-6BEF-49AE-A77B-6D68179729B5}" srcOrd="0" destOrd="0" presId="urn:microsoft.com/office/officeart/2008/layout/VerticalCurvedList"/>
    <dgm:cxn modelId="{C5AF32CA-BDE9-4525-A1E1-4E1CE0E8CCB5}" type="presParOf" srcId="{B683D442-1AD6-4BB0-8F78-445C5A141026}" destId="{14699687-9339-4C43-98F1-07A77112955B}" srcOrd="5" destOrd="0" presId="urn:microsoft.com/office/officeart/2008/layout/VerticalCurvedList"/>
    <dgm:cxn modelId="{BFA70B67-802C-4D90-AC64-8D77C7DC25CF}" type="presParOf" srcId="{B683D442-1AD6-4BB0-8F78-445C5A141026}" destId="{61850594-2B85-410D-AD63-9923A5A33C91}" srcOrd="6" destOrd="0" presId="urn:microsoft.com/office/officeart/2008/layout/VerticalCurvedList"/>
    <dgm:cxn modelId="{E7DF8717-1417-4E6D-8F4D-0693884DA68C}" type="presParOf" srcId="{61850594-2B85-410D-AD63-9923A5A33C91}" destId="{A2B6E0A5-0F4F-4705-ACD3-1D787E18D0E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244711-EBBA-4B17-AEEA-924591E1687C}" type="doc">
      <dgm:prSet loTypeId="urn:diagrams.loki3.com/BracketList" loCatId="list" qsTypeId="urn:microsoft.com/office/officeart/2005/8/quickstyle/simple1" qsCatId="simple" csTypeId="urn:microsoft.com/office/officeart/2005/8/colors/colorful1" csCatId="colorful"/>
      <dgm:spPr/>
      <dgm:t>
        <a:bodyPr/>
        <a:lstStyle/>
        <a:p>
          <a:endParaRPr lang="en-US"/>
        </a:p>
      </dgm:t>
    </dgm:pt>
    <dgm:pt modelId="{FB29C983-1535-4EDB-8019-78A771CB8F7D}">
      <dgm:prSet/>
      <dgm:spPr/>
      <dgm:t>
        <a:bodyPr/>
        <a:lstStyle/>
        <a:p>
          <a:r>
            <a:rPr lang="en-US"/>
            <a:t>Today (2024)</a:t>
          </a:r>
        </a:p>
      </dgm:t>
    </dgm:pt>
    <dgm:pt modelId="{36258FEC-7C78-4D3C-B14A-D0F600E55FAC}" type="parTrans" cxnId="{C260C00D-0046-41D4-AC5D-CBC6F7B7695A}">
      <dgm:prSet/>
      <dgm:spPr/>
      <dgm:t>
        <a:bodyPr/>
        <a:lstStyle/>
        <a:p>
          <a:endParaRPr lang="en-US"/>
        </a:p>
      </dgm:t>
    </dgm:pt>
    <dgm:pt modelId="{1DAA2AAD-856D-4BBB-916F-6A54742888D6}" type="sibTrans" cxnId="{C260C00D-0046-41D4-AC5D-CBC6F7B7695A}">
      <dgm:prSet/>
      <dgm:spPr/>
      <dgm:t>
        <a:bodyPr/>
        <a:lstStyle/>
        <a:p>
          <a:endParaRPr lang="en-US"/>
        </a:p>
      </dgm:t>
    </dgm:pt>
    <dgm:pt modelId="{47EF4162-3CEB-41FA-B3E1-11A1A6789D13}">
      <dgm:prSet/>
      <dgm:spPr/>
      <dgm:t>
        <a:bodyPr/>
        <a:lstStyle/>
        <a:p>
          <a:r>
            <a:rPr lang="en-US"/>
            <a:t>100% of the City’s contribution goes into either the VEBA or the HSA – no other options  </a:t>
          </a:r>
        </a:p>
      </dgm:t>
    </dgm:pt>
    <dgm:pt modelId="{80A41EA7-F1AC-4D4E-A6DB-B043784F8545}" type="parTrans" cxnId="{0997A8AD-2E89-4982-800E-77563B01D5AA}">
      <dgm:prSet/>
      <dgm:spPr/>
      <dgm:t>
        <a:bodyPr/>
        <a:lstStyle/>
        <a:p>
          <a:endParaRPr lang="en-US"/>
        </a:p>
      </dgm:t>
    </dgm:pt>
    <dgm:pt modelId="{AF010C14-A24B-4B44-B766-6FB74828976A}" type="sibTrans" cxnId="{0997A8AD-2E89-4982-800E-77563B01D5AA}">
      <dgm:prSet/>
      <dgm:spPr/>
      <dgm:t>
        <a:bodyPr/>
        <a:lstStyle/>
        <a:p>
          <a:endParaRPr lang="en-US"/>
        </a:p>
      </dgm:t>
    </dgm:pt>
    <dgm:pt modelId="{A4B84C36-E708-4D9C-AFBD-0B95D287FB14}">
      <dgm:prSet/>
      <dgm:spPr/>
      <dgm:t>
        <a:bodyPr/>
        <a:lstStyle/>
        <a:p>
          <a:r>
            <a:rPr lang="en-US"/>
            <a:t>For 2025 – if someone chose's the VEBA for the City Contribution</a:t>
          </a:r>
        </a:p>
      </dgm:t>
    </dgm:pt>
    <dgm:pt modelId="{AE7A5CB5-89DF-4C24-A65B-A919424B87C7}" type="parTrans" cxnId="{BC382BE7-0249-451F-B490-E59510699186}">
      <dgm:prSet/>
      <dgm:spPr/>
      <dgm:t>
        <a:bodyPr/>
        <a:lstStyle/>
        <a:p>
          <a:endParaRPr lang="en-US"/>
        </a:p>
      </dgm:t>
    </dgm:pt>
    <dgm:pt modelId="{24691E13-4DB9-443E-9D2E-539804BF02C5}" type="sibTrans" cxnId="{BC382BE7-0249-451F-B490-E59510699186}">
      <dgm:prSet/>
      <dgm:spPr/>
      <dgm:t>
        <a:bodyPr/>
        <a:lstStyle/>
        <a:p>
          <a:endParaRPr lang="en-US"/>
        </a:p>
      </dgm:t>
    </dgm:pt>
    <dgm:pt modelId="{861CA4D0-CE72-4672-9F4D-4967C707EA93}">
      <dgm:prSet/>
      <dgm:spPr/>
      <dgm:t>
        <a:bodyPr/>
        <a:lstStyle/>
        <a:p>
          <a:r>
            <a:rPr lang="en-US"/>
            <a:t>100% of the City’s contribution goes into the VEBA, the Hybrid Option is available for employees to fund an HSA account</a:t>
          </a:r>
          <a:br>
            <a:rPr lang="en-US"/>
          </a:br>
          <a:endParaRPr lang="en-US"/>
        </a:p>
      </dgm:t>
    </dgm:pt>
    <dgm:pt modelId="{42006B14-89BB-421C-8C12-AB9FFA744DF5}" type="parTrans" cxnId="{6D189FFC-F6DB-40A6-A3CB-CBB95A87A7AD}">
      <dgm:prSet/>
      <dgm:spPr/>
      <dgm:t>
        <a:bodyPr/>
        <a:lstStyle/>
        <a:p>
          <a:endParaRPr lang="en-US"/>
        </a:p>
      </dgm:t>
    </dgm:pt>
    <dgm:pt modelId="{A4601E0A-E69B-497A-A34D-1A2C28C6DA58}" type="sibTrans" cxnId="{6D189FFC-F6DB-40A6-A3CB-CBB95A87A7AD}">
      <dgm:prSet/>
      <dgm:spPr/>
      <dgm:t>
        <a:bodyPr/>
        <a:lstStyle/>
        <a:p>
          <a:endParaRPr lang="en-US"/>
        </a:p>
      </dgm:t>
    </dgm:pt>
    <dgm:pt modelId="{55EBD618-9AE9-4078-973C-808760DE3BFB}">
      <dgm:prSet/>
      <dgm:spPr/>
      <dgm:t>
        <a:bodyPr/>
        <a:lstStyle/>
        <a:p>
          <a:r>
            <a:rPr lang="en-US"/>
            <a:t>Employee makes pre-tax payroll deductions up to IRS maximum to HSA account.</a:t>
          </a:r>
          <a:br>
            <a:rPr lang="en-US"/>
          </a:br>
          <a:endParaRPr lang="en-US"/>
        </a:p>
      </dgm:t>
    </dgm:pt>
    <dgm:pt modelId="{7CA38F41-92CD-4D12-B905-60AE9FAFCCB6}" type="parTrans" cxnId="{EAFB94EA-6DFF-41D0-A28D-F7E7163BDE01}">
      <dgm:prSet/>
      <dgm:spPr/>
      <dgm:t>
        <a:bodyPr/>
        <a:lstStyle/>
        <a:p>
          <a:endParaRPr lang="en-US"/>
        </a:p>
      </dgm:t>
    </dgm:pt>
    <dgm:pt modelId="{32373572-1989-4B03-BA4C-12BF7DCB7211}" type="sibTrans" cxnId="{EAFB94EA-6DFF-41D0-A28D-F7E7163BDE01}">
      <dgm:prSet/>
      <dgm:spPr/>
      <dgm:t>
        <a:bodyPr/>
        <a:lstStyle/>
        <a:p>
          <a:endParaRPr lang="en-US"/>
        </a:p>
      </dgm:t>
    </dgm:pt>
    <dgm:pt modelId="{1FF8F17B-49BC-4342-8676-07549F338A18}">
      <dgm:prSet/>
      <dgm:spPr/>
      <dgm:t>
        <a:bodyPr/>
        <a:lstStyle/>
        <a:p>
          <a:r>
            <a:rPr lang="en-US"/>
            <a:t>Employee must choose one of these options for their VEBA while actively making or receiving contributions to an HSA:</a:t>
          </a:r>
        </a:p>
      </dgm:t>
    </dgm:pt>
    <dgm:pt modelId="{B6731E4C-CDC4-4069-960B-1B3FBCAED926}" type="parTrans" cxnId="{E2F405FC-A05F-4926-8DC3-528DBF51154C}">
      <dgm:prSet/>
      <dgm:spPr/>
      <dgm:t>
        <a:bodyPr/>
        <a:lstStyle/>
        <a:p>
          <a:endParaRPr lang="en-US"/>
        </a:p>
      </dgm:t>
    </dgm:pt>
    <dgm:pt modelId="{E67B7F11-8084-4CBF-B455-6EB4AC28D73B}" type="sibTrans" cxnId="{E2F405FC-A05F-4926-8DC3-528DBF51154C}">
      <dgm:prSet/>
      <dgm:spPr/>
      <dgm:t>
        <a:bodyPr/>
        <a:lstStyle/>
        <a:p>
          <a:endParaRPr lang="en-US"/>
        </a:p>
      </dgm:t>
    </dgm:pt>
    <dgm:pt modelId="{EE4CB151-0B6D-48B0-9022-B938C86226FA}">
      <dgm:prSet/>
      <dgm:spPr/>
      <dgm:t>
        <a:bodyPr/>
        <a:lstStyle/>
        <a:p>
          <a:r>
            <a:rPr lang="en-US"/>
            <a:t>Limited VEBA – Dental and Vision only</a:t>
          </a:r>
        </a:p>
      </dgm:t>
    </dgm:pt>
    <dgm:pt modelId="{3DC0CCE5-D3BC-4B2F-BABD-59AC76342E43}" type="parTrans" cxnId="{33C154EC-072B-46A5-BA18-F126697B82FD}">
      <dgm:prSet/>
      <dgm:spPr/>
      <dgm:t>
        <a:bodyPr/>
        <a:lstStyle/>
        <a:p>
          <a:endParaRPr lang="en-US"/>
        </a:p>
      </dgm:t>
    </dgm:pt>
    <dgm:pt modelId="{F3913040-40BA-45EF-8D11-15DB92C6ADFC}" type="sibTrans" cxnId="{33C154EC-072B-46A5-BA18-F126697B82FD}">
      <dgm:prSet/>
      <dgm:spPr/>
      <dgm:t>
        <a:bodyPr/>
        <a:lstStyle/>
        <a:p>
          <a:endParaRPr lang="en-US"/>
        </a:p>
      </dgm:t>
    </dgm:pt>
    <dgm:pt modelId="{D98747BA-CA0C-47DA-B96B-EB93E0B5AFA9}">
      <dgm:prSet/>
      <dgm:spPr/>
      <dgm:t>
        <a:bodyPr/>
        <a:lstStyle/>
        <a:p>
          <a:r>
            <a:rPr lang="en-US"/>
            <a:t>Frozen VEBA – Earn interest, invest dollars, remove access to funds for any claims</a:t>
          </a:r>
        </a:p>
      </dgm:t>
    </dgm:pt>
    <dgm:pt modelId="{79B67792-7616-4DEA-9DA9-2C13B49A503A}" type="parTrans" cxnId="{026B809A-B5C1-445C-9EA7-3830AD47E78F}">
      <dgm:prSet/>
      <dgm:spPr/>
      <dgm:t>
        <a:bodyPr/>
        <a:lstStyle/>
        <a:p>
          <a:endParaRPr lang="en-US"/>
        </a:p>
      </dgm:t>
    </dgm:pt>
    <dgm:pt modelId="{0D0C6CB6-7CC6-455E-B06E-B196FB1F6A4D}" type="sibTrans" cxnId="{026B809A-B5C1-445C-9EA7-3830AD47E78F}">
      <dgm:prSet/>
      <dgm:spPr/>
      <dgm:t>
        <a:bodyPr/>
        <a:lstStyle/>
        <a:p>
          <a:endParaRPr lang="en-US"/>
        </a:p>
      </dgm:t>
    </dgm:pt>
    <dgm:pt modelId="{20E4B787-FE48-47A3-A6E8-E184FA70DE85}" type="pres">
      <dgm:prSet presAssocID="{66244711-EBBA-4B17-AEEA-924591E1687C}" presName="Name0" presStyleCnt="0">
        <dgm:presLayoutVars>
          <dgm:dir/>
          <dgm:animLvl val="lvl"/>
          <dgm:resizeHandles val="exact"/>
        </dgm:presLayoutVars>
      </dgm:prSet>
      <dgm:spPr/>
    </dgm:pt>
    <dgm:pt modelId="{7D6116F2-F435-40FF-8A68-10D38E6455D2}" type="pres">
      <dgm:prSet presAssocID="{FB29C983-1535-4EDB-8019-78A771CB8F7D}" presName="linNode" presStyleCnt="0"/>
      <dgm:spPr/>
    </dgm:pt>
    <dgm:pt modelId="{871A2FB5-2DB9-4E65-ADF1-64131A8746E7}" type="pres">
      <dgm:prSet presAssocID="{FB29C983-1535-4EDB-8019-78A771CB8F7D}" presName="parTx" presStyleLbl="revTx" presStyleIdx="0" presStyleCnt="2">
        <dgm:presLayoutVars>
          <dgm:chMax val="1"/>
          <dgm:bulletEnabled val="1"/>
        </dgm:presLayoutVars>
      </dgm:prSet>
      <dgm:spPr/>
    </dgm:pt>
    <dgm:pt modelId="{FE1C840B-9FFC-42EF-B1D3-098AD3278BF0}" type="pres">
      <dgm:prSet presAssocID="{FB29C983-1535-4EDB-8019-78A771CB8F7D}" presName="bracket" presStyleLbl="parChTrans1D1" presStyleIdx="0" presStyleCnt="2"/>
      <dgm:spPr/>
    </dgm:pt>
    <dgm:pt modelId="{400E5E1A-2DE9-4E6C-846E-03D1AD121E9C}" type="pres">
      <dgm:prSet presAssocID="{FB29C983-1535-4EDB-8019-78A771CB8F7D}" presName="spH" presStyleCnt="0"/>
      <dgm:spPr/>
    </dgm:pt>
    <dgm:pt modelId="{678873E3-BC52-4769-ABAE-20473D911C18}" type="pres">
      <dgm:prSet presAssocID="{FB29C983-1535-4EDB-8019-78A771CB8F7D}" presName="desTx" presStyleLbl="node1" presStyleIdx="0" presStyleCnt="2">
        <dgm:presLayoutVars>
          <dgm:bulletEnabled val="1"/>
        </dgm:presLayoutVars>
      </dgm:prSet>
      <dgm:spPr/>
    </dgm:pt>
    <dgm:pt modelId="{82E997E3-AD96-4E4E-B1C8-7CE55FE28D5E}" type="pres">
      <dgm:prSet presAssocID="{1DAA2AAD-856D-4BBB-916F-6A54742888D6}" presName="spV" presStyleCnt="0"/>
      <dgm:spPr/>
    </dgm:pt>
    <dgm:pt modelId="{1E165DD5-64D0-488E-9C15-9FA80B0B3340}" type="pres">
      <dgm:prSet presAssocID="{A4B84C36-E708-4D9C-AFBD-0B95D287FB14}" presName="linNode" presStyleCnt="0"/>
      <dgm:spPr/>
    </dgm:pt>
    <dgm:pt modelId="{1D7D2681-E382-4BA7-8172-2F80F7FA9E21}" type="pres">
      <dgm:prSet presAssocID="{A4B84C36-E708-4D9C-AFBD-0B95D287FB14}" presName="parTx" presStyleLbl="revTx" presStyleIdx="1" presStyleCnt="2">
        <dgm:presLayoutVars>
          <dgm:chMax val="1"/>
          <dgm:bulletEnabled val="1"/>
        </dgm:presLayoutVars>
      </dgm:prSet>
      <dgm:spPr/>
    </dgm:pt>
    <dgm:pt modelId="{C61CE419-7848-49E0-B0CD-ACF0DC799448}" type="pres">
      <dgm:prSet presAssocID="{A4B84C36-E708-4D9C-AFBD-0B95D287FB14}" presName="bracket" presStyleLbl="parChTrans1D1" presStyleIdx="1" presStyleCnt="2"/>
      <dgm:spPr/>
    </dgm:pt>
    <dgm:pt modelId="{C0146B39-778B-4758-9D2B-7F794B5A0C15}" type="pres">
      <dgm:prSet presAssocID="{A4B84C36-E708-4D9C-AFBD-0B95D287FB14}" presName="spH" presStyleCnt="0"/>
      <dgm:spPr/>
    </dgm:pt>
    <dgm:pt modelId="{FAF23AE4-D19C-4009-B481-39261BF3BC6C}" type="pres">
      <dgm:prSet presAssocID="{A4B84C36-E708-4D9C-AFBD-0B95D287FB14}" presName="desTx" presStyleLbl="node1" presStyleIdx="1" presStyleCnt="2">
        <dgm:presLayoutVars>
          <dgm:bulletEnabled val="1"/>
        </dgm:presLayoutVars>
      </dgm:prSet>
      <dgm:spPr/>
    </dgm:pt>
  </dgm:ptLst>
  <dgm:cxnLst>
    <dgm:cxn modelId="{C260C00D-0046-41D4-AC5D-CBC6F7B7695A}" srcId="{66244711-EBBA-4B17-AEEA-924591E1687C}" destId="{FB29C983-1535-4EDB-8019-78A771CB8F7D}" srcOrd="0" destOrd="0" parTransId="{36258FEC-7C78-4D3C-B14A-D0F600E55FAC}" sibTransId="{1DAA2AAD-856D-4BBB-916F-6A54742888D6}"/>
    <dgm:cxn modelId="{83F16213-7E03-4227-9B69-4608499BB8BA}" type="presOf" srcId="{1FF8F17B-49BC-4342-8676-07549F338A18}" destId="{FAF23AE4-D19C-4009-B481-39261BF3BC6C}" srcOrd="0" destOrd="2" presId="urn:diagrams.loki3.com/BracketList"/>
    <dgm:cxn modelId="{0DFF971B-53F8-4497-8C48-92EE7039832E}" type="presOf" srcId="{861CA4D0-CE72-4672-9F4D-4967C707EA93}" destId="{FAF23AE4-D19C-4009-B481-39261BF3BC6C}" srcOrd="0" destOrd="0" presId="urn:diagrams.loki3.com/BracketList"/>
    <dgm:cxn modelId="{5CA1F539-9419-443A-90A0-22B1586E1F24}" type="presOf" srcId="{D98747BA-CA0C-47DA-B96B-EB93E0B5AFA9}" destId="{FAF23AE4-D19C-4009-B481-39261BF3BC6C}" srcOrd="0" destOrd="4" presId="urn:diagrams.loki3.com/BracketList"/>
    <dgm:cxn modelId="{4DBFC76A-4CB0-46B3-9E41-4C2F16EABD56}" type="presOf" srcId="{55EBD618-9AE9-4078-973C-808760DE3BFB}" destId="{FAF23AE4-D19C-4009-B481-39261BF3BC6C}" srcOrd="0" destOrd="1" presId="urn:diagrams.loki3.com/BracketList"/>
    <dgm:cxn modelId="{026B809A-B5C1-445C-9EA7-3830AD47E78F}" srcId="{1FF8F17B-49BC-4342-8676-07549F338A18}" destId="{D98747BA-CA0C-47DA-B96B-EB93E0B5AFA9}" srcOrd="1" destOrd="0" parTransId="{79B67792-7616-4DEA-9DA9-2C13B49A503A}" sibTransId="{0D0C6CB6-7CC6-455E-B06E-B196FB1F6A4D}"/>
    <dgm:cxn modelId="{9A97DD9E-3BF1-4E14-9192-3E205BB518B6}" type="presOf" srcId="{EE4CB151-0B6D-48B0-9022-B938C86226FA}" destId="{FAF23AE4-D19C-4009-B481-39261BF3BC6C}" srcOrd="0" destOrd="3" presId="urn:diagrams.loki3.com/BracketList"/>
    <dgm:cxn modelId="{0997A8AD-2E89-4982-800E-77563B01D5AA}" srcId="{FB29C983-1535-4EDB-8019-78A771CB8F7D}" destId="{47EF4162-3CEB-41FA-B3E1-11A1A6789D13}" srcOrd="0" destOrd="0" parTransId="{80A41EA7-F1AC-4D4E-A6DB-B043784F8545}" sibTransId="{AF010C14-A24B-4B44-B766-6FB74828976A}"/>
    <dgm:cxn modelId="{4D5D58B4-5BB1-461E-A1C2-4126D41FEFF4}" type="presOf" srcId="{A4B84C36-E708-4D9C-AFBD-0B95D287FB14}" destId="{1D7D2681-E382-4BA7-8172-2F80F7FA9E21}" srcOrd="0" destOrd="0" presId="urn:diagrams.loki3.com/BracketList"/>
    <dgm:cxn modelId="{44CBF0DC-BB5D-4A5C-B0EB-CA6E5321542E}" type="presOf" srcId="{47EF4162-3CEB-41FA-B3E1-11A1A6789D13}" destId="{678873E3-BC52-4769-ABAE-20473D911C18}" srcOrd="0" destOrd="0" presId="urn:diagrams.loki3.com/BracketList"/>
    <dgm:cxn modelId="{BC382BE7-0249-451F-B490-E59510699186}" srcId="{66244711-EBBA-4B17-AEEA-924591E1687C}" destId="{A4B84C36-E708-4D9C-AFBD-0B95D287FB14}" srcOrd="1" destOrd="0" parTransId="{AE7A5CB5-89DF-4C24-A65B-A919424B87C7}" sibTransId="{24691E13-4DB9-443E-9D2E-539804BF02C5}"/>
    <dgm:cxn modelId="{EAFB94EA-6DFF-41D0-A28D-F7E7163BDE01}" srcId="{A4B84C36-E708-4D9C-AFBD-0B95D287FB14}" destId="{55EBD618-9AE9-4078-973C-808760DE3BFB}" srcOrd="1" destOrd="0" parTransId="{7CA38F41-92CD-4D12-B905-60AE9FAFCCB6}" sibTransId="{32373572-1989-4B03-BA4C-12BF7DCB7211}"/>
    <dgm:cxn modelId="{9F82F8EA-8B13-46AD-92F1-7714A4DF3DE7}" type="presOf" srcId="{FB29C983-1535-4EDB-8019-78A771CB8F7D}" destId="{871A2FB5-2DB9-4E65-ADF1-64131A8746E7}" srcOrd="0" destOrd="0" presId="urn:diagrams.loki3.com/BracketList"/>
    <dgm:cxn modelId="{33C154EC-072B-46A5-BA18-F126697B82FD}" srcId="{1FF8F17B-49BC-4342-8676-07549F338A18}" destId="{EE4CB151-0B6D-48B0-9022-B938C86226FA}" srcOrd="0" destOrd="0" parTransId="{3DC0CCE5-D3BC-4B2F-BABD-59AC76342E43}" sibTransId="{F3913040-40BA-45EF-8D11-15DB92C6ADFC}"/>
    <dgm:cxn modelId="{460F33EF-C47B-4EF8-BB2A-29132095B92F}" type="presOf" srcId="{66244711-EBBA-4B17-AEEA-924591E1687C}" destId="{20E4B787-FE48-47A3-A6E8-E184FA70DE85}" srcOrd="0" destOrd="0" presId="urn:diagrams.loki3.com/BracketList"/>
    <dgm:cxn modelId="{E2F405FC-A05F-4926-8DC3-528DBF51154C}" srcId="{A4B84C36-E708-4D9C-AFBD-0B95D287FB14}" destId="{1FF8F17B-49BC-4342-8676-07549F338A18}" srcOrd="2" destOrd="0" parTransId="{B6731E4C-CDC4-4069-960B-1B3FBCAED926}" sibTransId="{E67B7F11-8084-4CBF-B455-6EB4AC28D73B}"/>
    <dgm:cxn modelId="{6D189FFC-F6DB-40A6-A3CB-CBB95A87A7AD}" srcId="{A4B84C36-E708-4D9C-AFBD-0B95D287FB14}" destId="{861CA4D0-CE72-4672-9F4D-4967C707EA93}" srcOrd="0" destOrd="0" parTransId="{42006B14-89BB-421C-8C12-AB9FFA744DF5}" sibTransId="{A4601E0A-E69B-497A-A34D-1A2C28C6DA58}"/>
    <dgm:cxn modelId="{82F124B4-B2AF-4968-93DF-B0FF621B2080}" type="presParOf" srcId="{20E4B787-FE48-47A3-A6E8-E184FA70DE85}" destId="{7D6116F2-F435-40FF-8A68-10D38E6455D2}" srcOrd="0" destOrd="0" presId="urn:diagrams.loki3.com/BracketList"/>
    <dgm:cxn modelId="{C12A17EC-9C27-4AFB-84E0-C9BD4D23C40A}" type="presParOf" srcId="{7D6116F2-F435-40FF-8A68-10D38E6455D2}" destId="{871A2FB5-2DB9-4E65-ADF1-64131A8746E7}" srcOrd="0" destOrd="0" presId="urn:diagrams.loki3.com/BracketList"/>
    <dgm:cxn modelId="{1A28E0A7-CC6C-463D-8C98-DAA142D6A18D}" type="presParOf" srcId="{7D6116F2-F435-40FF-8A68-10D38E6455D2}" destId="{FE1C840B-9FFC-42EF-B1D3-098AD3278BF0}" srcOrd="1" destOrd="0" presId="urn:diagrams.loki3.com/BracketList"/>
    <dgm:cxn modelId="{CBCD64EE-63BD-42BF-A5B6-DEA5493156C0}" type="presParOf" srcId="{7D6116F2-F435-40FF-8A68-10D38E6455D2}" destId="{400E5E1A-2DE9-4E6C-846E-03D1AD121E9C}" srcOrd="2" destOrd="0" presId="urn:diagrams.loki3.com/BracketList"/>
    <dgm:cxn modelId="{3458CDFF-EC6B-4945-B196-358F48249B36}" type="presParOf" srcId="{7D6116F2-F435-40FF-8A68-10D38E6455D2}" destId="{678873E3-BC52-4769-ABAE-20473D911C18}" srcOrd="3" destOrd="0" presId="urn:diagrams.loki3.com/BracketList"/>
    <dgm:cxn modelId="{87E06C59-CF8C-408B-A5C2-F58671F69452}" type="presParOf" srcId="{20E4B787-FE48-47A3-A6E8-E184FA70DE85}" destId="{82E997E3-AD96-4E4E-B1C8-7CE55FE28D5E}" srcOrd="1" destOrd="0" presId="urn:diagrams.loki3.com/BracketList"/>
    <dgm:cxn modelId="{B9701ACD-69FE-4655-B694-A37591EFC1EF}" type="presParOf" srcId="{20E4B787-FE48-47A3-A6E8-E184FA70DE85}" destId="{1E165DD5-64D0-488E-9C15-9FA80B0B3340}" srcOrd="2" destOrd="0" presId="urn:diagrams.loki3.com/BracketList"/>
    <dgm:cxn modelId="{BD7A13B9-A558-4C1C-AE42-F66F26EC0BD9}" type="presParOf" srcId="{1E165DD5-64D0-488E-9C15-9FA80B0B3340}" destId="{1D7D2681-E382-4BA7-8172-2F80F7FA9E21}" srcOrd="0" destOrd="0" presId="urn:diagrams.loki3.com/BracketList"/>
    <dgm:cxn modelId="{D05E2015-A89D-496F-A6F6-099A12882A67}" type="presParOf" srcId="{1E165DD5-64D0-488E-9C15-9FA80B0B3340}" destId="{C61CE419-7848-49E0-B0CD-ACF0DC799448}" srcOrd="1" destOrd="0" presId="urn:diagrams.loki3.com/BracketList"/>
    <dgm:cxn modelId="{0D59B7CE-1701-412D-A0D8-072FF19A7F81}" type="presParOf" srcId="{1E165DD5-64D0-488E-9C15-9FA80B0B3340}" destId="{C0146B39-778B-4758-9D2B-7F794B5A0C15}" srcOrd="2" destOrd="0" presId="urn:diagrams.loki3.com/BracketList"/>
    <dgm:cxn modelId="{AF65B9F8-A38C-4AFF-B845-41A6784198E2}" type="presParOf" srcId="{1E165DD5-64D0-488E-9C15-9FA80B0B3340}" destId="{FAF23AE4-D19C-4009-B481-39261BF3BC6C}"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ED404-4625-45A2-AFF9-10300D0FE87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7577EF67-63AA-46EE-A6AF-42159F546A7B}">
      <dgm:prSet custT="1"/>
      <dgm:spPr/>
      <dgm:t>
        <a:bodyPr/>
        <a:lstStyle/>
        <a:p>
          <a:pPr algn="ctr" rtl="0"/>
          <a:r>
            <a:rPr lang="en-US" sz="1200" dirty="0"/>
            <a:t>You may contribute your own funds tax-free into your HSA to pay for health care expenses on a tax-free basis.</a:t>
          </a:r>
        </a:p>
      </dgm:t>
    </dgm:pt>
    <dgm:pt modelId="{EAEF9246-3039-4B79-BBA1-0A9303CAAB9A}" type="parTrans" cxnId="{288DA93E-3F3E-4D65-B702-EEFD30333ED8}">
      <dgm:prSet/>
      <dgm:spPr/>
      <dgm:t>
        <a:bodyPr/>
        <a:lstStyle/>
        <a:p>
          <a:endParaRPr lang="en-US" sz="1400"/>
        </a:p>
      </dgm:t>
    </dgm:pt>
    <dgm:pt modelId="{568CCFBA-75DB-4B05-B262-1FD28720FAA4}" type="sibTrans" cxnId="{288DA93E-3F3E-4D65-B702-EEFD30333ED8}">
      <dgm:prSet/>
      <dgm:spPr/>
      <dgm:t>
        <a:bodyPr/>
        <a:lstStyle/>
        <a:p>
          <a:endParaRPr lang="en-US" sz="1400"/>
        </a:p>
      </dgm:t>
    </dgm:pt>
    <dgm:pt modelId="{0BD524D1-41E3-45A3-B02B-EF2C4EE90EBC}" type="pres">
      <dgm:prSet presAssocID="{36AED404-4625-45A2-AFF9-10300D0FE87B}" presName="linear" presStyleCnt="0">
        <dgm:presLayoutVars>
          <dgm:animLvl val="lvl"/>
          <dgm:resizeHandles val="exact"/>
        </dgm:presLayoutVars>
      </dgm:prSet>
      <dgm:spPr/>
    </dgm:pt>
    <dgm:pt modelId="{7275C633-8E19-4F32-A684-3CB91A28AF8A}" type="pres">
      <dgm:prSet presAssocID="{7577EF67-63AA-46EE-A6AF-42159F546A7B}" presName="parentText" presStyleLbl="node1" presStyleIdx="0" presStyleCnt="1" custScaleY="103160">
        <dgm:presLayoutVars>
          <dgm:chMax val="0"/>
          <dgm:bulletEnabled val="1"/>
        </dgm:presLayoutVars>
      </dgm:prSet>
      <dgm:spPr/>
    </dgm:pt>
  </dgm:ptLst>
  <dgm:cxnLst>
    <dgm:cxn modelId="{288DA93E-3F3E-4D65-B702-EEFD30333ED8}" srcId="{36AED404-4625-45A2-AFF9-10300D0FE87B}" destId="{7577EF67-63AA-46EE-A6AF-42159F546A7B}" srcOrd="0" destOrd="0" parTransId="{EAEF9246-3039-4B79-BBA1-0A9303CAAB9A}" sibTransId="{568CCFBA-75DB-4B05-B262-1FD28720FAA4}"/>
    <dgm:cxn modelId="{71D6B547-4469-4E62-8935-CB52D91FF5D1}" type="presOf" srcId="{36AED404-4625-45A2-AFF9-10300D0FE87B}" destId="{0BD524D1-41E3-45A3-B02B-EF2C4EE90EBC}" srcOrd="0" destOrd="0" presId="urn:microsoft.com/office/officeart/2005/8/layout/vList2"/>
    <dgm:cxn modelId="{8725BBB0-15E2-41A1-8F83-78EB9E7F14F9}" type="presOf" srcId="{7577EF67-63AA-46EE-A6AF-42159F546A7B}" destId="{7275C633-8E19-4F32-A684-3CB91A28AF8A}" srcOrd="0" destOrd="0" presId="urn:microsoft.com/office/officeart/2005/8/layout/vList2"/>
    <dgm:cxn modelId="{8A886A84-F306-42CB-B7FC-1881AF4C87BD}" type="presParOf" srcId="{0BD524D1-41E3-45A3-B02B-EF2C4EE90EBC}" destId="{7275C633-8E19-4F32-A684-3CB91A28AF8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D8D0D6-B359-4726-A64F-D3D58984127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40FA138-A6A3-4730-8757-70A061DA5501}">
      <dgm:prSet phldrT="[Text]"/>
      <dgm:spPr/>
      <dgm:t>
        <a:bodyPr/>
        <a:lstStyle/>
        <a:p>
          <a:r>
            <a:rPr lang="en-US" dirty="0"/>
            <a:t>Qualified Expenses</a:t>
          </a:r>
        </a:p>
      </dgm:t>
    </dgm:pt>
    <dgm:pt modelId="{8C9102B3-4EED-4D81-B30D-A5929F297D26}" type="parTrans" cxnId="{C4368B5B-2D16-422A-BFC7-42CEDF3B5B98}">
      <dgm:prSet/>
      <dgm:spPr/>
      <dgm:t>
        <a:bodyPr/>
        <a:lstStyle/>
        <a:p>
          <a:endParaRPr lang="en-US"/>
        </a:p>
      </dgm:t>
    </dgm:pt>
    <dgm:pt modelId="{DF72E484-9780-4A14-8971-30CEA72341E7}" type="sibTrans" cxnId="{C4368B5B-2D16-422A-BFC7-42CEDF3B5B98}">
      <dgm:prSet/>
      <dgm:spPr/>
      <dgm:t>
        <a:bodyPr/>
        <a:lstStyle/>
        <a:p>
          <a:endParaRPr lang="en-US"/>
        </a:p>
      </dgm:t>
    </dgm:pt>
    <dgm:pt modelId="{8BA905F8-0A41-4FE9-A2D5-A282814CAF53}">
      <dgm:prSet phldrT="[Text]"/>
      <dgm:spPr/>
      <dgm:t>
        <a:bodyPr/>
        <a:lstStyle/>
        <a:p>
          <a:r>
            <a:rPr lang="en-US" dirty="0"/>
            <a:t>Medical, Dental, Vision</a:t>
          </a:r>
        </a:p>
      </dgm:t>
    </dgm:pt>
    <dgm:pt modelId="{0B15AD5E-B556-4523-B937-1BA634A71083}" type="parTrans" cxnId="{B41DC5DF-96EB-471A-A07C-606A2935AA3C}">
      <dgm:prSet/>
      <dgm:spPr/>
      <dgm:t>
        <a:bodyPr/>
        <a:lstStyle/>
        <a:p>
          <a:endParaRPr lang="en-US"/>
        </a:p>
      </dgm:t>
    </dgm:pt>
    <dgm:pt modelId="{EBA1D33A-B53D-4D98-9E04-91ACC2761764}" type="sibTrans" cxnId="{B41DC5DF-96EB-471A-A07C-606A2935AA3C}">
      <dgm:prSet/>
      <dgm:spPr/>
      <dgm:t>
        <a:bodyPr/>
        <a:lstStyle/>
        <a:p>
          <a:endParaRPr lang="en-US"/>
        </a:p>
      </dgm:t>
    </dgm:pt>
    <dgm:pt modelId="{914EFF48-F428-4889-A518-F72DC13A1A05}">
      <dgm:prSet phldrT="[Text]"/>
      <dgm:spPr/>
      <dgm:t>
        <a:bodyPr/>
        <a:lstStyle/>
        <a:p>
          <a:r>
            <a:rPr lang="en-US" dirty="0"/>
            <a:t>Non-Qualified Expenses</a:t>
          </a:r>
        </a:p>
      </dgm:t>
    </dgm:pt>
    <dgm:pt modelId="{DA626A39-4081-4A2D-8A8B-9D96A4B54FA4}" type="parTrans" cxnId="{D5ADE9A4-70FB-4036-90AB-3E222A463DFC}">
      <dgm:prSet/>
      <dgm:spPr/>
      <dgm:t>
        <a:bodyPr/>
        <a:lstStyle/>
        <a:p>
          <a:endParaRPr lang="en-US"/>
        </a:p>
      </dgm:t>
    </dgm:pt>
    <dgm:pt modelId="{2F5D97C8-C484-4FA7-9E73-24529922E651}" type="sibTrans" cxnId="{D5ADE9A4-70FB-4036-90AB-3E222A463DFC}">
      <dgm:prSet/>
      <dgm:spPr/>
      <dgm:t>
        <a:bodyPr/>
        <a:lstStyle/>
        <a:p>
          <a:endParaRPr lang="en-US"/>
        </a:p>
      </dgm:t>
    </dgm:pt>
    <dgm:pt modelId="{57A28D70-E8F4-43A2-A3A3-3688C2BF0A87}">
      <dgm:prSet phldrT="[Text]"/>
      <dgm:spPr/>
      <dgm:t>
        <a:bodyPr/>
        <a:lstStyle/>
        <a:p>
          <a:r>
            <a:rPr lang="en-US" sz="1500" dirty="0"/>
            <a:t>Taxable </a:t>
          </a:r>
        </a:p>
      </dgm:t>
    </dgm:pt>
    <dgm:pt modelId="{E0C5BA52-AD6A-47A1-93EE-B2B742B04B18}" type="parTrans" cxnId="{106AAED3-2375-47FC-9960-48350E0E7F1E}">
      <dgm:prSet/>
      <dgm:spPr/>
      <dgm:t>
        <a:bodyPr/>
        <a:lstStyle/>
        <a:p>
          <a:endParaRPr lang="en-US"/>
        </a:p>
      </dgm:t>
    </dgm:pt>
    <dgm:pt modelId="{286B8910-317F-4632-87F2-FFAFC7AFD37C}" type="sibTrans" cxnId="{106AAED3-2375-47FC-9960-48350E0E7F1E}">
      <dgm:prSet/>
      <dgm:spPr/>
      <dgm:t>
        <a:bodyPr/>
        <a:lstStyle/>
        <a:p>
          <a:endParaRPr lang="en-US"/>
        </a:p>
      </dgm:t>
    </dgm:pt>
    <dgm:pt modelId="{0987700F-AF48-42FC-ADB2-014C95B34E74}">
      <dgm:prSet phldrT="[Text]"/>
      <dgm:spPr/>
      <dgm:t>
        <a:bodyPr/>
        <a:lstStyle/>
        <a:p>
          <a:r>
            <a:rPr lang="en-US" sz="1500" dirty="0"/>
            <a:t>+20% Penalty</a:t>
          </a:r>
        </a:p>
      </dgm:t>
    </dgm:pt>
    <dgm:pt modelId="{8DD16F04-A702-42E8-9187-057B86E4B0E2}" type="parTrans" cxnId="{9E05E223-999A-4FB9-A43C-E43291D76182}">
      <dgm:prSet/>
      <dgm:spPr/>
      <dgm:t>
        <a:bodyPr/>
        <a:lstStyle/>
        <a:p>
          <a:endParaRPr lang="en-US"/>
        </a:p>
      </dgm:t>
    </dgm:pt>
    <dgm:pt modelId="{2A7D2CD4-F76B-4F7A-81C8-6C64D2830E51}" type="sibTrans" cxnId="{9E05E223-999A-4FB9-A43C-E43291D76182}">
      <dgm:prSet/>
      <dgm:spPr/>
      <dgm:t>
        <a:bodyPr/>
        <a:lstStyle/>
        <a:p>
          <a:endParaRPr lang="en-US"/>
        </a:p>
      </dgm:t>
    </dgm:pt>
    <dgm:pt modelId="{4DCE5F2E-17C3-43FE-9938-B8D5611BDFA4}">
      <dgm:prSet phldrT="[Text]"/>
      <dgm:spPr/>
      <dgm:t>
        <a:bodyPr/>
        <a:lstStyle/>
        <a:p>
          <a:r>
            <a:rPr lang="en-US" dirty="0"/>
            <a:t>Over-the-counter meds, menstrual products </a:t>
          </a:r>
        </a:p>
      </dgm:t>
    </dgm:pt>
    <dgm:pt modelId="{FF14F3C7-81AD-4A44-9FA1-3F6B392F9A7E}" type="parTrans" cxnId="{B08B5798-08E4-4CF5-B56F-54085B8403E7}">
      <dgm:prSet/>
      <dgm:spPr/>
      <dgm:t>
        <a:bodyPr/>
        <a:lstStyle/>
        <a:p>
          <a:endParaRPr lang="en-US"/>
        </a:p>
      </dgm:t>
    </dgm:pt>
    <dgm:pt modelId="{EB483A24-2B04-4FA9-BA69-D3D396F5D858}" type="sibTrans" cxnId="{B08B5798-08E4-4CF5-B56F-54085B8403E7}">
      <dgm:prSet/>
      <dgm:spPr/>
      <dgm:t>
        <a:bodyPr/>
        <a:lstStyle/>
        <a:p>
          <a:endParaRPr lang="en-US"/>
        </a:p>
      </dgm:t>
    </dgm:pt>
    <dgm:pt modelId="{DCBF1BF3-C983-4E49-BE35-804B5863DE19}">
      <dgm:prSet phldrT="[Text]"/>
      <dgm:spPr/>
      <dgm:t>
        <a:bodyPr/>
        <a:lstStyle/>
        <a:p>
          <a:r>
            <a:rPr lang="en-US" dirty="0"/>
            <a:t>Some Insurance Premiums: </a:t>
          </a:r>
        </a:p>
      </dgm:t>
    </dgm:pt>
    <dgm:pt modelId="{A06240B9-46CA-4A5D-A459-ACF886A82F8C}" type="parTrans" cxnId="{83333105-F84A-4527-B794-E70FC473284E}">
      <dgm:prSet/>
      <dgm:spPr/>
      <dgm:t>
        <a:bodyPr/>
        <a:lstStyle/>
        <a:p>
          <a:endParaRPr lang="en-US"/>
        </a:p>
      </dgm:t>
    </dgm:pt>
    <dgm:pt modelId="{A0C2FC93-B3DA-4EB7-AAF7-8E5B56C9BC5A}" type="sibTrans" cxnId="{83333105-F84A-4527-B794-E70FC473284E}">
      <dgm:prSet/>
      <dgm:spPr/>
      <dgm:t>
        <a:bodyPr/>
        <a:lstStyle/>
        <a:p>
          <a:endParaRPr lang="en-US"/>
        </a:p>
      </dgm:t>
    </dgm:pt>
    <dgm:pt modelId="{9DDA30D3-D84C-4506-8790-327891CACB50}">
      <dgm:prSet phldrT="[Text]"/>
      <dgm:spPr/>
      <dgm:t>
        <a:bodyPr/>
        <a:lstStyle/>
        <a:p>
          <a:r>
            <a:rPr lang="en-US" dirty="0"/>
            <a:t>COBRA</a:t>
          </a:r>
        </a:p>
      </dgm:t>
    </dgm:pt>
    <dgm:pt modelId="{40C7464D-0C04-45FE-990E-2E0055885998}" type="parTrans" cxnId="{66440A98-8549-4877-872E-1ED218DC36F3}">
      <dgm:prSet/>
      <dgm:spPr/>
      <dgm:t>
        <a:bodyPr/>
        <a:lstStyle/>
        <a:p>
          <a:endParaRPr lang="en-US"/>
        </a:p>
      </dgm:t>
    </dgm:pt>
    <dgm:pt modelId="{0B58A14A-8C1F-4470-96E2-64406205A7D5}" type="sibTrans" cxnId="{66440A98-8549-4877-872E-1ED218DC36F3}">
      <dgm:prSet/>
      <dgm:spPr/>
      <dgm:t>
        <a:bodyPr/>
        <a:lstStyle/>
        <a:p>
          <a:endParaRPr lang="en-US"/>
        </a:p>
      </dgm:t>
    </dgm:pt>
    <dgm:pt modelId="{6A90BB3B-7A32-4BAC-A63C-A33737499725}">
      <dgm:prSet phldrT="[Text]"/>
      <dgm:spPr/>
      <dgm:t>
        <a:bodyPr/>
        <a:lstStyle/>
        <a:p>
          <a:r>
            <a:rPr lang="en-US" dirty="0"/>
            <a:t>If 65+ Medicare B, D, and Advantage</a:t>
          </a:r>
        </a:p>
      </dgm:t>
    </dgm:pt>
    <dgm:pt modelId="{26EE02DE-A8D6-483E-B8C4-A063543836D2}" type="parTrans" cxnId="{F58EF44C-CCD6-4E54-AC6D-C7D1D26D159E}">
      <dgm:prSet/>
      <dgm:spPr/>
      <dgm:t>
        <a:bodyPr/>
        <a:lstStyle/>
        <a:p>
          <a:endParaRPr lang="en-US"/>
        </a:p>
      </dgm:t>
    </dgm:pt>
    <dgm:pt modelId="{945809B0-EEAA-42C7-9334-3D08277CABC4}" type="sibTrans" cxnId="{F58EF44C-CCD6-4E54-AC6D-C7D1D26D159E}">
      <dgm:prSet/>
      <dgm:spPr/>
      <dgm:t>
        <a:bodyPr/>
        <a:lstStyle/>
        <a:p>
          <a:endParaRPr lang="en-US"/>
        </a:p>
      </dgm:t>
    </dgm:pt>
    <dgm:pt modelId="{0FE3A273-00B1-4347-A3C4-03627429EF49}">
      <dgm:prSet phldrT="[Text]"/>
      <dgm:spPr/>
      <dgm:t>
        <a:bodyPr/>
        <a:lstStyle/>
        <a:p>
          <a:r>
            <a:rPr lang="en-US" sz="1500" u="sng" dirty="0"/>
            <a:t>No penalty, taxable only:</a:t>
          </a:r>
        </a:p>
      </dgm:t>
    </dgm:pt>
    <dgm:pt modelId="{8D687979-1E2D-40CF-8674-6FFBCAC45F80}" type="parTrans" cxnId="{7B4D805D-1C0D-40B7-98B6-E82B6BF83093}">
      <dgm:prSet/>
      <dgm:spPr/>
      <dgm:t>
        <a:bodyPr/>
        <a:lstStyle/>
        <a:p>
          <a:endParaRPr lang="en-US"/>
        </a:p>
      </dgm:t>
    </dgm:pt>
    <dgm:pt modelId="{E685F482-AE52-48E6-A11B-2A75DF464D49}" type="sibTrans" cxnId="{7B4D805D-1C0D-40B7-98B6-E82B6BF83093}">
      <dgm:prSet/>
      <dgm:spPr/>
      <dgm:t>
        <a:bodyPr/>
        <a:lstStyle/>
        <a:p>
          <a:endParaRPr lang="en-US"/>
        </a:p>
      </dgm:t>
    </dgm:pt>
    <dgm:pt modelId="{18ED4E23-1EB8-4FF0-8A23-ACC92C1B4981}">
      <dgm:prSet phldrT="[Text]"/>
      <dgm:spPr/>
      <dgm:t>
        <a:bodyPr/>
        <a:lstStyle/>
        <a:p>
          <a:r>
            <a:rPr lang="en-US" sz="1500" dirty="0"/>
            <a:t>Medicare eligible based on age</a:t>
          </a:r>
        </a:p>
      </dgm:t>
    </dgm:pt>
    <dgm:pt modelId="{0CF712BF-D651-4FB3-9A62-F311AC48089E}" type="parTrans" cxnId="{2B3BF494-DD8B-4E60-91EE-9D63EC820708}">
      <dgm:prSet/>
      <dgm:spPr/>
      <dgm:t>
        <a:bodyPr/>
        <a:lstStyle/>
        <a:p>
          <a:endParaRPr lang="en-US"/>
        </a:p>
      </dgm:t>
    </dgm:pt>
    <dgm:pt modelId="{9C66FECC-A25D-40C9-932B-9D978ADA1B98}" type="sibTrans" cxnId="{2B3BF494-DD8B-4E60-91EE-9D63EC820708}">
      <dgm:prSet/>
      <dgm:spPr/>
      <dgm:t>
        <a:bodyPr/>
        <a:lstStyle/>
        <a:p>
          <a:endParaRPr lang="en-US"/>
        </a:p>
      </dgm:t>
    </dgm:pt>
    <dgm:pt modelId="{A38A9FBA-A92E-4F9F-8002-A928CCBF855C}">
      <dgm:prSet phldrT="[Text]" custT="1"/>
      <dgm:spPr/>
      <dgm:t>
        <a:bodyPr/>
        <a:lstStyle/>
        <a:p>
          <a:r>
            <a:rPr lang="en-US" sz="1500" dirty="0"/>
            <a:t>Disabled </a:t>
          </a:r>
          <a:r>
            <a:rPr lang="en-US" sz="800" dirty="0"/>
            <a:t>(IRC 72)</a:t>
          </a:r>
        </a:p>
      </dgm:t>
    </dgm:pt>
    <dgm:pt modelId="{BD96FC1A-5EA5-46E2-9629-C435B0107743}" type="parTrans" cxnId="{B819CD17-1716-4B30-8754-9A748B1E5A8C}">
      <dgm:prSet/>
      <dgm:spPr/>
      <dgm:t>
        <a:bodyPr/>
        <a:lstStyle/>
        <a:p>
          <a:endParaRPr lang="en-US"/>
        </a:p>
      </dgm:t>
    </dgm:pt>
    <dgm:pt modelId="{E6925611-07D1-4CA8-8074-B56DFAC08944}" type="sibTrans" cxnId="{B819CD17-1716-4B30-8754-9A748B1E5A8C}">
      <dgm:prSet/>
      <dgm:spPr/>
      <dgm:t>
        <a:bodyPr/>
        <a:lstStyle/>
        <a:p>
          <a:endParaRPr lang="en-US"/>
        </a:p>
      </dgm:t>
    </dgm:pt>
    <dgm:pt modelId="{4694A09E-8972-489F-A2EF-01B4EE70A509}">
      <dgm:prSet phldrT="[Text]"/>
      <dgm:spPr/>
      <dgm:t>
        <a:bodyPr/>
        <a:lstStyle/>
        <a:p>
          <a:r>
            <a:rPr lang="en-US" sz="1500" dirty="0"/>
            <a:t>Death</a:t>
          </a:r>
        </a:p>
      </dgm:t>
    </dgm:pt>
    <dgm:pt modelId="{32556ECE-5368-4007-AAA8-A9097E87B532}" type="parTrans" cxnId="{15B4F717-0CF5-4D8F-AA60-1E235971873D}">
      <dgm:prSet/>
      <dgm:spPr/>
      <dgm:t>
        <a:bodyPr/>
        <a:lstStyle/>
        <a:p>
          <a:endParaRPr lang="en-US"/>
        </a:p>
      </dgm:t>
    </dgm:pt>
    <dgm:pt modelId="{2490D5C3-41A4-4001-8056-3405FEFD07E0}" type="sibTrans" cxnId="{15B4F717-0CF5-4D8F-AA60-1E235971873D}">
      <dgm:prSet/>
      <dgm:spPr/>
      <dgm:t>
        <a:bodyPr/>
        <a:lstStyle/>
        <a:p>
          <a:endParaRPr lang="en-US"/>
        </a:p>
      </dgm:t>
    </dgm:pt>
    <dgm:pt modelId="{278330D3-FD95-423C-B8DE-3B015E18CCF4}">
      <dgm:prSet phldrT="[Text]"/>
      <dgm:spPr/>
      <dgm:t>
        <a:bodyPr/>
        <a:lstStyle/>
        <a:p>
          <a:endParaRPr lang="en-US" sz="1500" dirty="0"/>
        </a:p>
      </dgm:t>
    </dgm:pt>
    <dgm:pt modelId="{4490384D-B904-4E93-B38B-C96CD320439E}" type="parTrans" cxnId="{2AD069A5-D71C-41D9-A7A1-52E2469FC555}">
      <dgm:prSet/>
      <dgm:spPr/>
      <dgm:t>
        <a:bodyPr/>
        <a:lstStyle/>
        <a:p>
          <a:endParaRPr lang="en-US"/>
        </a:p>
      </dgm:t>
    </dgm:pt>
    <dgm:pt modelId="{F1FEA251-9487-456D-A3CE-CAEB191CFF27}" type="sibTrans" cxnId="{2AD069A5-D71C-41D9-A7A1-52E2469FC555}">
      <dgm:prSet/>
      <dgm:spPr/>
      <dgm:t>
        <a:bodyPr/>
        <a:lstStyle/>
        <a:p>
          <a:endParaRPr lang="en-US"/>
        </a:p>
      </dgm:t>
    </dgm:pt>
    <dgm:pt modelId="{0BDE73C0-57D4-415C-B2C0-776016ED2077}" type="pres">
      <dgm:prSet presAssocID="{9FD8D0D6-B359-4726-A64F-D3D589841279}" presName="Name0" presStyleCnt="0">
        <dgm:presLayoutVars>
          <dgm:dir/>
          <dgm:animLvl val="lvl"/>
          <dgm:resizeHandles val="exact"/>
        </dgm:presLayoutVars>
      </dgm:prSet>
      <dgm:spPr/>
    </dgm:pt>
    <dgm:pt modelId="{6DC062FC-24FA-460F-B534-C15C9C55A192}" type="pres">
      <dgm:prSet presAssocID="{D40FA138-A6A3-4730-8757-70A061DA5501}" presName="composite" presStyleCnt="0"/>
      <dgm:spPr/>
    </dgm:pt>
    <dgm:pt modelId="{0FCF34FB-5036-48E1-AA56-1D3BAD2ED9D7}" type="pres">
      <dgm:prSet presAssocID="{D40FA138-A6A3-4730-8757-70A061DA5501}" presName="parTx" presStyleLbl="alignNode1" presStyleIdx="0" presStyleCnt="2">
        <dgm:presLayoutVars>
          <dgm:chMax val="0"/>
          <dgm:chPref val="0"/>
          <dgm:bulletEnabled val="1"/>
        </dgm:presLayoutVars>
      </dgm:prSet>
      <dgm:spPr/>
    </dgm:pt>
    <dgm:pt modelId="{1B748263-46FB-4A5D-9888-66D990940698}" type="pres">
      <dgm:prSet presAssocID="{D40FA138-A6A3-4730-8757-70A061DA5501}" presName="desTx" presStyleLbl="alignAccFollowNode1" presStyleIdx="0" presStyleCnt="2">
        <dgm:presLayoutVars>
          <dgm:bulletEnabled val="1"/>
        </dgm:presLayoutVars>
      </dgm:prSet>
      <dgm:spPr/>
    </dgm:pt>
    <dgm:pt modelId="{29CE185A-8DA0-4D83-9ACB-CF4649279141}" type="pres">
      <dgm:prSet presAssocID="{DF72E484-9780-4A14-8971-30CEA72341E7}" presName="space" presStyleCnt="0"/>
      <dgm:spPr/>
    </dgm:pt>
    <dgm:pt modelId="{8CD0209F-5603-4BEB-B423-776EB57929F2}" type="pres">
      <dgm:prSet presAssocID="{914EFF48-F428-4889-A518-F72DC13A1A05}" presName="composite" presStyleCnt="0"/>
      <dgm:spPr/>
    </dgm:pt>
    <dgm:pt modelId="{CD753125-206C-49EE-93B4-9D3F231E11FF}" type="pres">
      <dgm:prSet presAssocID="{914EFF48-F428-4889-A518-F72DC13A1A05}" presName="parTx" presStyleLbl="alignNode1" presStyleIdx="1" presStyleCnt="2">
        <dgm:presLayoutVars>
          <dgm:chMax val="0"/>
          <dgm:chPref val="0"/>
          <dgm:bulletEnabled val="1"/>
        </dgm:presLayoutVars>
      </dgm:prSet>
      <dgm:spPr/>
    </dgm:pt>
    <dgm:pt modelId="{7ECBECAE-E9F6-421E-80F9-2570B8CBDCF8}" type="pres">
      <dgm:prSet presAssocID="{914EFF48-F428-4889-A518-F72DC13A1A05}" presName="desTx" presStyleLbl="alignAccFollowNode1" presStyleIdx="1" presStyleCnt="2">
        <dgm:presLayoutVars>
          <dgm:bulletEnabled val="1"/>
        </dgm:presLayoutVars>
      </dgm:prSet>
      <dgm:spPr/>
    </dgm:pt>
  </dgm:ptLst>
  <dgm:cxnLst>
    <dgm:cxn modelId="{4B6C6604-22F3-40F1-AA88-82AD9ABE1FD3}" type="presOf" srcId="{9DDA30D3-D84C-4506-8790-327891CACB50}" destId="{1B748263-46FB-4A5D-9888-66D990940698}" srcOrd="0" destOrd="3" presId="urn:microsoft.com/office/officeart/2005/8/layout/hList1"/>
    <dgm:cxn modelId="{83333105-F84A-4527-B794-E70FC473284E}" srcId="{D40FA138-A6A3-4730-8757-70A061DA5501}" destId="{DCBF1BF3-C983-4E49-BE35-804B5863DE19}" srcOrd="2" destOrd="0" parTransId="{A06240B9-46CA-4A5D-A459-ACF886A82F8C}" sibTransId="{A0C2FC93-B3DA-4EB7-AAF7-8E5B56C9BC5A}"/>
    <dgm:cxn modelId="{86DC210B-DAA3-4DE0-A068-04F9D8C5E4AF}" type="presOf" srcId="{57A28D70-E8F4-43A2-A3A3-3688C2BF0A87}" destId="{7ECBECAE-E9F6-421E-80F9-2570B8CBDCF8}" srcOrd="0" destOrd="0" presId="urn:microsoft.com/office/officeart/2005/8/layout/hList1"/>
    <dgm:cxn modelId="{E30A7615-CB27-454E-9893-59A456F98EB4}" type="presOf" srcId="{0FE3A273-00B1-4347-A3C4-03627429EF49}" destId="{7ECBECAE-E9F6-421E-80F9-2570B8CBDCF8}" srcOrd="0" destOrd="3" presId="urn:microsoft.com/office/officeart/2005/8/layout/hList1"/>
    <dgm:cxn modelId="{B819CD17-1716-4B30-8754-9A748B1E5A8C}" srcId="{0FE3A273-00B1-4347-A3C4-03627429EF49}" destId="{A38A9FBA-A92E-4F9F-8002-A928CCBF855C}" srcOrd="1" destOrd="0" parTransId="{BD96FC1A-5EA5-46E2-9629-C435B0107743}" sibTransId="{E6925611-07D1-4CA8-8074-B56DFAC08944}"/>
    <dgm:cxn modelId="{15B4F717-0CF5-4D8F-AA60-1E235971873D}" srcId="{0FE3A273-00B1-4347-A3C4-03627429EF49}" destId="{4694A09E-8972-489F-A2EF-01B4EE70A509}" srcOrd="2" destOrd="0" parTransId="{32556ECE-5368-4007-AAA8-A9097E87B532}" sibTransId="{2490D5C3-41A4-4001-8056-3405FEFD07E0}"/>
    <dgm:cxn modelId="{9E05E223-999A-4FB9-A43C-E43291D76182}" srcId="{914EFF48-F428-4889-A518-F72DC13A1A05}" destId="{0987700F-AF48-42FC-ADB2-014C95B34E74}" srcOrd="1" destOrd="0" parTransId="{8DD16F04-A702-42E8-9187-057B86E4B0E2}" sibTransId="{2A7D2CD4-F76B-4F7A-81C8-6C64D2830E51}"/>
    <dgm:cxn modelId="{C5B91A2A-0A3F-48D7-9C7F-A97042C6545E}" type="presOf" srcId="{8BA905F8-0A41-4FE9-A2D5-A282814CAF53}" destId="{1B748263-46FB-4A5D-9888-66D990940698}" srcOrd="0" destOrd="0" presId="urn:microsoft.com/office/officeart/2005/8/layout/hList1"/>
    <dgm:cxn modelId="{90CEE53F-1C65-487A-B7CA-ECDCE15C2816}" type="presOf" srcId="{D40FA138-A6A3-4730-8757-70A061DA5501}" destId="{0FCF34FB-5036-48E1-AA56-1D3BAD2ED9D7}" srcOrd="0" destOrd="0" presId="urn:microsoft.com/office/officeart/2005/8/layout/hList1"/>
    <dgm:cxn modelId="{C4368B5B-2D16-422A-BFC7-42CEDF3B5B98}" srcId="{9FD8D0D6-B359-4726-A64F-D3D589841279}" destId="{D40FA138-A6A3-4730-8757-70A061DA5501}" srcOrd="0" destOrd="0" parTransId="{8C9102B3-4EED-4D81-B30D-A5929F297D26}" sibTransId="{DF72E484-9780-4A14-8971-30CEA72341E7}"/>
    <dgm:cxn modelId="{C4542D5C-C9C6-4CB9-A070-1A4392804EAF}" type="presOf" srcId="{6A90BB3B-7A32-4BAC-A63C-A33737499725}" destId="{1B748263-46FB-4A5D-9888-66D990940698}" srcOrd="0" destOrd="4" presId="urn:microsoft.com/office/officeart/2005/8/layout/hList1"/>
    <dgm:cxn modelId="{7B4D805D-1C0D-40B7-98B6-E82B6BF83093}" srcId="{914EFF48-F428-4889-A518-F72DC13A1A05}" destId="{0FE3A273-00B1-4347-A3C4-03627429EF49}" srcOrd="3" destOrd="0" parTransId="{8D687979-1E2D-40CF-8674-6FFBCAC45F80}" sibTransId="{E685F482-AE52-48E6-A11B-2A75DF464D49}"/>
    <dgm:cxn modelId="{AB585842-E1B7-4F9E-B71B-DA184C599A55}" type="presOf" srcId="{278330D3-FD95-423C-B8DE-3B015E18CCF4}" destId="{7ECBECAE-E9F6-421E-80F9-2570B8CBDCF8}" srcOrd="0" destOrd="2" presId="urn:microsoft.com/office/officeart/2005/8/layout/hList1"/>
    <dgm:cxn modelId="{F58EF44C-CCD6-4E54-AC6D-C7D1D26D159E}" srcId="{DCBF1BF3-C983-4E49-BE35-804B5863DE19}" destId="{6A90BB3B-7A32-4BAC-A63C-A33737499725}" srcOrd="1" destOrd="0" parTransId="{26EE02DE-A8D6-483E-B8C4-A063543836D2}" sibTransId="{945809B0-EEAA-42C7-9334-3D08277CABC4}"/>
    <dgm:cxn modelId="{06442A92-A75A-4495-856F-E041EC4BCE14}" type="presOf" srcId="{9FD8D0D6-B359-4726-A64F-D3D589841279}" destId="{0BDE73C0-57D4-415C-B2C0-776016ED2077}" srcOrd="0" destOrd="0" presId="urn:microsoft.com/office/officeart/2005/8/layout/hList1"/>
    <dgm:cxn modelId="{2B3BF494-DD8B-4E60-91EE-9D63EC820708}" srcId="{0FE3A273-00B1-4347-A3C4-03627429EF49}" destId="{18ED4E23-1EB8-4FF0-8A23-ACC92C1B4981}" srcOrd="0" destOrd="0" parTransId="{0CF712BF-D651-4FB3-9A62-F311AC48089E}" sibTransId="{9C66FECC-A25D-40C9-932B-9D978ADA1B98}"/>
    <dgm:cxn modelId="{66440A98-8549-4877-872E-1ED218DC36F3}" srcId="{DCBF1BF3-C983-4E49-BE35-804B5863DE19}" destId="{9DDA30D3-D84C-4506-8790-327891CACB50}" srcOrd="0" destOrd="0" parTransId="{40C7464D-0C04-45FE-990E-2E0055885998}" sibTransId="{0B58A14A-8C1F-4470-96E2-64406205A7D5}"/>
    <dgm:cxn modelId="{B08B5798-08E4-4CF5-B56F-54085B8403E7}" srcId="{D40FA138-A6A3-4730-8757-70A061DA5501}" destId="{4DCE5F2E-17C3-43FE-9938-B8D5611BDFA4}" srcOrd="1" destOrd="0" parTransId="{FF14F3C7-81AD-4A44-9FA1-3F6B392F9A7E}" sibTransId="{EB483A24-2B04-4FA9-BA69-D3D396F5D858}"/>
    <dgm:cxn modelId="{530A64A4-680E-45C8-A2E0-D684EFD7EB4E}" type="presOf" srcId="{DCBF1BF3-C983-4E49-BE35-804B5863DE19}" destId="{1B748263-46FB-4A5D-9888-66D990940698}" srcOrd="0" destOrd="2" presId="urn:microsoft.com/office/officeart/2005/8/layout/hList1"/>
    <dgm:cxn modelId="{D5ADE9A4-70FB-4036-90AB-3E222A463DFC}" srcId="{9FD8D0D6-B359-4726-A64F-D3D589841279}" destId="{914EFF48-F428-4889-A518-F72DC13A1A05}" srcOrd="1" destOrd="0" parTransId="{DA626A39-4081-4A2D-8A8B-9D96A4B54FA4}" sibTransId="{2F5D97C8-C484-4FA7-9E73-24529922E651}"/>
    <dgm:cxn modelId="{2AD069A5-D71C-41D9-A7A1-52E2469FC555}" srcId="{914EFF48-F428-4889-A518-F72DC13A1A05}" destId="{278330D3-FD95-423C-B8DE-3B015E18CCF4}" srcOrd="2" destOrd="0" parTransId="{4490384D-B904-4E93-B38B-C96CD320439E}" sibTransId="{F1FEA251-9487-456D-A3CE-CAEB191CFF27}"/>
    <dgm:cxn modelId="{FA2780C4-D97A-4FDE-899E-8F1C320AFC1A}" type="presOf" srcId="{4694A09E-8972-489F-A2EF-01B4EE70A509}" destId="{7ECBECAE-E9F6-421E-80F9-2570B8CBDCF8}" srcOrd="0" destOrd="6" presId="urn:microsoft.com/office/officeart/2005/8/layout/hList1"/>
    <dgm:cxn modelId="{BB30EEC6-7A9E-40F0-9DB3-0BC4BDA74B92}" type="presOf" srcId="{A38A9FBA-A92E-4F9F-8002-A928CCBF855C}" destId="{7ECBECAE-E9F6-421E-80F9-2570B8CBDCF8}" srcOrd="0" destOrd="5" presId="urn:microsoft.com/office/officeart/2005/8/layout/hList1"/>
    <dgm:cxn modelId="{106AAED3-2375-47FC-9960-48350E0E7F1E}" srcId="{914EFF48-F428-4889-A518-F72DC13A1A05}" destId="{57A28D70-E8F4-43A2-A3A3-3688C2BF0A87}" srcOrd="0" destOrd="0" parTransId="{E0C5BA52-AD6A-47A1-93EE-B2B742B04B18}" sibTransId="{286B8910-317F-4632-87F2-FFAFC7AFD37C}"/>
    <dgm:cxn modelId="{4EFC96D8-11CA-4A44-B9E6-AEABC22AFF7F}" type="presOf" srcId="{18ED4E23-1EB8-4FF0-8A23-ACC92C1B4981}" destId="{7ECBECAE-E9F6-421E-80F9-2570B8CBDCF8}" srcOrd="0" destOrd="4" presId="urn:microsoft.com/office/officeart/2005/8/layout/hList1"/>
    <dgm:cxn modelId="{6C4117DC-07D2-41E1-BF5F-0234CC6C6415}" type="presOf" srcId="{914EFF48-F428-4889-A518-F72DC13A1A05}" destId="{CD753125-206C-49EE-93B4-9D3F231E11FF}" srcOrd="0" destOrd="0" presId="urn:microsoft.com/office/officeart/2005/8/layout/hList1"/>
    <dgm:cxn modelId="{B41DC5DF-96EB-471A-A07C-606A2935AA3C}" srcId="{D40FA138-A6A3-4730-8757-70A061DA5501}" destId="{8BA905F8-0A41-4FE9-A2D5-A282814CAF53}" srcOrd="0" destOrd="0" parTransId="{0B15AD5E-B556-4523-B937-1BA634A71083}" sibTransId="{EBA1D33A-B53D-4D98-9E04-91ACC2761764}"/>
    <dgm:cxn modelId="{FD3D70E5-503C-444E-B7A1-47F322F69B18}" type="presOf" srcId="{4DCE5F2E-17C3-43FE-9938-B8D5611BDFA4}" destId="{1B748263-46FB-4A5D-9888-66D990940698}" srcOrd="0" destOrd="1" presId="urn:microsoft.com/office/officeart/2005/8/layout/hList1"/>
    <dgm:cxn modelId="{D928B1EA-7C04-45BD-B972-82B750EBD074}" type="presOf" srcId="{0987700F-AF48-42FC-ADB2-014C95B34E74}" destId="{7ECBECAE-E9F6-421E-80F9-2570B8CBDCF8}" srcOrd="0" destOrd="1" presId="urn:microsoft.com/office/officeart/2005/8/layout/hList1"/>
    <dgm:cxn modelId="{D3D26897-4AAD-49F4-8ACE-80D1C1530E60}" type="presParOf" srcId="{0BDE73C0-57D4-415C-B2C0-776016ED2077}" destId="{6DC062FC-24FA-460F-B534-C15C9C55A192}" srcOrd="0" destOrd="0" presId="urn:microsoft.com/office/officeart/2005/8/layout/hList1"/>
    <dgm:cxn modelId="{35D0BA61-8F63-4B1A-A7FE-5DBF5D96EA81}" type="presParOf" srcId="{6DC062FC-24FA-460F-B534-C15C9C55A192}" destId="{0FCF34FB-5036-48E1-AA56-1D3BAD2ED9D7}" srcOrd="0" destOrd="0" presId="urn:microsoft.com/office/officeart/2005/8/layout/hList1"/>
    <dgm:cxn modelId="{6B8435D6-B0E5-4EE6-B34B-7C080282A710}" type="presParOf" srcId="{6DC062FC-24FA-460F-B534-C15C9C55A192}" destId="{1B748263-46FB-4A5D-9888-66D990940698}" srcOrd="1" destOrd="0" presId="urn:microsoft.com/office/officeart/2005/8/layout/hList1"/>
    <dgm:cxn modelId="{059F3745-2E85-4986-89DE-6D8BBC8C11F8}" type="presParOf" srcId="{0BDE73C0-57D4-415C-B2C0-776016ED2077}" destId="{29CE185A-8DA0-4D83-9ACB-CF4649279141}" srcOrd="1" destOrd="0" presId="urn:microsoft.com/office/officeart/2005/8/layout/hList1"/>
    <dgm:cxn modelId="{D8112A53-5FD4-4674-BF82-E6BF369350F8}" type="presParOf" srcId="{0BDE73C0-57D4-415C-B2C0-776016ED2077}" destId="{8CD0209F-5603-4BEB-B423-776EB57929F2}" srcOrd="2" destOrd="0" presId="urn:microsoft.com/office/officeart/2005/8/layout/hList1"/>
    <dgm:cxn modelId="{80165083-615E-41F1-9BC0-2A7A13976FFE}" type="presParOf" srcId="{8CD0209F-5603-4BEB-B423-776EB57929F2}" destId="{CD753125-206C-49EE-93B4-9D3F231E11FF}" srcOrd="0" destOrd="0" presId="urn:microsoft.com/office/officeart/2005/8/layout/hList1"/>
    <dgm:cxn modelId="{69027328-4F1A-4401-ADEE-CB1031DF8C8D}" type="presParOf" srcId="{8CD0209F-5603-4BEB-B423-776EB57929F2}" destId="{7ECBECAE-E9F6-421E-80F9-2570B8CBDCF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27B709-0500-4252-B4FF-98F1B5D7B4C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6B58936-E4FB-4BC7-B792-1D60BF9E6A4F}">
      <dgm:prSet/>
      <dgm:spPr>
        <a:solidFill>
          <a:schemeClr val="accent2"/>
        </a:solidFill>
      </dgm:spPr>
      <dgm:t>
        <a:bodyPr/>
        <a:lstStyle/>
        <a:p>
          <a:pPr rtl="0"/>
          <a:r>
            <a:rPr lang="en-US" baseline="0" dirty="0"/>
            <a:t>Online Enrollment</a:t>
          </a:r>
          <a:endParaRPr lang="en-US" dirty="0"/>
        </a:p>
      </dgm:t>
    </dgm:pt>
    <dgm:pt modelId="{4BF00D54-910A-4D58-8A10-F889ABAAB198}" type="parTrans" cxnId="{74709039-9D69-46FE-9E9F-55B73FE3C54D}">
      <dgm:prSet/>
      <dgm:spPr/>
      <dgm:t>
        <a:bodyPr/>
        <a:lstStyle/>
        <a:p>
          <a:endParaRPr lang="en-US"/>
        </a:p>
      </dgm:t>
    </dgm:pt>
    <dgm:pt modelId="{ACDFB5B9-1A03-4FA9-B4A2-41FF90F013AC}" type="sibTrans" cxnId="{74709039-9D69-46FE-9E9F-55B73FE3C54D}">
      <dgm:prSet/>
      <dgm:spPr/>
      <dgm:t>
        <a:bodyPr/>
        <a:lstStyle/>
        <a:p>
          <a:endParaRPr lang="en-US"/>
        </a:p>
      </dgm:t>
    </dgm:pt>
    <dgm:pt modelId="{570541D8-95F6-4DF1-804C-BEECA90F94D5}">
      <dgm:prSet/>
      <dgm:spPr/>
      <dgm:t>
        <a:bodyPr/>
        <a:lstStyle/>
        <a:p>
          <a:pPr rtl="0"/>
          <a:r>
            <a:rPr lang="en-US"/>
            <a:t>Monday</a:t>
          </a:r>
          <a:r>
            <a:rPr lang="en-US" dirty="0"/>
            <a:t>, October 28 – Friday, November 8</a:t>
          </a:r>
          <a:r>
            <a:rPr lang="en-US" baseline="30000" dirty="0"/>
            <a:t>th</a:t>
          </a:r>
          <a:r>
            <a:rPr lang="en-US" dirty="0"/>
            <a:t> </a:t>
          </a:r>
        </a:p>
      </dgm:t>
    </dgm:pt>
    <dgm:pt modelId="{CDCD8832-72D9-448E-88C8-148D0CE4636A}" type="parTrans" cxnId="{5F16CD28-F86F-4489-9A6C-3526C1ECB754}">
      <dgm:prSet/>
      <dgm:spPr/>
      <dgm:t>
        <a:bodyPr/>
        <a:lstStyle/>
        <a:p>
          <a:endParaRPr lang="en-US"/>
        </a:p>
      </dgm:t>
    </dgm:pt>
    <dgm:pt modelId="{2742E82D-D549-4A06-9E1B-21883FFBE211}" type="sibTrans" cxnId="{5F16CD28-F86F-4489-9A6C-3526C1ECB754}">
      <dgm:prSet/>
      <dgm:spPr/>
      <dgm:t>
        <a:bodyPr/>
        <a:lstStyle/>
        <a:p>
          <a:endParaRPr lang="en-US"/>
        </a:p>
      </dgm:t>
    </dgm:pt>
    <dgm:pt modelId="{176B518C-EA2B-4274-BAAC-504DA148E260}">
      <dgm:prSet/>
      <dgm:spPr>
        <a:solidFill>
          <a:schemeClr val="accent4"/>
        </a:solidFill>
      </dgm:spPr>
      <dgm:t>
        <a:bodyPr/>
        <a:lstStyle/>
        <a:p>
          <a:pPr rtl="0"/>
          <a:r>
            <a:rPr lang="en-US" baseline="0" dirty="0"/>
            <a:t>Sign up anytime after the all-employee meeting!</a:t>
          </a:r>
          <a:endParaRPr lang="en-US" dirty="0"/>
        </a:p>
      </dgm:t>
    </dgm:pt>
    <dgm:pt modelId="{5F1C4C15-CBED-4534-936D-0F15B5B76CFE}" type="parTrans" cxnId="{80743EE0-0313-4A23-A1A5-B496DC3612E8}">
      <dgm:prSet/>
      <dgm:spPr/>
      <dgm:t>
        <a:bodyPr/>
        <a:lstStyle/>
        <a:p>
          <a:endParaRPr lang="en-US"/>
        </a:p>
      </dgm:t>
    </dgm:pt>
    <dgm:pt modelId="{D952C9C8-8BCB-4C30-9A6F-BDA3CC609486}" type="sibTrans" cxnId="{80743EE0-0313-4A23-A1A5-B496DC3612E8}">
      <dgm:prSet/>
      <dgm:spPr/>
      <dgm:t>
        <a:bodyPr/>
        <a:lstStyle/>
        <a:p>
          <a:endParaRPr lang="en-US"/>
        </a:p>
      </dgm:t>
    </dgm:pt>
    <dgm:pt modelId="{B35B5794-37BD-4D7F-80AB-BB54C8252463}">
      <dgm:prSet/>
      <dgm:spPr>
        <a:solidFill>
          <a:schemeClr val="accent5"/>
        </a:solidFill>
      </dgm:spPr>
      <dgm:t>
        <a:bodyPr/>
        <a:lstStyle/>
        <a:p>
          <a:r>
            <a:rPr lang="en-US" dirty="0"/>
            <a:t>1:1 Meetings</a:t>
          </a:r>
        </a:p>
      </dgm:t>
    </dgm:pt>
    <dgm:pt modelId="{0963E115-B309-49AC-BBA0-8CC9923CAF3D}" type="parTrans" cxnId="{8E448E72-20FB-459E-9CE0-AA14B87F31DB}">
      <dgm:prSet/>
      <dgm:spPr/>
      <dgm:t>
        <a:bodyPr/>
        <a:lstStyle/>
        <a:p>
          <a:endParaRPr lang="en-US"/>
        </a:p>
      </dgm:t>
    </dgm:pt>
    <dgm:pt modelId="{0D8D0B99-1D11-4C41-923C-6B00BD1F2AF7}" type="sibTrans" cxnId="{8E448E72-20FB-459E-9CE0-AA14B87F31DB}">
      <dgm:prSet/>
      <dgm:spPr/>
      <dgm:t>
        <a:bodyPr/>
        <a:lstStyle/>
        <a:p>
          <a:endParaRPr lang="en-US"/>
        </a:p>
      </dgm:t>
    </dgm:pt>
    <dgm:pt modelId="{E0154B48-6552-4D5C-9E4D-5C1170BCD152}">
      <dgm:prSet/>
      <dgm:spPr/>
      <dgm:t>
        <a:bodyPr/>
        <a:lstStyle/>
        <a:p>
          <a:r>
            <a:rPr lang="en-US" baseline="0"/>
            <a:t>October 16</a:t>
          </a:r>
          <a:r>
            <a:rPr lang="en-US" baseline="30000"/>
            <a:t>th</a:t>
          </a:r>
          <a:r>
            <a:rPr lang="en-US" baseline="0"/>
            <a:t> and November 7th</a:t>
          </a:r>
          <a:endParaRPr lang="en-US" dirty="0"/>
        </a:p>
      </dgm:t>
    </dgm:pt>
    <dgm:pt modelId="{8DF706E0-F924-485F-833C-6DA76F4F1783}" type="parTrans" cxnId="{0E146AF0-6F41-4CE8-83FD-3E2A64D84E69}">
      <dgm:prSet/>
      <dgm:spPr/>
      <dgm:t>
        <a:bodyPr/>
        <a:lstStyle/>
        <a:p>
          <a:endParaRPr lang="en-US"/>
        </a:p>
      </dgm:t>
    </dgm:pt>
    <dgm:pt modelId="{FB306D2B-BEDC-4233-8C2B-ECCB7E2A16CB}" type="sibTrans" cxnId="{0E146AF0-6F41-4CE8-83FD-3E2A64D84E69}">
      <dgm:prSet/>
      <dgm:spPr/>
      <dgm:t>
        <a:bodyPr/>
        <a:lstStyle/>
        <a:p>
          <a:endParaRPr lang="en-US"/>
        </a:p>
      </dgm:t>
    </dgm:pt>
    <dgm:pt modelId="{BD1AF793-8E15-46D2-B2C0-0F68BB31C48B}">
      <dgm:prSet/>
      <dgm:spPr>
        <a:solidFill>
          <a:schemeClr val="accent3"/>
        </a:solidFill>
      </dgm:spPr>
      <dgm:t>
        <a:bodyPr/>
        <a:lstStyle/>
        <a:p>
          <a:r>
            <a:rPr lang="en-US" dirty="0"/>
            <a:t>Employee Meeting</a:t>
          </a:r>
        </a:p>
      </dgm:t>
    </dgm:pt>
    <dgm:pt modelId="{7519ABE6-67FD-45FC-AE6D-EEC660216703}" type="parTrans" cxnId="{FBEF7641-1C52-42AE-969F-67FED565A249}">
      <dgm:prSet/>
      <dgm:spPr/>
      <dgm:t>
        <a:bodyPr/>
        <a:lstStyle/>
        <a:p>
          <a:endParaRPr lang="en-US"/>
        </a:p>
      </dgm:t>
    </dgm:pt>
    <dgm:pt modelId="{5C4270F2-2D9A-4576-9D3D-8F5E0D9927BA}" type="sibTrans" cxnId="{FBEF7641-1C52-42AE-969F-67FED565A249}">
      <dgm:prSet/>
      <dgm:spPr/>
      <dgm:t>
        <a:bodyPr/>
        <a:lstStyle/>
        <a:p>
          <a:endParaRPr lang="en-US"/>
        </a:p>
      </dgm:t>
    </dgm:pt>
    <dgm:pt modelId="{011FF813-4013-4F6D-AB90-9ABA45EF7BF7}">
      <dgm:prSet/>
      <dgm:spPr/>
      <dgm:t>
        <a:bodyPr/>
        <a:lstStyle/>
        <a:p>
          <a:r>
            <a:rPr lang="en-US" dirty="0"/>
            <a:t>Tuesday, October 8</a:t>
          </a:r>
          <a:r>
            <a:rPr lang="en-US" baseline="30000" dirty="0"/>
            <a:t>th</a:t>
          </a:r>
          <a:endParaRPr lang="en-US" dirty="0"/>
        </a:p>
      </dgm:t>
    </dgm:pt>
    <dgm:pt modelId="{2DDF6C93-49EF-4ECB-9912-2109277E0180}" type="parTrans" cxnId="{00118DA3-8869-40C0-86CE-E1FAD0B07D60}">
      <dgm:prSet/>
      <dgm:spPr/>
      <dgm:t>
        <a:bodyPr/>
        <a:lstStyle/>
        <a:p>
          <a:endParaRPr lang="en-US"/>
        </a:p>
      </dgm:t>
    </dgm:pt>
    <dgm:pt modelId="{76F32EE2-0D8E-445D-9A52-E136B09A6CB9}" type="sibTrans" cxnId="{00118DA3-8869-40C0-86CE-E1FAD0B07D60}">
      <dgm:prSet/>
      <dgm:spPr/>
      <dgm:t>
        <a:bodyPr/>
        <a:lstStyle/>
        <a:p>
          <a:endParaRPr lang="en-US"/>
        </a:p>
      </dgm:t>
    </dgm:pt>
    <dgm:pt modelId="{BA6921EE-422F-477A-AF40-30C7BA826D6A}" type="pres">
      <dgm:prSet presAssocID="{9A27B709-0500-4252-B4FF-98F1B5D7B4C4}" presName="linear" presStyleCnt="0">
        <dgm:presLayoutVars>
          <dgm:dir/>
          <dgm:animLvl val="lvl"/>
          <dgm:resizeHandles val="exact"/>
        </dgm:presLayoutVars>
      </dgm:prSet>
      <dgm:spPr/>
    </dgm:pt>
    <dgm:pt modelId="{FE8EC026-196C-4145-9FBD-D858764A7CD9}" type="pres">
      <dgm:prSet presAssocID="{BD1AF793-8E15-46D2-B2C0-0F68BB31C48B}" presName="parentLin" presStyleCnt="0"/>
      <dgm:spPr/>
    </dgm:pt>
    <dgm:pt modelId="{59873CCB-461B-4695-AEBB-7E1FD7DDB075}" type="pres">
      <dgm:prSet presAssocID="{BD1AF793-8E15-46D2-B2C0-0F68BB31C48B}" presName="parentLeftMargin" presStyleLbl="node1" presStyleIdx="0" presStyleCnt="4"/>
      <dgm:spPr/>
    </dgm:pt>
    <dgm:pt modelId="{08E55EC0-C308-4D46-AF47-9D6D1061ED80}" type="pres">
      <dgm:prSet presAssocID="{BD1AF793-8E15-46D2-B2C0-0F68BB31C48B}" presName="parentText" presStyleLbl="node1" presStyleIdx="0" presStyleCnt="4">
        <dgm:presLayoutVars>
          <dgm:chMax val="0"/>
          <dgm:bulletEnabled val="1"/>
        </dgm:presLayoutVars>
      </dgm:prSet>
      <dgm:spPr/>
    </dgm:pt>
    <dgm:pt modelId="{31118191-6CE0-488E-BF09-AA5192C9F3C0}" type="pres">
      <dgm:prSet presAssocID="{BD1AF793-8E15-46D2-B2C0-0F68BB31C48B}" presName="negativeSpace" presStyleCnt="0"/>
      <dgm:spPr/>
    </dgm:pt>
    <dgm:pt modelId="{C569F0B1-4160-47CB-99D2-E4A5E4EAF8D7}" type="pres">
      <dgm:prSet presAssocID="{BD1AF793-8E15-46D2-B2C0-0F68BB31C48B}" presName="childText" presStyleLbl="conFgAcc1" presStyleIdx="0" presStyleCnt="4">
        <dgm:presLayoutVars>
          <dgm:bulletEnabled val="1"/>
        </dgm:presLayoutVars>
      </dgm:prSet>
      <dgm:spPr/>
    </dgm:pt>
    <dgm:pt modelId="{2AE92D49-B920-43B9-B3DB-F2482BFD9337}" type="pres">
      <dgm:prSet presAssocID="{5C4270F2-2D9A-4576-9D3D-8F5E0D9927BA}" presName="spaceBetweenRectangles" presStyleCnt="0"/>
      <dgm:spPr/>
    </dgm:pt>
    <dgm:pt modelId="{3A1F4B1D-70BE-4C9D-B697-2E751DDEFAE6}" type="pres">
      <dgm:prSet presAssocID="{16B58936-E4FB-4BC7-B792-1D60BF9E6A4F}" presName="parentLin" presStyleCnt="0"/>
      <dgm:spPr/>
    </dgm:pt>
    <dgm:pt modelId="{6E069DE1-3847-4A4D-905F-18828D20B0E2}" type="pres">
      <dgm:prSet presAssocID="{16B58936-E4FB-4BC7-B792-1D60BF9E6A4F}" presName="parentLeftMargin" presStyleLbl="node1" presStyleIdx="0" presStyleCnt="4"/>
      <dgm:spPr/>
    </dgm:pt>
    <dgm:pt modelId="{3020AE7D-DBA4-4013-9430-45FCFF067060}" type="pres">
      <dgm:prSet presAssocID="{16B58936-E4FB-4BC7-B792-1D60BF9E6A4F}" presName="parentText" presStyleLbl="node1" presStyleIdx="1" presStyleCnt="4">
        <dgm:presLayoutVars>
          <dgm:chMax val="0"/>
          <dgm:bulletEnabled val="1"/>
        </dgm:presLayoutVars>
      </dgm:prSet>
      <dgm:spPr/>
    </dgm:pt>
    <dgm:pt modelId="{D7112E86-65DB-48B2-B25F-0C76BC710140}" type="pres">
      <dgm:prSet presAssocID="{16B58936-E4FB-4BC7-B792-1D60BF9E6A4F}" presName="negativeSpace" presStyleCnt="0"/>
      <dgm:spPr/>
    </dgm:pt>
    <dgm:pt modelId="{037452CB-2D30-4442-800D-CA6C35C638D2}" type="pres">
      <dgm:prSet presAssocID="{16B58936-E4FB-4BC7-B792-1D60BF9E6A4F}" presName="childText" presStyleLbl="conFgAcc1" presStyleIdx="1" presStyleCnt="4">
        <dgm:presLayoutVars>
          <dgm:bulletEnabled val="1"/>
        </dgm:presLayoutVars>
      </dgm:prSet>
      <dgm:spPr/>
    </dgm:pt>
    <dgm:pt modelId="{E60DD572-6FE7-4CBC-AA77-7819B0BAA6FD}" type="pres">
      <dgm:prSet presAssocID="{ACDFB5B9-1A03-4FA9-B4A2-41FF90F013AC}" presName="spaceBetweenRectangles" presStyleCnt="0"/>
      <dgm:spPr/>
    </dgm:pt>
    <dgm:pt modelId="{5C77D972-BEF5-4382-A2A9-9D758B60E471}" type="pres">
      <dgm:prSet presAssocID="{B35B5794-37BD-4D7F-80AB-BB54C8252463}" presName="parentLin" presStyleCnt="0"/>
      <dgm:spPr/>
    </dgm:pt>
    <dgm:pt modelId="{90BABB3F-92E0-48CE-AC86-9CE298705B70}" type="pres">
      <dgm:prSet presAssocID="{B35B5794-37BD-4D7F-80AB-BB54C8252463}" presName="parentLeftMargin" presStyleLbl="node1" presStyleIdx="1" presStyleCnt="4"/>
      <dgm:spPr/>
    </dgm:pt>
    <dgm:pt modelId="{1912345E-20D5-461E-859B-CC24C0E60C94}" type="pres">
      <dgm:prSet presAssocID="{B35B5794-37BD-4D7F-80AB-BB54C8252463}" presName="parentText" presStyleLbl="node1" presStyleIdx="2" presStyleCnt="4">
        <dgm:presLayoutVars>
          <dgm:chMax val="0"/>
          <dgm:bulletEnabled val="1"/>
        </dgm:presLayoutVars>
      </dgm:prSet>
      <dgm:spPr/>
    </dgm:pt>
    <dgm:pt modelId="{C155EB28-8F11-4B0A-9766-CC2659B7C82B}" type="pres">
      <dgm:prSet presAssocID="{B35B5794-37BD-4D7F-80AB-BB54C8252463}" presName="negativeSpace" presStyleCnt="0"/>
      <dgm:spPr/>
    </dgm:pt>
    <dgm:pt modelId="{BC955F08-83AE-494D-AFB1-99B9C99D3CDE}" type="pres">
      <dgm:prSet presAssocID="{B35B5794-37BD-4D7F-80AB-BB54C8252463}" presName="childText" presStyleLbl="conFgAcc1" presStyleIdx="2" presStyleCnt="4">
        <dgm:presLayoutVars>
          <dgm:bulletEnabled val="1"/>
        </dgm:presLayoutVars>
      </dgm:prSet>
      <dgm:spPr/>
    </dgm:pt>
    <dgm:pt modelId="{5D26AF68-20E7-4566-9171-32A849D75D40}" type="pres">
      <dgm:prSet presAssocID="{0D8D0B99-1D11-4C41-923C-6B00BD1F2AF7}" presName="spaceBetweenRectangles" presStyleCnt="0"/>
      <dgm:spPr/>
    </dgm:pt>
    <dgm:pt modelId="{3AA79E02-482E-4989-97FF-8022597D8608}" type="pres">
      <dgm:prSet presAssocID="{176B518C-EA2B-4274-BAAC-504DA148E260}" presName="parentLin" presStyleCnt="0"/>
      <dgm:spPr/>
    </dgm:pt>
    <dgm:pt modelId="{53C67FB0-7139-43B4-AA19-A8570762A8EE}" type="pres">
      <dgm:prSet presAssocID="{176B518C-EA2B-4274-BAAC-504DA148E260}" presName="parentLeftMargin" presStyleLbl="node1" presStyleIdx="2" presStyleCnt="4"/>
      <dgm:spPr/>
    </dgm:pt>
    <dgm:pt modelId="{D75B3266-0A02-4F0E-9251-7510A0ED7DBB}" type="pres">
      <dgm:prSet presAssocID="{176B518C-EA2B-4274-BAAC-504DA148E260}" presName="parentText" presStyleLbl="node1" presStyleIdx="3" presStyleCnt="4">
        <dgm:presLayoutVars>
          <dgm:chMax val="0"/>
          <dgm:bulletEnabled val="1"/>
        </dgm:presLayoutVars>
      </dgm:prSet>
      <dgm:spPr/>
    </dgm:pt>
    <dgm:pt modelId="{CC419D16-186D-401F-8693-DCCE6B718789}" type="pres">
      <dgm:prSet presAssocID="{176B518C-EA2B-4274-BAAC-504DA148E260}" presName="negativeSpace" presStyleCnt="0"/>
      <dgm:spPr/>
    </dgm:pt>
    <dgm:pt modelId="{194E7416-C422-44BE-891C-4568E97E9E25}" type="pres">
      <dgm:prSet presAssocID="{176B518C-EA2B-4274-BAAC-504DA148E260}" presName="childText" presStyleLbl="conFgAcc1" presStyleIdx="3" presStyleCnt="4">
        <dgm:presLayoutVars>
          <dgm:bulletEnabled val="1"/>
        </dgm:presLayoutVars>
      </dgm:prSet>
      <dgm:spPr/>
    </dgm:pt>
  </dgm:ptLst>
  <dgm:cxnLst>
    <dgm:cxn modelId="{F53C3713-B9C9-410B-A6CE-F073836DC231}" type="presOf" srcId="{011FF813-4013-4F6D-AB90-9ABA45EF7BF7}" destId="{C569F0B1-4160-47CB-99D2-E4A5E4EAF8D7}" srcOrd="0" destOrd="0" presId="urn:microsoft.com/office/officeart/2005/8/layout/list1"/>
    <dgm:cxn modelId="{F99E401B-E25F-46CA-8ADA-E9E94FD7CFAE}" type="presOf" srcId="{176B518C-EA2B-4274-BAAC-504DA148E260}" destId="{53C67FB0-7139-43B4-AA19-A8570762A8EE}" srcOrd="0" destOrd="0" presId="urn:microsoft.com/office/officeart/2005/8/layout/list1"/>
    <dgm:cxn modelId="{5F16CD28-F86F-4489-9A6C-3526C1ECB754}" srcId="{16B58936-E4FB-4BC7-B792-1D60BF9E6A4F}" destId="{570541D8-95F6-4DF1-804C-BEECA90F94D5}" srcOrd="0" destOrd="0" parTransId="{CDCD8832-72D9-448E-88C8-148D0CE4636A}" sibTransId="{2742E82D-D549-4A06-9E1B-21883FFBE211}"/>
    <dgm:cxn modelId="{2B022E29-720F-4F88-89A7-9948A85B3959}" type="presOf" srcId="{16B58936-E4FB-4BC7-B792-1D60BF9E6A4F}" destId="{3020AE7D-DBA4-4013-9430-45FCFF067060}" srcOrd="1" destOrd="0" presId="urn:microsoft.com/office/officeart/2005/8/layout/list1"/>
    <dgm:cxn modelId="{A2301B30-2EB9-4234-AB4F-A43FC15E96D4}" type="presOf" srcId="{16B58936-E4FB-4BC7-B792-1D60BF9E6A4F}" destId="{6E069DE1-3847-4A4D-905F-18828D20B0E2}" srcOrd="0" destOrd="0" presId="urn:microsoft.com/office/officeart/2005/8/layout/list1"/>
    <dgm:cxn modelId="{74709039-9D69-46FE-9E9F-55B73FE3C54D}" srcId="{9A27B709-0500-4252-B4FF-98F1B5D7B4C4}" destId="{16B58936-E4FB-4BC7-B792-1D60BF9E6A4F}" srcOrd="1" destOrd="0" parTransId="{4BF00D54-910A-4D58-8A10-F889ABAAB198}" sibTransId="{ACDFB5B9-1A03-4FA9-B4A2-41FF90F013AC}"/>
    <dgm:cxn modelId="{FBEF7641-1C52-42AE-969F-67FED565A249}" srcId="{9A27B709-0500-4252-B4FF-98F1B5D7B4C4}" destId="{BD1AF793-8E15-46D2-B2C0-0F68BB31C48B}" srcOrd="0" destOrd="0" parTransId="{7519ABE6-67FD-45FC-AE6D-EEC660216703}" sibTransId="{5C4270F2-2D9A-4576-9D3D-8F5E0D9927BA}"/>
    <dgm:cxn modelId="{6955404B-EBFD-4C76-BE37-78B37C3DC6C7}" type="presOf" srcId="{BD1AF793-8E15-46D2-B2C0-0F68BB31C48B}" destId="{08E55EC0-C308-4D46-AF47-9D6D1061ED80}" srcOrd="1" destOrd="0" presId="urn:microsoft.com/office/officeart/2005/8/layout/list1"/>
    <dgm:cxn modelId="{8E448E72-20FB-459E-9CE0-AA14B87F31DB}" srcId="{9A27B709-0500-4252-B4FF-98F1B5D7B4C4}" destId="{B35B5794-37BD-4D7F-80AB-BB54C8252463}" srcOrd="2" destOrd="0" parTransId="{0963E115-B309-49AC-BBA0-8CC9923CAF3D}" sibTransId="{0D8D0B99-1D11-4C41-923C-6B00BD1F2AF7}"/>
    <dgm:cxn modelId="{DBB96C5A-6146-4CD7-8C9B-D229497EEB5E}" type="presOf" srcId="{B35B5794-37BD-4D7F-80AB-BB54C8252463}" destId="{90BABB3F-92E0-48CE-AC86-9CE298705B70}" srcOrd="0" destOrd="0" presId="urn:microsoft.com/office/officeart/2005/8/layout/list1"/>
    <dgm:cxn modelId="{CC7BBE88-7B3A-42C5-8D4C-309F7B5E8312}" type="presOf" srcId="{BD1AF793-8E15-46D2-B2C0-0F68BB31C48B}" destId="{59873CCB-461B-4695-AEBB-7E1FD7DDB075}" srcOrd="0" destOrd="0" presId="urn:microsoft.com/office/officeart/2005/8/layout/list1"/>
    <dgm:cxn modelId="{0A502E8E-2E94-4AC8-A32E-49B96D375B34}" type="presOf" srcId="{9A27B709-0500-4252-B4FF-98F1B5D7B4C4}" destId="{BA6921EE-422F-477A-AF40-30C7BA826D6A}" srcOrd="0" destOrd="0" presId="urn:microsoft.com/office/officeart/2005/8/layout/list1"/>
    <dgm:cxn modelId="{A7F514A2-D498-44B2-BDC5-279DE66A6809}" type="presOf" srcId="{570541D8-95F6-4DF1-804C-BEECA90F94D5}" destId="{037452CB-2D30-4442-800D-CA6C35C638D2}" srcOrd="0" destOrd="0" presId="urn:microsoft.com/office/officeart/2005/8/layout/list1"/>
    <dgm:cxn modelId="{00118DA3-8869-40C0-86CE-E1FAD0B07D60}" srcId="{BD1AF793-8E15-46D2-B2C0-0F68BB31C48B}" destId="{011FF813-4013-4F6D-AB90-9ABA45EF7BF7}" srcOrd="0" destOrd="0" parTransId="{2DDF6C93-49EF-4ECB-9912-2109277E0180}" sibTransId="{76F32EE2-0D8E-445D-9A52-E136B09A6CB9}"/>
    <dgm:cxn modelId="{7B71EEBC-074F-41AA-9F86-6FC09B1CF345}" type="presOf" srcId="{176B518C-EA2B-4274-BAAC-504DA148E260}" destId="{D75B3266-0A02-4F0E-9251-7510A0ED7DBB}" srcOrd="1" destOrd="0" presId="urn:microsoft.com/office/officeart/2005/8/layout/list1"/>
    <dgm:cxn modelId="{12EE42D5-9598-47D8-B9C5-A5F950942AA8}" type="presOf" srcId="{B35B5794-37BD-4D7F-80AB-BB54C8252463}" destId="{1912345E-20D5-461E-859B-CC24C0E60C94}" srcOrd="1" destOrd="0" presId="urn:microsoft.com/office/officeart/2005/8/layout/list1"/>
    <dgm:cxn modelId="{80743EE0-0313-4A23-A1A5-B496DC3612E8}" srcId="{9A27B709-0500-4252-B4FF-98F1B5D7B4C4}" destId="{176B518C-EA2B-4274-BAAC-504DA148E260}" srcOrd="3" destOrd="0" parTransId="{5F1C4C15-CBED-4534-936D-0F15B5B76CFE}" sibTransId="{D952C9C8-8BCB-4C30-9A6F-BDA3CC609486}"/>
    <dgm:cxn modelId="{0E146AF0-6F41-4CE8-83FD-3E2A64D84E69}" srcId="{B35B5794-37BD-4D7F-80AB-BB54C8252463}" destId="{E0154B48-6552-4D5C-9E4D-5C1170BCD152}" srcOrd="0" destOrd="0" parTransId="{8DF706E0-F924-485F-833C-6DA76F4F1783}" sibTransId="{FB306D2B-BEDC-4233-8C2B-ECCB7E2A16CB}"/>
    <dgm:cxn modelId="{EC9D19F4-4393-4C6F-BDA2-D85AE4616985}" type="presOf" srcId="{E0154B48-6552-4D5C-9E4D-5C1170BCD152}" destId="{BC955F08-83AE-494D-AFB1-99B9C99D3CDE}" srcOrd="0" destOrd="0" presId="urn:microsoft.com/office/officeart/2005/8/layout/list1"/>
    <dgm:cxn modelId="{903A18DD-38DA-43ED-9EFD-2BA037DB5B38}" type="presParOf" srcId="{BA6921EE-422F-477A-AF40-30C7BA826D6A}" destId="{FE8EC026-196C-4145-9FBD-D858764A7CD9}" srcOrd="0" destOrd="0" presId="urn:microsoft.com/office/officeart/2005/8/layout/list1"/>
    <dgm:cxn modelId="{FB432FA0-F086-4E14-997B-444ADD581204}" type="presParOf" srcId="{FE8EC026-196C-4145-9FBD-D858764A7CD9}" destId="{59873CCB-461B-4695-AEBB-7E1FD7DDB075}" srcOrd="0" destOrd="0" presId="urn:microsoft.com/office/officeart/2005/8/layout/list1"/>
    <dgm:cxn modelId="{04518878-B271-485C-B35B-3B4CC77A0157}" type="presParOf" srcId="{FE8EC026-196C-4145-9FBD-D858764A7CD9}" destId="{08E55EC0-C308-4D46-AF47-9D6D1061ED80}" srcOrd="1" destOrd="0" presId="urn:microsoft.com/office/officeart/2005/8/layout/list1"/>
    <dgm:cxn modelId="{B110F0E4-B1DE-4BB9-91AE-DEA733C98D30}" type="presParOf" srcId="{BA6921EE-422F-477A-AF40-30C7BA826D6A}" destId="{31118191-6CE0-488E-BF09-AA5192C9F3C0}" srcOrd="1" destOrd="0" presId="urn:microsoft.com/office/officeart/2005/8/layout/list1"/>
    <dgm:cxn modelId="{FED974B0-51EC-46EC-BE24-777D61F0A3AB}" type="presParOf" srcId="{BA6921EE-422F-477A-AF40-30C7BA826D6A}" destId="{C569F0B1-4160-47CB-99D2-E4A5E4EAF8D7}" srcOrd="2" destOrd="0" presId="urn:microsoft.com/office/officeart/2005/8/layout/list1"/>
    <dgm:cxn modelId="{B391FD7A-0E4C-4B8C-A11D-99DE82586568}" type="presParOf" srcId="{BA6921EE-422F-477A-AF40-30C7BA826D6A}" destId="{2AE92D49-B920-43B9-B3DB-F2482BFD9337}" srcOrd="3" destOrd="0" presId="urn:microsoft.com/office/officeart/2005/8/layout/list1"/>
    <dgm:cxn modelId="{6DA30C7B-1753-4332-84F5-22F6F14763A9}" type="presParOf" srcId="{BA6921EE-422F-477A-AF40-30C7BA826D6A}" destId="{3A1F4B1D-70BE-4C9D-B697-2E751DDEFAE6}" srcOrd="4" destOrd="0" presId="urn:microsoft.com/office/officeart/2005/8/layout/list1"/>
    <dgm:cxn modelId="{62A09A22-0705-424F-821D-4F072EF73076}" type="presParOf" srcId="{3A1F4B1D-70BE-4C9D-B697-2E751DDEFAE6}" destId="{6E069DE1-3847-4A4D-905F-18828D20B0E2}" srcOrd="0" destOrd="0" presId="urn:microsoft.com/office/officeart/2005/8/layout/list1"/>
    <dgm:cxn modelId="{34D5EE8E-C509-402D-8BDB-34002D2167E7}" type="presParOf" srcId="{3A1F4B1D-70BE-4C9D-B697-2E751DDEFAE6}" destId="{3020AE7D-DBA4-4013-9430-45FCFF067060}" srcOrd="1" destOrd="0" presId="urn:microsoft.com/office/officeart/2005/8/layout/list1"/>
    <dgm:cxn modelId="{4F26AB54-FE0A-42F0-B74F-6966F4743357}" type="presParOf" srcId="{BA6921EE-422F-477A-AF40-30C7BA826D6A}" destId="{D7112E86-65DB-48B2-B25F-0C76BC710140}" srcOrd="5" destOrd="0" presId="urn:microsoft.com/office/officeart/2005/8/layout/list1"/>
    <dgm:cxn modelId="{FEEDE282-8E63-4E0A-9E41-F67C93416C8B}" type="presParOf" srcId="{BA6921EE-422F-477A-AF40-30C7BA826D6A}" destId="{037452CB-2D30-4442-800D-CA6C35C638D2}" srcOrd="6" destOrd="0" presId="urn:microsoft.com/office/officeart/2005/8/layout/list1"/>
    <dgm:cxn modelId="{61D0B0AB-29BC-4F30-8923-327A79A5954F}" type="presParOf" srcId="{BA6921EE-422F-477A-AF40-30C7BA826D6A}" destId="{E60DD572-6FE7-4CBC-AA77-7819B0BAA6FD}" srcOrd="7" destOrd="0" presId="urn:microsoft.com/office/officeart/2005/8/layout/list1"/>
    <dgm:cxn modelId="{14716604-6086-4195-A4A0-D06C9F2CC895}" type="presParOf" srcId="{BA6921EE-422F-477A-AF40-30C7BA826D6A}" destId="{5C77D972-BEF5-4382-A2A9-9D758B60E471}" srcOrd="8" destOrd="0" presId="urn:microsoft.com/office/officeart/2005/8/layout/list1"/>
    <dgm:cxn modelId="{8AF8BDDB-4539-4209-9BE3-A3ACE9D7A079}" type="presParOf" srcId="{5C77D972-BEF5-4382-A2A9-9D758B60E471}" destId="{90BABB3F-92E0-48CE-AC86-9CE298705B70}" srcOrd="0" destOrd="0" presId="urn:microsoft.com/office/officeart/2005/8/layout/list1"/>
    <dgm:cxn modelId="{2E76C801-0CBF-4B5C-90F9-68DA6E977004}" type="presParOf" srcId="{5C77D972-BEF5-4382-A2A9-9D758B60E471}" destId="{1912345E-20D5-461E-859B-CC24C0E60C94}" srcOrd="1" destOrd="0" presId="urn:microsoft.com/office/officeart/2005/8/layout/list1"/>
    <dgm:cxn modelId="{A02DDDC9-32C4-46E8-A9FA-F02A7F60916B}" type="presParOf" srcId="{BA6921EE-422F-477A-AF40-30C7BA826D6A}" destId="{C155EB28-8F11-4B0A-9766-CC2659B7C82B}" srcOrd="9" destOrd="0" presId="urn:microsoft.com/office/officeart/2005/8/layout/list1"/>
    <dgm:cxn modelId="{C692BD65-46ED-4016-ADFB-A6C75C64F97E}" type="presParOf" srcId="{BA6921EE-422F-477A-AF40-30C7BA826D6A}" destId="{BC955F08-83AE-494D-AFB1-99B9C99D3CDE}" srcOrd="10" destOrd="0" presId="urn:microsoft.com/office/officeart/2005/8/layout/list1"/>
    <dgm:cxn modelId="{C8C7C7BE-AD3F-4211-975E-D295B7BDA377}" type="presParOf" srcId="{BA6921EE-422F-477A-AF40-30C7BA826D6A}" destId="{5D26AF68-20E7-4566-9171-32A849D75D40}" srcOrd="11" destOrd="0" presId="urn:microsoft.com/office/officeart/2005/8/layout/list1"/>
    <dgm:cxn modelId="{8EA064D4-D440-4171-A0C3-F6F92D13C27D}" type="presParOf" srcId="{BA6921EE-422F-477A-AF40-30C7BA826D6A}" destId="{3AA79E02-482E-4989-97FF-8022597D8608}" srcOrd="12" destOrd="0" presId="urn:microsoft.com/office/officeart/2005/8/layout/list1"/>
    <dgm:cxn modelId="{D94EF863-0CB9-4EF7-A0A1-4ABA48845052}" type="presParOf" srcId="{3AA79E02-482E-4989-97FF-8022597D8608}" destId="{53C67FB0-7139-43B4-AA19-A8570762A8EE}" srcOrd="0" destOrd="0" presId="urn:microsoft.com/office/officeart/2005/8/layout/list1"/>
    <dgm:cxn modelId="{6B93B5B2-822F-403A-9961-B41F7F962A8D}" type="presParOf" srcId="{3AA79E02-482E-4989-97FF-8022597D8608}" destId="{D75B3266-0A02-4F0E-9251-7510A0ED7DBB}" srcOrd="1" destOrd="0" presId="urn:microsoft.com/office/officeart/2005/8/layout/list1"/>
    <dgm:cxn modelId="{B2D537C6-10AA-4E1E-BDCB-B43BFE14B074}" type="presParOf" srcId="{BA6921EE-422F-477A-AF40-30C7BA826D6A}" destId="{CC419D16-186D-401F-8693-DCCE6B718789}" srcOrd="13" destOrd="0" presId="urn:microsoft.com/office/officeart/2005/8/layout/list1"/>
    <dgm:cxn modelId="{26B2250D-EB0F-4D97-8E29-26735DC97518}" type="presParOf" srcId="{BA6921EE-422F-477A-AF40-30C7BA826D6A}" destId="{194E7416-C422-44BE-891C-4568E97E9E2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B294C-49F1-4BEC-93AF-F806D0A68980}">
      <dsp:nvSpPr>
        <dsp:cNvPr id="0" name=""/>
        <dsp:cNvSpPr/>
      </dsp:nvSpPr>
      <dsp:spPr>
        <a:xfrm>
          <a:off x="0" y="347020"/>
          <a:ext cx="7871531" cy="579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5C5B2-25FC-42E9-A74D-7BDEB0B70F0D}">
      <dsp:nvSpPr>
        <dsp:cNvPr id="0" name=""/>
        <dsp:cNvSpPr/>
      </dsp:nvSpPr>
      <dsp:spPr>
        <a:xfrm>
          <a:off x="393576" y="7539"/>
          <a:ext cx="5510071"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268" tIns="0" rIns="208268" bIns="0" numCol="1" spcCol="1270" anchor="ctr" anchorCtr="0">
          <a:noAutofit/>
        </a:bodyPr>
        <a:lstStyle/>
        <a:p>
          <a:pPr marL="0" lvl="0" indent="0" algn="l" defTabSz="1022350">
            <a:lnSpc>
              <a:spcPct val="90000"/>
            </a:lnSpc>
            <a:spcBef>
              <a:spcPct val="0"/>
            </a:spcBef>
            <a:spcAft>
              <a:spcPct val="35000"/>
            </a:spcAft>
            <a:buNone/>
          </a:pPr>
          <a:r>
            <a:rPr lang="en-US" sz="2300" kern="1200" dirty="0"/>
            <a:t>Medical Insurance</a:t>
          </a:r>
        </a:p>
      </dsp:txBody>
      <dsp:txXfrm>
        <a:off x="426720" y="40683"/>
        <a:ext cx="5443783" cy="612672"/>
      </dsp:txXfrm>
    </dsp:sp>
    <dsp:sp modelId="{5D0785D7-6A06-49B8-87A8-7058B639BF3F}">
      <dsp:nvSpPr>
        <dsp:cNvPr id="0" name=""/>
        <dsp:cNvSpPr/>
      </dsp:nvSpPr>
      <dsp:spPr>
        <a:xfrm>
          <a:off x="0" y="1390300"/>
          <a:ext cx="7871531"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26127-C009-4355-AEEA-5C98E02BC393}">
      <dsp:nvSpPr>
        <dsp:cNvPr id="0" name=""/>
        <dsp:cNvSpPr/>
      </dsp:nvSpPr>
      <dsp:spPr>
        <a:xfrm>
          <a:off x="430863" y="1036541"/>
          <a:ext cx="5510071"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268" tIns="0" rIns="208268" bIns="0" numCol="1" spcCol="1270" anchor="ctr" anchorCtr="0">
          <a:noAutofit/>
        </a:bodyPr>
        <a:lstStyle/>
        <a:p>
          <a:pPr marL="0" lvl="0" indent="0" algn="l" defTabSz="1022350">
            <a:lnSpc>
              <a:spcPct val="90000"/>
            </a:lnSpc>
            <a:spcBef>
              <a:spcPct val="0"/>
            </a:spcBef>
            <a:spcAft>
              <a:spcPct val="35000"/>
            </a:spcAft>
            <a:buNone/>
          </a:pPr>
          <a:r>
            <a:rPr lang="en-US" sz="2300" kern="1200" dirty="0"/>
            <a:t>Dental Insurance</a:t>
          </a:r>
        </a:p>
      </dsp:txBody>
      <dsp:txXfrm>
        <a:off x="464007" y="1069685"/>
        <a:ext cx="5443783" cy="612672"/>
      </dsp:txXfrm>
    </dsp:sp>
    <dsp:sp modelId="{087D2BD6-BB66-43DF-8DB1-8F08A4948416}">
      <dsp:nvSpPr>
        <dsp:cNvPr id="0" name=""/>
        <dsp:cNvSpPr/>
      </dsp:nvSpPr>
      <dsp:spPr>
        <a:xfrm>
          <a:off x="0" y="2433580"/>
          <a:ext cx="7871531" cy="579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0B052C-61AD-40EE-A877-D26D0569DFDB}">
      <dsp:nvSpPr>
        <dsp:cNvPr id="0" name=""/>
        <dsp:cNvSpPr/>
      </dsp:nvSpPr>
      <dsp:spPr>
        <a:xfrm>
          <a:off x="393576" y="2094100"/>
          <a:ext cx="5510071" cy="6789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268" tIns="0" rIns="208268" bIns="0" numCol="1" spcCol="1270" anchor="ctr" anchorCtr="0">
          <a:noAutofit/>
        </a:bodyPr>
        <a:lstStyle/>
        <a:p>
          <a:pPr marL="0" lvl="0" indent="0" algn="l" defTabSz="1022350">
            <a:lnSpc>
              <a:spcPct val="90000"/>
            </a:lnSpc>
            <a:spcBef>
              <a:spcPct val="0"/>
            </a:spcBef>
            <a:spcAft>
              <a:spcPct val="35000"/>
            </a:spcAft>
            <a:buNone/>
          </a:pPr>
          <a:r>
            <a:rPr lang="en-US" sz="2300" kern="1200" dirty="0"/>
            <a:t>Value-Added Programs</a:t>
          </a:r>
        </a:p>
      </dsp:txBody>
      <dsp:txXfrm>
        <a:off x="426720" y="2127244"/>
        <a:ext cx="5443783" cy="612672"/>
      </dsp:txXfrm>
    </dsp:sp>
    <dsp:sp modelId="{BD927E8E-0BAE-452F-B903-877451287A7B}">
      <dsp:nvSpPr>
        <dsp:cNvPr id="0" name=""/>
        <dsp:cNvSpPr/>
      </dsp:nvSpPr>
      <dsp:spPr>
        <a:xfrm>
          <a:off x="0" y="3476860"/>
          <a:ext cx="7871531" cy="57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814149-E325-4465-9E5E-1BC9FB931BF4}">
      <dsp:nvSpPr>
        <dsp:cNvPr id="0" name=""/>
        <dsp:cNvSpPr/>
      </dsp:nvSpPr>
      <dsp:spPr>
        <a:xfrm>
          <a:off x="393576" y="3137380"/>
          <a:ext cx="5510071" cy="6789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268" tIns="0" rIns="208268" bIns="0" numCol="1" spcCol="1270" anchor="ctr" anchorCtr="0">
          <a:noAutofit/>
        </a:bodyPr>
        <a:lstStyle/>
        <a:p>
          <a:pPr marL="0" lvl="0" indent="0" algn="l" defTabSz="1022350">
            <a:lnSpc>
              <a:spcPct val="90000"/>
            </a:lnSpc>
            <a:spcBef>
              <a:spcPct val="0"/>
            </a:spcBef>
            <a:spcAft>
              <a:spcPct val="35000"/>
            </a:spcAft>
            <a:buNone/>
          </a:pPr>
          <a:r>
            <a:rPr lang="en-US" sz="2300" kern="1200" dirty="0"/>
            <a:t>Questions</a:t>
          </a:r>
        </a:p>
      </dsp:txBody>
      <dsp:txXfrm>
        <a:off x="426720" y="3170524"/>
        <a:ext cx="5443783"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823AA-DC67-4B8B-9C39-A1C29CD58870}">
      <dsp:nvSpPr>
        <dsp:cNvPr id="0" name=""/>
        <dsp:cNvSpPr/>
      </dsp:nvSpPr>
      <dsp:spPr>
        <a:xfrm>
          <a:off x="-5065624" y="-776056"/>
          <a:ext cx="6032672" cy="6032672"/>
        </a:xfrm>
        <a:prstGeom prst="blockArc">
          <a:avLst>
            <a:gd name="adj1" fmla="val 18900000"/>
            <a:gd name="adj2" fmla="val 2700000"/>
            <a:gd name="adj3" fmla="val 35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3D96B-B95A-41BD-8701-537DFD602751}">
      <dsp:nvSpPr>
        <dsp:cNvPr id="0" name=""/>
        <dsp:cNvSpPr/>
      </dsp:nvSpPr>
      <dsp:spPr>
        <a:xfrm>
          <a:off x="621967" y="448056"/>
          <a:ext cx="6905786" cy="8961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89" tIns="104140" rIns="104140" bIns="104140" numCol="1" spcCol="1270" anchor="ctr" anchorCtr="0">
          <a:noAutofit/>
        </a:bodyPr>
        <a:lstStyle/>
        <a:p>
          <a:pPr marL="0" lvl="0" indent="0" algn="l" defTabSz="1822450" rtl="0">
            <a:lnSpc>
              <a:spcPct val="90000"/>
            </a:lnSpc>
            <a:spcBef>
              <a:spcPct val="0"/>
            </a:spcBef>
            <a:spcAft>
              <a:spcPct val="35000"/>
            </a:spcAft>
            <a:buNone/>
          </a:pPr>
          <a:r>
            <a:rPr lang="en-US" sz="4100" kern="1200"/>
            <a:t>$1,000 Deductible Plan</a:t>
          </a:r>
        </a:p>
      </dsp:txBody>
      <dsp:txXfrm>
        <a:off x="621967" y="448056"/>
        <a:ext cx="6905786" cy="896112"/>
      </dsp:txXfrm>
    </dsp:sp>
    <dsp:sp modelId="{F4A016DC-4ACF-4D88-BAF4-9DA034DE483D}">
      <dsp:nvSpPr>
        <dsp:cNvPr id="0" name=""/>
        <dsp:cNvSpPr/>
      </dsp:nvSpPr>
      <dsp:spPr>
        <a:xfrm>
          <a:off x="61897" y="336042"/>
          <a:ext cx="1120140" cy="112014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F164D4-7F24-403B-AB04-9304B20B24DF}">
      <dsp:nvSpPr>
        <dsp:cNvPr id="0" name=""/>
        <dsp:cNvSpPr/>
      </dsp:nvSpPr>
      <dsp:spPr>
        <a:xfrm>
          <a:off x="947704" y="1792224"/>
          <a:ext cx="6580049" cy="89611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89" tIns="104140" rIns="104140" bIns="104140" numCol="1" spcCol="1270" anchor="ctr" anchorCtr="0">
          <a:noAutofit/>
        </a:bodyPr>
        <a:lstStyle/>
        <a:p>
          <a:pPr marL="0" lvl="0" indent="0" algn="l" defTabSz="1822450" rtl="0">
            <a:lnSpc>
              <a:spcPct val="90000"/>
            </a:lnSpc>
            <a:spcBef>
              <a:spcPct val="0"/>
            </a:spcBef>
            <a:spcAft>
              <a:spcPct val="35000"/>
            </a:spcAft>
            <a:buNone/>
          </a:pPr>
          <a:r>
            <a:rPr lang="en-US" sz="4100" kern="1200" dirty="0"/>
            <a:t>$1,850 VEBA Plan</a:t>
          </a:r>
        </a:p>
      </dsp:txBody>
      <dsp:txXfrm>
        <a:off x="947704" y="1792224"/>
        <a:ext cx="6580049" cy="896112"/>
      </dsp:txXfrm>
    </dsp:sp>
    <dsp:sp modelId="{D8B85E2A-6BEF-49AE-A77B-6D68179729B5}">
      <dsp:nvSpPr>
        <dsp:cNvPr id="0" name=""/>
        <dsp:cNvSpPr/>
      </dsp:nvSpPr>
      <dsp:spPr>
        <a:xfrm>
          <a:off x="387634" y="1680210"/>
          <a:ext cx="1120140" cy="112014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99687-9339-4C43-98F1-07A77112955B}">
      <dsp:nvSpPr>
        <dsp:cNvPr id="0" name=""/>
        <dsp:cNvSpPr/>
      </dsp:nvSpPr>
      <dsp:spPr>
        <a:xfrm>
          <a:off x="621967" y="3136392"/>
          <a:ext cx="6905786" cy="89611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89" tIns="104140" rIns="104140" bIns="104140" numCol="1" spcCol="1270" anchor="ctr" anchorCtr="0">
          <a:noAutofit/>
        </a:bodyPr>
        <a:lstStyle/>
        <a:p>
          <a:pPr marL="0" lvl="0" indent="0" algn="l" defTabSz="1822450" rtl="0">
            <a:lnSpc>
              <a:spcPct val="90000"/>
            </a:lnSpc>
            <a:spcBef>
              <a:spcPct val="0"/>
            </a:spcBef>
            <a:spcAft>
              <a:spcPct val="35000"/>
            </a:spcAft>
            <a:buNone/>
          </a:pPr>
          <a:r>
            <a:rPr lang="en-US" sz="4100" kern="1200" dirty="0"/>
            <a:t>$3,500 HSA or VEBA Plan</a:t>
          </a:r>
        </a:p>
      </dsp:txBody>
      <dsp:txXfrm>
        <a:off x="621967" y="3136392"/>
        <a:ext cx="6905786" cy="896112"/>
      </dsp:txXfrm>
    </dsp:sp>
    <dsp:sp modelId="{A2B6E0A5-0F4F-4705-ACD3-1D787E18D0E3}">
      <dsp:nvSpPr>
        <dsp:cNvPr id="0" name=""/>
        <dsp:cNvSpPr/>
      </dsp:nvSpPr>
      <dsp:spPr>
        <a:xfrm>
          <a:off x="61897" y="3024377"/>
          <a:ext cx="1120140" cy="112014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A2FB5-2DB9-4E65-ADF1-64131A8746E7}">
      <dsp:nvSpPr>
        <dsp:cNvPr id="0" name=""/>
        <dsp:cNvSpPr/>
      </dsp:nvSpPr>
      <dsp:spPr>
        <a:xfrm>
          <a:off x="3500" y="146112"/>
          <a:ext cx="179057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Today (2024)</a:t>
          </a:r>
        </a:p>
      </dsp:txBody>
      <dsp:txXfrm>
        <a:off x="3500" y="146112"/>
        <a:ext cx="1790570" cy="336600"/>
      </dsp:txXfrm>
    </dsp:sp>
    <dsp:sp modelId="{FE1C840B-9FFC-42EF-B1D3-098AD3278BF0}">
      <dsp:nvSpPr>
        <dsp:cNvPr id="0" name=""/>
        <dsp:cNvSpPr/>
      </dsp:nvSpPr>
      <dsp:spPr>
        <a:xfrm>
          <a:off x="1794071" y="25146"/>
          <a:ext cx="358114" cy="578531"/>
        </a:xfrm>
        <a:prstGeom prst="leftBrace">
          <a:avLst>
            <a:gd name="adj1" fmla="val 35000"/>
            <a:gd name="adj2" fmla="val 5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8873E3-BC52-4769-ABAE-20473D911C18}">
      <dsp:nvSpPr>
        <dsp:cNvPr id="0" name=""/>
        <dsp:cNvSpPr/>
      </dsp:nvSpPr>
      <dsp:spPr>
        <a:xfrm>
          <a:off x="2295431" y="25146"/>
          <a:ext cx="4870352" cy="5785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100% of the City’s contribution goes into either the VEBA or the HSA – no other options  </a:t>
          </a:r>
        </a:p>
      </dsp:txBody>
      <dsp:txXfrm>
        <a:off x="2295431" y="25146"/>
        <a:ext cx="4870352" cy="578531"/>
      </dsp:txXfrm>
    </dsp:sp>
    <dsp:sp modelId="{1D7D2681-E382-4BA7-8172-2F80F7FA9E21}">
      <dsp:nvSpPr>
        <dsp:cNvPr id="0" name=""/>
        <dsp:cNvSpPr/>
      </dsp:nvSpPr>
      <dsp:spPr>
        <a:xfrm>
          <a:off x="3500" y="1558971"/>
          <a:ext cx="1790570" cy="1430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For 2025 – if someone chose's the VEBA for the City Contribution</a:t>
          </a:r>
        </a:p>
      </dsp:txBody>
      <dsp:txXfrm>
        <a:off x="3500" y="1558971"/>
        <a:ext cx="1790570" cy="1430550"/>
      </dsp:txXfrm>
    </dsp:sp>
    <dsp:sp modelId="{C61CE419-7848-49E0-B0CD-ACF0DC799448}">
      <dsp:nvSpPr>
        <dsp:cNvPr id="0" name=""/>
        <dsp:cNvSpPr/>
      </dsp:nvSpPr>
      <dsp:spPr>
        <a:xfrm>
          <a:off x="1794071" y="664877"/>
          <a:ext cx="358114" cy="3218737"/>
        </a:xfrm>
        <a:prstGeom prst="leftBrace">
          <a:avLst>
            <a:gd name="adj1" fmla="val 35000"/>
            <a:gd name="adj2" fmla="val 5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F23AE4-D19C-4009-B481-39261BF3BC6C}">
      <dsp:nvSpPr>
        <dsp:cNvPr id="0" name=""/>
        <dsp:cNvSpPr/>
      </dsp:nvSpPr>
      <dsp:spPr>
        <a:xfrm>
          <a:off x="2295431" y="664877"/>
          <a:ext cx="4870352" cy="321873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100% of the City’s contribution goes into the VEBA, the Hybrid Option is available for employees to fund an HSA account</a:t>
          </a:r>
          <a:br>
            <a:rPr lang="en-US" sz="1700" kern="1200"/>
          </a:br>
          <a:endParaRPr lang="en-US" sz="1700" kern="1200"/>
        </a:p>
        <a:p>
          <a:pPr marL="171450" lvl="1" indent="-171450" algn="l" defTabSz="755650">
            <a:lnSpc>
              <a:spcPct val="90000"/>
            </a:lnSpc>
            <a:spcBef>
              <a:spcPct val="0"/>
            </a:spcBef>
            <a:spcAft>
              <a:spcPct val="15000"/>
            </a:spcAft>
            <a:buChar char="•"/>
          </a:pPr>
          <a:r>
            <a:rPr lang="en-US" sz="1700" kern="1200"/>
            <a:t>Employee makes pre-tax payroll deductions up to IRS maximum to HSA account.</a:t>
          </a:r>
          <a:br>
            <a:rPr lang="en-US" sz="1700" kern="1200"/>
          </a:br>
          <a:endParaRPr lang="en-US" sz="1700" kern="1200"/>
        </a:p>
        <a:p>
          <a:pPr marL="171450" lvl="1" indent="-171450" algn="l" defTabSz="755650">
            <a:lnSpc>
              <a:spcPct val="90000"/>
            </a:lnSpc>
            <a:spcBef>
              <a:spcPct val="0"/>
            </a:spcBef>
            <a:spcAft>
              <a:spcPct val="15000"/>
            </a:spcAft>
            <a:buChar char="•"/>
          </a:pPr>
          <a:r>
            <a:rPr lang="en-US" sz="1700" kern="1200"/>
            <a:t>Employee must choose one of these options for their VEBA while actively making or receiving contributions to an HSA:</a:t>
          </a:r>
        </a:p>
        <a:p>
          <a:pPr marL="342900" lvl="2" indent="-171450" algn="l" defTabSz="755650">
            <a:lnSpc>
              <a:spcPct val="90000"/>
            </a:lnSpc>
            <a:spcBef>
              <a:spcPct val="0"/>
            </a:spcBef>
            <a:spcAft>
              <a:spcPct val="15000"/>
            </a:spcAft>
            <a:buChar char="•"/>
          </a:pPr>
          <a:r>
            <a:rPr lang="en-US" sz="1700" kern="1200"/>
            <a:t>Limited VEBA – Dental and Vision only</a:t>
          </a:r>
        </a:p>
        <a:p>
          <a:pPr marL="342900" lvl="2" indent="-171450" algn="l" defTabSz="755650">
            <a:lnSpc>
              <a:spcPct val="90000"/>
            </a:lnSpc>
            <a:spcBef>
              <a:spcPct val="0"/>
            </a:spcBef>
            <a:spcAft>
              <a:spcPct val="15000"/>
            </a:spcAft>
            <a:buChar char="•"/>
          </a:pPr>
          <a:r>
            <a:rPr lang="en-US" sz="1700" kern="1200"/>
            <a:t>Frozen VEBA – Earn interest, invest dollars, remove access to funds for any claims</a:t>
          </a:r>
        </a:p>
      </dsp:txBody>
      <dsp:txXfrm>
        <a:off x="2295431" y="664877"/>
        <a:ext cx="4870352" cy="3218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5C633-8E19-4F32-A684-3CB91A28AF8A}">
      <dsp:nvSpPr>
        <dsp:cNvPr id="0" name=""/>
        <dsp:cNvSpPr/>
      </dsp:nvSpPr>
      <dsp:spPr>
        <a:xfrm>
          <a:off x="0" y="401"/>
          <a:ext cx="6095613" cy="88646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You may contribute your own funds tax-free into your HSA to pay for health care expenses on a tax-free basis.</a:t>
          </a:r>
        </a:p>
      </dsp:txBody>
      <dsp:txXfrm>
        <a:off x="43274" y="43675"/>
        <a:ext cx="6009065" cy="799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F34FB-5036-48E1-AA56-1D3BAD2ED9D7}">
      <dsp:nvSpPr>
        <dsp:cNvPr id="0" name=""/>
        <dsp:cNvSpPr/>
      </dsp:nvSpPr>
      <dsp:spPr>
        <a:xfrm>
          <a:off x="18" y="31146"/>
          <a:ext cx="1805221" cy="6565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Qualified Expenses</a:t>
          </a:r>
        </a:p>
      </dsp:txBody>
      <dsp:txXfrm>
        <a:off x="18" y="31146"/>
        <a:ext cx="1805221" cy="656505"/>
      </dsp:txXfrm>
    </dsp:sp>
    <dsp:sp modelId="{1B748263-46FB-4A5D-9888-66D990940698}">
      <dsp:nvSpPr>
        <dsp:cNvPr id="0" name=""/>
        <dsp:cNvSpPr/>
      </dsp:nvSpPr>
      <dsp:spPr>
        <a:xfrm>
          <a:off x="18" y="687651"/>
          <a:ext cx="1805221"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Medical, Dental, Vision</a:t>
          </a:r>
        </a:p>
        <a:p>
          <a:pPr marL="171450" lvl="1" indent="-171450" algn="l" defTabSz="844550">
            <a:lnSpc>
              <a:spcPct val="90000"/>
            </a:lnSpc>
            <a:spcBef>
              <a:spcPct val="0"/>
            </a:spcBef>
            <a:spcAft>
              <a:spcPct val="15000"/>
            </a:spcAft>
            <a:buChar char="•"/>
          </a:pPr>
          <a:r>
            <a:rPr lang="en-US" sz="1900" kern="1200" dirty="0"/>
            <a:t>Over-the-counter meds, menstrual products </a:t>
          </a:r>
        </a:p>
        <a:p>
          <a:pPr marL="171450" lvl="1" indent="-171450" algn="l" defTabSz="844550">
            <a:lnSpc>
              <a:spcPct val="90000"/>
            </a:lnSpc>
            <a:spcBef>
              <a:spcPct val="0"/>
            </a:spcBef>
            <a:spcAft>
              <a:spcPct val="15000"/>
            </a:spcAft>
            <a:buChar char="•"/>
          </a:pPr>
          <a:r>
            <a:rPr lang="en-US" sz="1900" kern="1200" dirty="0"/>
            <a:t>Some Insurance Premiums: </a:t>
          </a:r>
        </a:p>
        <a:p>
          <a:pPr marL="342900" lvl="2" indent="-171450" algn="l" defTabSz="844550">
            <a:lnSpc>
              <a:spcPct val="90000"/>
            </a:lnSpc>
            <a:spcBef>
              <a:spcPct val="0"/>
            </a:spcBef>
            <a:spcAft>
              <a:spcPct val="15000"/>
            </a:spcAft>
            <a:buChar char="•"/>
          </a:pPr>
          <a:r>
            <a:rPr lang="en-US" sz="1900" kern="1200" dirty="0"/>
            <a:t>COBRA</a:t>
          </a:r>
        </a:p>
        <a:p>
          <a:pPr marL="342900" lvl="2" indent="-171450" algn="l" defTabSz="844550">
            <a:lnSpc>
              <a:spcPct val="90000"/>
            </a:lnSpc>
            <a:spcBef>
              <a:spcPct val="0"/>
            </a:spcBef>
            <a:spcAft>
              <a:spcPct val="15000"/>
            </a:spcAft>
            <a:buChar char="•"/>
          </a:pPr>
          <a:r>
            <a:rPr lang="en-US" sz="1900" kern="1200" dirty="0"/>
            <a:t>If 65+ Medicare B, D, and Advantage</a:t>
          </a:r>
        </a:p>
      </dsp:txBody>
      <dsp:txXfrm>
        <a:off x="18" y="687651"/>
        <a:ext cx="1805221" cy="4485329"/>
      </dsp:txXfrm>
    </dsp:sp>
    <dsp:sp modelId="{CD753125-206C-49EE-93B4-9D3F231E11FF}">
      <dsp:nvSpPr>
        <dsp:cNvPr id="0" name=""/>
        <dsp:cNvSpPr/>
      </dsp:nvSpPr>
      <dsp:spPr>
        <a:xfrm>
          <a:off x="2057971" y="31146"/>
          <a:ext cx="1805221" cy="6565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Non-Qualified Expenses</a:t>
          </a:r>
        </a:p>
      </dsp:txBody>
      <dsp:txXfrm>
        <a:off x="2057971" y="31146"/>
        <a:ext cx="1805221" cy="656505"/>
      </dsp:txXfrm>
    </dsp:sp>
    <dsp:sp modelId="{7ECBECAE-E9F6-421E-80F9-2570B8CBDCF8}">
      <dsp:nvSpPr>
        <dsp:cNvPr id="0" name=""/>
        <dsp:cNvSpPr/>
      </dsp:nvSpPr>
      <dsp:spPr>
        <a:xfrm>
          <a:off x="2057971" y="687651"/>
          <a:ext cx="1805221"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Taxable </a:t>
          </a:r>
        </a:p>
        <a:p>
          <a:pPr marL="114300" lvl="1" indent="-114300" algn="l" defTabSz="666750">
            <a:lnSpc>
              <a:spcPct val="90000"/>
            </a:lnSpc>
            <a:spcBef>
              <a:spcPct val="0"/>
            </a:spcBef>
            <a:spcAft>
              <a:spcPct val="15000"/>
            </a:spcAft>
            <a:buChar char="•"/>
          </a:pPr>
          <a:r>
            <a:rPr lang="en-US" sz="1500" kern="1200" dirty="0"/>
            <a:t>+20% Penalty</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u="sng" kern="1200" dirty="0"/>
            <a:t>No penalty, taxable only:</a:t>
          </a:r>
        </a:p>
        <a:p>
          <a:pPr marL="228600" lvl="2" indent="-114300" algn="l" defTabSz="666750">
            <a:lnSpc>
              <a:spcPct val="90000"/>
            </a:lnSpc>
            <a:spcBef>
              <a:spcPct val="0"/>
            </a:spcBef>
            <a:spcAft>
              <a:spcPct val="15000"/>
            </a:spcAft>
            <a:buChar char="•"/>
          </a:pPr>
          <a:r>
            <a:rPr lang="en-US" sz="1500" kern="1200" dirty="0"/>
            <a:t>Medicare eligible based on age</a:t>
          </a:r>
        </a:p>
        <a:p>
          <a:pPr marL="228600" lvl="2" indent="-114300" algn="l" defTabSz="666750">
            <a:lnSpc>
              <a:spcPct val="90000"/>
            </a:lnSpc>
            <a:spcBef>
              <a:spcPct val="0"/>
            </a:spcBef>
            <a:spcAft>
              <a:spcPct val="15000"/>
            </a:spcAft>
            <a:buChar char="•"/>
          </a:pPr>
          <a:r>
            <a:rPr lang="en-US" sz="1500" kern="1200" dirty="0"/>
            <a:t>Disabled </a:t>
          </a:r>
          <a:r>
            <a:rPr lang="en-US" sz="800" kern="1200" dirty="0"/>
            <a:t>(IRC 72)</a:t>
          </a:r>
        </a:p>
        <a:p>
          <a:pPr marL="228600" lvl="2" indent="-114300" algn="l" defTabSz="666750">
            <a:lnSpc>
              <a:spcPct val="90000"/>
            </a:lnSpc>
            <a:spcBef>
              <a:spcPct val="0"/>
            </a:spcBef>
            <a:spcAft>
              <a:spcPct val="15000"/>
            </a:spcAft>
            <a:buChar char="•"/>
          </a:pPr>
          <a:r>
            <a:rPr lang="en-US" sz="1500" kern="1200" dirty="0"/>
            <a:t>Death</a:t>
          </a:r>
        </a:p>
      </dsp:txBody>
      <dsp:txXfrm>
        <a:off x="2057971" y="687651"/>
        <a:ext cx="1805221" cy="44853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9F0B1-4160-47CB-99D2-E4A5E4EAF8D7}">
      <dsp:nvSpPr>
        <dsp:cNvPr id="0" name=""/>
        <dsp:cNvSpPr/>
      </dsp:nvSpPr>
      <dsp:spPr>
        <a:xfrm>
          <a:off x="0" y="377021"/>
          <a:ext cx="8111692" cy="7930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557" tIns="395732" rIns="62955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Tuesday, October 8</a:t>
          </a:r>
          <a:r>
            <a:rPr lang="en-US" sz="1900" kern="1200" baseline="30000" dirty="0"/>
            <a:t>th</a:t>
          </a:r>
          <a:endParaRPr lang="en-US" sz="1900" kern="1200" dirty="0"/>
        </a:p>
      </dsp:txBody>
      <dsp:txXfrm>
        <a:off x="0" y="377021"/>
        <a:ext cx="8111692" cy="793012"/>
      </dsp:txXfrm>
    </dsp:sp>
    <dsp:sp modelId="{08E55EC0-C308-4D46-AF47-9D6D1061ED80}">
      <dsp:nvSpPr>
        <dsp:cNvPr id="0" name=""/>
        <dsp:cNvSpPr/>
      </dsp:nvSpPr>
      <dsp:spPr>
        <a:xfrm>
          <a:off x="405584" y="96581"/>
          <a:ext cx="5678184" cy="56088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22" tIns="0" rIns="214622" bIns="0" numCol="1" spcCol="1270" anchor="ctr" anchorCtr="0">
          <a:noAutofit/>
        </a:bodyPr>
        <a:lstStyle/>
        <a:p>
          <a:pPr marL="0" lvl="0" indent="0" algn="l" defTabSz="844550">
            <a:lnSpc>
              <a:spcPct val="90000"/>
            </a:lnSpc>
            <a:spcBef>
              <a:spcPct val="0"/>
            </a:spcBef>
            <a:spcAft>
              <a:spcPct val="35000"/>
            </a:spcAft>
            <a:buNone/>
          </a:pPr>
          <a:r>
            <a:rPr lang="en-US" sz="1900" kern="1200" dirty="0"/>
            <a:t>Employee Meeting</a:t>
          </a:r>
        </a:p>
      </dsp:txBody>
      <dsp:txXfrm>
        <a:off x="432964" y="123961"/>
        <a:ext cx="5623424" cy="506120"/>
      </dsp:txXfrm>
    </dsp:sp>
    <dsp:sp modelId="{037452CB-2D30-4442-800D-CA6C35C638D2}">
      <dsp:nvSpPr>
        <dsp:cNvPr id="0" name=""/>
        <dsp:cNvSpPr/>
      </dsp:nvSpPr>
      <dsp:spPr>
        <a:xfrm>
          <a:off x="0" y="1553073"/>
          <a:ext cx="8111692" cy="7930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557" tIns="395732" rIns="629557"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a:t>Monday</a:t>
          </a:r>
          <a:r>
            <a:rPr lang="en-US" sz="1900" kern="1200" dirty="0"/>
            <a:t>, October 28 – Friday, November 8</a:t>
          </a:r>
          <a:r>
            <a:rPr lang="en-US" sz="1900" kern="1200" baseline="30000" dirty="0"/>
            <a:t>th</a:t>
          </a:r>
          <a:r>
            <a:rPr lang="en-US" sz="1900" kern="1200" dirty="0"/>
            <a:t> </a:t>
          </a:r>
        </a:p>
      </dsp:txBody>
      <dsp:txXfrm>
        <a:off x="0" y="1553073"/>
        <a:ext cx="8111692" cy="793012"/>
      </dsp:txXfrm>
    </dsp:sp>
    <dsp:sp modelId="{3020AE7D-DBA4-4013-9430-45FCFF067060}">
      <dsp:nvSpPr>
        <dsp:cNvPr id="0" name=""/>
        <dsp:cNvSpPr/>
      </dsp:nvSpPr>
      <dsp:spPr>
        <a:xfrm>
          <a:off x="405584" y="1272633"/>
          <a:ext cx="5678184" cy="5608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22" tIns="0" rIns="214622" bIns="0" numCol="1" spcCol="1270" anchor="ctr" anchorCtr="0">
          <a:noAutofit/>
        </a:bodyPr>
        <a:lstStyle/>
        <a:p>
          <a:pPr marL="0" lvl="0" indent="0" algn="l" defTabSz="844550" rtl="0">
            <a:lnSpc>
              <a:spcPct val="90000"/>
            </a:lnSpc>
            <a:spcBef>
              <a:spcPct val="0"/>
            </a:spcBef>
            <a:spcAft>
              <a:spcPct val="35000"/>
            </a:spcAft>
            <a:buNone/>
          </a:pPr>
          <a:r>
            <a:rPr lang="en-US" sz="1900" kern="1200" baseline="0" dirty="0"/>
            <a:t>Online Enrollment</a:t>
          </a:r>
          <a:endParaRPr lang="en-US" sz="1900" kern="1200" dirty="0"/>
        </a:p>
      </dsp:txBody>
      <dsp:txXfrm>
        <a:off x="432964" y="1300013"/>
        <a:ext cx="5623424" cy="506120"/>
      </dsp:txXfrm>
    </dsp:sp>
    <dsp:sp modelId="{BC955F08-83AE-494D-AFB1-99B9C99D3CDE}">
      <dsp:nvSpPr>
        <dsp:cNvPr id="0" name=""/>
        <dsp:cNvSpPr/>
      </dsp:nvSpPr>
      <dsp:spPr>
        <a:xfrm>
          <a:off x="0" y="2729126"/>
          <a:ext cx="8111692" cy="7930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557" tIns="395732" rIns="62955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t>October 16</a:t>
          </a:r>
          <a:r>
            <a:rPr lang="en-US" sz="1900" kern="1200" baseline="30000"/>
            <a:t>th</a:t>
          </a:r>
          <a:r>
            <a:rPr lang="en-US" sz="1900" kern="1200" baseline="0"/>
            <a:t> and November 7th</a:t>
          </a:r>
          <a:endParaRPr lang="en-US" sz="1900" kern="1200" dirty="0"/>
        </a:p>
      </dsp:txBody>
      <dsp:txXfrm>
        <a:off x="0" y="2729126"/>
        <a:ext cx="8111692" cy="793012"/>
      </dsp:txXfrm>
    </dsp:sp>
    <dsp:sp modelId="{1912345E-20D5-461E-859B-CC24C0E60C94}">
      <dsp:nvSpPr>
        <dsp:cNvPr id="0" name=""/>
        <dsp:cNvSpPr/>
      </dsp:nvSpPr>
      <dsp:spPr>
        <a:xfrm>
          <a:off x="405584" y="2448686"/>
          <a:ext cx="5678184" cy="56088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22" tIns="0" rIns="214622" bIns="0" numCol="1" spcCol="1270" anchor="ctr" anchorCtr="0">
          <a:noAutofit/>
        </a:bodyPr>
        <a:lstStyle/>
        <a:p>
          <a:pPr marL="0" lvl="0" indent="0" algn="l" defTabSz="844550">
            <a:lnSpc>
              <a:spcPct val="90000"/>
            </a:lnSpc>
            <a:spcBef>
              <a:spcPct val="0"/>
            </a:spcBef>
            <a:spcAft>
              <a:spcPct val="35000"/>
            </a:spcAft>
            <a:buNone/>
          </a:pPr>
          <a:r>
            <a:rPr lang="en-US" sz="1900" kern="1200" dirty="0"/>
            <a:t>1:1 Meetings</a:t>
          </a:r>
        </a:p>
      </dsp:txBody>
      <dsp:txXfrm>
        <a:off x="432964" y="2476066"/>
        <a:ext cx="5623424" cy="506120"/>
      </dsp:txXfrm>
    </dsp:sp>
    <dsp:sp modelId="{194E7416-C422-44BE-891C-4568E97E9E25}">
      <dsp:nvSpPr>
        <dsp:cNvPr id="0" name=""/>
        <dsp:cNvSpPr/>
      </dsp:nvSpPr>
      <dsp:spPr>
        <a:xfrm>
          <a:off x="0" y="3905178"/>
          <a:ext cx="8111692"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B3266-0A02-4F0E-9251-7510A0ED7DBB}">
      <dsp:nvSpPr>
        <dsp:cNvPr id="0" name=""/>
        <dsp:cNvSpPr/>
      </dsp:nvSpPr>
      <dsp:spPr>
        <a:xfrm>
          <a:off x="405584" y="3624738"/>
          <a:ext cx="5678184" cy="56088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22" tIns="0" rIns="214622" bIns="0" numCol="1" spcCol="1270" anchor="ctr" anchorCtr="0">
          <a:noAutofit/>
        </a:bodyPr>
        <a:lstStyle/>
        <a:p>
          <a:pPr marL="0" lvl="0" indent="0" algn="l" defTabSz="844550" rtl="0">
            <a:lnSpc>
              <a:spcPct val="90000"/>
            </a:lnSpc>
            <a:spcBef>
              <a:spcPct val="0"/>
            </a:spcBef>
            <a:spcAft>
              <a:spcPct val="35000"/>
            </a:spcAft>
            <a:buNone/>
          </a:pPr>
          <a:r>
            <a:rPr lang="en-US" sz="1900" kern="1200" baseline="0" dirty="0"/>
            <a:t>Sign up anytime after the all-employee meeting!</a:t>
          </a:r>
          <a:endParaRPr lang="en-US" sz="1900" kern="1200" dirty="0"/>
        </a:p>
      </dsp:txBody>
      <dsp:txXfrm>
        <a:off x="432964" y="3652118"/>
        <a:ext cx="5623424"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77" tIns="46138" rIns="92277" bIns="46138"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2277" tIns="46138" rIns="92277" bIns="46138" rtlCol="0"/>
          <a:lstStyle>
            <a:lvl1pPr algn="r">
              <a:defRPr sz="1300"/>
            </a:lvl1pPr>
          </a:lstStyle>
          <a:p>
            <a:fld id="{9564DCE8-7011-D84B-AAC9-7AFAA2150D71}" type="datetimeFigureOut">
              <a:rPr lang="en-US" smtClean="0"/>
              <a:pPr/>
              <a:t>10/2/2024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2277" tIns="46138" rIns="92277" bIns="46138"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277" tIns="46138" rIns="92277" bIns="46138" rtlCol="0" anchor="b"/>
          <a:lstStyle>
            <a:lvl1pPr algn="r">
              <a:defRPr sz="1300"/>
            </a:lvl1pPr>
          </a:lstStyle>
          <a:p>
            <a:fld id="{C2FCAB67-2488-8D48-B37F-021D6EE37B9B}" type="slidenum">
              <a:rPr lang="en-US" smtClean="0"/>
              <a:pPr/>
              <a:t>‹#›</a:t>
            </a:fld>
            <a:endParaRPr lang="en-US"/>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77" tIns="46138" rIns="92277" bIns="46138"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277" tIns="46138" rIns="92277" bIns="46138" rtlCol="0"/>
          <a:lstStyle>
            <a:lvl1pPr algn="r">
              <a:defRPr sz="1300"/>
            </a:lvl1pPr>
          </a:lstStyle>
          <a:p>
            <a:fld id="{1576AAE3-9058-814E-81D5-28DDE681F558}" type="datetimeFigureOut">
              <a:rPr lang="en-US" smtClean="0"/>
              <a:pPr/>
              <a:t>10/2/2024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77" tIns="46138" rIns="92277" bIns="4613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77" tIns="46138" rIns="92277" bIns="461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77" tIns="46138" rIns="92277" bIns="46138"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77" tIns="46138" rIns="92277" bIns="46138" rtlCol="0" anchor="b"/>
          <a:lstStyle>
            <a:lvl1pPr algn="r">
              <a:defRPr sz="1300"/>
            </a:lvl1pPr>
          </a:lstStyle>
          <a:p>
            <a:fld id="{7D266651-02D9-C949-8344-2390968C25F3}" type="slidenum">
              <a:rPr lang="en-US" smtClean="0"/>
              <a:pPr/>
              <a:t>‹#›</a:t>
            </a:fld>
            <a:endParaRPr lang="en-US"/>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Who’s eligible?</a:t>
            </a:r>
          </a:p>
        </p:txBody>
      </p:sp>
      <p:sp>
        <p:nvSpPr>
          <p:cNvPr id="4" name="Slide Number Placeholder 3"/>
          <p:cNvSpPr>
            <a:spLocks noGrp="1"/>
          </p:cNvSpPr>
          <p:nvPr>
            <p:ph type="sldNum" sz="quarter" idx="10"/>
          </p:nvPr>
        </p:nvSpPr>
        <p:spPr/>
        <p:txBody>
          <a:bodyPr/>
          <a:lstStyle/>
          <a:p>
            <a:fld id="{7D266651-02D9-C949-8344-2390968C25F3}" type="slidenum">
              <a:rPr lang="en-US" smtClean="0"/>
              <a:pPr/>
              <a:t>1</a:t>
            </a:fld>
            <a:endParaRPr lang="en-US"/>
          </a:p>
        </p:txBody>
      </p:sp>
    </p:spTree>
    <p:extLst>
      <p:ext uri="{BB962C8B-B14F-4D97-AF65-F5344CB8AC3E}">
        <p14:creationId xmlns:p14="http://schemas.microsoft.com/office/powerpoint/2010/main" val="234690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298;p7: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9155" name="Google Shape;299;p7: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pPr>
              <a:spcBef>
                <a:spcPct val="0"/>
              </a:spcBef>
            </a:pPr>
            <a:endParaRPr lang="en-US" altLang="en-US">
              <a:ea typeface="ヒラギノ角ゴ Pro W3" pitchFamily="126" charset="-128"/>
            </a:endParaRPr>
          </a:p>
        </p:txBody>
      </p:sp>
      <p:sp>
        <p:nvSpPr>
          <p:cNvPr id="49156" name="Google Shape;300;p7:notes"/>
          <p:cNvSpPr>
            <a:spLocks noGrp="1" noChangeArrowheads="1"/>
          </p:cNvSpPr>
          <p:nvPr>
            <p:ph type="hdr" sz="quarter"/>
          </p:nvPr>
        </p:nvSpPr>
        <p:spPr>
          <a:xfrm>
            <a:off x="0" y="0"/>
            <a:ext cx="3106738"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49157" name="Google Shape;301;p7:notes"/>
          <p:cNvSpPr>
            <a:spLocks noGrp="1" noChangeArrowheads="1"/>
          </p:cNvSpPr>
          <p:nvPr>
            <p:ph type="ftr" sz="quarter" idx="4"/>
          </p:nvPr>
        </p:nvSpPr>
        <p:spPr>
          <a:xfrm>
            <a:off x="0" y="8977314"/>
            <a:ext cx="3106738"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49158" name="Google Shape;302;p7: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55144C38-D7FE-431E-A7D4-9090898010D0}"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buSzPts val="1400"/>
                <a:defRPr/>
              </a:pPr>
              <a:t>25</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178023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344;p9:notes"/>
          <p:cNvSpPr>
            <a:spLocks noGrp="1" noRot="1" noChangeAspect="1" noTextEdit="1"/>
          </p:cNvSpPr>
          <p:nvPr>
            <p:ph type="sldImg" idx="2"/>
          </p:nvPr>
        </p:nvSpPr>
        <p:spPr bwMode="auto">
          <a:xfrm>
            <a:off x="1220788" y="708025"/>
            <a:ext cx="4724400"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3251" name="Google Shape;345;p9:notes"/>
          <p:cNvSpPr>
            <a:spLocks noGrp="1" noChangeArrowheads="1"/>
          </p:cNvSpPr>
          <p:nvPr>
            <p:ph type="body" idx="1"/>
          </p:nvPr>
        </p:nvSpPr>
        <p:spPr bwMode="auto">
          <a:xfrm>
            <a:off x="717551" y="4489451"/>
            <a:ext cx="5730875"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94915" rIns="94915" bIns="94915" numCol="1" anchor="t" anchorCtr="0" compatLnSpc="1">
            <a:prstTxWarp prst="textNoShape">
              <a:avLst/>
            </a:prstTxWarp>
          </a:bodyPr>
          <a:lstStyle/>
          <a:p>
            <a:pPr>
              <a:spcBef>
                <a:spcPts val="1225"/>
              </a:spcBef>
            </a:pPr>
            <a:endParaRPr lang="en-US" altLang="en-US" sz="1400">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31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361;p10:notes"/>
          <p:cNvSpPr>
            <a:spLocks noGrp="1" noRot="1" noChangeAspect="1" noTextEdit="1"/>
          </p:cNvSpPr>
          <p:nvPr>
            <p:ph type="sldImg" idx="2"/>
          </p:nvPr>
        </p:nvSpPr>
        <p:spPr bwMode="auto">
          <a:xfrm>
            <a:off x="1220788" y="708025"/>
            <a:ext cx="4724400"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5299" name="Google Shape;362;p10:notes"/>
          <p:cNvSpPr>
            <a:spLocks noGrp="1" noChangeArrowheads="1"/>
          </p:cNvSpPr>
          <p:nvPr>
            <p:ph type="body" idx="1"/>
          </p:nvPr>
        </p:nvSpPr>
        <p:spPr bwMode="auto">
          <a:xfrm>
            <a:off x="717551" y="4489451"/>
            <a:ext cx="5730875"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94915" rIns="94915" bIns="94915" numCol="1" anchor="t" anchorCtr="0" compatLnSpc="1">
            <a:prstTxWarp prst="textNoShape">
              <a:avLst/>
            </a:prstTxWarp>
          </a:bodyPr>
          <a:lstStyle/>
          <a:p>
            <a:pPr marL="169838">
              <a:lnSpc>
                <a:spcPct val="115000"/>
              </a:lnSpc>
              <a:spcBef>
                <a:spcPts val="2049"/>
              </a:spcBef>
              <a:spcAft>
                <a:spcPts val="1038"/>
              </a:spcAft>
              <a:buClr>
                <a:srgbClr val="1F497D"/>
              </a:buClr>
              <a:buSzPts val="1000"/>
            </a:pPr>
            <a:endParaRPr lang="en-US" altLang="en-US" sz="1100">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820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382;p11: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7347" name="Google Shape;383;p11: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pPr>
              <a:spcBef>
                <a:spcPct val="0"/>
              </a:spcBef>
            </a:pPr>
            <a:endParaRPr lang="en-US" altLang="en-US" sz="1400">
              <a:ea typeface="ヒラギノ角ゴ Pro W3" pitchFamily="126" charset="-128"/>
            </a:endParaRPr>
          </a:p>
        </p:txBody>
      </p:sp>
      <p:sp>
        <p:nvSpPr>
          <p:cNvPr id="57348" name="Google Shape;384;p11:notes"/>
          <p:cNvSpPr>
            <a:spLocks noGrp="1" noChangeArrowheads="1"/>
          </p:cNvSpPr>
          <p:nvPr>
            <p:ph type="hdr" sz="quarter"/>
          </p:nvPr>
        </p:nvSpPr>
        <p:spPr>
          <a:xfrm>
            <a:off x="0" y="0"/>
            <a:ext cx="3106738"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57349" name="Google Shape;385;p11:notes"/>
          <p:cNvSpPr>
            <a:spLocks noGrp="1" noChangeArrowheads="1"/>
          </p:cNvSpPr>
          <p:nvPr>
            <p:ph type="ftr" sz="quarter" idx="4"/>
          </p:nvPr>
        </p:nvSpPr>
        <p:spPr>
          <a:xfrm>
            <a:off x="0" y="8977314"/>
            <a:ext cx="3106738"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57350" name="Google Shape;386;p11: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F83E554E-21BB-4DDB-9953-8EC7B420C23E}"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buSzPts val="1400"/>
                <a:defRPr/>
              </a:pPr>
              <a:t>28</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311584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405;p12: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9395" name="Google Shape;406;p12: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pPr>
              <a:spcBef>
                <a:spcPct val="0"/>
              </a:spcBef>
            </a:pPr>
            <a:endParaRPr lang="en-US" altLang="en-US" sz="1400">
              <a:ea typeface="ヒラギノ角ゴ Pro W3" pitchFamily="126" charset="-128"/>
            </a:endParaRPr>
          </a:p>
        </p:txBody>
      </p:sp>
      <p:sp>
        <p:nvSpPr>
          <p:cNvPr id="59396" name="Google Shape;407;p12: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B719ACB8-EDC4-4466-8B0A-F0EB0418BB7B}" type="slidenum">
              <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pPr defTabSz="365071" fontAlgn="base">
                <a:spcBef>
                  <a:spcPct val="0"/>
                </a:spcBef>
                <a:spcAft>
                  <a:spcPct val="0"/>
                </a:spcAft>
                <a:buSzPts val="1400"/>
                <a:defRPr/>
              </a:pPr>
              <a:t>29</a:t>
            </a:fld>
            <a:endPar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478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Google Shape;420;p13: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1443" name="Google Shape;421;p13: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pPr>
              <a:spcBef>
                <a:spcPct val="0"/>
              </a:spcBef>
            </a:pPr>
            <a:endParaRPr lang="en-US" altLang="en-US" sz="1400">
              <a:ea typeface="ヒラギノ角ゴ Pro W3" pitchFamily="126" charset="-128"/>
            </a:endParaRPr>
          </a:p>
        </p:txBody>
      </p:sp>
      <p:sp>
        <p:nvSpPr>
          <p:cNvPr id="61444" name="Google Shape;422;p13: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10FA4F75-5997-4AF3-BEE1-5108AE2E7918}"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buSzPts val="1400"/>
                <a:defRPr/>
              </a:pPr>
              <a:t>30</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221804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Eligibility</a:t>
            </a:r>
            <a:r>
              <a:rPr lang="en-US" baseline="0" dirty="0"/>
              <a:t> rules are defined on the road map here. First you must be enrolled in the Qualified High Deductible Health Plan. The IRS for 2024 has defined this as a plan that has a minimum of a $1,500 single deductible and $3,000 family deductible. If you are enrolled in the County’s $3,000/$6,000 High Deductible Health Plan you can move on to the second HSA eligibility qualifier.  Are you covered by other non-High Deductible Health Plan Coverage This would be coverage that would pay before those minimum HSA deductibles are met.  Are you covered by your spouse’s traditional health plan a full scope FSA or HRA or Tricare. If you are covered by any of those plans who would not be able to contribute to a Health Savings Plan. Additional plans or circumstance that that would make you ineligible to contribute to an HSA are enrollment in Medicare or if you are a covered dependent on someone else’s tax return</a:t>
            </a:r>
            <a:endParaRPr lang="en-US" dirty="0"/>
          </a:p>
        </p:txBody>
      </p:sp>
      <p:sp>
        <p:nvSpPr>
          <p:cNvPr id="4" name="Slide Number Placeholder 3"/>
          <p:cNvSpPr>
            <a:spLocks noGrp="1"/>
          </p:cNvSpPr>
          <p:nvPr>
            <p:ph type="sldNum" sz="quarter" idx="10"/>
          </p:nvPr>
        </p:nvSpPr>
        <p:spPr/>
        <p:txBody>
          <a:bodyPr/>
          <a:lstStyle/>
          <a:p>
            <a:pPr defTabSz="440695">
              <a:defRPr/>
            </a:pPr>
            <a:fld id="{7D266651-02D9-C949-8344-2390968C25F3}" type="slidenum">
              <a:rPr lang="en-US">
                <a:solidFill>
                  <a:prstClr val="black"/>
                </a:solidFill>
                <a:latin typeface="Calibri"/>
              </a:rPr>
              <a:pPr defTabSz="440695">
                <a:defRPr/>
              </a:pPr>
              <a:t>8</a:t>
            </a:fld>
            <a:endParaRPr lang="en-US" dirty="0">
              <a:solidFill>
                <a:prstClr val="black"/>
              </a:solidFill>
              <a:latin typeface="Calibri"/>
            </a:endParaRPr>
          </a:p>
        </p:txBody>
      </p:sp>
    </p:spTree>
    <p:extLst>
      <p:ext uri="{BB962C8B-B14F-4D97-AF65-F5344CB8AC3E}">
        <p14:creationId xmlns:p14="http://schemas.microsoft.com/office/powerpoint/2010/main" val="403710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now</a:t>
            </a:r>
            <a:r>
              <a:rPr lang="en-US" baseline="0" dirty="0"/>
              <a:t> that we have determined that you are eligible to contribute to an HSA let’s touch on the IRS determined HSA limits for 2024. The limits are increasing, if you are enrolled in employee only coverage the annual contribution limit is increasing from $3,650 to $3,850. If you are enrolled in a family tier of coverage the limit is increasing from $7,300 to $7,750. For those members who are 55 or over you can contribute an additional $1,000. The additional $1,000 is available to you in the year you turn 55. We have provided a chart on the right to assist you in calculating your annual HSA contribution as the limits are for any funds contributed whether they are employee or employer directed funds.</a:t>
            </a:r>
          </a:p>
          <a:p>
            <a:endParaRPr lang="en-US" baseline="0" dirty="0"/>
          </a:p>
          <a:p>
            <a:r>
              <a:rPr lang="en-US" baseline="0" dirty="0"/>
              <a:t>An HSA unlike an FSA allows you to roll-over any unused dollars that you have contributed. You can also change your HSA contributions throughout the year without a status change as an HSA is not a medical plan. It is an individually owned account which you own if you were to leave the County’s employee the account is portable and can be moved to a financial institution of your choice. They County has chosen MEDSURETY as the HSA provider we have provided a link as MEDSURETY does have investment options for those of you who may be interested in investing your HSA dollars to assist in growing your account over time. </a:t>
            </a:r>
          </a:p>
        </p:txBody>
      </p:sp>
      <p:sp>
        <p:nvSpPr>
          <p:cNvPr id="4" name="Slide Number Placeholder 3"/>
          <p:cNvSpPr>
            <a:spLocks noGrp="1"/>
          </p:cNvSpPr>
          <p:nvPr>
            <p:ph type="sldNum" sz="quarter" idx="10"/>
          </p:nvPr>
        </p:nvSpPr>
        <p:spPr/>
        <p:txBody>
          <a:bodyPr/>
          <a:lstStyle/>
          <a:p>
            <a:fld id="{7D266651-02D9-C949-8344-2390968C25F3}" type="slidenum">
              <a:rPr lang="en-US" smtClean="0"/>
              <a:pPr/>
              <a:t>9</a:t>
            </a:fld>
            <a:endParaRPr lang="en-US" dirty="0"/>
          </a:p>
        </p:txBody>
      </p:sp>
    </p:spTree>
    <p:extLst>
      <p:ext uri="{BB962C8B-B14F-4D97-AF65-F5344CB8AC3E}">
        <p14:creationId xmlns:p14="http://schemas.microsoft.com/office/powerpoint/2010/main" val="367105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Funds </a:t>
            </a:r>
            <a:r>
              <a:rPr lang="en-US" baseline="0" dirty="0"/>
              <a:t>in your Health Savings Account can be used tax free to reimburse eligible medical expenses for the Account Holder, Spouse and Tax Dependents.  Qualified medical expenses include medical, dental, &amp; Vision expenses, over the counter meds and menstrual products. The HSA can also be used to pay COBRA premiums and If you are 65 and over Medicare B, D and Advantage premiums.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10</a:t>
            </a:fld>
            <a:endParaRPr lang="en-US" dirty="0"/>
          </a:p>
        </p:txBody>
      </p:sp>
    </p:spTree>
    <p:extLst>
      <p:ext uri="{BB962C8B-B14F-4D97-AF65-F5344CB8AC3E}">
        <p14:creationId xmlns:p14="http://schemas.microsoft.com/office/powerpoint/2010/main" val="125997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14</a:t>
            </a:fld>
            <a:endParaRPr lang="en-US"/>
          </a:p>
        </p:txBody>
      </p:sp>
    </p:spTree>
    <p:extLst>
      <p:ext uri="{BB962C8B-B14F-4D97-AF65-F5344CB8AC3E}">
        <p14:creationId xmlns:p14="http://schemas.microsoft.com/office/powerpoint/2010/main" val="211625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126" charset="-128"/>
            </a:endParaRPr>
          </a:p>
        </p:txBody>
      </p:sp>
      <p:sp>
        <p:nvSpPr>
          <p:cNvPr id="4096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071" fontAlgn="base">
              <a:spcBef>
                <a:spcPct val="0"/>
              </a:spcBef>
              <a:spcAft>
                <a:spcPct val="0"/>
              </a:spcAft>
              <a:defRPr/>
            </a:pPr>
            <a:fld id="{6E7678DB-728F-4A71-8CEE-7D261FD6951F}"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defRPr/>
              </a:pPr>
              <a:t>21</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168796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259;p5: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3011" name="Google Shape;260;p5: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pPr>
              <a:spcBef>
                <a:spcPct val="0"/>
              </a:spcBef>
            </a:pPr>
            <a:endParaRPr lang="en-US" altLang="en-US">
              <a:ea typeface="ヒラギノ角ゴ Pro W3" pitchFamily="126" charset="-128"/>
            </a:endParaRPr>
          </a:p>
        </p:txBody>
      </p:sp>
      <p:sp>
        <p:nvSpPr>
          <p:cNvPr id="43012" name="Google Shape;261;p5: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22D6A9A6-340E-4B0B-8256-33B4810310D8}"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buSzPts val="1400"/>
                <a:defRPr/>
              </a:pPr>
              <a:t>22</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295527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278;p6:notes"/>
          <p:cNvSpPr>
            <a:spLocks noGrp="1" noRot="1" noChangeAspect="1" noTextEdit="1"/>
          </p:cNvSpPr>
          <p:nvPr>
            <p:ph type="sldImg" idx="2"/>
          </p:nvPr>
        </p:nvSpPr>
        <p:spPr bwMode="auto">
          <a:xfrm>
            <a:off x="1455738" y="1181100"/>
            <a:ext cx="4254500" cy="31908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5059" name="Google Shape;279;p6:notes"/>
          <p:cNvSpPr>
            <a:spLocks noGrp="1" noChangeArrowheads="1"/>
          </p:cNvSpPr>
          <p:nvPr>
            <p:ph type="body" idx="1"/>
          </p:nvPr>
        </p:nvSpPr>
        <p:spPr bwMode="auto">
          <a:xfrm>
            <a:off x="717551" y="4548188"/>
            <a:ext cx="5730875" cy="372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15" tIns="47445" rIns="94915" bIns="47445" numCol="1" anchor="t" anchorCtr="0" compatLnSpc="1">
            <a:prstTxWarp prst="textNoShape">
              <a:avLst/>
            </a:prstTxWarp>
          </a:bodyPr>
          <a:lstStyle/>
          <a:p>
            <a:endParaRPr lang="en-US" altLang="en-US" sz="1500">
              <a:ea typeface="ヒラギノ角ゴ Pro W3" pitchFamily="126" charset="-128"/>
            </a:endParaRPr>
          </a:p>
        </p:txBody>
      </p:sp>
      <p:sp>
        <p:nvSpPr>
          <p:cNvPr id="45060" name="Google Shape;280;p6:notes"/>
          <p:cNvSpPr>
            <a:spLocks noGrp="1" noChangeArrowheads="1"/>
          </p:cNvSpPr>
          <p:nvPr>
            <p:ph type="hdr" sz="quarter"/>
          </p:nvPr>
        </p:nvSpPr>
        <p:spPr>
          <a:xfrm>
            <a:off x="0" y="0"/>
            <a:ext cx="3106738"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45061" name="Google Shape;281;p6:notes"/>
          <p:cNvSpPr>
            <a:spLocks noGrp="1" noChangeArrowheads="1"/>
          </p:cNvSpPr>
          <p:nvPr>
            <p:ph type="ftr" sz="quarter" idx="4"/>
          </p:nvPr>
        </p:nvSpPr>
        <p:spPr>
          <a:xfrm>
            <a:off x="0" y="8977314"/>
            <a:ext cx="3106738"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defRPr/>
            </a:pPr>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
        <p:nvSpPr>
          <p:cNvPr id="45062" name="Google Shape;282;p6:notes"/>
          <p:cNvSpPr>
            <a:spLocks noGrp="1" noChangeArrowheads="1"/>
          </p:cNvSpPr>
          <p:nvPr>
            <p:ph type="sldNum" sz="quarter" idx="5"/>
          </p:nvPr>
        </p:nvSpPr>
        <p:spPr>
          <a:xfrm>
            <a:off x="4059238" y="8977314"/>
            <a:ext cx="310515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45" rIns="94915" bIns="47445"/>
          <a:lstStyle/>
          <a:p>
            <a:pPr defTabSz="365071" fontAlgn="base">
              <a:spcBef>
                <a:spcPct val="0"/>
              </a:spcBef>
              <a:spcAft>
                <a:spcPct val="0"/>
              </a:spcAft>
              <a:buSzPts val="1400"/>
              <a:defRPr/>
            </a:pPr>
            <a:fld id="{413235D7-3009-4FA4-9114-1E2C1ECA2DC4}"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buSzPts val="1400"/>
                <a:defRPr/>
              </a:pPr>
              <a:t>23</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289502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126" charset="-128"/>
            </a:endParaRPr>
          </a:p>
        </p:txBody>
      </p:sp>
      <p:sp>
        <p:nvSpPr>
          <p:cNvPr id="47108"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071" fontAlgn="base">
              <a:spcBef>
                <a:spcPct val="0"/>
              </a:spcBef>
              <a:spcAft>
                <a:spcPct val="0"/>
              </a:spcAft>
              <a:defRPr/>
            </a:pPr>
            <a:fld id="{2BC6DD85-5540-471B-A019-68DD0019B484}" type="slidenum">
              <a:rPr lang="en-US" altLang="en-US" sz="1200">
                <a:solidFill>
                  <a:srgbClr val="000000"/>
                </a:solidFill>
                <a:latin typeface="Calibri" panose="020F0502020204030204" pitchFamily="34" charset="0"/>
                <a:ea typeface="ヒラギノ角ゴ Pro W3" pitchFamily="126" charset="-128"/>
                <a:sym typeface="Helvetica Light" pitchFamily="126" charset="0"/>
              </a:rPr>
              <a:pPr defTabSz="365071" fontAlgn="base">
                <a:spcBef>
                  <a:spcPct val="0"/>
                </a:spcBef>
                <a:spcAft>
                  <a:spcPct val="0"/>
                </a:spcAft>
                <a:defRPr/>
              </a:pPr>
              <a:t>24</a:t>
            </a:fld>
            <a:endParaRPr lang="en-US" altLang="en-US" sz="1200">
              <a:solidFill>
                <a:srgbClr val="000000"/>
              </a:solidFill>
              <a:latin typeface="Calibri" panose="020F0502020204030204" pitchFamily="34" charset="0"/>
              <a:ea typeface="ヒラギノ角ゴ Pro W3" pitchFamily="126" charset="-128"/>
              <a:sym typeface="Helvetica Light" pitchFamily="126" charset="0"/>
            </a:endParaRPr>
          </a:p>
        </p:txBody>
      </p:sp>
    </p:spTree>
    <p:extLst>
      <p:ext uri="{BB962C8B-B14F-4D97-AF65-F5344CB8AC3E}">
        <p14:creationId xmlns:p14="http://schemas.microsoft.com/office/powerpoint/2010/main" val="131551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463040"/>
            <a:ext cx="7589520" cy="4480560"/>
          </a:xfrm>
          <a:prstGeom prst="rect">
            <a:avLst/>
          </a:prstGeom>
        </p:spPr>
        <p:txBody>
          <a:bodyPr/>
          <a:lstStyle>
            <a:lvl1pPr>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3193E324-3854-4DE2-AE9F-9D1CFD9270B5}" type="slidenum">
              <a:rPr lang="en-US" altLang="en-US"/>
              <a:pPr/>
              <a:t>‹#›</a:t>
            </a:fld>
            <a:endParaRPr lang="en-US" altLang="en-US"/>
          </a:p>
        </p:txBody>
      </p:sp>
    </p:spTree>
    <p:extLst>
      <p:ext uri="{BB962C8B-B14F-4D97-AF65-F5344CB8AC3E}">
        <p14:creationId xmlns:p14="http://schemas.microsoft.com/office/powerpoint/2010/main" val="60291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11674F2B-B921-4C5D-AD3E-DB38E2492CBB}" type="slidenum">
              <a:rPr lang="en-US" altLang="en-US"/>
              <a:pPr/>
              <a:t>‹#›</a:t>
            </a:fld>
            <a:endParaRPr lang="en-US" altLang="en-US"/>
          </a:p>
        </p:txBody>
      </p:sp>
    </p:spTree>
    <p:extLst>
      <p:ext uri="{BB962C8B-B14F-4D97-AF65-F5344CB8AC3E}">
        <p14:creationId xmlns:p14="http://schemas.microsoft.com/office/powerpoint/2010/main" val="3268945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B7AC4E62-478E-4128-8590-AC5C4F37662A}" type="slidenum">
              <a:rPr lang="en-US" altLang="en-US"/>
              <a:pPr/>
              <a:t>‹#›</a:t>
            </a:fld>
            <a:endParaRPr lang="en-US" altLang="en-US"/>
          </a:p>
        </p:txBody>
      </p:sp>
    </p:spTree>
    <p:extLst>
      <p:ext uri="{BB962C8B-B14F-4D97-AF65-F5344CB8AC3E}">
        <p14:creationId xmlns:p14="http://schemas.microsoft.com/office/powerpoint/2010/main" val="386583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8508E062-B3EC-40EC-8DBD-A8DB70B53E0F}" type="slidenum">
              <a:rPr lang="en-US" altLang="en-US"/>
              <a:pPr/>
              <a:t>‹#›</a:t>
            </a:fld>
            <a:endParaRPr lang="en-US" altLang="en-US"/>
          </a:p>
        </p:txBody>
      </p:sp>
    </p:spTree>
    <p:extLst>
      <p:ext uri="{BB962C8B-B14F-4D97-AF65-F5344CB8AC3E}">
        <p14:creationId xmlns:p14="http://schemas.microsoft.com/office/powerpoint/2010/main" val="2326533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1151930"/>
            <a:ext cx="7358063" cy="2321719"/>
          </a:xfrm>
          <a:prstGeom prst="rect">
            <a:avLst/>
          </a:prstGeom>
        </p:spPr>
        <p:txBody>
          <a:bodyPr anchor="b"/>
          <a:lstStyle/>
          <a:p>
            <a:pPr lvl="0"/>
            <a:r>
              <a:rPr lang="en-US"/>
              <a:t>Click to edit Master title style</a:t>
            </a:r>
            <a:endParaRPr/>
          </a:p>
        </p:txBody>
      </p:sp>
      <p:sp>
        <p:nvSpPr>
          <p:cNvPr id="6" name="Shape 6"/>
          <p:cNvSpPr>
            <a:spLocks noGrp="1"/>
          </p:cNvSpPr>
          <p:nvPr>
            <p:ph type="body" idx="1"/>
          </p:nvPr>
        </p:nvSpPr>
        <p:spPr>
          <a:xfrm>
            <a:off x="892970" y="3536157"/>
            <a:ext cx="7358063" cy="794743"/>
          </a:xfrm>
          <a:prstGeom prst="rect">
            <a:avLst/>
          </a:prstGeom>
        </p:spPr>
        <p:txBody>
          <a:bodyPr/>
          <a:lstStyle>
            <a:lvl1pPr marL="0" indent="0" algn="ctr">
              <a:spcBef>
                <a:spcPts val="0"/>
              </a:spcBef>
              <a:buSzTx/>
              <a:buNone/>
              <a:defRPr sz="2000"/>
            </a:lvl1pPr>
            <a:lvl2pPr marL="0" indent="143492" algn="ctr">
              <a:spcBef>
                <a:spcPts val="0"/>
              </a:spcBef>
              <a:buSzTx/>
              <a:buNone/>
              <a:defRPr sz="2000"/>
            </a:lvl2pPr>
            <a:lvl3pPr marL="0" indent="286984" algn="ctr">
              <a:spcBef>
                <a:spcPts val="0"/>
              </a:spcBef>
              <a:buSzTx/>
              <a:buNone/>
              <a:defRPr sz="2000"/>
            </a:lvl3pPr>
            <a:lvl4pPr marL="0" indent="430477" algn="ctr">
              <a:spcBef>
                <a:spcPts val="0"/>
              </a:spcBef>
              <a:buSzTx/>
              <a:buNone/>
              <a:defRPr sz="2000"/>
            </a:lvl4pPr>
            <a:lvl5pPr marL="0" indent="573969" algn="ctr">
              <a:spcBef>
                <a:spcPts val="0"/>
              </a:spcBef>
              <a:buSz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27444725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Footer Placeholder 4"/>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6183"/>
          </a:xfrm>
        </p:spPr>
        <p:txBody>
          <a:bodyPr/>
          <a:lstStyle>
            <a:lvl1pPr>
              <a:defRPr/>
            </a:lvl1pPr>
          </a:lstStyle>
          <a:p>
            <a:fld id="{95F9BBF3-E35A-49E4-BDE7-4648C5D103CF}" type="slidenum">
              <a:rPr lang="en-US" altLang="en-US"/>
              <a:pPr/>
              <a:t>‹#›</a:t>
            </a:fld>
            <a:endParaRPr lang="en-US" altLang="en-US"/>
          </a:p>
        </p:txBody>
      </p:sp>
    </p:spTree>
    <p:extLst>
      <p:ext uri="{BB962C8B-B14F-4D97-AF65-F5344CB8AC3E}">
        <p14:creationId xmlns:p14="http://schemas.microsoft.com/office/powerpoint/2010/main" val="2476260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4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Footer Placeholder 4"/>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6183"/>
          </a:xfrm>
        </p:spPr>
        <p:txBody>
          <a:bodyPr/>
          <a:lstStyle>
            <a:lvl1pPr>
              <a:defRPr/>
            </a:lvl1pPr>
          </a:lstStyle>
          <a:p>
            <a:fld id="{069171F5-FE54-4FEA-85E9-5151DCB32722}" type="slidenum">
              <a:rPr lang="en-US" altLang="en-US"/>
              <a:pPr/>
              <a:t>‹#›</a:t>
            </a:fld>
            <a:endParaRPr lang="en-US" altLang="en-US"/>
          </a:p>
        </p:txBody>
      </p:sp>
    </p:spTree>
    <p:extLst>
      <p:ext uri="{BB962C8B-B14F-4D97-AF65-F5344CB8AC3E}">
        <p14:creationId xmlns:p14="http://schemas.microsoft.com/office/powerpoint/2010/main" val="1044734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Footer Placeholder 4"/>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6183"/>
          </a:xfrm>
        </p:spPr>
        <p:txBody>
          <a:bodyPr/>
          <a:lstStyle>
            <a:lvl1pPr>
              <a:defRPr/>
            </a:lvl1pPr>
          </a:lstStyle>
          <a:p>
            <a:fld id="{6AE7D78F-46A9-487B-B7C4-AB2748A14795}" type="slidenum">
              <a:rPr lang="en-US" altLang="en-US"/>
              <a:pPr/>
              <a:t>‹#›</a:t>
            </a:fld>
            <a:endParaRPr lang="en-US" altLang="en-US"/>
          </a:p>
        </p:txBody>
      </p:sp>
    </p:spTree>
    <p:extLst>
      <p:ext uri="{BB962C8B-B14F-4D97-AF65-F5344CB8AC3E}">
        <p14:creationId xmlns:p14="http://schemas.microsoft.com/office/powerpoint/2010/main" val="115817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Footer Placeholder 5"/>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7" name="Slide Number Placeholder 6"/>
          <p:cNvSpPr>
            <a:spLocks noGrp="1"/>
          </p:cNvSpPr>
          <p:nvPr>
            <p:ph type="sldNum" sz="quarter" idx="12"/>
          </p:nvPr>
        </p:nvSpPr>
        <p:spPr>
          <a:xfrm>
            <a:off x="6553200" y="6356351"/>
            <a:ext cx="2133600" cy="366183"/>
          </a:xfrm>
        </p:spPr>
        <p:txBody>
          <a:bodyPr/>
          <a:lstStyle>
            <a:lvl1pPr>
              <a:defRPr/>
            </a:lvl1pPr>
          </a:lstStyle>
          <a:p>
            <a:fld id="{CA7E1D3C-86F0-4E27-8FC6-F7E2A752E324}" type="slidenum">
              <a:rPr lang="en-US" altLang="en-US"/>
              <a:pPr/>
              <a:t>‹#›</a:t>
            </a:fld>
            <a:endParaRPr lang="en-US" altLang="en-US"/>
          </a:p>
        </p:txBody>
      </p:sp>
    </p:spTree>
    <p:extLst>
      <p:ext uri="{BB962C8B-B14F-4D97-AF65-F5344CB8AC3E}">
        <p14:creationId xmlns:p14="http://schemas.microsoft.com/office/powerpoint/2010/main" val="3458260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8" name="Footer Placeholder 7"/>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9" name="Slide Number Placeholder 8"/>
          <p:cNvSpPr>
            <a:spLocks noGrp="1"/>
          </p:cNvSpPr>
          <p:nvPr>
            <p:ph type="sldNum" sz="quarter" idx="12"/>
          </p:nvPr>
        </p:nvSpPr>
        <p:spPr>
          <a:xfrm>
            <a:off x="6553200" y="6356351"/>
            <a:ext cx="2133600" cy="366183"/>
          </a:xfrm>
        </p:spPr>
        <p:txBody>
          <a:bodyPr/>
          <a:lstStyle>
            <a:lvl1pPr>
              <a:defRPr/>
            </a:lvl1pPr>
          </a:lstStyle>
          <a:p>
            <a:fld id="{1BB9CD5D-7BFB-4C1B-AD42-E9D8CB8143A0}" type="slidenum">
              <a:rPr lang="en-US" altLang="en-US"/>
              <a:pPr/>
              <a:t>‹#›</a:t>
            </a:fld>
            <a:endParaRPr lang="en-US" altLang="en-US"/>
          </a:p>
        </p:txBody>
      </p:sp>
    </p:spTree>
    <p:extLst>
      <p:ext uri="{BB962C8B-B14F-4D97-AF65-F5344CB8AC3E}">
        <p14:creationId xmlns:p14="http://schemas.microsoft.com/office/powerpoint/2010/main" val="144481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ank you/Closing">
    <p:spTree>
      <p:nvGrpSpPr>
        <p:cNvPr id="1" name=""/>
        <p:cNvGrpSpPr/>
        <p:nvPr/>
      </p:nvGrpSpPr>
      <p:grpSpPr>
        <a:xfrm>
          <a:off x="0" y="0"/>
          <a:ext cx="0" cy="0"/>
          <a:chOff x="0" y="0"/>
          <a:chExt cx="0" cy="0"/>
        </a:xfrm>
      </p:grpSpPr>
      <p:pic>
        <p:nvPicPr>
          <p:cNvPr id="7"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126200"/>
            <a:ext cx="9144000" cy="2731800"/>
          </a:xfrm>
          <a:prstGeom prst="rect">
            <a:avLst/>
          </a:prstGeom>
          <a:ln w="12700">
            <a:miter lim="400000"/>
          </a:ln>
        </p:spPr>
      </p:pic>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Thank You!</a:t>
            </a:r>
          </a:p>
        </p:txBody>
      </p:sp>
      <p:sp>
        <p:nvSpPr>
          <p:cNvPr id="9" name="Text Placeholder 6"/>
          <p:cNvSpPr txBox="1">
            <a:spLocks/>
          </p:cNvSpPr>
          <p:nvPr userDrawn="1"/>
        </p:nvSpPr>
        <p:spPr>
          <a:xfrm>
            <a:off x="686775"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latin typeface="+mj-lt"/>
              </a:rPr>
              <a:t> © 2019 ARTHUR J. GALLAGHER &amp; CO.</a:t>
            </a:r>
            <a:r>
              <a:rPr lang="en-US" sz="700" baseline="0" dirty="0">
                <a:solidFill>
                  <a:schemeClr val="accent1"/>
                </a:solidFill>
                <a:latin typeface="+mj-lt"/>
              </a:rPr>
              <a:t>  </a:t>
            </a:r>
            <a:r>
              <a:rPr lang="en-US" sz="700" dirty="0">
                <a:solidFill>
                  <a:schemeClr val="accent1"/>
                </a:solidFill>
                <a:latin typeface="+mj-lt"/>
              </a:rPr>
              <a:t>|</a:t>
            </a:r>
            <a:r>
              <a:rPr lang="en-US" sz="700" baseline="0" dirty="0">
                <a:solidFill>
                  <a:schemeClr val="accent1"/>
                </a:solidFill>
                <a:latin typeface="+mj-lt"/>
              </a:rPr>
              <a:t>  </a:t>
            </a:r>
            <a:r>
              <a:rPr lang="en-US" sz="700" dirty="0">
                <a:solidFill>
                  <a:schemeClr val="accent1"/>
                </a:solidFill>
                <a:latin typeface="+mj-lt"/>
              </a:rPr>
              <a:t>AJG.COM</a:t>
            </a:r>
            <a:endParaRPr sz="700" baseline="30000" dirty="0">
              <a:solidFill>
                <a:schemeClr val="accent1"/>
              </a:solidFill>
              <a:latin typeface="+mj-lt"/>
            </a:endParaRPr>
          </a:p>
        </p:txBody>
      </p:sp>
      <p:sp>
        <p:nvSpPr>
          <p:cNvPr id="5" name="Text Placeholder 4"/>
          <p:cNvSpPr>
            <a:spLocks noGrp="1"/>
          </p:cNvSpPr>
          <p:nvPr>
            <p:ph type="body" sz="quarter" idx="10"/>
          </p:nvPr>
        </p:nvSpPr>
        <p:spPr>
          <a:xfrm>
            <a:off x="687388" y="4868863"/>
            <a:ext cx="3291840" cy="731520"/>
          </a:xfrm>
          <a:prstGeom prst="rect">
            <a:avLst/>
          </a:prstGeom>
        </p:spPr>
        <p:txBody>
          <a:bodyPr/>
          <a:lstStyle>
            <a:lvl1pPr marL="0" indent="0" algn="l" defTabSz="457200" rtl="0" eaLnBrk="1" latinLnBrk="0" hangingPunct="1">
              <a:spcBef>
                <a:spcPts val="0"/>
              </a:spcBef>
              <a:buFont typeface="Arial"/>
              <a:buNone/>
              <a:defRPr lang="en-US" sz="1300" kern="1200" cap="none" baseline="0" dirty="0">
                <a:solidFill>
                  <a:schemeClr val="bg1"/>
                </a:solidFill>
                <a:latin typeface="+mn-lt"/>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396995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4" name="Footer Placeholder 3"/>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Slide Number Placeholder 4"/>
          <p:cNvSpPr>
            <a:spLocks noGrp="1"/>
          </p:cNvSpPr>
          <p:nvPr>
            <p:ph type="sldNum" sz="quarter" idx="12"/>
          </p:nvPr>
        </p:nvSpPr>
        <p:spPr>
          <a:xfrm>
            <a:off x="6553200" y="6356351"/>
            <a:ext cx="2133600" cy="366183"/>
          </a:xfrm>
        </p:spPr>
        <p:txBody>
          <a:bodyPr/>
          <a:lstStyle>
            <a:lvl1pPr>
              <a:defRPr/>
            </a:lvl1pPr>
          </a:lstStyle>
          <a:p>
            <a:fld id="{CDF7B370-0654-4A57-8EAF-3F84ECB31830}" type="slidenum">
              <a:rPr lang="en-US" altLang="en-US"/>
              <a:pPr/>
              <a:t>‹#›</a:t>
            </a:fld>
            <a:endParaRPr lang="en-US" altLang="en-US"/>
          </a:p>
        </p:txBody>
      </p:sp>
    </p:spTree>
    <p:extLst>
      <p:ext uri="{BB962C8B-B14F-4D97-AF65-F5344CB8AC3E}">
        <p14:creationId xmlns:p14="http://schemas.microsoft.com/office/powerpoint/2010/main" val="44503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3" name="Footer Placeholder 2"/>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4" name="Slide Number Placeholder 3"/>
          <p:cNvSpPr>
            <a:spLocks noGrp="1"/>
          </p:cNvSpPr>
          <p:nvPr>
            <p:ph type="sldNum" sz="quarter" idx="12"/>
          </p:nvPr>
        </p:nvSpPr>
        <p:spPr>
          <a:xfrm>
            <a:off x="6553200" y="6356351"/>
            <a:ext cx="2133600" cy="366183"/>
          </a:xfrm>
        </p:spPr>
        <p:txBody>
          <a:bodyPr/>
          <a:lstStyle>
            <a:lvl1pPr>
              <a:defRPr/>
            </a:lvl1pPr>
          </a:lstStyle>
          <a:p>
            <a:fld id="{8AA9A904-569D-48A3-96A8-8F81808CE426}" type="slidenum">
              <a:rPr lang="en-US" altLang="en-US"/>
              <a:pPr/>
              <a:t>‹#›</a:t>
            </a:fld>
            <a:endParaRPr lang="en-US" altLang="en-US"/>
          </a:p>
        </p:txBody>
      </p:sp>
    </p:spTree>
    <p:extLst>
      <p:ext uri="{BB962C8B-B14F-4D97-AF65-F5344CB8AC3E}">
        <p14:creationId xmlns:p14="http://schemas.microsoft.com/office/powerpoint/2010/main" val="3409650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Footer Placeholder 5"/>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7" name="Slide Number Placeholder 6"/>
          <p:cNvSpPr>
            <a:spLocks noGrp="1"/>
          </p:cNvSpPr>
          <p:nvPr>
            <p:ph type="sldNum" sz="quarter" idx="12"/>
          </p:nvPr>
        </p:nvSpPr>
        <p:spPr>
          <a:xfrm>
            <a:off x="6553200" y="6356351"/>
            <a:ext cx="2133600" cy="366183"/>
          </a:xfrm>
        </p:spPr>
        <p:txBody>
          <a:bodyPr/>
          <a:lstStyle>
            <a:lvl1pPr>
              <a:defRPr/>
            </a:lvl1pPr>
          </a:lstStyle>
          <a:p>
            <a:fld id="{8540FAF9-2A9F-4873-BDB9-181276110EE3}" type="slidenum">
              <a:rPr lang="en-US" altLang="en-US"/>
              <a:pPr/>
              <a:t>‹#›</a:t>
            </a:fld>
            <a:endParaRPr lang="en-US" altLang="en-US"/>
          </a:p>
        </p:txBody>
      </p:sp>
    </p:spTree>
    <p:extLst>
      <p:ext uri="{BB962C8B-B14F-4D97-AF65-F5344CB8AC3E}">
        <p14:creationId xmlns:p14="http://schemas.microsoft.com/office/powerpoint/2010/main" val="1803582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7"/>
            <a:ext cx="5486400" cy="8043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Footer Placeholder 5"/>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7" name="Slide Number Placeholder 6"/>
          <p:cNvSpPr>
            <a:spLocks noGrp="1"/>
          </p:cNvSpPr>
          <p:nvPr>
            <p:ph type="sldNum" sz="quarter" idx="12"/>
          </p:nvPr>
        </p:nvSpPr>
        <p:spPr>
          <a:xfrm>
            <a:off x="6553200" y="6356351"/>
            <a:ext cx="2133600" cy="366183"/>
          </a:xfrm>
        </p:spPr>
        <p:txBody>
          <a:bodyPr/>
          <a:lstStyle>
            <a:lvl1pPr>
              <a:defRPr/>
            </a:lvl1pPr>
          </a:lstStyle>
          <a:p>
            <a:fld id="{071B099C-83FC-461D-AE71-87BDBFCFED8D}" type="slidenum">
              <a:rPr lang="en-US" altLang="en-US"/>
              <a:pPr/>
              <a:t>‹#›</a:t>
            </a:fld>
            <a:endParaRPr lang="en-US" altLang="en-US"/>
          </a:p>
        </p:txBody>
      </p:sp>
    </p:spTree>
    <p:extLst>
      <p:ext uri="{BB962C8B-B14F-4D97-AF65-F5344CB8AC3E}">
        <p14:creationId xmlns:p14="http://schemas.microsoft.com/office/powerpoint/2010/main" val="1218472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4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Footer Placeholder 4"/>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6183"/>
          </a:xfrm>
        </p:spPr>
        <p:txBody>
          <a:bodyPr/>
          <a:lstStyle>
            <a:lvl1pPr>
              <a:defRPr/>
            </a:lvl1pPr>
          </a:lstStyle>
          <a:p>
            <a:fld id="{DA067B30-4B9E-49F6-A40C-CC4DDD56C75C}" type="slidenum">
              <a:rPr lang="en-US" altLang="en-US"/>
              <a:pPr/>
              <a:t>‹#›</a:t>
            </a:fld>
            <a:endParaRPr lang="en-US" altLang="en-US"/>
          </a:p>
        </p:txBody>
      </p:sp>
    </p:spTree>
    <p:extLst>
      <p:ext uri="{BB962C8B-B14F-4D97-AF65-F5344CB8AC3E}">
        <p14:creationId xmlns:p14="http://schemas.microsoft.com/office/powerpoint/2010/main" val="197603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auto">
          <a:xfrm>
            <a:off x="457200" y="6356351"/>
            <a:ext cx="2133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5" name="Footer Placeholder 4"/>
          <p:cNvSpPr>
            <a:spLocks noGrp="1"/>
          </p:cNvSpPr>
          <p:nvPr>
            <p:ph type="ftr" sz="quarter" idx="11"/>
          </p:nvPr>
        </p:nvSpPr>
        <p:spPr bwMode="auto">
          <a:xfrm>
            <a:off x="3124200" y="6356351"/>
            <a:ext cx="2895600" cy="366183"/>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Franklin Gothic Book" charset="0"/>
                <a:ea typeface="ヒラギノ角ゴ Pro W3" charset="0"/>
                <a:cs typeface="ヒラギノ角ゴ Pro W3" charset="0"/>
                <a:sym typeface="Helvetica Light"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6183"/>
          </a:xfrm>
        </p:spPr>
        <p:txBody>
          <a:bodyPr/>
          <a:lstStyle>
            <a:lvl1pPr>
              <a:defRPr/>
            </a:lvl1pPr>
          </a:lstStyle>
          <a:p>
            <a:fld id="{07D001EF-6230-4A1D-9B14-9BDE701B8BAC}" type="slidenum">
              <a:rPr lang="en-US" altLang="en-US"/>
              <a:pPr/>
              <a:t>‹#›</a:t>
            </a:fld>
            <a:endParaRPr lang="en-US" altLang="en-US"/>
          </a:p>
        </p:txBody>
      </p:sp>
    </p:spTree>
    <p:extLst>
      <p:ext uri="{BB962C8B-B14F-4D97-AF65-F5344CB8AC3E}">
        <p14:creationId xmlns:p14="http://schemas.microsoft.com/office/powerpoint/2010/main" val="2362817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1151930"/>
            <a:ext cx="7358063" cy="2321719"/>
          </a:xfrm>
          <a:prstGeom prst="rect">
            <a:avLst/>
          </a:prstGeom>
        </p:spPr>
        <p:txBody>
          <a:bodyPr anchor="b"/>
          <a:lstStyle/>
          <a:p>
            <a:pPr lvl="0"/>
            <a:r>
              <a:rPr lang="en-US"/>
              <a:t>Click to edit Master title style</a:t>
            </a:r>
            <a:endParaRPr/>
          </a:p>
        </p:txBody>
      </p:sp>
      <p:sp>
        <p:nvSpPr>
          <p:cNvPr id="6" name="Shape 6"/>
          <p:cNvSpPr>
            <a:spLocks noGrp="1"/>
          </p:cNvSpPr>
          <p:nvPr>
            <p:ph type="body" idx="1"/>
          </p:nvPr>
        </p:nvSpPr>
        <p:spPr>
          <a:xfrm>
            <a:off x="892970" y="3536157"/>
            <a:ext cx="7358063" cy="794743"/>
          </a:xfrm>
          <a:prstGeom prst="rect">
            <a:avLst/>
          </a:prstGeom>
        </p:spPr>
        <p:txBody>
          <a:bodyPr anchor="t"/>
          <a:lstStyle>
            <a:lvl1pPr marL="0" indent="0" algn="ctr">
              <a:spcBef>
                <a:spcPts val="0"/>
              </a:spcBef>
              <a:buSzTx/>
              <a:buNone/>
              <a:defRPr sz="2000"/>
            </a:lvl1pPr>
            <a:lvl2pPr marL="0" indent="143492" algn="ctr">
              <a:spcBef>
                <a:spcPts val="0"/>
              </a:spcBef>
              <a:buSzTx/>
              <a:buNone/>
              <a:defRPr sz="2000"/>
            </a:lvl2pPr>
            <a:lvl3pPr marL="0" indent="286984" algn="ctr">
              <a:spcBef>
                <a:spcPts val="0"/>
              </a:spcBef>
              <a:buSzTx/>
              <a:buNone/>
              <a:defRPr sz="2000"/>
            </a:lvl3pPr>
            <a:lvl4pPr marL="0" indent="430477" algn="ctr">
              <a:spcBef>
                <a:spcPts val="0"/>
              </a:spcBef>
              <a:buSzTx/>
              <a:buNone/>
              <a:defRPr sz="2000"/>
            </a:lvl4pPr>
            <a:lvl5pPr marL="0" indent="573969" algn="ctr">
              <a:spcBef>
                <a:spcPts val="0"/>
              </a:spcBef>
              <a:buSz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049733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grey slide">
  <p:cSld name="1_grey slide">
    <p:spTree>
      <p:nvGrpSpPr>
        <p:cNvPr id="1" name="Shape 27"/>
        <p:cNvGrpSpPr/>
        <p:nvPr/>
      </p:nvGrpSpPr>
      <p:grpSpPr>
        <a:xfrm>
          <a:off x="0" y="0"/>
          <a:ext cx="0" cy="0"/>
          <a:chOff x="0" y="0"/>
          <a:chExt cx="0" cy="0"/>
        </a:xfrm>
      </p:grpSpPr>
      <p:sp>
        <p:nvSpPr>
          <p:cNvPr id="2" name="Google Shape;28;p38"/>
          <p:cNvSpPr txBox="1"/>
          <p:nvPr/>
        </p:nvSpPr>
        <p:spPr>
          <a:xfrm>
            <a:off x="1443038" y="1636185"/>
            <a:ext cx="138112" cy="288510"/>
          </a:xfrm>
          <a:prstGeom prst="rect">
            <a:avLst/>
          </a:prstGeom>
          <a:noFill/>
          <a:ln>
            <a:noFill/>
          </a:ln>
        </p:spPr>
        <p:txBody>
          <a:bodyPr spcFirstLastPara="1" lIns="68550" tIns="34275" rIns="68550" bIns="34275">
            <a:spAutoFit/>
          </a:bodyPr>
          <a:lstStyle/>
          <a:p>
            <a:pPr>
              <a:spcBef>
                <a:spcPts val="0"/>
              </a:spcBef>
              <a:spcAft>
                <a:spcPts val="0"/>
              </a:spcAft>
              <a:buClr>
                <a:srgbClr val="000000"/>
              </a:buClr>
              <a:buSzPts val="1900"/>
              <a:buFont typeface="Arial"/>
              <a:buNone/>
              <a:defRPr/>
            </a:pPr>
            <a:endParaRPr sz="1425">
              <a:solidFill>
                <a:schemeClr val="dk1"/>
              </a:solidFill>
              <a:latin typeface="Calibri"/>
              <a:ea typeface="Calibri"/>
              <a:cs typeface="Calibri"/>
              <a:sym typeface="Calibri"/>
            </a:endParaRPr>
          </a:p>
        </p:txBody>
      </p:sp>
      <p:sp>
        <p:nvSpPr>
          <p:cNvPr id="3" name="Google Shape;29;p38"/>
          <p:cNvSpPr txBox="1"/>
          <p:nvPr/>
        </p:nvSpPr>
        <p:spPr>
          <a:xfrm>
            <a:off x="1119188" y="582085"/>
            <a:ext cx="138112" cy="288510"/>
          </a:xfrm>
          <a:prstGeom prst="rect">
            <a:avLst/>
          </a:prstGeom>
          <a:noFill/>
          <a:ln>
            <a:noFill/>
          </a:ln>
        </p:spPr>
        <p:txBody>
          <a:bodyPr spcFirstLastPara="1" lIns="68550" tIns="34275" rIns="68550" bIns="34275">
            <a:spAutoFit/>
          </a:bodyPr>
          <a:lstStyle/>
          <a:p>
            <a:pPr>
              <a:spcBef>
                <a:spcPts val="0"/>
              </a:spcBef>
              <a:spcAft>
                <a:spcPts val="0"/>
              </a:spcAft>
              <a:buClr>
                <a:srgbClr val="000000"/>
              </a:buClr>
              <a:buSzPts val="1900"/>
              <a:buFont typeface="Arial"/>
              <a:buNone/>
              <a:defRPr/>
            </a:pPr>
            <a:endParaRPr sz="1425">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9770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Deep Jade)">
  <p:cSld name="Blank (Deep Jade)">
    <p:spTree>
      <p:nvGrpSpPr>
        <p:cNvPr id="1" name="Shape 30"/>
        <p:cNvGrpSpPr/>
        <p:nvPr/>
      </p:nvGrpSpPr>
      <p:grpSpPr>
        <a:xfrm>
          <a:off x="0" y="0"/>
          <a:ext cx="0" cy="0"/>
          <a:chOff x="0" y="0"/>
          <a:chExt cx="0" cy="0"/>
        </a:xfrm>
      </p:grpSpPr>
      <p:sp>
        <p:nvSpPr>
          <p:cNvPr id="2" name="Google Shape;33;p39"/>
          <p:cNvSpPr/>
          <p:nvPr/>
        </p:nvSpPr>
        <p:spPr>
          <a:xfrm>
            <a:off x="0" y="1"/>
            <a:ext cx="9144000" cy="148167"/>
          </a:xfrm>
          <a:prstGeom prst="rect">
            <a:avLst/>
          </a:prstGeom>
          <a:solidFill>
            <a:schemeClr val="accent2"/>
          </a:solidFill>
          <a:ln>
            <a:noFill/>
          </a:ln>
        </p:spPr>
        <p:txBody>
          <a:bodyPr spcFirstLastPara="1" lIns="68550" tIns="34275" rIns="68550" bIns="34275" anchor="ctr"/>
          <a:lstStyle/>
          <a:p>
            <a:pPr algn="ctr">
              <a:spcBef>
                <a:spcPts val="0"/>
              </a:spcBef>
              <a:spcAft>
                <a:spcPts val="0"/>
              </a:spcAft>
              <a:buClr>
                <a:srgbClr val="000000"/>
              </a:buClr>
              <a:buSzPts val="1900"/>
              <a:buFont typeface="Arial"/>
              <a:buNone/>
              <a:defRPr/>
            </a:pPr>
            <a:endParaRPr sz="1425">
              <a:solidFill>
                <a:schemeClr val="lt1"/>
              </a:solidFill>
              <a:latin typeface="Calibri"/>
              <a:ea typeface="Calibri"/>
              <a:cs typeface="Calibri"/>
              <a:sym typeface="Calibri"/>
            </a:endParaRPr>
          </a:p>
        </p:txBody>
      </p:sp>
      <p:sp>
        <p:nvSpPr>
          <p:cNvPr id="3" name="Google Shape;31;p39"/>
          <p:cNvSpPr txBox="1">
            <a:spLocks noGrp="1"/>
          </p:cNvSpPr>
          <p:nvPr>
            <p:ph type="ftr" idx="10"/>
          </p:nvPr>
        </p:nvSpPr>
        <p:spPr>
          <a:xfrm>
            <a:off x="3124200" y="6356351"/>
            <a:ext cx="2895600" cy="366183"/>
          </a:xfrm>
          <a:prstGeom prst="rect">
            <a:avLst/>
          </a:prstGeom>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32;p39"/>
          <p:cNvSpPr txBox="1">
            <a:spLocks noGrp="1"/>
          </p:cNvSpPr>
          <p:nvPr>
            <p:ph type="sldNum" idx="11"/>
          </p:nvPr>
        </p:nvSpPr>
        <p:spPr>
          <a:xfrm>
            <a:off x="6983413" y="6506633"/>
            <a:ext cx="2057400" cy="364067"/>
          </a:xfrm>
        </p:spPr>
        <p:txBody>
          <a:bodyPr lIns="91400" tIns="45700" rIns="91400" bIns="45700">
            <a:noAutofit/>
          </a:bodyPr>
          <a:lstStyle>
            <a:lvl1pPr>
              <a:buClr>
                <a:srgbClr val="000000"/>
              </a:buClr>
              <a:buSzPts val="1600"/>
              <a:buFont typeface="Arial" panose="020B0604020202020204" pitchFamily="34" charset="0"/>
              <a:buNone/>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stStyle>
          <a:p>
            <a:fld id="{04F7A4B9-640D-4563-BFF5-5F6EEAB7EF1D}" type="slidenum">
              <a:rPr lang="en-US" altLang="en-US"/>
              <a:pPr/>
              <a:t>‹#›</a:t>
            </a:fld>
            <a:endParaRPr lang="en-US" altLang="en-US"/>
          </a:p>
        </p:txBody>
      </p:sp>
    </p:spTree>
    <p:extLst>
      <p:ext uri="{BB962C8B-B14F-4D97-AF65-F5344CB8AC3E}">
        <p14:creationId xmlns:p14="http://schemas.microsoft.com/office/powerpoint/2010/main" val="3917249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 Generic">
  <p:cSld name="Title and Content – Generic">
    <p:spTree>
      <p:nvGrpSpPr>
        <p:cNvPr id="1" name="Shape 34"/>
        <p:cNvGrpSpPr/>
        <p:nvPr/>
      </p:nvGrpSpPr>
      <p:grpSpPr>
        <a:xfrm>
          <a:off x="0" y="0"/>
          <a:ext cx="0" cy="0"/>
          <a:chOff x="0" y="0"/>
          <a:chExt cx="0" cy="0"/>
        </a:xfrm>
      </p:grpSpPr>
      <p:sp>
        <p:nvSpPr>
          <p:cNvPr id="5" name="Google Shape;37;p40"/>
          <p:cNvSpPr txBox="1"/>
          <p:nvPr/>
        </p:nvSpPr>
        <p:spPr>
          <a:xfrm>
            <a:off x="7034213" y="6432551"/>
            <a:ext cx="2024062" cy="266700"/>
          </a:xfrm>
          <a:prstGeom prst="rect">
            <a:avLst/>
          </a:prstGeom>
          <a:noFill/>
          <a:ln>
            <a:noFill/>
          </a:ln>
        </p:spPr>
        <p:txBody>
          <a:bodyPr spcFirstLastPara="1" lIns="91369" tIns="45675" rIns="91369" bIns="45675" anchor="ctr"/>
          <a:lstStyle/>
          <a:p>
            <a:pPr algn="r">
              <a:spcBef>
                <a:spcPts val="0"/>
              </a:spcBef>
              <a:spcAft>
                <a:spcPts val="0"/>
              </a:spcAft>
              <a:buClr>
                <a:srgbClr val="999999"/>
              </a:buClr>
              <a:buSzPts val="700"/>
              <a:buFont typeface="Arial"/>
              <a:buNone/>
              <a:defRPr/>
            </a:pPr>
            <a:r>
              <a:rPr lang="en-US" sz="675">
                <a:solidFill>
                  <a:srgbClr val="999999"/>
                </a:solidFill>
                <a:latin typeface="Arial"/>
                <a:ea typeface="Arial"/>
                <a:cs typeface="Arial"/>
                <a:sym typeface="Arial"/>
              </a:rPr>
              <a:t>OMADA HEALTH</a:t>
            </a:r>
            <a:endParaRPr sz="675">
              <a:solidFill>
                <a:srgbClr val="999999"/>
              </a:solidFill>
              <a:latin typeface="Arial"/>
              <a:ea typeface="Arial"/>
              <a:cs typeface="Arial"/>
              <a:sym typeface="Arial"/>
            </a:endParaRPr>
          </a:p>
        </p:txBody>
      </p:sp>
      <p:sp>
        <p:nvSpPr>
          <p:cNvPr id="35" name="Google Shape;35;p40"/>
          <p:cNvSpPr txBox="1">
            <a:spLocks noGrp="1"/>
          </p:cNvSpPr>
          <p:nvPr>
            <p:ph type="title"/>
          </p:nvPr>
        </p:nvSpPr>
        <p:spPr>
          <a:xfrm>
            <a:off x="257723" y="460400"/>
            <a:ext cx="7886700" cy="1098400"/>
          </a:xfrm>
          <a:prstGeom prst="rect">
            <a:avLst/>
          </a:prstGeom>
          <a:noFill/>
          <a:ln>
            <a:noFill/>
          </a:ln>
        </p:spPr>
        <p:txBody>
          <a:bodyPr spcFirstLastPara="1" wrap="square" lIns="91400" tIns="91400" rIns="91400" bIns="91400" anchor="t" anchorCtr="0">
            <a:noAutofit/>
          </a:bodyPr>
          <a:lstStyle>
            <a:lvl1pPr marR="0" lvl="0" algn="l">
              <a:lnSpc>
                <a:spcPct val="90000"/>
              </a:lnSpc>
              <a:spcBef>
                <a:spcPts val="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40"/>
          <p:cNvSpPr txBox="1">
            <a:spLocks noGrp="1"/>
          </p:cNvSpPr>
          <p:nvPr>
            <p:ph type="body" idx="1"/>
          </p:nvPr>
        </p:nvSpPr>
        <p:spPr>
          <a:xfrm>
            <a:off x="257723" y="1558867"/>
            <a:ext cx="7886700" cy="4351200"/>
          </a:xfrm>
          <a:prstGeom prst="rect">
            <a:avLst/>
          </a:prstGeom>
          <a:noFill/>
          <a:ln>
            <a:noFill/>
          </a:ln>
        </p:spPr>
        <p:txBody>
          <a:bodyPr spcFirstLastPara="1" wrap="square" lIns="91400" tIns="91400" rIns="91400" bIns="91400" anchor="t" anchorCtr="0">
            <a:noAutofit/>
          </a:bodyPr>
          <a:lstStyle>
            <a:lvl1pPr marL="342900" marR="0" lvl="0" indent="-223838" algn="l">
              <a:lnSpc>
                <a:spcPct val="90000"/>
              </a:lnSpc>
              <a:spcBef>
                <a:spcPts val="750"/>
              </a:spcBef>
              <a:spcAft>
                <a:spcPts val="0"/>
              </a:spcAft>
              <a:buClr>
                <a:schemeClr val="dk1"/>
              </a:buClr>
              <a:buSzPts val="1100"/>
              <a:buFont typeface="Arial"/>
              <a:buChar char="•"/>
              <a:defRPr sz="1125" b="0" i="0" u="none" strike="noStrike" cap="none">
                <a:solidFill>
                  <a:schemeClr val="dk1"/>
                </a:solidFill>
                <a:latin typeface="Arial"/>
                <a:ea typeface="Arial"/>
                <a:cs typeface="Arial"/>
                <a:sym typeface="Arial"/>
              </a:defRPr>
            </a:lvl1pPr>
            <a:lvl2pPr marL="685800" marR="0" lvl="1" indent="-223838" algn="l">
              <a:lnSpc>
                <a:spcPct val="90000"/>
              </a:lnSpc>
              <a:spcBef>
                <a:spcPts val="375"/>
              </a:spcBef>
              <a:spcAft>
                <a:spcPts val="0"/>
              </a:spcAft>
              <a:buClr>
                <a:schemeClr val="dk1"/>
              </a:buClr>
              <a:buSzPts val="1100"/>
              <a:buFont typeface="Arial"/>
              <a:buChar char="•"/>
              <a:defRPr sz="1125" b="0" i="0" u="none" strike="noStrike" cap="none">
                <a:solidFill>
                  <a:schemeClr val="dk1"/>
                </a:solidFill>
                <a:latin typeface="Arial"/>
                <a:ea typeface="Arial"/>
                <a:cs typeface="Arial"/>
                <a:sym typeface="Arial"/>
              </a:defRPr>
            </a:lvl2pPr>
            <a:lvl3pPr marL="1028700" marR="0" lvl="2" indent="-223838" algn="l">
              <a:lnSpc>
                <a:spcPct val="90000"/>
              </a:lnSpc>
              <a:spcBef>
                <a:spcPts val="375"/>
              </a:spcBef>
              <a:spcAft>
                <a:spcPts val="0"/>
              </a:spcAft>
              <a:buClr>
                <a:schemeClr val="dk1"/>
              </a:buClr>
              <a:buSzPts val="1100"/>
              <a:buFont typeface="Arial"/>
              <a:buChar char="•"/>
              <a:defRPr sz="1125" b="0" i="0" u="none" strike="noStrike" cap="none">
                <a:solidFill>
                  <a:schemeClr val="dk1"/>
                </a:solidFill>
                <a:latin typeface="Arial"/>
                <a:ea typeface="Arial"/>
                <a:cs typeface="Arial"/>
                <a:sym typeface="Arial"/>
              </a:defRPr>
            </a:lvl3pPr>
            <a:lvl4pPr marL="1371600" marR="0" lvl="3" indent="-223838" algn="l">
              <a:lnSpc>
                <a:spcPct val="90000"/>
              </a:lnSpc>
              <a:spcBef>
                <a:spcPts val="375"/>
              </a:spcBef>
              <a:spcAft>
                <a:spcPts val="0"/>
              </a:spcAft>
              <a:buClr>
                <a:schemeClr val="dk1"/>
              </a:buClr>
              <a:buSzPts val="1100"/>
              <a:buFont typeface="Arial"/>
              <a:buChar char="•"/>
              <a:defRPr sz="1125" b="0" i="0" u="none" strike="noStrike" cap="none">
                <a:solidFill>
                  <a:schemeClr val="dk1"/>
                </a:solidFill>
                <a:latin typeface="Arial"/>
                <a:ea typeface="Arial"/>
                <a:cs typeface="Arial"/>
                <a:sym typeface="Arial"/>
              </a:defRPr>
            </a:lvl4pPr>
            <a:lvl5pPr marL="1714500" marR="0" lvl="4" indent="-223838" algn="l">
              <a:lnSpc>
                <a:spcPct val="90000"/>
              </a:lnSpc>
              <a:spcBef>
                <a:spcPts val="375"/>
              </a:spcBef>
              <a:spcAft>
                <a:spcPts val="0"/>
              </a:spcAft>
              <a:buClr>
                <a:schemeClr val="dk1"/>
              </a:buClr>
              <a:buSzPts val="1100"/>
              <a:buFont typeface="Arial"/>
              <a:buChar char="•"/>
              <a:defRPr sz="1125" b="0" i="0" u="none" strike="noStrike" cap="none">
                <a:solidFill>
                  <a:schemeClr val="dk1"/>
                </a:solidFill>
                <a:latin typeface="Arial"/>
                <a:ea typeface="Arial"/>
                <a:cs typeface="Arial"/>
                <a:sym typeface="Arial"/>
              </a:defRPr>
            </a:lvl5pPr>
            <a:lvl6pPr marL="2057400" marR="0" lvl="5"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6pPr>
            <a:lvl7pPr marL="2400300" marR="0" lvl="6"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7pPr>
            <a:lvl8pPr marL="2743200" marR="0" lvl="7"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8pPr>
            <a:lvl9pPr marL="3086100" marR="0" lvl="8"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9pPr>
          </a:lstStyle>
          <a:p>
            <a:endParaRPr/>
          </a:p>
        </p:txBody>
      </p:sp>
      <p:sp>
        <p:nvSpPr>
          <p:cNvPr id="38" name="Google Shape;38;p40"/>
          <p:cNvSpPr txBox="1">
            <a:spLocks noGrp="1"/>
          </p:cNvSpPr>
          <p:nvPr>
            <p:ph type="body" idx="2"/>
          </p:nvPr>
        </p:nvSpPr>
        <p:spPr>
          <a:xfrm>
            <a:off x="176213" y="5777552"/>
            <a:ext cx="7302900" cy="917600"/>
          </a:xfrm>
          <a:prstGeom prst="rect">
            <a:avLst/>
          </a:prstGeom>
          <a:noFill/>
          <a:ln>
            <a:noFill/>
          </a:ln>
        </p:spPr>
        <p:txBody>
          <a:bodyPr spcFirstLastPara="1" wrap="square" lIns="91400" tIns="91400" rIns="91400" bIns="91400" anchor="b" anchorCtr="0">
            <a:noAutofit/>
          </a:bodyPr>
          <a:lstStyle>
            <a:lvl1pPr marL="342900" marR="0" lvl="0" indent="-204788" algn="l">
              <a:lnSpc>
                <a:spcPct val="90000"/>
              </a:lnSpc>
              <a:spcBef>
                <a:spcPts val="750"/>
              </a:spcBef>
              <a:spcAft>
                <a:spcPts val="0"/>
              </a:spcAft>
              <a:buClr>
                <a:srgbClr val="999999"/>
              </a:buClr>
              <a:buSzPts val="700"/>
              <a:buFont typeface="Calibri"/>
              <a:buAutoNum type="arabicPeriod"/>
              <a:defRPr sz="675" b="0" i="0" u="none" strike="noStrike" cap="none">
                <a:solidFill>
                  <a:srgbClr val="999999"/>
                </a:solidFill>
                <a:latin typeface="Arial"/>
                <a:ea typeface="Arial"/>
                <a:cs typeface="Arial"/>
                <a:sym typeface="Arial"/>
              </a:defRPr>
            </a:lvl1pPr>
            <a:lvl2pPr marL="685800" marR="0" lvl="1" indent="-204788" algn="l">
              <a:lnSpc>
                <a:spcPct val="90000"/>
              </a:lnSpc>
              <a:spcBef>
                <a:spcPts val="375"/>
              </a:spcBef>
              <a:spcAft>
                <a:spcPts val="0"/>
              </a:spcAft>
              <a:buClr>
                <a:srgbClr val="999999"/>
              </a:buClr>
              <a:buSzPts val="700"/>
              <a:buFont typeface="Calibri"/>
              <a:buAutoNum type="arabicPeriod"/>
              <a:defRPr sz="675" b="0" i="0" u="none" strike="noStrike" cap="none">
                <a:solidFill>
                  <a:srgbClr val="999999"/>
                </a:solidFill>
                <a:latin typeface="Arial"/>
                <a:ea typeface="Arial"/>
                <a:cs typeface="Arial"/>
                <a:sym typeface="Arial"/>
              </a:defRPr>
            </a:lvl2pPr>
            <a:lvl3pPr marL="1028700" marR="0" lvl="2" indent="-204788" algn="l">
              <a:lnSpc>
                <a:spcPct val="90000"/>
              </a:lnSpc>
              <a:spcBef>
                <a:spcPts val="375"/>
              </a:spcBef>
              <a:spcAft>
                <a:spcPts val="0"/>
              </a:spcAft>
              <a:buClr>
                <a:srgbClr val="999999"/>
              </a:buClr>
              <a:buSzPts val="700"/>
              <a:buFont typeface="Calibri"/>
              <a:buAutoNum type="arabicPeriod"/>
              <a:defRPr sz="675" b="0" i="0" u="none" strike="noStrike" cap="none">
                <a:solidFill>
                  <a:srgbClr val="999999"/>
                </a:solidFill>
                <a:latin typeface="Arial"/>
                <a:ea typeface="Arial"/>
                <a:cs typeface="Arial"/>
                <a:sym typeface="Arial"/>
              </a:defRPr>
            </a:lvl3pPr>
            <a:lvl4pPr marL="1371600" marR="0" lvl="3" indent="-204788" algn="l">
              <a:lnSpc>
                <a:spcPct val="90000"/>
              </a:lnSpc>
              <a:spcBef>
                <a:spcPts val="375"/>
              </a:spcBef>
              <a:spcAft>
                <a:spcPts val="0"/>
              </a:spcAft>
              <a:buClr>
                <a:srgbClr val="999999"/>
              </a:buClr>
              <a:buSzPts val="700"/>
              <a:buFont typeface="Calibri"/>
              <a:buAutoNum type="arabicPeriod"/>
              <a:defRPr sz="675" b="0" i="0" u="none" strike="noStrike" cap="none">
                <a:solidFill>
                  <a:srgbClr val="999999"/>
                </a:solidFill>
                <a:latin typeface="Arial"/>
                <a:ea typeface="Arial"/>
                <a:cs typeface="Arial"/>
                <a:sym typeface="Arial"/>
              </a:defRPr>
            </a:lvl4pPr>
            <a:lvl5pPr marL="1714500" marR="0" lvl="4" indent="-204788" algn="l">
              <a:lnSpc>
                <a:spcPct val="90000"/>
              </a:lnSpc>
              <a:spcBef>
                <a:spcPts val="375"/>
              </a:spcBef>
              <a:spcAft>
                <a:spcPts val="0"/>
              </a:spcAft>
              <a:buClr>
                <a:srgbClr val="999999"/>
              </a:buClr>
              <a:buSzPts val="700"/>
              <a:buFont typeface="Calibri"/>
              <a:buAutoNum type="arabicPeriod"/>
              <a:defRPr sz="675" b="0" i="0" u="none" strike="noStrike" cap="none">
                <a:solidFill>
                  <a:srgbClr val="999999"/>
                </a:solidFill>
                <a:latin typeface="Arial"/>
                <a:ea typeface="Arial"/>
                <a:cs typeface="Arial"/>
                <a:sym typeface="Arial"/>
              </a:defRPr>
            </a:lvl5pPr>
            <a:lvl6pPr marL="2057400" marR="0" lvl="5"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6pPr>
            <a:lvl7pPr marL="2400300" marR="0" lvl="6"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7pPr>
            <a:lvl8pPr marL="2743200" marR="0" lvl="7"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8pPr>
            <a:lvl9pPr marL="3086100" marR="0" lvl="8" indent="-235744" algn="l">
              <a:lnSpc>
                <a:spcPct val="90000"/>
              </a:lnSpc>
              <a:spcBef>
                <a:spcPts val="375"/>
              </a:spcBef>
              <a:spcAft>
                <a:spcPts val="0"/>
              </a:spcAft>
              <a:buClr>
                <a:schemeClr val="dk1"/>
              </a:buClr>
              <a:buSzPts val="1350"/>
              <a:buFont typeface="Arial"/>
              <a:buChar char="•"/>
              <a:defRPr sz="142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642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0B84CDCB-1D86-45F3-BF21-D9CCDF383E70}" type="slidenum">
              <a:rPr lang="en-US" altLang="en-US"/>
              <a:pPr/>
              <a:t>‹#›</a:t>
            </a:fld>
            <a:endParaRPr lang="en-US" altLang="en-US"/>
          </a:p>
        </p:txBody>
      </p:sp>
    </p:spTree>
    <p:extLst>
      <p:ext uri="{BB962C8B-B14F-4D97-AF65-F5344CB8AC3E}">
        <p14:creationId xmlns:p14="http://schemas.microsoft.com/office/powerpoint/2010/main" val="995665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15"/>
        <p:cNvGrpSpPr/>
        <p:nvPr/>
      </p:nvGrpSpPr>
      <p:grpSpPr>
        <a:xfrm>
          <a:off x="0" y="0"/>
          <a:ext cx="0" cy="0"/>
          <a:chOff x="0" y="0"/>
          <a:chExt cx="0" cy="0"/>
        </a:xfrm>
      </p:grpSpPr>
      <p:sp>
        <p:nvSpPr>
          <p:cNvPr id="2" name="Google Shape;16;p35"/>
          <p:cNvSpPr txBox="1">
            <a:spLocks noGrp="1"/>
          </p:cNvSpPr>
          <p:nvPr>
            <p:ph type="sldNum" idx="10"/>
          </p:nvPr>
        </p:nvSpPr>
        <p:spPr>
          <a:xfrm>
            <a:off x="6783388" y="6356351"/>
            <a:ext cx="2133600" cy="366183"/>
          </a:xfrm>
        </p:spPr>
        <p:txBody>
          <a:bodyPr lIns="121850" tIns="60925" rIns="121850" bIns="60925">
            <a:noAutofit/>
          </a:bodyPr>
          <a:lstStyle>
            <a:lvl1pPr>
              <a:buClr>
                <a:srgbClr val="000000"/>
              </a:buClr>
              <a:buSzPts val="1200"/>
              <a:buFont typeface="Arial" panose="020B0604020202020204" pitchFamily="34" charset="0"/>
              <a:buNone/>
              <a:defRPr sz="900">
                <a:solidFill>
                  <a:srgbClr val="000000"/>
                </a:solidFill>
                <a:latin typeface="Calibri" panose="020F0502020204030204" pitchFamily="34" charset="0"/>
                <a:cs typeface="Calibri" panose="020F0502020204030204" pitchFamily="34" charset="0"/>
                <a:sym typeface="Calibri" panose="020F0502020204030204" pitchFamily="34" charset="0"/>
              </a:defRPr>
            </a:lvl1pPr>
          </a:lstStyle>
          <a:p>
            <a:fld id="{29636DA4-D0A0-4D27-B9F1-CB0FD7388FF7}" type="slidenum">
              <a:rPr lang="en-US" altLang="en-US"/>
              <a:pPr/>
              <a:t>‹#›</a:t>
            </a:fld>
            <a:endParaRPr lang="en-US" altLang="en-US"/>
          </a:p>
        </p:txBody>
      </p:sp>
    </p:spTree>
    <p:extLst>
      <p:ext uri="{BB962C8B-B14F-4D97-AF65-F5344CB8AC3E}">
        <p14:creationId xmlns:p14="http://schemas.microsoft.com/office/powerpoint/2010/main" val="961983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F4310EEC-CC38-427C-BD57-7C650D20F2C2}" type="slidenum">
              <a:rPr lang="en-US" altLang="en-US"/>
              <a:pPr/>
              <a:t>‹#›</a:t>
            </a:fld>
            <a:endParaRPr lang="en-US" altLang="en-US"/>
          </a:p>
        </p:txBody>
      </p:sp>
    </p:spTree>
    <p:extLst>
      <p:ext uri="{BB962C8B-B14F-4D97-AF65-F5344CB8AC3E}">
        <p14:creationId xmlns:p14="http://schemas.microsoft.com/office/powerpoint/2010/main" val="1144887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B56F558C-6536-47C4-9245-8C172F3E1F0E}" type="slidenum">
              <a:rPr lang="en-US" altLang="en-US"/>
              <a:pPr/>
              <a:t>‹#›</a:t>
            </a:fld>
            <a:endParaRPr lang="en-US" altLang="en-US"/>
          </a:p>
        </p:txBody>
      </p:sp>
    </p:spTree>
    <p:extLst>
      <p:ext uri="{BB962C8B-B14F-4D97-AF65-F5344CB8AC3E}">
        <p14:creationId xmlns:p14="http://schemas.microsoft.com/office/powerpoint/2010/main" val="2944573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3957306B-15A1-4F4D-85CB-47B8233E9AE2}" type="slidenum">
              <a:rPr lang="en-US" altLang="en-US"/>
              <a:pPr/>
              <a:t>‹#›</a:t>
            </a:fld>
            <a:endParaRPr lang="en-US" altLang="en-US"/>
          </a:p>
        </p:txBody>
      </p:sp>
    </p:spTree>
    <p:extLst>
      <p:ext uri="{BB962C8B-B14F-4D97-AF65-F5344CB8AC3E}">
        <p14:creationId xmlns:p14="http://schemas.microsoft.com/office/powerpoint/2010/main" val="3574217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9F2EEFBE-FBFA-4B53-A045-E0DEC3C85C70}" type="slidenum">
              <a:rPr lang="en-US" altLang="en-US"/>
              <a:pPr/>
              <a:t>‹#›</a:t>
            </a:fld>
            <a:endParaRPr lang="en-US" altLang="en-US"/>
          </a:p>
        </p:txBody>
      </p:sp>
    </p:spTree>
    <p:extLst>
      <p:ext uri="{BB962C8B-B14F-4D97-AF65-F5344CB8AC3E}">
        <p14:creationId xmlns:p14="http://schemas.microsoft.com/office/powerpoint/2010/main" val="27279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0ADFE2DD-6369-4FD6-B657-7D31FDB4A218}" type="slidenum">
              <a:rPr lang="en-US" altLang="en-US"/>
              <a:pPr/>
              <a:t>‹#›</a:t>
            </a:fld>
            <a:endParaRPr lang="en-US" altLang="en-US"/>
          </a:p>
        </p:txBody>
      </p:sp>
    </p:spTree>
    <p:extLst>
      <p:ext uri="{BB962C8B-B14F-4D97-AF65-F5344CB8AC3E}">
        <p14:creationId xmlns:p14="http://schemas.microsoft.com/office/powerpoint/2010/main" val="1875283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F3C00194-5068-40BC-8C0C-06408C516C25}" type="slidenum">
              <a:rPr lang="en-US" altLang="en-US"/>
              <a:pPr/>
              <a:t>‹#›</a:t>
            </a:fld>
            <a:endParaRPr lang="en-US" altLang="en-US"/>
          </a:p>
        </p:txBody>
      </p:sp>
    </p:spTree>
    <p:extLst>
      <p:ext uri="{BB962C8B-B14F-4D97-AF65-F5344CB8AC3E}">
        <p14:creationId xmlns:p14="http://schemas.microsoft.com/office/powerpoint/2010/main" val="344633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B6E124EA-EB61-4EC3-9A12-1DF7D3688F7D}" type="slidenum">
              <a:rPr lang="en-US" altLang="en-US"/>
              <a:pPr/>
              <a:t>‹#›</a:t>
            </a:fld>
            <a:endParaRPr lang="en-US" altLang="en-US"/>
          </a:p>
        </p:txBody>
      </p:sp>
    </p:spTree>
    <p:extLst>
      <p:ext uri="{BB962C8B-B14F-4D97-AF65-F5344CB8AC3E}">
        <p14:creationId xmlns:p14="http://schemas.microsoft.com/office/powerpoint/2010/main" val="2818706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4043CB1B-F00B-4BED-8F81-91448B2E3365}" type="slidenum">
              <a:rPr lang="en-US" altLang="en-US"/>
              <a:pPr/>
              <a:t>‹#›</a:t>
            </a:fld>
            <a:endParaRPr lang="en-US" altLang="en-US"/>
          </a:p>
        </p:txBody>
      </p:sp>
    </p:spTree>
    <p:extLst>
      <p:ext uri="{BB962C8B-B14F-4D97-AF65-F5344CB8AC3E}">
        <p14:creationId xmlns:p14="http://schemas.microsoft.com/office/powerpoint/2010/main" val="560535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FD226C87-7868-46B9-BBAB-AF1051C07842}" type="slidenum">
              <a:rPr lang="en-US" altLang="en-US"/>
              <a:pPr/>
              <a:t>‹#›</a:t>
            </a:fld>
            <a:endParaRPr lang="en-US" altLang="en-US"/>
          </a:p>
        </p:txBody>
      </p:sp>
    </p:spTree>
    <p:extLst>
      <p:ext uri="{BB962C8B-B14F-4D97-AF65-F5344CB8AC3E}">
        <p14:creationId xmlns:p14="http://schemas.microsoft.com/office/powerpoint/2010/main" val="29207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69272C7D-89C1-412A-BDE0-78BA6DDC1EE8}" type="slidenum">
              <a:rPr lang="en-US" altLang="en-US"/>
              <a:pPr/>
              <a:t>‹#›</a:t>
            </a:fld>
            <a:endParaRPr lang="en-US" altLang="en-US"/>
          </a:p>
        </p:txBody>
      </p:sp>
    </p:spTree>
    <p:extLst>
      <p:ext uri="{BB962C8B-B14F-4D97-AF65-F5344CB8AC3E}">
        <p14:creationId xmlns:p14="http://schemas.microsoft.com/office/powerpoint/2010/main" val="2099437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CCC6A79A-0AA6-4C62-BA8A-1DCDB698C6EB}" type="slidenum">
              <a:rPr lang="en-US" altLang="en-US"/>
              <a:pPr/>
              <a:t>‹#›</a:t>
            </a:fld>
            <a:endParaRPr lang="en-US" altLang="en-US"/>
          </a:p>
        </p:txBody>
      </p:sp>
    </p:spTree>
    <p:extLst>
      <p:ext uri="{BB962C8B-B14F-4D97-AF65-F5344CB8AC3E}">
        <p14:creationId xmlns:p14="http://schemas.microsoft.com/office/powerpoint/2010/main" val="3626797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B01D3ED0-40FE-4A9E-9D38-450CFB97A1F5}" type="slidenum">
              <a:rPr lang="en-US" altLang="en-US"/>
              <a:pPr/>
              <a:t>‹#›</a:t>
            </a:fld>
            <a:endParaRPr lang="en-US" altLang="en-US"/>
          </a:p>
        </p:txBody>
      </p:sp>
    </p:spTree>
    <p:extLst>
      <p:ext uri="{BB962C8B-B14F-4D97-AF65-F5344CB8AC3E}">
        <p14:creationId xmlns:p14="http://schemas.microsoft.com/office/powerpoint/2010/main" val="1780170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13" name="Rectangle 12"/>
          <p:cNvSpPr/>
          <p:nvPr userDrawn="1"/>
        </p:nvSpPr>
        <p:spPr>
          <a:xfrm>
            <a:off x="0" y="1961231"/>
            <a:ext cx="9144000" cy="489692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ctrTitle" hasCustomPrompt="1"/>
          </p:nvPr>
        </p:nvSpPr>
        <p:spPr>
          <a:xfrm>
            <a:off x="228600" y="4953017"/>
            <a:ext cx="5181600" cy="990599"/>
          </a:xfrm>
          <a:prstGeom prst="rect">
            <a:avLst/>
          </a:prstGeom>
        </p:spPr>
        <p:txBody>
          <a:bodyPr anchor="b" anchorCtr="0"/>
          <a:lstStyle>
            <a:lvl1pPr algn="l">
              <a:defRPr sz="24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96000"/>
            <a:ext cx="5181600" cy="381000"/>
          </a:xfrm>
          <a:prstGeom prst="rect">
            <a:avLst/>
          </a:prstGeom>
        </p:spPr>
        <p:txBody>
          <a:bodyPr>
            <a:noAutofit/>
          </a:bodyPr>
          <a:lstStyle>
            <a:lvl1pPr marL="0" indent="0">
              <a:buNone/>
              <a:defRPr sz="1600">
                <a:solidFill>
                  <a:schemeClr val="bg1"/>
                </a:solidFill>
              </a:defRPr>
            </a:lvl1pPr>
            <a:lvl2pPr marL="457143" indent="0">
              <a:buNone/>
              <a:defRPr/>
            </a:lvl2pPr>
            <a:lvl3pPr marL="914286" indent="0">
              <a:buNone/>
              <a:defRPr/>
            </a:lvl3pPr>
            <a:lvl4pPr marL="1371430" indent="0">
              <a:buNone/>
              <a:defRPr/>
            </a:lvl4pPr>
            <a:lvl5pPr marL="1828573" indent="0">
              <a:buNone/>
              <a:defRPr/>
            </a:lvl5pPr>
          </a:lstStyle>
          <a:p>
            <a:pPr lvl="0"/>
            <a:r>
              <a:rPr lang="en-US" dirty="0"/>
              <a:t>Presenter Name | Date</a:t>
            </a:r>
          </a:p>
        </p:txBody>
      </p:sp>
      <p:pic>
        <p:nvPicPr>
          <p:cNvPr id="15"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13" y="4681608"/>
            <a:ext cx="2502311" cy="1625601"/>
          </a:xfrm>
          <a:prstGeom prst="rect">
            <a:avLst/>
          </a:prstGeom>
          <a:ln w="12700">
            <a:miter lim="400000"/>
          </a:ln>
        </p:spPr>
      </p:pic>
      <p:sp>
        <p:nvSpPr>
          <p:cNvPr id="16"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635612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3640464"/>
            <a:ext cx="9144000" cy="3238739"/>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ctrTitle" hasCustomPrompt="1"/>
          </p:nvPr>
        </p:nvSpPr>
        <p:spPr>
          <a:xfrm>
            <a:off x="228600" y="5100166"/>
            <a:ext cx="5181600" cy="990599"/>
          </a:xfrm>
          <a:prstGeom prst="rect">
            <a:avLst/>
          </a:prstGeom>
        </p:spPr>
        <p:txBody>
          <a:bodyPr anchor="b" anchorCtr="0"/>
          <a:lstStyle>
            <a:lvl1pPr algn="l">
              <a:defRPr sz="24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96000"/>
            <a:ext cx="5181600" cy="381000"/>
          </a:xfrm>
          <a:prstGeom prst="rect">
            <a:avLst/>
          </a:prstGeom>
        </p:spPr>
        <p:txBody>
          <a:bodyPr>
            <a:noAutofit/>
          </a:bodyPr>
          <a:lstStyle>
            <a:lvl1pPr marL="0" indent="0">
              <a:buNone/>
              <a:defRPr sz="1600">
                <a:solidFill>
                  <a:schemeClr val="bg1"/>
                </a:solidFill>
              </a:defRPr>
            </a:lvl1pPr>
            <a:lvl2pPr marL="457143" indent="0">
              <a:buNone/>
              <a:defRPr/>
            </a:lvl2pPr>
            <a:lvl3pPr marL="914286" indent="0">
              <a:buNone/>
              <a:defRPr/>
            </a:lvl3pPr>
            <a:lvl4pPr marL="1371430" indent="0">
              <a:buNone/>
              <a:defRPr/>
            </a:lvl4pPr>
            <a:lvl5pPr marL="1828573" indent="0">
              <a:buNone/>
              <a:defRPr/>
            </a:lvl5pPr>
          </a:lstStyle>
          <a:p>
            <a:pPr lvl="0"/>
            <a:r>
              <a:rPr lang="en-US" dirty="0"/>
              <a:t>Presenter Name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483" y="5242560"/>
            <a:ext cx="2853596" cy="1256163"/>
          </a:xfrm>
          <a:prstGeom prst="rect">
            <a:avLst/>
          </a:prstGeom>
        </p:spPr>
      </p:pic>
      <p:sp>
        <p:nvSpPr>
          <p:cNvPr id="11"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76696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p:nvPr userDrawn="1"/>
        </p:nvSpPr>
        <p:spPr>
          <a:xfrm>
            <a:off x="9" y="-13855"/>
            <a:ext cx="6366295" cy="6885709"/>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228607" y="1933791"/>
            <a:ext cx="2999631" cy="1102123"/>
          </a:xfrm>
          <a:prstGeom prst="rect">
            <a:avLst/>
          </a:prstGeom>
        </p:spPr>
        <p:txBody>
          <a:bodyPr anchor="b" anchorCtr="0">
            <a:noAutofit/>
          </a:bodyPr>
          <a:lstStyle>
            <a:lvl1pPr algn="l">
              <a:lnSpc>
                <a:spcPts val="4300"/>
              </a:lnSpc>
              <a:spcBef>
                <a:spcPts val="0"/>
              </a:spcBef>
              <a:defRPr sz="2400" cap="none">
                <a:solidFill>
                  <a:schemeClr val="bg1"/>
                </a:solidFill>
              </a:defRPr>
            </a:lvl1pPr>
          </a:lstStyle>
          <a:p>
            <a:r>
              <a:rPr lang="en-US" dirty="0"/>
              <a:t>Title Slide</a:t>
            </a:r>
          </a:p>
        </p:txBody>
      </p:sp>
      <p:sp>
        <p:nvSpPr>
          <p:cNvPr id="3" name="Subtitle 2"/>
          <p:cNvSpPr>
            <a:spLocks noGrp="1"/>
          </p:cNvSpPr>
          <p:nvPr>
            <p:ph type="subTitle" idx="1" hasCustomPrompt="1"/>
          </p:nvPr>
        </p:nvSpPr>
        <p:spPr>
          <a:xfrm>
            <a:off x="228609" y="3042075"/>
            <a:ext cx="2999631" cy="386940"/>
          </a:xfrm>
          <a:prstGeom prst="rect">
            <a:avLst/>
          </a:prstGeom>
        </p:spPr>
        <p:txBody>
          <a:bodyPr>
            <a:noAutofit/>
          </a:bodyPr>
          <a:lstStyle>
            <a:lvl1pPr marL="0" indent="0" algn="l">
              <a:buNone/>
              <a:defRPr sz="1600" cap="none" baseline="0">
                <a:solidFill>
                  <a:schemeClr val="bg1"/>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Presenter name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103" y="5316676"/>
            <a:ext cx="2853596" cy="1256163"/>
          </a:xfrm>
          <a:prstGeom prst="rect">
            <a:avLst/>
          </a:prstGeom>
        </p:spPr>
      </p:pic>
      <p:sp>
        <p:nvSpPr>
          <p:cNvPr id="7" name="Text Placeholder 6"/>
          <p:cNvSpPr txBox="1">
            <a:spLocks/>
          </p:cNvSpPr>
          <p:nvPr userDrawn="1"/>
        </p:nvSpPr>
        <p:spPr>
          <a:xfrm>
            <a:off x="2286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5773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13" name="Rectangle 12"/>
          <p:cNvSpPr/>
          <p:nvPr userDrawn="1"/>
        </p:nvSpPr>
        <p:spPr>
          <a:xfrm>
            <a:off x="0" y="1961231"/>
            <a:ext cx="9144000" cy="489692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Subtitle 2"/>
          <p:cNvSpPr>
            <a:spLocks noGrp="1"/>
          </p:cNvSpPr>
          <p:nvPr>
            <p:ph type="subTitle" idx="1" hasCustomPrompt="1"/>
          </p:nvPr>
        </p:nvSpPr>
        <p:spPr>
          <a:xfrm>
            <a:off x="228600" y="1514471"/>
            <a:ext cx="5546373" cy="386940"/>
          </a:xfrm>
          <a:prstGeom prst="rect">
            <a:avLst/>
          </a:prstGeom>
        </p:spPr>
        <p:txBody>
          <a:bodyPr>
            <a:noAutofit/>
          </a:bodyPr>
          <a:lstStyle>
            <a:lvl1pPr marL="0" indent="0" algn="l">
              <a:buNone/>
              <a:defRPr sz="1600" cap="none" baseline="0">
                <a:solidFill>
                  <a:schemeClr val="accent2"/>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Presenter name  |  Date</a:t>
            </a:r>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13" y="4681608"/>
            <a:ext cx="2502311" cy="1625601"/>
          </a:xfrm>
          <a:prstGeom prst="rect">
            <a:avLst/>
          </a:prstGeom>
          <a:ln w="12700">
            <a:miter lim="400000"/>
          </a:ln>
        </p:spPr>
      </p:pic>
      <p:sp>
        <p:nvSpPr>
          <p:cNvPr id="8" name="Title 1"/>
          <p:cNvSpPr>
            <a:spLocks noGrp="1"/>
          </p:cNvSpPr>
          <p:nvPr>
            <p:ph type="ctrTitle" hasCustomPrompt="1"/>
          </p:nvPr>
        </p:nvSpPr>
        <p:spPr>
          <a:xfrm>
            <a:off x="228600" y="337840"/>
            <a:ext cx="5546373" cy="1102123"/>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a:t>Cover text only</a:t>
            </a:r>
          </a:p>
        </p:txBody>
      </p:sp>
      <p:sp>
        <p:nvSpPr>
          <p:cNvPr id="7"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06912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Closing w Photo">
    <p:spTree>
      <p:nvGrpSpPr>
        <p:cNvPr id="1" name=""/>
        <p:cNvGrpSpPr/>
        <p:nvPr/>
      </p:nvGrpSpPr>
      <p:grpSpPr>
        <a:xfrm>
          <a:off x="0" y="0"/>
          <a:ext cx="0" cy="0"/>
          <a:chOff x="0" y="0"/>
          <a:chExt cx="0" cy="0"/>
        </a:xfrm>
      </p:grpSpPr>
      <p:sp>
        <p:nvSpPr>
          <p:cNvPr id="8" name="Rectangle 7"/>
          <p:cNvSpPr/>
          <p:nvPr userDrawn="1"/>
        </p:nvSpPr>
        <p:spPr>
          <a:xfrm>
            <a:off x="9" y="-13855"/>
            <a:ext cx="6366295" cy="6885709"/>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228609" y="1464074"/>
            <a:ext cx="2999631" cy="1102123"/>
          </a:xfrm>
          <a:prstGeom prst="rect">
            <a:avLst/>
          </a:prstGeom>
        </p:spPr>
        <p:txBody>
          <a:bodyPr anchor="b" anchorCtr="0">
            <a:noAutofit/>
          </a:bodyPr>
          <a:lstStyle>
            <a:lvl1pPr algn="l">
              <a:lnSpc>
                <a:spcPts val="4300"/>
              </a:lnSpc>
              <a:spcBef>
                <a:spcPts val="0"/>
              </a:spcBef>
              <a:defRPr sz="2400" cap="none">
                <a:solidFill>
                  <a:schemeClr val="bg1"/>
                </a:solidFill>
              </a:defRPr>
            </a:lvl1pPr>
          </a:lstStyle>
          <a:p>
            <a:r>
              <a:rPr lang="en-US" dirty="0"/>
              <a:t>Thank you!</a:t>
            </a:r>
          </a:p>
        </p:txBody>
      </p:sp>
      <p:sp>
        <p:nvSpPr>
          <p:cNvPr id="10" name="Text Placeholder 5"/>
          <p:cNvSpPr>
            <a:spLocks noGrp="1"/>
          </p:cNvSpPr>
          <p:nvPr>
            <p:ph type="body" sz="quarter" idx="10" hasCustomPrompt="1"/>
          </p:nvPr>
        </p:nvSpPr>
        <p:spPr>
          <a:xfrm>
            <a:off x="228609" y="2734507"/>
            <a:ext cx="2999631" cy="838200"/>
          </a:xfrm>
          <a:prstGeom prst="rect">
            <a:avLst/>
          </a:prstGeom>
        </p:spPr>
        <p:txBody>
          <a:bodyPr>
            <a:noAutofit/>
          </a:bodyPr>
          <a:lstStyle>
            <a:lvl1pPr marL="0" indent="0">
              <a:spcAft>
                <a:spcPts val="0"/>
              </a:spcAft>
              <a:buNone/>
              <a:defRPr sz="1200" baseline="0">
                <a:solidFill>
                  <a:schemeClr val="bg1"/>
                </a:solidFill>
              </a:defRPr>
            </a:lvl1pPr>
            <a:lvl2pPr marL="457143" indent="0">
              <a:buNone/>
              <a:defRPr/>
            </a:lvl2pPr>
            <a:lvl3pPr marL="914286" indent="0">
              <a:buNone/>
              <a:defRPr/>
            </a:lvl3pPr>
            <a:lvl4pPr marL="1371430" indent="0">
              <a:buNone/>
              <a:defRPr/>
            </a:lvl4pPr>
            <a:lvl5pPr marL="1828573" indent="0">
              <a:buNone/>
              <a:defRPr/>
            </a:lvl5pPr>
          </a:lstStyle>
          <a:p>
            <a:r>
              <a:rPr lang="en-US" dirty="0"/>
              <a:t>Name</a:t>
            </a:r>
          </a:p>
          <a:p>
            <a:r>
              <a:rPr lang="en-US" dirty="0"/>
              <a:t>Contact #</a:t>
            </a:r>
          </a:p>
          <a:p>
            <a:r>
              <a:rPr lang="en-US" dirty="0"/>
              <a:t>E-mail</a:t>
            </a:r>
          </a:p>
        </p:txBody>
      </p:sp>
      <p:sp>
        <p:nvSpPr>
          <p:cNvPr id="11" name="Text Placeholder 5"/>
          <p:cNvSpPr>
            <a:spLocks noGrp="1"/>
          </p:cNvSpPr>
          <p:nvPr>
            <p:ph type="body" sz="quarter" idx="11" hasCustomPrompt="1"/>
          </p:nvPr>
        </p:nvSpPr>
        <p:spPr>
          <a:xfrm>
            <a:off x="228609" y="3572707"/>
            <a:ext cx="2999631" cy="836112"/>
          </a:xfrm>
          <a:prstGeom prst="rect">
            <a:avLst/>
          </a:prstGeom>
        </p:spPr>
        <p:txBody>
          <a:bodyPr>
            <a:noAutofit/>
          </a:bodyPr>
          <a:lstStyle>
            <a:lvl1pPr marL="0" indent="0">
              <a:spcAft>
                <a:spcPts val="0"/>
              </a:spcAft>
              <a:buNone/>
              <a:defRPr sz="1200">
                <a:solidFill>
                  <a:schemeClr val="bg1"/>
                </a:solidFill>
              </a:defRPr>
            </a:lvl1pPr>
            <a:lvl2pPr marL="457143" indent="0">
              <a:buNone/>
              <a:defRPr/>
            </a:lvl2pPr>
            <a:lvl3pPr marL="914286" indent="0">
              <a:buNone/>
              <a:defRPr/>
            </a:lvl3pPr>
            <a:lvl4pPr marL="1371430" indent="0">
              <a:buNone/>
              <a:defRPr/>
            </a:lvl4pPr>
            <a:lvl5pPr marL="1828573" indent="0">
              <a:buNone/>
              <a:defRPr/>
            </a:lvl5pPr>
          </a:lstStyle>
          <a:p>
            <a:r>
              <a:rPr lang="en-US" dirty="0"/>
              <a:t>2850 Golf Road</a:t>
            </a:r>
          </a:p>
          <a:p>
            <a:r>
              <a:rPr lang="en-US" dirty="0"/>
              <a:t>Rolling Meadows, IL  60008-4050</a:t>
            </a:r>
          </a:p>
          <a:p>
            <a:r>
              <a:rPr lang="en-US" dirty="0"/>
              <a:t>USA</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051" y="5316676"/>
            <a:ext cx="2853596" cy="1256163"/>
          </a:xfrm>
          <a:prstGeom prst="rect">
            <a:avLst/>
          </a:prstGeom>
        </p:spPr>
      </p:pic>
      <p:sp>
        <p:nvSpPr>
          <p:cNvPr id="12" name="Text Placeholder 6"/>
          <p:cNvSpPr txBox="1">
            <a:spLocks/>
          </p:cNvSpPr>
          <p:nvPr userDrawn="1"/>
        </p:nvSpPr>
        <p:spPr>
          <a:xfrm>
            <a:off x="2286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0116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GBS ONLY Disclaimer">
    <p:spTree>
      <p:nvGrpSpPr>
        <p:cNvPr id="1" name=""/>
        <p:cNvGrpSpPr/>
        <p:nvPr/>
      </p:nvGrpSpPr>
      <p:grpSpPr>
        <a:xfrm>
          <a:off x="0" y="0"/>
          <a:ext cx="0" cy="0"/>
          <a:chOff x="0" y="0"/>
          <a:chExt cx="0" cy="0"/>
        </a:xfrm>
      </p:grpSpPr>
      <p:sp>
        <p:nvSpPr>
          <p:cNvPr id="11" name="Rectangle 10"/>
          <p:cNvSpPr/>
          <p:nvPr userDrawn="1"/>
        </p:nvSpPr>
        <p:spPr>
          <a:xfrm>
            <a:off x="0" y="1306301"/>
            <a:ext cx="9144000" cy="556895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Content Placeholder 1"/>
          <p:cNvSpPr txBox="1">
            <a:spLocks/>
          </p:cNvSpPr>
          <p:nvPr userDrawn="1"/>
        </p:nvSpPr>
        <p:spPr>
          <a:xfrm>
            <a:off x="228601" y="4109549"/>
            <a:ext cx="5399691" cy="2511972"/>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600"/>
              </a:spcAft>
              <a:buClr>
                <a:srgbClr val="6FACDE"/>
              </a:buClr>
              <a:buFont typeface="Arial" panose="020B0604020202020204" pitchFamily="34" charset="0"/>
              <a:buNone/>
            </a:pPr>
            <a:r>
              <a:rPr lang="en-US" sz="751" dirty="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a:t>
            </a:r>
            <a:r>
              <a:rPr lang="en-US" sz="751" dirty="0" err="1">
                <a:solidFill>
                  <a:srgbClr val="6FACDE">
                    <a:lumMod val="40000"/>
                    <a:lumOff val="60000"/>
                  </a:srgbClr>
                </a:solidFill>
              </a:rPr>
              <a:t>Kestra</a:t>
            </a:r>
            <a:r>
              <a:rPr lang="en-US" sz="751" dirty="0">
                <a:solidFill>
                  <a:srgbClr val="6FACDE">
                    <a:lumMod val="40000"/>
                    <a:lumOff val="60000"/>
                  </a:srgbClr>
                </a:solidFill>
              </a:rPr>
              <a:t> Investment Services (</a:t>
            </a:r>
            <a:r>
              <a:rPr lang="en-US" sz="751" dirty="0" err="1">
                <a:solidFill>
                  <a:srgbClr val="6FACDE">
                    <a:lumMod val="40000"/>
                    <a:lumOff val="60000"/>
                  </a:srgbClr>
                </a:solidFill>
              </a:rPr>
              <a:t>Kestra</a:t>
            </a:r>
            <a:r>
              <a:rPr lang="en-US" sz="751" dirty="0">
                <a:solidFill>
                  <a:srgbClr val="6FACDE">
                    <a:lumMod val="40000"/>
                    <a:lumOff val="60000"/>
                  </a:srgbClr>
                </a:solidFill>
              </a:rPr>
              <a:t> IS), member FINRA/SIPC and or investment advisory services through </a:t>
            </a:r>
            <a:r>
              <a:rPr lang="en-US" sz="751" dirty="0" err="1">
                <a:solidFill>
                  <a:srgbClr val="6FACDE">
                    <a:lumMod val="40000"/>
                    <a:lumOff val="60000"/>
                  </a:srgbClr>
                </a:solidFill>
              </a:rPr>
              <a:t>Kestra</a:t>
            </a:r>
            <a:r>
              <a:rPr lang="en-US" sz="751" dirty="0">
                <a:solidFill>
                  <a:srgbClr val="6FACDE">
                    <a:lumMod val="40000"/>
                    <a:lumOff val="60000"/>
                  </a:srgbClr>
                </a:solidFill>
              </a:rPr>
              <a:t> Advisory Services (</a:t>
            </a:r>
            <a:r>
              <a:rPr lang="en-US" sz="751" dirty="0" err="1">
                <a:solidFill>
                  <a:srgbClr val="6FACDE">
                    <a:lumMod val="40000"/>
                    <a:lumOff val="60000"/>
                  </a:srgbClr>
                </a:solidFill>
              </a:rPr>
              <a:t>Kestra</a:t>
            </a:r>
            <a:r>
              <a:rPr lang="en-US" sz="751" dirty="0">
                <a:solidFill>
                  <a:srgbClr val="6FACDE">
                    <a:lumMod val="40000"/>
                    <a:lumOff val="60000"/>
                  </a:srgbClr>
                </a:solidFill>
              </a:rPr>
              <a:t> AS), an affiliate of </a:t>
            </a:r>
            <a:r>
              <a:rPr lang="en-US" sz="751" dirty="0" err="1">
                <a:solidFill>
                  <a:srgbClr val="6FACDE">
                    <a:lumMod val="40000"/>
                    <a:lumOff val="60000"/>
                  </a:srgbClr>
                </a:solidFill>
              </a:rPr>
              <a:t>Kestra</a:t>
            </a:r>
            <a:r>
              <a:rPr lang="en-US" sz="751" dirty="0">
                <a:solidFill>
                  <a:srgbClr val="6FACDE">
                    <a:lumMod val="40000"/>
                    <a:lumOff val="60000"/>
                  </a:srgbClr>
                </a:solidFill>
              </a:rPr>
              <a:t> IS. Neither </a:t>
            </a:r>
            <a:r>
              <a:rPr lang="en-US" sz="751" dirty="0" err="1">
                <a:solidFill>
                  <a:srgbClr val="6FACDE">
                    <a:lumMod val="40000"/>
                    <a:lumOff val="60000"/>
                  </a:srgbClr>
                </a:solidFill>
              </a:rPr>
              <a:t>Kestra</a:t>
            </a:r>
            <a:r>
              <a:rPr lang="en-US" sz="751" dirty="0">
                <a:solidFill>
                  <a:srgbClr val="6FACDE">
                    <a:lumMod val="40000"/>
                    <a:lumOff val="60000"/>
                  </a:srgbClr>
                </a:solidFill>
              </a:rPr>
              <a:t> IS nor </a:t>
            </a:r>
            <a:r>
              <a:rPr lang="en-US" sz="751" dirty="0" err="1">
                <a:solidFill>
                  <a:srgbClr val="6FACDE">
                    <a:lumMod val="40000"/>
                    <a:lumOff val="60000"/>
                  </a:srgbClr>
                </a:solidFill>
              </a:rPr>
              <a:t>Kestra</a:t>
            </a:r>
            <a:r>
              <a:rPr lang="en-US" sz="751" dirty="0">
                <a:solidFill>
                  <a:srgbClr val="6FACDE">
                    <a:lumMod val="40000"/>
                    <a:lumOff val="60000"/>
                  </a:srgbClr>
                </a:solidFill>
              </a:rPr>
              <a:t> AS is affiliated with Arthur J. Gallagher &amp; Co., Gallagher Benefit Services, Inc. or Gallagher Fiduciary Advisors, LLC. Neither </a:t>
            </a:r>
            <a:r>
              <a:rPr lang="en-US" sz="751" dirty="0" err="1">
                <a:solidFill>
                  <a:srgbClr val="6FACDE">
                    <a:lumMod val="40000"/>
                    <a:lumOff val="60000"/>
                  </a:srgbClr>
                </a:solidFill>
              </a:rPr>
              <a:t>Kestra</a:t>
            </a:r>
            <a:r>
              <a:rPr lang="en-US" sz="751" dirty="0">
                <a:solidFill>
                  <a:srgbClr val="6FACDE">
                    <a:lumMod val="40000"/>
                    <a:lumOff val="60000"/>
                  </a:srgbClr>
                </a:solidFill>
              </a:rPr>
              <a:t> AS, </a:t>
            </a:r>
            <a:r>
              <a:rPr lang="en-US" sz="751" dirty="0" err="1">
                <a:solidFill>
                  <a:srgbClr val="6FACDE">
                    <a:lumMod val="40000"/>
                    <a:lumOff val="60000"/>
                  </a:srgbClr>
                </a:solidFill>
              </a:rPr>
              <a:t>Kestra</a:t>
            </a:r>
            <a:r>
              <a:rPr lang="en-US" sz="751" dirty="0">
                <a:solidFill>
                  <a:srgbClr val="6FACDE">
                    <a:lumMod val="40000"/>
                    <a:lumOff val="60000"/>
                  </a:srgbClr>
                </a:solidFill>
              </a:rPr>
              <a:t> IS, Arthur J. Gallagher &amp; Co., nor their affiliates provide accounting, legal, or tax advice.</a:t>
            </a:r>
          </a:p>
        </p:txBody>
      </p:sp>
      <p:sp>
        <p:nvSpPr>
          <p:cNvPr id="8" name="Title 1"/>
          <p:cNvSpPr>
            <a:spLocks noGrp="1"/>
          </p:cNvSpPr>
          <p:nvPr>
            <p:ph type="ctrTitle" hasCustomPrompt="1"/>
          </p:nvPr>
        </p:nvSpPr>
        <p:spPr>
          <a:xfrm>
            <a:off x="228600" y="337840"/>
            <a:ext cx="5546373" cy="1102123"/>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a:t>Disclaimer – GBS</a:t>
            </a:r>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13" y="4681608"/>
            <a:ext cx="2502311" cy="1625601"/>
          </a:xfrm>
          <a:prstGeom prst="rect">
            <a:avLst/>
          </a:prstGeom>
          <a:ln w="12700">
            <a:miter lim="400000"/>
          </a:ln>
        </p:spPr>
      </p:pic>
      <p:sp>
        <p:nvSpPr>
          <p:cNvPr id="7"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6849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GB ONLY Disclaimer">
    <p:spTree>
      <p:nvGrpSpPr>
        <p:cNvPr id="1" name=""/>
        <p:cNvGrpSpPr/>
        <p:nvPr/>
      </p:nvGrpSpPr>
      <p:grpSpPr>
        <a:xfrm>
          <a:off x="0" y="0"/>
          <a:ext cx="0" cy="0"/>
          <a:chOff x="0" y="0"/>
          <a:chExt cx="0" cy="0"/>
        </a:xfrm>
      </p:grpSpPr>
      <p:sp>
        <p:nvSpPr>
          <p:cNvPr id="11" name="Rectangle 10"/>
          <p:cNvSpPr/>
          <p:nvPr userDrawn="1"/>
        </p:nvSpPr>
        <p:spPr>
          <a:xfrm>
            <a:off x="0" y="1306301"/>
            <a:ext cx="9144000" cy="556895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Content Placeholder 1"/>
          <p:cNvSpPr txBox="1">
            <a:spLocks/>
          </p:cNvSpPr>
          <p:nvPr userDrawn="1"/>
        </p:nvSpPr>
        <p:spPr>
          <a:xfrm>
            <a:off x="228601" y="4275667"/>
            <a:ext cx="5399691" cy="2345851"/>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gn="l" defTabSz="914286" rtl="0" eaLnBrk="1" fontAlgn="auto" latinLnBrk="0" hangingPunct="1">
              <a:lnSpc>
                <a:spcPct val="114000"/>
              </a:lnSpc>
              <a:spcBef>
                <a:spcPts val="0"/>
              </a:spcBef>
              <a:spcAft>
                <a:spcPts val="600"/>
              </a:spcAft>
              <a:buClr>
                <a:srgbClr val="6FACDE"/>
              </a:buClr>
              <a:buSzTx/>
              <a:buFont typeface="Arial" panose="020B0604020202020204" pitchFamily="34" charset="0"/>
              <a:buNone/>
              <a:tabLst>
                <a:tab pos="168254" algn="l"/>
              </a:tabLst>
            </a:pPr>
            <a:r>
              <a:rPr lang="en-US" sz="751" kern="1200" noProof="0" dirty="0">
                <a:solidFill>
                  <a:srgbClr val="6FACDE">
                    <a:lumMod val="40000"/>
                    <a:lumOff val="60000"/>
                  </a:srgbClr>
                </a:solidFill>
                <a:latin typeface="+mn-lt"/>
                <a:ea typeface="+mn-ea"/>
                <a:cs typeface="+mn-cs"/>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marR="0" indent="0" algn="l" defTabSz="914286" rtl="0" eaLnBrk="1" fontAlgn="auto" latinLnBrk="0" hangingPunct="1">
              <a:lnSpc>
                <a:spcPct val="114000"/>
              </a:lnSpc>
              <a:spcBef>
                <a:spcPts val="0"/>
              </a:spcBef>
              <a:spcAft>
                <a:spcPts val="600"/>
              </a:spcAft>
              <a:buClr>
                <a:srgbClr val="6FACDE"/>
              </a:buClr>
              <a:buSzTx/>
              <a:buFont typeface="Arial" panose="020B0604020202020204" pitchFamily="34" charset="0"/>
              <a:buNone/>
              <a:tabLst>
                <a:tab pos="168254" algn="l"/>
              </a:tabLst>
            </a:pPr>
            <a:r>
              <a:rPr lang="en-US" sz="751" kern="1200" noProof="0" dirty="0">
                <a:solidFill>
                  <a:srgbClr val="6FACDE">
                    <a:lumMod val="40000"/>
                    <a:lumOff val="60000"/>
                  </a:srgbClr>
                </a:solidFill>
                <a:latin typeface="+mn-lt"/>
                <a:ea typeface="+mn-ea"/>
                <a:cs typeface="+mn-cs"/>
              </a:rPr>
              <a:t>Insurance brokerage and related services to be provided by Arthur J. Gallagher Risk Management Services, Inc. (License No. </a:t>
            </a:r>
            <a:r>
              <a:rPr lang="en-US" sz="751" kern="1200" noProof="0" dirty="0" err="1">
                <a:solidFill>
                  <a:srgbClr val="6FACDE">
                    <a:lumMod val="40000"/>
                    <a:lumOff val="60000"/>
                  </a:srgbClr>
                </a:solidFill>
                <a:latin typeface="+mn-lt"/>
                <a:ea typeface="+mn-ea"/>
                <a:cs typeface="+mn-cs"/>
              </a:rPr>
              <a:t>0D69293</a:t>
            </a:r>
            <a:r>
              <a:rPr lang="en-US" sz="751" kern="1200" noProof="0" dirty="0">
                <a:solidFill>
                  <a:srgbClr val="6FACDE">
                    <a:lumMod val="40000"/>
                    <a:lumOff val="60000"/>
                  </a:srgbClr>
                </a:solidFill>
                <a:latin typeface="+mn-lt"/>
                <a:ea typeface="+mn-ea"/>
                <a:cs typeface="+mn-cs"/>
              </a:rPr>
              <a:t>) and/or its affiliate Arthur J. Gallagher &amp; Co. Insurance Brokers of California, Inc. (License No. 0726293).</a:t>
            </a:r>
          </a:p>
        </p:txBody>
      </p:sp>
      <p:sp>
        <p:nvSpPr>
          <p:cNvPr id="8" name="Title 1"/>
          <p:cNvSpPr>
            <a:spLocks noGrp="1"/>
          </p:cNvSpPr>
          <p:nvPr>
            <p:ph type="ctrTitle" hasCustomPrompt="1"/>
          </p:nvPr>
        </p:nvSpPr>
        <p:spPr>
          <a:xfrm>
            <a:off x="228600" y="337840"/>
            <a:ext cx="5546373" cy="1102123"/>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a:t>Disclaimer - </a:t>
            </a:r>
            <a:r>
              <a:rPr lang="en-US" dirty="0" err="1"/>
              <a:t>GGB</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13" y="4681608"/>
            <a:ext cx="2502311" cy="1625601"/>
          </a:xfrm>
          <a:prstGeom prst="rect">
            <a:avLst/>
          </a:prstGeom>
          <a:ln w="12700">
            <a:miter lim="400000"/>
          </a:ln>
        </p:spPr>
      </p:pic>
      <p:sp>
        <p:nvSpPr>
          <p:cNvPr id="7"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55608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4403"/>
          <a:stretch/>
        </p:blipFill>
        <p:spPr>
          <a:xfrm flipH="1">
            <a:off x="0" y="998681"/>
            <a:ext cx="9144000" cy="5880537"/>
          </a:xfrm>
          <a:prstGeom prst="rect">
            <a:avLst/>
          </a:prstGeom>
          <a:effectLst/>
        </p:spPr>
      </p:pic>
      <p:sp>
        <p:nvSpPr>
          <p:cNvPr id="2" name="Title 1"/>
          <p:cNvSpPr>
            <a:spLocks noGrp="1"/>
          </p:cNvSpPr>
          <p:nvPr>
            <p:ph type="ctrTitle" hasCustomPrompt="1"/>
          </p:nvPr>
        </p:nvSpPr>
        <p:spPr>
          <a:xfrm>
            <a:off x="228600" y="1420103"/>
            <a:ext cx="5367528" cy="104851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2480807"/>
            <a:ext cx="5367528" cy="499872"/>
          </a:xfrm>
          <a:prstGeom prst="rect">
            <a:avLst/>
          </a:prstGeom>
        </p:spPr>
        <p:txBody>
          <a:bodyPr>
            <a:noAutofit/>
          </a:bodyPr>
          <a:lstStyle>
            <a:lvl1pPr marL="0" indent="0" algn="l">
              <a:buNone/>
              <a:defRPr sz="1600" cap="none" baseline="0">
                <a:solidFill>
                  <a:schemeClr val="accent2"/>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Subheading/topic</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17" y="84983"/>
            <a:ext cx="1789487" cy="728724"/>
          </a:xfrm>
          <a:prstGeom prst="rect">
            <a:avLst/>
          </a:prstGeom>
        </p:spPr>
      </p:pic>
      <p:sp>
        <p:nvSpPr>
          <p:cNvPr id="7"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69531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23ADD3A8-891B-4CCB-A111-96649D1E008E}" type="slidenum">
              <a:rPr lang="en-US" altLang="en-US"/>
              <a:pPr/>
              <a:t>‹#›</a:t>
            </a:fld>
            <a:endParaRPr lang="en-US" altLang="en-US"/>
          </a:p>
        </p:txBody>
      </p:sp>
    </p:spTree>
    <p:extLst>
      <p:ext uri="{BB962C8B-B14F-4D97-AF65-F5344CB8AC3E}">
        <p14:creationId xmlns:p14="http://schemas.microsoft.com/office/powerpoint/2010/main" val="3178829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43533"/>
          <a:stretch/>
        </p:blipFill>
        <p:spPr>
          <a:xfrm flipH="1">
            <a:off x="4023360" y="-10511"/>
            <a:ext cx="5166653" cy="6888480"/>
          </a:xfrm>
          <a:prstGeom prst="rect">
            <a:avLst/>
          </a:prstGeom>
          <a:effectLst/>
        </p:spPr>
      </p:pic>
      <p:sp>
        <p:nvSpPr>
          <p:cNvPr id="2" name="Title 1"/>
          <p:cNvSpPr>
            <a:spLocks noGrp="1"/>
          </p:cNvSpPr>
          <p:nvPr>
            <p:ph type="ctrTitle" hasCustomPrompt="1"/>
          </p:nvPr>
        </p:nvSpPr>
        <p:spPr>
          <a:xfrm>
            <a:off x="228600" y="2607496"/>
            <a:ext cx="5367528" cy="104851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3668200"/>
            <a:ext cx="5367528" cy="499872"/>
          </a:xfrm>
          <a:prstGeom prst="rect">
            <a:avLst/>
          </a:prstGeom>
        </p:spPr>
        <p:txBody>
          <a:bodyPr>
            <a:noAutofit/>
          </a:bodyPr>
          <a:lstStyle>
            <a:lvl1pPr marL="0" indent="0" algn="l">
              <a:buNone/>
              <a:defRPr sz="1600" cap="none" baseline="0">
                <a:solidFill>
                  <a:schemeClr val="accent2"/>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Subheading/topic</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17" y="84983"/>
            <a:ext cx="1789487" cy="728724"/>
          </a:xfrm>
          <a:prstGeom prst="rect">
            <a:avLst/>
          </a:prstGeom>
        </p:spPr>
      </p:pic>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0303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6" name="Rectangle 5"/>
          <p:cNvSpPr/>
          <p:nvPr userDrawn="1"/>
        </p:nvSpPr>
        <p:spPr>
          <a:xfrm>
            <a:off x="1" y="0"/>
            <a:ext cx="9176427" cy="688848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3" name="Content Placeholder 2"/>
          <p:cNvSpPr>
            <a:spLocks noGrp="1"/>
          </p:cNvSpPr>
          <p:nvPr>
            <p:ph idx="1" hasCustomPrompt="1"/>
          </p:nvPr>
        </p:nvSpPr>
        <p:spPr>
          <a:xfrm>
            <a:off x="4293705" y="1737360"/>
            <a:ext cx="4476585" cy="3563509"/>
          </a:xfrm>
          <a:prstGeom prst="rect">
            <a:avLst/>
          </a:prstGeo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4293705" y="1234440"/>
            <a:ext cx="4476585" cy="341187"/>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0"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428963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p:nvPr userDrawn="1"/>
        </p:nvSpPr>
        <p:spPr>
          <a:xfrm>
            <a:off x="0" y="-1"/>
            <a:ext cx="9144000" cy="6888480"/>
          </a:xfrm>
          <a:prstGeom prst="rect">
            <a:avLst/>
          </a:prstGeom>
          <a:blipFill>
            <a:blip r:embed="rId2">
              <a:alphaModFix amt="90000"/>
            </a:blip>
            <a:srcRect/>
            <a:stretch>
              <a:fillRect r="-35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3" name="Content Placeholder 2"/>
          <p:cNvSpPr>
            <a:spLocks noGrp="1"/>
          </p:cNvSpPr>
          <p:nvPr>
            <p:ph idx="1" hasCustomPrompt="1"/>
          </p:nvPr>
        </p:nvSpPr>
        <p:spPr>
          <a:xfrm>
            <a:off x="477077" y="1907954"/>
            <a:ext cx="4293707" cy="3563509"/>
          </a:xfrm>
          <a:prstGeom prst="rect">
            <a:avLst/>
          </a:prstGeo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477077" y="1405033"/>
            <a:ext cx="4293707" cy="341187"/>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11" name="TextBox 10"/>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761272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1" name="Rectangle 10"/>
          <p:cNvSpPr/>
          <p:nvPr userDrawn="1"/>
        </p:nvSpPr>
        <p:spPr>
          <a:xfrm>
            <a:off x="0" y="-1"/>
            <a:ext cx="9144000" cy="6888480"/>
          </a:xfrm>
          <a:prstGeom prst="rect">
            <a:avLst/>
          </a:prstGeom>
          <a:blipFill dpi="0" rotWithShape="1">
            <a:blip r:embed="rId2">
              <a:alphaModFix amt="90000"/>
            </a:blip>
            <a:srcRect/>
            <a:stretch>
              <a:fillRect t="7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77085" y="2378995"/>
            <a:ext cx="3874207" cy="3563509"/>
          </a:xfrm>
          <a:prstGeom prst="rect">
            <a:avLst/>
          </a:prstGeo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477085" y="1876075"/>
            <a:ext cx="3874207" cy="341187"/>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25" y="84983"/>
            <a:ext cx="1789487" cy="728724"/>
          </a:xfrm>
          <a:prstGeom prst="rect">
            <a:avLst/>
          </a:prstGeom>
        </p:spPr>
      </p:pic>
      <p:sp>
        <p:nvSpPr>
          <p:cNvPr id="13" name="Shape 393">
            <a:extLst>
              <a:ext uri="{FF2B5EF4-FFF2-40B4-BE49-F238E27FC236}">
                <a16:creationId xmlns:a16="http://schemas.microsoft.com/office/drawing/2014/main" id="{55080A59-49F8-4173-B90A-D4F77A9CC548}"/>
              </a:ext>
            </a:extLst>
          </p:cNvPr>
          <p:cNvSpPr/>
          <p:nvPr userDrawn="1"/>
        </p:nvSpPr>
        <p:spPr>
          <a:xfrm>
            <a:off x="4951498" y="3429000"/>
            <a:ext cx="3864689" cy="0"/>
          </a:xfrm>
          <a:prstGeom prst="line">
            <a:avLst/>
          </a:prstGeom>
          <a:ln w="3175">
            <a:solidFill>
              <a:srgbClr val="FFFFFF"/>
            </a:solidFill>
            <a:miter lim="400000"/>
          </a:ln>
        </p:spPr>
        <p:txBody>
          <a:bodyPr lIns="19051" tIns="19051" rIns="19051" bIns="19051" anchor="ctr"/>
          <a:lstStyle/>
          <a:p>
            <a:pPr algn="ctr" defTabSz="309523">
              <a:defRPr sz="1200">
                <a:latin typeface="Helvetica Light"/>
                <a:ea typeface="Helvetica Light"/>
                <a:cs typeface="Helvetica Light"/>
                <a:sym typeface="Helvetica Light"/>
              </a:defRPr>
            </a:pPr>
            <a:endParaRPr sz="1200"/>
          </a:p>
        </p:txBody>
      </p:sp>
      <p:sp>
        <p:nvSpPr>
          <p:cNvPr id="14" name="Shape 394">
            <a:extLst>
              <a:ext uri="{FF2B5EF4-FFF2-40B4-BE49-F238E27FC236}">
                <a16:creationId xmlns:a16="http://schemas.microsoft.com/office/drawing/2014/main" id="{E38B0E98-5E44-4A84-8A96-99BBD67678FA}"/>
              </a:ext>
            </a:extLst>
          </p:cNvPr>
          <p:cNvSpPr/>
          <p:nvPr userDrawn="1"/>
        </p:nvSpPr>
        <p:spPr>
          <a:xfrm flipV="1">
            <a:off x="6912802" y="874897"/>
            <a:ext cx="1" cy="5152919"/>
          </a:xfrm>
          <a:prstGeom prst="line">
            <a:avLst/>
          </a:prstGeom>
          <a:ln w="3175">
            <a:solidFill>
              <a:srgbClr val="FFFFFF"/>
            </a:solidFill>
            <a:miter lim="400000"/>
          </a:ln>
        </p:spPr>
        <p:txBody>
          <a:bodyPr lIns="19051" tIns="19051" rIns="19051" bIns="19051" anchor="ctr"/>
          <a:lstStyle/>
          <a:p>
            <a:pPr algn="ctr" defTabSz="309523">
              <a:defRPr sz="1200">
                <a:latin typeface="Helvetica Light"/>
                <a:ea typeface="Helvetica Light"/>
                <a:cs typeface="Helvetica Light"/>
                <a:sym typeface="Helvetica Light"/>
              </a:defRPr>
            </a:pPr>
            <a:endParaRPr sz="1200"/>
          </a:p>
        </p:txBody>
      </p:sp>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054355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Yellow Accent">
    <p:spTree>
      <p:nvGrpSpPr>
        <p:cNvPr id="1" name=""/>
        <p:cNvGrpSpPr/>
        <p:nvPr/>
      </p:nvGrpSpPr>
      <p:grpSpPr>
        <a:xfrm>
          <a:off x="0" y="0"/>
          <a:ext cx="0" cy="0"/>
          <a:chOff x="0" y="0"/>
          <a:chExt cx="0" cy="0"/>
        </a:xfrm>
      </p:grpSpPr>
      <p:sp>
        <p:nvSpPr>
          <p:cNvPr id="6" name="Rectangle 5"/>
          <p:cNvSpPr/>
          <p:nvPr userDrawn="1"/>
        </p:nvSpPr>
        <p:spPr>
          <a:xfrm>
            <a:off x="0" y="5234166"/>
            <a:ext cx="9144000" cy="1641092"/>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228600" y="1737360"/>
            <a:ext cx="7772400" cy="4297680"/>
          </a:xfrm>
          <a:prstGeom prst="rect">
            <a:avLst/>
          </a:prstGeo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7"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9" name="TextBox 8"/>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0"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219270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9" name="Rectangle 8"/>
          <p:cNvSpPr/>
          <p:nvPr userDrawn="1"/>
        </p:nvSpPr>
        <p:spPr>
          <a:xfrm>
            <a:off x="0" y="5234166"/>
            <a:ext cx="9144000" cy="1641092"/>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sp>
        <p:nvSpPr>
          <p:cNvPr id="4" name="Text Placeholder 3"/>
          <p:cNvSpPr>
            <a:spLocks noGrp="1"/>
          </p:cNvSpPr>
          <p:nvPr>
            <p:ph type="body" sz="quarter" idx="14" hasCustomPrompt="1"/>
          </p:nvPr>
        </p:nvSpPr>
        <p:spPr>
          <a:xfrm>
            <a:off x="228600" y="1737361"/>
            <a:ext cx="7772400" cy="4185267"/>
          </a:xfrm>
        </p:spPr>
        <p:txBody>
          <a:bodyPr/>
          <a:lstStyle>
            <a:lvl1pPr marL="346034" indent="-346034">
              <a:buFont typeface="+mj-lt"/>
              <a:buAutoNum type="romanUcPeriod"/>
              <a:defRPr/>
            </a:lvl1pPr>
            <a:lvl2pPr marL="685718" indent="-346034">
              <a:buFont typeface="+mj-lt"/>
              <a:buAutoNum type="alphaUcPeriod"/>
              <a:defRPr/>
            </a:lvl2pPr>
            <a:lvl3pPr marL="1031748" indent="-350798">
              <a:buFont typeface="+mj-lt"/>
              <a:buAutoNum type="arabicPeriod"/>
              <a:defRPr/>
            </a:lvl3pPr>
            <a:lvl4pPr marL="1371430" indent="-346034">
              <a:buFont typeface="+mj-lt"/>
              <a:buAutoNum type="alphaLcParenR"/>
              <a:defRPr/>
            </a:lvl4pPr>
            <a:lvl5pPr marL="1717461" indent="-35079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TextBox 10"/>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2"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31004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1" name="Rectangle 10"/>
          <p:cNvSpPr/>
          <p:nvPr userDrawn="1"/>
        </p:nvSpPr>
        <p:spPr>
          <a:xfrm>
            <a:off x="0" y="5234166"/>
            <a:ext cx="9144000" cy="1641092"/>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2" name="TextBox 11"/>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3" name="Text Placeholder 3"/>
          <p:cNvSpPr>
            <a:spLocks noGrp="1"/>
          </p:cNvSpPr>
          <p:nvPr>
            <p:ph type="body" sz="quarter" idx="14" hasCustomPrompt="1"/>
          </p:nvPr>
        </p:nvSpPr>
        <p:spPr>
          <a:xfrm>
            <a:off x="228600" y="1737361"/>
            <a:ext cx="7772400" cy="4185267"/>
          </a:xfrm>
        </p:spPr>
        <p:txBody>
          <a:bodyPr/>
          <a:lstStyle>
            <a:lvl1pPr marL="346034" indent="-346034">
              <a:buFont typeface="+mj-lt"/>
              <a:buAutoNum type="romanUcPeriod"/>
              <a:defRPr/>
            </a:lvl1pPr>
            <a:lvl2pPr marL="685718" indent="-346034">
              <a:buFont typeface="+mj-lt"/>
              <a:buAutoNum type="alphaUcPeriod"/>
              <a:defRPr/>
            </a:lvl2pPr>
            <a:lvl3pPr marL="1031748" indent="-350798">
              <a:buFont typeface="+mj-lt"/>
              <a:buAutoNum type="arabicPeriod"/>
              <a:defRPr/>
            </a:lvl3pPr>
            <a:lvl4pPr marL="1371430" indent="-346034">
              <a:buFont typeface="+mj-lt"/>
              <a:buAutoNum type="alphaLcParenR"/>
              <a:defRPr/>
            </a:lvl4pPr>
            <a:lvl5pPr marL="1717461" indent="-35079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051159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457143"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143"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8" name="Text Placeholder 6"/>
          <p:cNvSpPr txBox="1">
            <a:spLocks/>
          </p:cNvSpPr>
          <p:nvPr userDrawn="1"/>
        </p:nvSpPr>
        <p:spPr>
          <a:xfrm>
            <a:off x="5715008" y="6461760"/>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©2019 ARTHUR J. GALLAGHER &amp; CO. </a:t>
            </a:r>
          </a:p>
        </p:txBody>
      </p:sp>
      <p:sp>
        <p:nvSpPr>
          <p:cNvPr id="9" name="Rectangle 8"/>
          <p:cNvSpPr/>
          <p:nvPr userDrawn="1"/>
        </p:nvSpPr>
        <p:spPr>
          <a:xfrm>
            <a:off x="0" y="5234166"/>
            <a:ext cx="9144000" cy="1641092"/>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0"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458803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 Sub">
    <p:spTree>
      <p:nvGrpSpPr>
        <p:cNvPr id="1" name=""/>
        <p:cNvGrpSpPr/>
        <p:nvPr/>
      </p:nvGrpSpPr>
      <p:grpSpPr>
        <a:xfrm>
          <a:off x="0" y="0"/>
          <a:ext cx="0" cy="0"/>
          <a:chOff x="0" y="0"/>
          <a:chExt cx="0" cy="0"/>
        </a:xfrm>
      </p:grpSpPr>
      <p:sp>
        <p:nvSpPr>
          <p:cNvPr id="2" name="Rectangle 1"/>
          <p:cNvSpPr/>
          <p:nvPr userDrawn="1"/>
        </p:nvSpPr>
        <p:spPr>
          <a:xfrm flipH="1">
            <a:off x="3933500" y="-10509"/>
            <a:ext cx="5226269" cy="1166648"/>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25" y="84983"/>
            <a:ext cx="1789487" cy="728724"/>
          </a:xfrm>
          <a:prstGeom prst="rect">
            <a:avLst/>
          </a:prstGeom>
        </p:spPr>
      </p:pic>
      <p:sp>
        <p:nvSpPr>
          <p:cNvPr id="4"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6"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824981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w Sub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sp>
        <p:nvSpPr>
          <p:cNvPr id="4"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755439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1B601F71-64E7-49B7-8B3B-DBBB1944AF80}" type="slidenum">
              <a:rPr lang="en-US" altLang="en-US"/>
              <a:pPr/>
              <a:t>‹#›</a:t>
            </a:fld>
            <a:endParaRPr lang="en-US" altLang="en-US"/>
          </a:p>
        </p:txBody>
      </p:sp>
    </p:spTree>
    <p:extLst>
      <p:ext uri="{BB962C8B-B14F-4D97-AF65-F5344CB8AC3E}">
        <p14:creationId xmlns:p14="http://schemas.microsoft.com/office/powerpoint/2010/main" val="3046817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p>
            <a:r>
              <a:rPr lang="en-US" dirty="0"/>
              <a:t>Click to edit Master title style</a:t>
            </a:r>
          </a:p>
        </p:txBody>
      </p:sp>
      <p:sp>
        <p:nvSpPr>
          <p:cNvPr id="3" name="Content Placeholder 2"/>
          <p:cNvSpPr>
            <a:spLocks noGrp="1"/>
          </p:cNvSpPr>
          <p:nvPr>
            <p:ph idx="1" hasCustomPrompt="1"/>
          </p:nvPr>
        </p:nvSpPr>
        <p:spPr>
          <a:xfrm>
            <a:off x="228600" y="1737360"/>
            <a:ext cx="4114800" cy="4023360"/>
          </a:xfr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526280" y="1737360"/>
            <a:ext cx="4114800" cy="4023360"/>
          </a:xfr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281839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0" name="Text Placeholder 3"/>
          <p:cNvSpPr>
            <a:spLocks noGrp="1"/>
          </p:cNvSpPr>
          <p:nvPr>
            <p:ph type="body" sz="quarter" idx="14" hasCustomPrompt="1"/>
          </p:nvPr>
        </p:nvSpPr>
        <p:spPr>
          <a:xfrm>
            <a:off x="228600" y="1737361"/>
            <a:ext cx="7772400" cy="4185267"/>
          </a:xfrm>
        </p:spPr>
        <p:txBody>
          <a:bodyPr/>
          <a:lstStyle>
            <a:lvl1pPr marL="346034" indent="-346034">
              <a:buFont typeface="+mj-lt"/>
              <a:buAutoNum type="romanUcPeriod"/>
              <a:defRPr/>
            </a:lvl1pPr>
            <a:lvl2pPr marL="685718" indent="-346034">
              <a:buFont typeface="+mj-lt"/>
              <a:buAutoNum type="alphaUcPeriod"/>
              <a:defRPr/>
            </a:lvl2pPr>
            <a:lvl3pPr marL="1031748" indent="-350798">
              <a:buFont typeface="+mj-lt"/>
              <a:buAutoNum type="arabicPeriod"/>
              <a:defRPr/>
            </a:lvl3pPr>
            <a:lvl4pPr marL="1371430" indent="-346034">
              <a:buFont typeface="+mj-lt"/>
              <a:buAutoNum type="alphaLcParenR"/>
              <a:defRPr/>
            </a:lvl4pPr>
            <a:lvl5pPr marL="1717461" indent="-35079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900249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8" name="Content Placeholder 2"/>
          <p:cNvSpPr>
            <a:spLocks noGrp="1"/>
          </p:cNvSpPr>
          <p:nvPr>
            <p:ph idx="13" hasCustomPrompt="1"/>
          </p:nvPr>
        </p:nvSpPr>
        <p:spPr>
          <a:xfrm>
            <a:off x="4526280" y="1737360"/>
            <a:ext cx="4114800" cy="4023360"/>
          </a:xfrm>
        </p:spPr>
        <p:txBody>
          <a:bodyPr/>
          <a:lstStyle>
            <a:lvl1pPr marL="346034" marR="0" indent="-346034" algn="l" defTabSz="457143" rtl="0" eaLnBrk="1" fontAlgn="auto" latinLnBrk="0" hangingPunct="1">
              <a:lnSpc>
                <a:spcPct val="100000"/>
              </a:lnSpc>
              <a:spcBef>
                <a:spcPts val="0"/>
              </a:spcBef>
              <a:spcAft>
                <a:spcPts val="900"/>
              </a:spcAft>
              <a:buClr>
                <a:srgbClr val="6FACDE"/>
              </a:buClr>
              <a:buSzTx/>
              <a:buFont typeface="+mj-lt"/>
              <a:buAutoNum type="romanU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1pPr>
            <a:lvl2pPr marL="685718" marR="0" indent="-341273" algn="l" defTabSz="457143" rtl="0" eaLnBrk="1" fontAlgn="auto" latinLnBrk="0" hangingPunct="1">
              <a:lnSpc>
                <a:spcPct val="100000"/>
              </a:lnSpc>
              <a:spcBef>
                <a:spcPts val="0"/>
              </a:spcBef>
              <a:spcAft>
                <a:spcPts val="900"/>
              </a:spcAft>
              <a:buClr>
                <a:srgbClr val="6FACDE"/>
              </a:buClr>
              <a:buSzTx/>
              <a:buFont typeface="+mj-lt"/>
              <a:buAutoNum type="alphaUcPeriod"/>
              <a:tabLst/>
              <a:defRPr kumimoji="0" lang="en-US" sz="14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031748" marR="0" indent="-346034" algn="l" defTabSz="457143" rtl="0" eaLnBrk="1" fontAlgn="auto" latinLnBrk="0" hangingPunct="1">
              <a:lnSpc>
                <a:spcPct val="100000"/>
              </a:lnSpc>
              <a:spcBef>
                <a:spcPts val="0"/>
              </a:spcBef>
              <a:spcAft>
                <a:spcPts val="900"/>
              </a:spcAft>
              <a:buClr>
                <a:srgbClr val="6FACDE"/>
              </a:buClr>
              <a:buSzTx/>
              <a:buFont typeface="+mj-lt"/>
              <a:buAutoNum type="arabicPeriod"/>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371430" marR="0" indent="-341273" algn="l" defTabSz="457143" rtl="0" eaLnBrk="1" fontAlgn="auto" latinLnBrk="0" hangingPunct="1">
              <a:lnSpc>
                <a:spcPct val="100000"/>
              </a:lnSpc>
              <a:spcBef>
                <a:spcPts val="0"/>
              </a:spcBef>
              <a:spcAft>
                <a:spcPts val="900"/>
              </a:spcAft>
              <a:buClr>
                <a:srgbClr val="6FACDE"/>
              </a:buClr>
              <a:buSzTx/>
              <a:buFont typeface="+mj-lt"/>
              <a:buAutoNum type="alphaLcParenR"/>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717461" marR="0" indent="-346034" algn="l" defTabSz="457143" rtl="0" eaLnBrk="1" fontAlgn="auto" latinLnBrk="0" hangingPunct="1">
              <a:lnSpc>
                <a:spcPct val="100000"/>
              </a:lnSpc>
              <a:spcBef>
                <a:spcPts val="0"/>
              </a:spcBef>
              <a:spcAft>
                <a:spcPts val="900"/>
              </a:spcAft>
              <a:buClr>
                <a:srgbClr val="6FACDE"/>
              </a:buClr>
              <a:buSzTx/>
              <a:buFont typeface="+mj-lt"/>
              <a:buAutoNum type="romanLcPeriod"/>
              <a:tabLst/>
              <a:defRPr kumimoji="0" lang="en-US" sz="13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Content Placeholder 2"/>
          <p:cNvSpPr>
            <a:spLocks noGrp="1"/>
          </p:cNvSpPr>
          <p:nvPr>
            <p:ph idx="15" hasCustomPrompt="1"/>
          </p:nvPr>
        </p:nvSpPr>
        <p:spPr>
          <a:xfrm>
            <a:off x="230177" y="1737360"/>
            <a:ext cx="4114800" cy="4023360"/>
          </a:xfrm>
        </p:spPr>
        <p:txBody>
          <a:bodyPr/>
          <a:lstStyle>
            <a:lvl1pPr marL="346034" marR="0" indent="-346034" algn="l" defTabSz="457143" rtl="0" eaLnBrk="1" fontAlgn="auto" latinLnBrk="0" hangingPunct="1">
              <a:lnSpc>
                <a:spcPct val="100000"/>
              </a:lnSpc>
              <a:spcBef>
                <a:spcPts val="0"/>
              </a:spcBef>
              <a:spcAft>
                <a:spcPts val="900"/>
              </a:spcAft>
              <a:buClr>
                <a:srgbClr val="6FACDE"/>
              </a:buClr>
              <a:buSzTx/>
              <a:buFont typeface="+mj-lt"/>
              <a:buAutoNum type="romanU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1pPr>
            <a:lvl2pPr marL="685718" marR="0" indent="-341273" algn="l" defTabSz="457143" rtl="0" eaLnBrk="1" fontAlgn="auto" latinLnBrk="0" hangingPunct="1">
              <a:lnSpc>
                <a:spcPct val="100000"/>
              </a:lnSpc>
              <a:spcBef>
                <a:spcPts val="0"/>
              </a:spcBef>
              <a:spcAft>
                <a:spcPts val="900"/>
              </a:spcAft>
              <a:buClr>
                <a:srgbClr val="6FACDE"/>
              </a:buClr>
              <a:buSzTx/>
              <a:buFont typeface="+mj-lt"/>
              <a:buAutoNum type="alphaUcPeriod"/>
              <a:tabLst/>
              <a:defRPr kumimoji="0" lang="en-US" sz="14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031748" marR="0" indent="-346034" algn="l" defTabSz="457143" rtl="0" eaLnBrk="1" fontAlgn="auto" latinLnBrk="0" hangingPunct="1">
              <a:lnSpc>
                <a:spcPct val="100000"/>
              </a:lnSpc>
              <a:spcBef>
                <a:spcPts val="0"/>
              </a:spcBef>
              <a:spcAft>
                <a:spcPts val="900"/>
              </a:spcAft>
              <a:buClr>
                <a:srgbClr val="6FACDE"/>
              </a:buClr>
              <a:buSzTx/>
              <a:buFont typeface="+mj-lt"/>
              <a:buAutoNum type="arabicPeriod"/>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371430" marR="0" indent="-341273" algn="l" defTabSz="457143" rtl="0" eaLnBrk="1" fontAlgn="auto" latinLnBrk="0" hangingPunct="1">
              <a:lnSpc>
                <a:spcPct val="100000"/>
              </a:lnSpc>
              <a:spcBef>
                <a:spcPts val="0"/>
              </a:spcBef>
              <a:spcAft>
                <a:spcPts val="900"/>
              </a:spcAft>
              <a:buClr>
                <a:srgbClr val="6FACDE"/>
              </a:buClr>
              <a:buSzTx/>
              <a:buFont typeface="+mj-lt"/>
              <a:buAutoNum type="alphaLcParenR"/>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717461" marR="0" indent="-346034" algn="l" defTabSz="457143" rtl="0" eaLnBrk="1" fontAlgn="auto" latinLnBrk="0" hangingPunct="1">
              <a:lnSpc>
                <a:spcPct val="100000"/>
              </a:lnSpc>
              <a:spcBef>
                <a:spcPts val="0"/>
              </a:spcBef>
              <a:spcAft>
                <a:spcPts val="900"/>
              </a:spcAft>
              <a:buClr>
                <a:srgbClr val="6FACDE"/>
              </a:buClr>
              <a:buSzTx/>
              <a:buFont typeface="+mj-lt"/>
              <a:buAutoNum type="romanLcPeriod"/>
              <a:tabLst/>
              <a:defRPr kumimoji="0" lang="en-US" sz="13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339394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8"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20046997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lvl1pPr defTabSz="119049">
              <a:tabLst/>
              <a:defRPr>
                <a:solidFill>
                  <a:schemeClr val="accent1"/>
                </a:solidFill>
              </a:defRPr>
            </a:lvl1pPr>
          </a:lstStyle>
          <a:p>
            <a:r>
              <a:rPr lang="en-US" dirty="0"/>
              <a:t>Click to edit Master title style</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7"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521395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114800" cy="4023360"/>
          </a:xfrm>
        </p:spPr>
        <p:txBody>
          <a:bodyPr>
            <a:no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526280" y="1737360"/>
            <a:ext cx="4114800" cy="4023360"/>
          </a:xfrm>
        </p:spPr>
        <p:txBody>
          <a:bodyPr>
            <a:no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697447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Right w Graphic ">
    <p:spTree>
      <p:nvGrpSpPr>
        <p:cNvPr id="1" name=""/>
        <p:cNvGrpSpPr/>
        <p:nvPr/>
      </p:nvGrpSpPr>
      <p:grpSpPr>
        <a:xfrm>
          <a:off x="0" y="0"/>
          <a:ext cx="0" cy="0"/>
          <a:chOff x="0" y="0"/>
          <a:chExt cx="0" cy="0"/>
        </a:xfrm>
      </p:grpSpPr>
      <p:sp>
        <p:nvSpPr>
          <p:cNvPr id="11" name="Rectangle 10"/>
          <p:cNvSpPr/>
          <p:nvPr userDrawn="1"/>
        </p:nvSpPr>
        <p:spPr>
          <a:xfrm>
            <a:off x="0" y="0"/>
            <a:ext cx="9144000" cy="688848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669280" y="2196660"/>
            <a:ext cx="3200400" cy="3291840"/>
          </a:xfrm>
        </p:spPr>
        <p:txBody>
          <a:bodyPr>
            <a:noAutofit/>
          </a:bodyPr>
          <a:lstStyle>
            <a:lvl1pPr marL="0" indent="0">
              <a:buNone/>
              <a:defRPr sz="1600">
                <a:solidFill>
                  <a:schemeClr val="tx2"/>
                </a:solidFill>
              </a:defRPr>
            </a:lvl1pPr>
          </a:lstStyle>
          <a:p>
            <a:pPr lvl="0"/>
            <a:r>
              <a:rPr lang="en-US" dirty="0"/>
              <a:t>Click to add text </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12" name="TextBox 11"/>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8"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340625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1" name="Rectangle 10"/>
          <p:cNvSpPr/>
          <p:nvPr userDrawn="1"/>
        </p:nvSpPr>
        <p:spPr>
          <a:xfrm>
            <a:off x="0" y="0"/>
            <a:ext cx="9144000" cy="688848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114800" cy="4480560"/>
          </a:xfrm>
        </p:spPr>
        <p:txBody>
          <a:bodyPr>
            <a:noAutofit/>
          </a:bodyPr>
          <a:lstStyle>
            <a:lvl1pPr marL="0" indent="0">
              <a:buNone/>
              <a:defRPr sz="1600">
                <a:solidFill>
                  <a:schemeClr val="tx2"/>
                </a:solidFill>
              </a:defRPr>
            </a:lvl1pPr>
          </a:lstStyle>
          <a:p>
            <a:pPr lvl="0"/>
            <a:r>
              <a:rPr lang="en-US" dirty="0"/>
              <a:t>Click to add text </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12" name="TextBox 11"/>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8"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3444370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11480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526280" y="1737360"/>
            <a:ext cx="411480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84" y="5223608"/>
            <a:ext cx="5163169" cy="163389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Tree>
    <p:extLst>
      <p:ext uri="{BB962C8B-B14F-4D97-AF65-F5344CB8AC3E}">
        <p14:creationId xmlns:p14="http://schemas.microsoft.com/office/powerpoint/2010/main" val="1466573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ext Blue Acc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8" name="Text Placeholder 6"/>
          <p:cNvSpPr txBox="1">
            <a:spLocks/>
          </p:cNvSpPr>
          <p:nvPr userDrawn="1"/>
        </p:nvSpPr>
        <p:spPr>
          <a:xfrm>
            <a:off x="5715008" y="6461760"/>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©2019 ARTHUR J. GALLAGHER &amp; CO. </a:t>
            </a:r>
          </a:p>
        </p:txBody>
      </p:sp>
      <p:sp>
        <p:nvSpPr>
          <p:cNvPr id="9" name="Rectangle 8"/>
          <p:cNvSpPr/>
          <p:nvPr userDrawn="1"/>
        </p:nvSpPr>
        <p:spPr>
          <a:xfrm>
            <a:off x="0" y="5234166"/>
            <a:ext cx="9144000" cy="1641092"/>
          </a:xfrm>
          <a:prstGeom prst="rect">
            <a:avLst/>
          </a:prstGeom>
          <a:blipFill dpi="0" rotWithShape="1">
            <a:blip r:embed="rId3">
              <a:alphaModFix amt="9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0"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
        <p:nvSpPr>
          <p:cNvPr id="11" name="Content Placeholder 2"/>
          <p:cNvSpPr>
            <a:spLocks noGrp="1"/>
          </p:cNvSpPr>
          <p:nvPr>
            <p:ph idx="1" hasCustomPrompt="1"/>
          </p:nvPr>
        </p:nvSpPr>
        <p:spPr>
          <a:xfrm>
            <a:off x="228600" y="1536882"/>
            <a:ext cx="7772400" cy="4498161"/>
          </a:xfrm>
          <a:prstGeom prst="rect">
            <a:avLst/>
          </a:prstGeom>
        </p:spPr>
        <p:txBody>
          <a:bodyPr/>
          <a:lstStyle>
            <a:lvl1pPr marL="228573" marR="0" indent="-228573"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1">
                    <a:lumMod val="75000"/>
                  </a:schemeClr>
                </a:solidFill>
              </a:defRPr>
            </a:lvl1pPr>
            <a:lvl2pPr marL="461903" marR="0" indent="-230161"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1">
                    <a:lumMod val="75000"/>
                  </a:schemeClr>
                </a:solidFill>
              </a:defRPr>
            </a:lvl2pPr>
            <a:lvl3pPr marL="684130" marR="0" indent="-230161" algn="l" defTabSz="457143"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1">
                    <a:lumMod val="75000"/>
                  </a:schemeClr>
                </a:solidFill>
              </a:defRPr>
            </a:lvl3pPr>
            <a:lvl4pPr marL="914286" marR="0" indent="-223812" algn="l" defTabSz="457143" rtl="0" eaLnBrk="1" fontAlgn="auto" latinLnBrk="0" hangingPunct="1">
              <a:lnSpc>
                <a:spcPct val="100000"/>
              </a:lnSpc>
              <a:spcBef>
                <a:spcPts val="0"/>
              </a:spcBef>
              <a:spcAft>
                <a:spcPts val="900"/>
              </a:spcAft>
              <a:buClr>
                <a:srgbClr val="6FACDE"/>
              </a:buClr>
              <a:buSzTx/>
              <a:buFont typeface="Arial"/>
              <a:buChar char="–"/>
              <a:tabLst/>
              <a:defRPr>
                <a:solidFill>
                  <a:schemeClr val="tx1">
                    <a:lumMod val="75000"/>
                  </a:schemeClr>
                </a:solidFill>
              </a:defRPr>
            </a:lvl4pPr>
            <a:lvl5pPr marL="1142858" marR="0" indent="-223812" algn="l" defTabSz="457143"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p:cNvSpPr>
            <a:spLocks noGrp="1"/>
          </p:cNvSpPr>
          <p:nvPr>
            <p:ph type="title"/>
          </p:nvPr>
        </p:nvSpPr>
        <p:spPr>
          <a:xfrm>
            <a:off x="228600" y="182880"/>
            <a:ext cx="5943600" cy="855805"/>
          </a:xfrm>
          <a:prstGeom prst="rect">
            <a:avLst/>
          </a:prstGeom>
        </p:spPr>
        <p:txBody>
          <a:bodyPr vert="horz" lIns="91440" tIns="45720" rIns="91440" bIns="45720" rtlCol="0" anchor="b" anchorCtr="0">
            <a:noAutofit/>
          </a:bodyPr>
          <a:lstStyle>
            <a:lvl1pPr defTabSz="119049">
              <a:tabLst/>
              <a:defRPr b="1">
                <a:solidFill>
                  <a:schemeClr val="accent1"/>
                </a:solidFill>
              </a:defRPr>
            </a:lvl1pPr>
          </a:lstStyle>
          <a:p>
            <a:r>
              <a:rPr lang="en-US" dirty="0"/>
              <a:t>Click to edit Master title style</a:t>
            </a:r>
          </a:p>
        </p:txBody>
      </p:sp>
      <p:sp>
        <p:nvSpPr>
          <p:cNvPr id="14" name="Text Placeholder 8"/>
          <p:cNvSpPr>
            <a:spLocks noGrp="1"/>
          </p:cNvSpPr>
          <p:nvPr>
            <p:ph type="body" sz="quarter" idx="14" hasCustomPrompt="1"/>
          </p:nvPr>
        </p:nvSpPr>
        <p:spPr>
          <a:xfrm>
            <a:off x="228600" y="104770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54523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309AE8C1-2EB9-4298-9740-1CDE32DE3B6C}" type="slidenum">
              <a:rPr lang="en-US" altLang="en-US"/>
              <a:pPr/>
              <a:t>‹#›</a:t>
            </a:fld>
            <a:endParaRPr lang="en-US" altLang="en-US"/>
          </a:p>
        </p:txBody>
      </p:sp>
    </p:spTree>
    <p:extLst>
      <p:ext uri="{BB962C8B-B14F-4D97-AF65-F5344CB8AC3E}">
        <p14:creationId xmlns:p14="http://schemas.microsoft.com/office/powerpoint/2010/main" val="1532469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Outline Orange Accent">
    <p:spTree>
      <p:nvGrpSpPr>
        <p:cNvPr id="1" name=""/>
        <p:cNvGrpSpPr/>
        <p:nvPr/>
      </p:nvGrpSpPr>
      <p:grpSpPr>
        <a:xfrm>
          <a:off x="0" y="0"/>
          <a:ext cx="0" cy="0"/>
          <a:chOff x="0" y="0"/>
          <a:chExt cx="0" cy="0"/>
        </a:xfrm>
      </p:grpSpPr>
      <p:sp>
        <p:nvSpPr>
          <p:cNvPr id="9" name="Rectangle 8"/>
          <p:cNvSpPr/>
          <p:nvPr userDrawn="1"/>
        </p:nvSpPr>
        <p:spPr>
          <a:xfrm>
            <a:off x="0" y="5234166"/>
            <a:ext cx="9144000" cy="1641092"/>
          </a:xfrm>
          <a:prstGeom prst="rect">
            <a:avLst/>
          </a:prstGeom>
          <a:blipFill dpi="0" rotWithShape="1">
            <a:blip r:embed="rId2">
              <a:alphaModFix amt="9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1002" y="84983"/>
            <a:ext cx="1789487" cy="728724"/>
          </a:xfrm>
          <a:prstGeom prst="rect">
            <a:avLst/>
          </a:prstGeom>
        </p:spPr>
      </p:pic>
      <p:sp>
        <p:nvSpPr>
          <p:cNvPr id="11" name="TextBox 10"/>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2" name="Text Placeholder 6"/>
          <p:cNvSpPr txBox="1">
            <a:spLocks/>
          </p:cNvSpPr>
          <p:nvPr userDrawn="1"/>
        </p:nvSpPr>
        <p:spPr>
          <a:xfrm>
            <a:off x="5715008" y="6398745"/>
            <a:ext cx="319116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143"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©2021 ARTHUR J. GALLAGHER &amp; CO. </a:t>
            </a:r>
          </a:p>
        </p:txBody>
      </p:sp>
      <p:sp>
        <p:nvSpPr>
          <p:cNvPr id="16" name="Title Placeholder 1"/>
          <p:cNvSpPr>
            <a:spLocks noGrp="1"/>
          </p:cNvSpPr>
          <p:nvPr>
            <p:ph type="title"/>
          </p:nvPr>
        </p:nvSpPr>
        <p:spPr>
          <a:xfrm>
            <a:off x="228600" y="182880"/>
            <a:ext cx="5943600" cy="855805"/>
          </a:xfrm>
          <a:prstGeom prst="rect">
            <a:avLst/>
          </a:prstGeom>
        </p:spPr>
        <p:txBody>
          <a:bodyPr vert="horz" lIns="91440" tIns="45720" rIns="91440" bIns="45720" rtlCol="0" anchor="b" anchorCtr="0">
            <a:noAutofit/>
          </a:bodyPr>
          <a:lstStyle>
            <a:lvl1pPr defTabSz="119049">
              <a:tabLst/>
              <a:defRPr b="1">
                <a:solidFill>
                  <a:schemeClr val="accent1"/>
                </a:solidFill>
              </a:defRPr>
            </a:lvl1pPr>
          </a:lstStyle>
          <a:p>
            <a:r>
              <a:rPr lang="en-US" dirty="0"/>
              <a:t>Click to edit Master title style</a:t>
            </a:r>
          </a:p>
        </p:txBody>
      </p:sp>
      <p:sp>
        <p:nvSpPr>
          <p:cNvPr id="18" name="Content Placeholder 2"/>
          <p:cNvSpPr>
            <a:spLocks noGrp="1"/>
          </p:cNvSpPr>
          <p:nvPr>
            <p:ph idx="1" hasCustomPrompt="1"/>
          </p:nvPr>
        </p:nvSpPr>
        <p:spPr>
          <a:xfrm>
            <a:off x="228600" y="1536882"/>
            <a:ext cx="7772400" cy="4498161"/>
          </a:xfrm>
          <a:prstGeom prst="rect">
            <a:avLst/>
          </a:prstGeom>
        </p:spPr>
        <p:txBody>
          <a:bodyPr vert="horz" lIns="91440" tIns="45720" rIns="91440" bIns="45720" rtlCol="0">
            <a:noAutofit/>
          </a:bodyPr>
          <a:lstStyle>
            <a:lvl1pPr>
              <a:defRPr lang="en-US" dirty="0" smtClean="0">
                <a:solidFill>
                  <a:schemeClr val="tx1">
                    <a:lumMod val="75000"/>
                  </a:schemeClr>
                </a:solidFill>
              </a:defRPr>
            </a:lvl1pPr>
            <a:lvl2pPr>
              <a:defRPr lang="en-US" dirty="0" smtClean="0">
                <a:solidFill>
                  <a:schemeClr val="tx1">
                    <a:lumMod val="75000"/>
                  </a:schemeClr>
                </a:solidFill>
              </a:defRPr>
            </a:lvl2pPr>
            <a:lvl3pPr>
              <a:defRPr lang="en-US" dirty="0" smtClean="0">
                <a:solidFill>
                  <a:schemeClr val="tx1">
                    <a:lumMod val="75000"/>
                  </a:schemeClr>
                </a:solidFill>
              </a:defRPr>
            </a:lvl3pPr>
            <a:lvl4pPr>
              <a:defRPr lang="en-US" dirty="0" smtClean="0">
                <a:solidFill>
                  <a:schemeClr val="tx1">
                    <a:lumMod val="75000"/>
                  </a:schemeClr>
                </a:solidFill>
              </a:defRPr>
            </a:lvl4pPr>
            <a:lvl5pPr>
              <a:defRPr lang="en-US" dirty="0" smtClean="0">
                <a:solidFill>
                  <a:schemeClr val="tx1">
                    <a:lumMod val="75000"/>
                  </a:schemeClr>
                </a:solidFill>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9" name="Text Placeholder 8"/>
          <p:cNvSpPr>
            <a:spLocks noGrp="1"/>
          </p:cNvSpPr>
          <p:nvPr>
            <p:ph type="body" sz="quarter" idx="14" hasCustomPrompt="1"/>
          </p:nvPr>
        </p:nvSpPr>
        <p:spPr>
          <a:xfrm>
            <a:off x="228600" y="104770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1409834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230741" y="1657884"/>
            <a:ext cx="8810079" cy="4307080"/>
          </a:xfrm>
        </p:spPr>
        <p:txBody>
          <a:bodyPr>
            <a:normAutofit/>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230742" y="738356"/>
            <a:ext cx="8793623" cy="822960"/>
          </a:xfrm>
          <a:prstGeom prst="rect">
            <a:avLst/>
          </a:prstGeom>
        </p:spPr>
        <p:txBody>
          <a:bodyPr vert="horz" lIns="9144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206181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39" t="10446" r="26217" b="15341"/>
          <a:stretch/>
        </p:blipFill>
        <p:spPr>
          <a:xfrm>
            <a:off x="-17869" y="-8545"/>
            <a:ext cx="9161869" cy="6131933"/>
          </a:xfrm>
          <a:prstGeom prst="rect">
            <a:avLst/>
          </a:prstGeom>
        </p:spPr>
      </p:pic>
      <p:pic>
        <p:nvPicPr>
          <p:cNvPr id="7"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700" y="4121149"/>
            <a:ext cx="9169400" cy="273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2"/>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Presenter Name | Date</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467" y="5334000"/>
            <a:ext cx="2555147" cy="1219200"/>
          </a:xfrm>
          <a:prstGeom prst="rect">
            <a:avLst/>
          </a:prstGeom>
        </p:spPr>
      </p:pic>
      <p:sp>
        <p:nvSpPr>
          <p:cNvPr id="9" name="Text Placeholder 6"/>
          <p:cNvSpPr txBox="1">
            <a:spLocks/>
          </p:cNvSpPr>
          <p:nvPr userDrawn="1"/>
        </p:nvSpPr>
        <p:spPr>
          <a:xfrm>
            <a:off x="143141"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89"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©2019 ARTHUR J. GALLAGHER &amp; CO. | AJG.COM</a:t>
            </a:r>
          </a:p>
        </p:txBody>
      </p:sp>
    </p:spTree>
    <p:extLst>
      <p:ext uri="{BB962C8B-B14F-4D97-AF65-F5344CB8AC3E}">
        <p14:creationId xmlns:p14="http://schemas.microsoft.com/office/powerpoint/2010/main" val="147190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1" y="2119359"/>
            <a:ext cx="8795759" cy="3922520"/>
          </a:xfrm>
          <a:prstGeom prst="rect">
            <a:avLst/>
          </a:prstGeom>
        </p:spPr>
        <p:txBody>
          <a:bodyPr>
            <a:norm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6" name="Text Placeholder 8"/>
          <p:cNvSpPr>
            <a:spLocks noGrp="1"/>
          </p:cNvSpPr>
          <p:nvPr>
            <p:ph type="body" sz="quarter" idx="13" hasCustomPrompt="1"/>
          </p:nvPr>
        </p:nvSpPr>
        <p:spPr>
          <a:xfrm>
            <a:off x="230736" y="1610453"/>
            <a:ext cx="8810715" cy="411480"/>
          </a:xfrm>
          <a:prstGeom prst="rect">
            <a:avLst/>
          </a:prstGeom>
        </p:spPr>
        <p:txBody>
          <a:bodyPr>
            <a:noAutofit/>
          </a:bodyPr>
          <a:lstStyle>
            <a:lvl1pPr marL="0" indent="0">
              <a:buNone/>
              <a:defRPr sz="1600" b="1">
                <a:solidFill>
                  <a:schemeClr val="tx1"/>
                </a:solidFill>
                <a:latin typeface="+mj-lt"/>
              </a:defRPr>
            </a:lvl1pPr>
          </a:lstStyle>
          <a:p>
            <a:pPr lvl="0"/>
            <a:r>
              <a:rPr lang="en-US" dirty="0"/>
              <a:t>Subtitle</a:t>
            </a:r>
          </a:p>
        </p:txBody>
      </p:sp>
      <p:sp>
        <p:nvSpPr>
          <p:cNvPr id="8" name="Title Placeholder 1"/>
          <p:cNvSpPr>
            <a:spLocks noGrp="1"/>
          </p:cNvSpPr>
          <p:nvPr>
            <p:ph type="title"/>
          </p:nvPr>
        </p:nvSpPr>
        <p:spPr>
          <a:xfrm>
            <a:off x="230737" y="763995"/>
            <a:ext cx="8793623" cy="822960"/>
          </a:xfrm>
          <a:prstGeom prst="rect">
            <a:avLst/>
          </a:prstGeom>
        </p:spPr>
        <p:txBody>
          <a:bodyPr vert="horz" lIns="9144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54989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4" name="Rectangle: Top Corners Rounded 3" hidden="1">
            <a:extLst>
              <a:ext uri="{FF2B5EF4-FFF2-40B4-BE49-F238E27FC236}">
                <a16:creationId xmlns:a16="http://schemas.microsoft.com/office/drawing/2014/main" id="{5A46739B-7369-4E93-A5BA-17F6CDF8A294}"/>
              </a:ext>
            </a:extLst>
          </p:cNvPr>
          <p:cNvSpPr/>
          <p:nvPr userDrawn="1"/>
        </p:nvSpPr>
        <p:spPr>
          <a:xfrm>
            <a:off x="7039305" y="-2"/>
            <a:ext cx="1879983" cy="389107"/>
          </a:xfrm>
          <a:prstGeom prst="round2SameRect">
            <a:avLst>
              <a:gd name="adj1" fmla="val 0"/>
              <a:gd name="adj2" fmla="val 353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751" b="1" dirty="0">
                <a:solidFill>
                  <a:schemeClr val="bg1"/>
                </a:solidFill>
              </a:rPr>
              <a:t>ABOUT HEALTHPARTNERS </a:t>
            </a:r>
          </a:p>
        </p:txBody>
      </p:sp>
    </p:spTree>
    <p:extLst>
      <p:ext uri="{BB962C8B-B14F-4D97-AF65-F5344CB8AC3E}">
        <p14:creationId xmlns:p14="http://schemas.microsoft.com/office/powerpoint/2010/main" val="18775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90606CD7-B30E-4C1C-B68B-955FA45274D7}" type="slidenum">
              <a:rPr lang="en-US" altLang="en-US"/>
              <a:pPr/>
              <a:t>‹#›</a:t>
            </a:fld>
            <a:endParaRPr lang="en-US" altLang="en-US"/>
          </a:p>
        </p:txBody>
      </p:sp>
    </p:spTree>
    <p:extLst>
      <p:ext uri="{BB962C8B-B14F-4D97-AF65-F5344CB8AC3E}">
        <p14:creationId xmlns:p14="http://schemas.microsoft.com/office/powerpoint/2010/main" val="27045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84B047B4-A3CE-4793-BA19-C3CE0AF1C15E}" type="slidenum">
              <a:rPr lang="en-US" altLang="en-US"/>
              <a:pPr/>
              <a:t>‹#›</a:t>
            </a:fld>
            <a:endParaRPr lang="en-US" altLang="en-US"/>
          </a:p>
        </p:txBody>
      </p:sp>
    </p:spTree>
    <p:extLst>
      <p:ext uri="{BB962C8B-B14F-4D97-AF65-F5344CB8AC3E}">
        <p14:creationId xmlns:p14="http://schemas.microsoft.com/office/powerpoint/2010/main" val="25414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theme" Target="../theme/theme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879849" y="5486400"/>
            <a:ext cx="6264151" cy="1371600"/>
          </a:xfrm>
          <a:prstGeom prst="rect">
            <a:avLst/>
          </a:prstGeom>
        </p:spPr>
      </p:pic>
      <p:sp>
        <p:nvSpPr>
          <p:cNvPr id="2"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85800" y="1463040"/>
            <a:ext cx="7589520" cy="4480560"/>
          </a:xfrm>
          <a:prstGeom prst="rect">
            <a:avLst/>
          </a:prstGeom>
        </p:spPr>
        <p:txBody>
          <a:bodyPr vert="horz" lIns="91440" tIns="45720" rIns="91440" bIns="45720" rtlCol="0">
            <a:normAutofit/>
          </a:bodyPr>
          <a:lstStyle/>
          <a:p>
            <a:pPr lvl="0"/>
            <a:endParaRPr lang="en-US" dirty="0"/>
          </a:p>
        </p:txBody>
      </p:sp>
      <p:sp>
        <p:nvSpPr>
          <p:cNvPr id="8" name="Text Placeholder 6"/>
          <p:cNvSpPr txBox="1">
            <a:spLocks/>
          </p:cNvSpPr>
          <p:nvPr userDrawn="1"/>
        </p:nvSpPr>
        <p:spPr>
          <a:xfrm>
            <a:off x="5109553" y="6497588"/>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2021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9" name="TextBox 8"/>
          <p:cNvSpPr txBox="1"/>
          <p:nvPr userDrawn="1"/>
        </p:nvSpPr>
        <p:spPr>
          <a:xfrm>
            <a:off x="8577264" y="6264090"/>
            <a:ext cx="32384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61488" y="0"/>
            <a:ext cx="2282512" cy="1112108"/>
          </a:xfrm>
          <a:prstGeom prst="rect">
            <a:avLst/>
          </a:prstGeom>
        </p:spPr>
      </p:pic>
    </p:spTree>
    <p:extLst>
      <p:ext uri="{BB962C8B-B14F-4D97-AF65-F5344CB8AC3E}">
        <p14:creationId xmlns:p14="http://schemas.microsoft.com/office/powerpoint/2010/main" val="1810730002"/>
      </p:ext>
    </p:extLst>
  </p:cSld>
  <p:clrMap bg1="lt1" tx1="dk1" bg2="lt2" tx2="dk2" accent1="accent1" accent2="accent2" accent3="accent3" accent4="accent4" accent5="accent5" accent6="accent6" hlink="hlink" folHlink="folHlink"/>
  <p:sldLayoutIdLst>
    <p:sldLayoutId id="2147483828" r:id="rId1"/>
    <p:sldLayoutId id="214748388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ct val="20000"/>
        </a:spcBef>
        <a:buFont typeface="Arial"/>
        <a:buNone/>
        <a:defRPr sz="2400" kern="1200" baseline="0">
          <a:solidFill>
            <a:schemeClr val="tx2"/>
          </a:solidFill>
          <a:latin typeface="+mn-lt"/>
          <a:ea typeface="+mn-ea"/>
          <a:cs typeface="Times New Roman"/>
        </a:defRPr>
      </a:lvl1pPr>
      <a:lvl2pPr marL="457200" indent="0" algn="l" defTabSz="457200" rtl="0" eaLnBrk="1" latinLnBrk="0" hangingPunct="1">
        <a:spcBef>
          <a:spcPct val="20000"/>
        </a:spcBef>
        <a:buFont typeface="Arial"/>
        <a:buNone/>
        <a:defRPr sz="2400" kern="1200">
          <a:solidFill>
            <a:srgbClr val="898D8D"/>
          </a:solidFill>
          <a:latin typeface="+mn-lt"/>
          <a:ea typeface="+mn-ea"/>
          <a:cs typeface="Times New Roman"/>
        </a:defRPr>
      </a:lvl2pPr>
      <a:lvl3pPr marL="801687" indent="0" algn="l" defTabSz="457200" rtl="0" eaLnBrk="1" latinLnBrk="0" hangingPunct="1">
        <a:spcBef>
          <a:spcPct val="20000"/>
        </a:spcBef>
        <a:buFont typeface="Arial"/>
        <a:buNone/>
        <a:defRPr sz="2200" kern="1200">
          <a:solidFill>
            <a:srgbClr val="898D8D"/>
          </a:solidFill>
          <a:latin typeface="+mn-lt"/>
          <a:ea typeface="+mn-ea"/>
          <a:cs typeface="Times New Roman"/>
        </a:defRPr>
      </a:lvl3pPr>
      <a:lvl4pPr marL="1031875" indent="0" algn="l" defTabSz="457200" rtl="0" eaLnBrk="1" latinLnBrk="0" hangingPunct="1">
        <a:spcBef>
          <a:spcPct val="20000"/>
        </a:spcBef>
        <a:buFont typeface="Arial"/>
        <a:buNone/>
        <a:defRPr sz="2000" kern="1200">
          <a:solidFill>
            <a:srgbClr val="898D8D"/>
          </a:solidFill>
          <a:latin typeface="+mn-lt"/>
          <a:ea typeface="+mn-ea"/>
          <a:cs typeface="Times New Roman"/>
        </a:defRPr>
      </a:lvl4pPr>
      <a:lvl5pPr marL="1255712" indent="0" algn="l" defTabSz="457200" rtl="0" eaLnBrk="1" latinLnBrk="0" hangingPunct="1">
        <a:spcBef>
          <a:spcPct val="20000"/>
        </a:spcBef>
        <a:buFont typeface="Arial"/>
        <a:buNone/>
        <a:defRPr sz="1800" kern="1200">
          <a:solidFill>
            <a:srgbClr val="898D8D"/>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Date Placeholder 3"/>
          <p:cNvSpPr>
            <a:spLocks noGrp="1"/>
          </p:cNvSpPr>
          <p:nvPr>
            <p:ph type="dt" sz="half" idx="2"/>
          </p:nvPr>
        </p:nvSpPr>
        <p:spPr bwMode="auto">
          <a:xfrm>
            <a:off x="457200" y="6356351"/>
            <a:ext cx="2133600" cy="366183"/>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ヒラギノ角ゴ Pro W3" charset="0"/>
                <a:cs typeface="ヒラギノ角ゴ Pro W3" charset="0"/>
                <a:sym typeface="Helvetica Light" charset="0"/>
              </a:defRPr>
            </a:lvl1pPr>
          </a:lstStyle>
          <a:p>
            <a:pPr>
              <a:defRPr/>
            </a:pPr>
            <a:endParaRPr lang="en-US"/>
          </a:p>
        </p:txBody>
      </p:sp>
      <p:sp>
        <p:nvSpPr>
          <p:cNvPr id="3077" name="Footer Placeholder 4"/>
          <p:cNvSpPr>
            <a:spLocks noGrp="1"/>
          </p:cNvSpPr>
          <p:nvPr>
            <p:ph type="ftr" sz="quarter" idx="3"/>
          </p:nvPr>
        </p:nvSpPr>
        <p:spPr bwMode="auto">
          <a:xfrm>
            <a:off x="3124200" y="6356351"/>
            <a:ext cx="2895600" cy="366183"/>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ヒラギノ角ゴ Pro W3" charset="0"/>
                <a:cs typeface="ヒラギノ角ゴ Pro W3" charset="0"/>
                <a:sym typeface="Helvetica Light" charset="0"/>
              </a:defRPr>
            </a:lvl1pPr>
          </a:lstStyle>
          <a:p>
            <a:pPr>
              <a:defRPr/>
            </a:pPr>
            <a:endParaRPr lang="en-US"/>
          </a:p>
        </p:txBody>
      </p:sp>
      <p:sp>
        <p:nvSpPr>
          <p:cNvPr id="3078" name="Slide Number Placeholder 5"/>
          <p:cNvSpPr>
            <a:spLocks noGrp="1"/>
          </p:cNvSpPr>
          <p:nvPr>
            <p:ph type="sldNum" sz="quarter" idx="4"/>
          </p:nvPr>
        </p:nvSpPr>
        <p:spPr bwMode="auto">
          <a:xfrm>
            <a:off x="6553200" y="6356351"/>
            <a:ext cx="2133600" cy="366183"/>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1D5EB54-EAE6-4D3D-A782-27B21CB9440C}" type="slidenum">
              <a:rPr lang="en-US" altLang="en-US"/>
              <a:pPr/>
              <a:t>‹#›</a:t>
            </a:fld>
            <a:endParaRPr lang="en-US" altLang="en-US"/>
          </a:p>
        </p:txBody>
      </p:sp>
      <p:sp>
        <p:nvSpPr>
          <p:cNvPr id="7" name="Title 1"/>
          <p:cNvSpPr txBox="1">
            <a:spLocks/>
          </p:cNvSpPr>
          <p:nvPr userDrawn="1"/>
        </p:nvSpPr>
        <p:spPr>
          <a:xfrm>
            <a:off x="893763" y="747185"/>
            <a:ext cx="7358062" cy="100118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400">
                <a:sym typeface="Helvetica Light"/>
              </a:rPr>
              <a:t>Header</a:t>
            </a:r>
            <a:endParaRPr lang="en-US" sz="4400" dirty="0">
              <a:sym typeface="Helvetica Light"/>
            </a:endParaRPr>
          </a:p>
        </p:txBody>
      </p:sp>
      <p:sp>
        <p:nvSpPr>
          <p:cNvPr id="8" name="Text Placeholder 2"/>
          <p:cNvSpPr txBox="1">
            <a:spLocks/>
          </p:cNvSpPr>
          <p:nvPr userDrawn="1"/>
        </p:nvSpPr>
        <p:spPr>
          <a:xfrm>
            <a:off x="892176" y="1943100"/>
            <a:ext cx="7358063" cy="795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3200">
                <a:sym typeface="Helvetica Light"/>
              </a:rPr>
              <a:t>Text</a:t>
            </a:r>
            <a:endParaRPr lang="en-US" sz="3200" dirty="0">
              <a:sym typeface="Helvetica Light"/>
            </a:endParaRPr>
          </a:p>
        </p:txBody>
      </p:sp>
      <p:pic>
        <p:nvPicPr>
          <p:cNvPr id="3081" name="Picture 8" descr="SCSC_PPT_BottomFoote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34100"/>
            <a:ext cx="9144000" cy="7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66485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5" descr="SCSC_PPT_BottomFooter.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6134100"/>
            <a:ext cx="9144000" cy="7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userDrawn="1"/>
        </p:nvSpPr>
        <p:spPr>
          <a:xfrm>
            <a:off x="8628063" y="6356351"/>
            <a:ext cx="254000" cy="338667"/>
          </a:xfrm>
          <a:prstGeom prst="ellipse">
            <a:avLst/>
          </a:prstGeom>
          <a:ln>
            <a:solidFill>
              <a:srgbClr val="FBB040"/>
            </a:solidFill>
          </a:ln>
        </p:spPr>
        <p:style>
          <a:lnRef idx="2">
            <a:schemeClr val="accent1"/>
          </a:lnRef>
          <a:fillRef idx="1">
            <a:schemeClr val="lt1"/>
          </a:fillRef>
          <a:effectRef idx="0">
            <a:schemeClr val="accent1"/>
          </a:effectRef>
          <a:fontRef idx="minor">
            <a:schemeClr val="dk1"/>
          </a:fontRef>
        </p:style>
        <p:txBody>
          <a:bodyPr anchor="ctr"/>
          <a:lstStyle/>
          <a:p>
            <a:pPr algn="ctr" defTabSz="366702" eaLnBrk="1" fontAlgn="auto" hangingPunct="1">
              <a:spcBef>
                <a:spcPts val="0"/>
              </a:spcBef>
              <a:spcAft>
                <a:spcPts val="0"/>
              </a:spcAft>
              <a:defRPr/>
            </a:pPr>
            <a:endParaRPr lang="en-US" sz="1800" kern="0" dirty="0">
              <a:sym typeface="Helvetica Light"/>
            </a:endParaRPr>
          </a:p>
        </p:txBody>
      </p:sp>
      <p:sp>
        <p:nvSpPr>
          <p:cNvPr id="1030" name="Slide Number Placeholder 21"/>
          <p:cNvSpPr>
            <a:spLocks noGrp="1"/>
          </p:cNvSpPr>
          <p:nvPr>
            <p:ph type="sldNum" sz="quarter" idx="4"/>
          </p:nvPr>
        </p:nvSpPr>
        <p:spPr bwMode="auto">
          <a:xfrm>
            <a:off x="8628063" y="6356351"/>
            <a:ext cx="254000" cy="366183"/>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72DDFC3-C2D9-4A8E-9682-9CFA3DDB7F3A}" type="slidenum">
              <a:rPr lang="en-US" altLang="en-US"/>
              <a:pPr/>
              <a:t>‹#›</a:t>
            </a:fld>
            <a:endParaRPr lang="en-US" altLang="en-US"/>
          </a:p>
        </p:txBody>
      </p:sp>
    </p:spTree>
    <p:extLst>
      <p:ext uri="{BB962C8B-B14F-4D97-AF65-F5344CB8AC3E}">
        <p14:creationId xmlns:p14="http://schemas.microsoft.com/office/powerpoint/2010/main" val="364734664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Franklin Gothic Medium"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Franklin Gothic Medium"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Franklin Gothic Medium"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Franklin Gothic Medium"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Franklin Gothic Medium"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Franklin Gothic Medium"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Franklin Gothic Medium"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Franklin Gothic Medium"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Date Placeholder 3"/>
          <p:cNvSpPr>
            <a:spLocks noGrp="1"/>
          </p:cNvSpPr>
          <p:nvPr>
            <p:ph type="dt" sz="half" idx="2"/>
          </p:nvPr>
        </p:nvSpPr>
        <p:spPr bwMode="auto">
          <a:xfrm>
            <a:off x="457200" y="6356351"/>
            <a:ext cx="2133600" cy="366183"/>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ヒラギノ角ゴ Pro W3" charset="0"/>
                <a:cs typeface="ヒラギノ角ゴ Pro W3" charset="0"/>
                <a:sym typeface="Helvetica Light" charset="0"/>
              </a:defRPr>
            </a:lvl1pPr>
          </a:lstStyle>
          <a:p>
            <a:pPr>
              <a:defRPr/>
            </a:pPr>
            <a:endParaRPr lang="en-US"/>
          </a:p>
        </p:txBody>
      </p:sp>
      <p:sp>
        <p:nvSpPr>
          <p:cNvPr id="2053" name="Footer Placeholder 4"/>
          <p:cNvSpPr>
            <a:spLocks noGrp="1"/>
          </p:cNvSpPr>
          <p:nvPr>
            <p:ph type="ftr" sz="quarter" idx="3"/>
          </p:nvPr>
        </p:nvSpPr>
        <p:spPr bwMode="auto">
          <a:xfrm>
            <a:off x="3124200" y="6356351"/>
            <a:ext cx="2895600" cy="366183"/>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ヒラギノ角ゴ Pro W3" charset="0"/>
                <a:cs typeface="ヒラギノ角ゴ Pro W3" charset="0"/>
                <a:sym typeface="Helvetica Light" charset="0"/>
              </a:defRPr>
            </a:lvl1pPr>
          </a:lstStyle>
          <a:p>
            <a:pPr>
              <a:defRPr/>
            </a:pPr>
            <a:endParaRPr lang="en-US"/>
          </a:p>
        </p:txBody>
      </p:sp>
      <p:sp>
        <p:nvSpPr>
          <p:cNvPr id="2054" name="Slide Number Placeholder 5"/>
          <p:cNvSpPr>
            <a:spLocks noGrp="1"/>
          </p:cNvSpPr>
          <p:nvPr>
            <p:ph type="sldNum" sz="quarter" idx="4"/>
          </p:nvPr>
        </p:nvSpPr>
        <p:spPr bwMode="auto">
          <a:xfrm>
            <a:off x="6553200" y="6356351"/>
            <a:ext cx="2133600" cy="366183"/>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E49249C-7491-4A6E-9107-70ECB0800138}" type="slidenum">
              <a:rPr lang="en-US" altLang="en-US"/>
              <a:pPr/>
              <a:t>‹#›</a:t>
            </a:fld>
            <a:endParaRPr lang="en-US" altLang="en-US"/>
          </a:p>
        </p:txBody>
      </p:sp>
    </p:spTree>
    <p:extLst>
      <p:ext uri="{BB962C8B-B14F-4D97-AF65-F5344CB8AC3E}">
        <p14:creationId xmlns:p14="http://schemas.microsoft.com/office/powerpoint/2010/main" val="415796628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228600" y="6522727"/>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411081385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Lst>
  <p:hf hdr="0" ftr="0"/>
  <p:txStyles>
    <p:titleStyle>
      <a:lvl1pPr algn="l" defTabSz="457143" rtl="0" eaLnBrk="1" latinLnBrk="0" hangingPunct="1">
        <a:spcBef>
          <a:spcPct val="0"/>
        </a:spcBef>
        <a:buNone/>
        <a:defRPr sz="2400" kern="1200">
          <a:solidFill>
            <a:schemeClr val="accent1"/>
          </a:solidFill>
          <a:latin typeface="+mj-lt"/>
          <a:ea typeface="+mj-ea"/>
          <a:cs typeface="+mj-cs"/>
        </a:defRPr>
      </a:lvl1pPr>
    </p:titleStyle>
    <p:bodyStyle>
      <a:lvl1pPr marL="228573" indent="-228573" algn="l" defTabSz="457143"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03" indent="-230161" algn="l" defTabSz="457143"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130" indent="-230161" algn="l" defTabSz="457143"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286" indent="-223812" algn="l" defTabSz="457143"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2858" indent="-223812" algn="l" defTabSz="457143"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286" indent="-228573" algn="l" defTabSz="457143" rtl="0" eaLnBrk="1" latinLnBrk="0" hangingPunct="1">
        <a:spcBef>
          <a:spcPct val="20000"/>
        </a:spcBef>
        <a:buFont typeface="Arial"/>
        <a:buChar char="•"/>
        <a:defRPr sz="2000" kern="1200">
          <a:solidFill>
            <a:schemeClr val="tx1"/>
          </a:solidFill>
          <a:latin typeface="+mn-lt"/>
          <a:ea typeface="+mn-ea"/>
          <a:cs typeface="+mn-cs"/>
        </a:defRPr>
      </a:lvl6pPr>
      <a:lvl7pPr marL="2971430" indent="-228573" algn="l" defTabSz="457143" rtl="0" eaLnBrk="1" latinLnBrk="0" hangingPunct="1">
        <a:spcBef>
          <a:spcPct val="20000"/>
        </a:spcBef>
        <a:buFont typeface="Arial"/>
        <a:buChar char="•"/>
        <a:defRPr sz="2000" kern="1200">
          <a:solidFill>
            <a:schemeClr val="tx1"/>
          </a:solidFill>
          <a:latin typeface="+mn-lt"/>
          <a:ea typeface="+mn-ea"/>
          <a:cs typeface="+mn-cs"/>
        </a:defRPr>
      </a:lvl7pPr>
      <a:lvl8pPr marL="3428573" indent="-228573" algn="l" defTabSz="457143" rtl="0" eaLnBrk="1" latinLnBrk="0" hangingPunct="1">
        <a:spcBef>
          <a:spcPct val="20000"/>
        </a:spcBef>
        <a:buFont typeface="Arial"/>
        <a:buChar char="•"/>
        <a:defRPr sz="2000" kern="1200">
          <a:solidFill>
            <a:schemeClr val="tx1"/>
          </a:solidFill>
          <a:latin typeface="+mn-lt"/>
          <a:ea typeface="+mn-ea"/>
          <a:cs typeface="+mn-cs"/>
        </a:defRPr>
      </a:lvl8pPr>
      <a:lvl9pPr marL="3885718" indent="-228573" algn="l" defTabSz="4571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30" algn="l" defTabSz="457143" rtl="0" eaLnBrk="1" latinLnBrk="0" hangingPunct="1">
        <a:defRPr sz="1800" kern="1200">
          <a:solidFill>
            <a:schemeClr val="tx1"/>
          </a:solidFill>
          <a:latin typeface="+mn-lt"/>
          <a:ea typeface="+mn-ea"/>
          <a:cs typeface="+mn-cs"/>
        </a:defRPr>
      </a:lvl4pPr>
      <a:lvl5pPr marL="1828573" algn="l" defTabSz="457143" rtl="0" eaLnBrk="1" latinLnBrk="0" hangingPunct="1">
        <a:defRPr sz="1800" kern="1200">
          <a:solidFill>
            <a:schemeClr val="tx1"/>
          </a:solidFill>
          <a:latin typeface="+mn-lt"/>
          <a:ea typeface="+mn-ea"/>
          <a:cs typeface="+mn-cs"/>
        </a:defRPr>
      </a:lvl5pPr>
      <a:lvl6pPr marL="2285718"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0" algn="l" defTabSz="457143" rtl="0" eaLnBrk="1" latinLnBrk="0" hangingPunct="1">
        <a:defRPr sz="1800" kern="1200">
          <a:solidFill>
            <a:schemeClr val="tx1"/>
          </a:solidFill>
          <a:latin typeface="+mn-lt"/>
          <a:ea typeface="+mn-ea"/>
          <a:cs typeface="+mn-cs"/>
        </a:defRPr>
      </a:lvl8pPr>
      <a:lvl9pPr marL="3657143" algn="l" defTabSz="4571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hyperlink" Target="https://www.irs.gov/pub/irs-pdf/p969.pdf" TargetMode="External"/><Relationship Id="rId7" Type="http://schemas.openxmlformats.org/officeDocument/2006/relationships/diagramLayout" Target="../diagrams/layout5.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diagramData" Target="../diagrams/data5.xml"/><Relationship Id="rId5" Type="http://schemas.openxmlformats.org/officeDocument/2006/relationships/image" Target="../media/image34.jpg"/><Relationship Id="rId10" Type="http://schemas.microsoft.com/office/2007/relationships/diagramDrawing" Target="../diagrams/drawing5.xml"/><Relationship Id="rId4" Type="http://schemas.openxmlformats.org/officeDocument/2006/relationships/hyperlink" Target="https://www.irs.gov/pub/irs-pdf/p502.pdf" TargetMode="External"/><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3" Type="http://schemas.openxmlformats.org/officeDocument/2006/relationships/hyperlink" Target="https://www.irs.gov/pub/irs-pdf/p502.pdf" TargetMode="External"/><Relationship Id="rId2" Type="http://schemas.openxmlformats.org/officeDocument/2006/relationships/hyperlink" Target="https://www.irs.gov/pub/irs-pdf/p969.pdf" TargetMode="External"/><Relationship Id="rId1" Type="http://schemas.openxmlformats.org/officeDocument/2006/relationships/slideLayout" Target="../slideLayouts/slideLayout70.xml"/><Relationship Id="rId5" Type="http://schemas.openxmlformats.org/officeDocument/2006/relationships/image" Target="../media/image36.emf"/><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Leif_Peterson@ajg.co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mhc2.welcometomedica.com/hom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hyperlink" Target="https://go.omadahealth.com/mhc" TargetMode="External"/><Relationship Id="rId4" Type="http://schemas.openxmlformats.org/officeDocument/2006/relationships/image" Target="../media/image54.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go.omadahealth.com/mhc" TargetMode="External"/><Relationship Id="rId3" Type="http://schemas.openxmlformats.org/officeDocument/2006/relationships/image" Target="../media/image53.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hyperlink" Target="https://www.irs.gov/pub/irs-pdf/p502.pdf" TargetMode="External"/><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hyperlink" Target="http://www.treasury.gov/resource-center/faqs/Taxes/Pages/Health-Savings-Accounts.aspx" TargetMode="External"/><Relationship Id="rId5" Type="http://schemas.openxmlformats.org/officeDocument/2006/relationships/image" Target="../media/image32.emf"/><Relationship Id="rId10" Type="http://schemas.openxmlformats.org/officeDocument/2006/relationships/hyperlink" Target="https://www.irs.gov/pub/irs-pdf/p969.pdf" TargetMode="External"/><Relationship Id="rId4" Type="http://schemas.openxmlformats.org/officeDocument/2006/relationships/image" Target="../media/image31.emf"/><Relationship Id="rId9" Type="http://schemas.openxmlformats.org/officeDocument/2006/relationships/hyperlink" Target="https://www.irs.gov/pub/irs-pdf/p503.pdf"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Agenda</a:t>
            </a:r>
          </a:p>
        </p:txBody>
      </p:sp>
      <p:graphicFrame>
        <p:nvGraphicFramePr>
          <p:cNvPr id="2" name="Diagram 1"/>
          <p:cNvGraphicFramePr/>
          <p:nvPr>
            <p:extLst>
              <p:ext uri="{D42A27DB-BD31-4B8C-83A1-F6EECF244321}">
                <p14:modId xmlns:p14="http://schemas.microsoft.com/office/powerpoint/2010/main" val="613793432"/>
              </p:ext>
            </p:extLst>
          </p:nvPr>
        </p:nvGraphicFramePr>
        <p:xfrm>
          <a:off x="805744" y="1557646"/>
          <a:ext cx="787153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080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Savings Account - HSA</a:t>
            </a:r>
          </a:p>
        </p:txBody>
      </p:sp>
      <p:sp>
        <p:nvSpPr>
          <p:cNvPr id="3" name="Content Placeholder 2"/>
          <p:cNvSpPr>
            <a:spLocks noGrp="1"/>
          </p:cNvSpPr>
          <p:nvPr>
            <p:ph idx="1"/>
          </p:nvPr>
        </p:nvSpPr>
        <p:spPr/>
        <p:txBody>
          <a:bodyPr/>
          <a:lstStyle/>
          <a:p>
            <a:pPr>
              <a:buClr>
                <a:schemeClr val="tx2"/>
              </a:buClr>
            </a:pPr>
            <a:r>
              <a:rPr lang="en-US" dirty="0"/>
              <a:t>Accountholder, Spouse, Tax Dependents expenses</a:t>
            </a:r>
          </a:p>
          <a:p>
            <a:endParaRPr lang="en-US" dirty="0"/>
          </a:p>
          <a:p>
            <a:endParaRPr lang="en-US" dirty="0"/>
          </a:p>
        </p:txBody>
      </p:sp>
      <p:sp>
        <p:nvSpPr>
          <p:cNvPr id="5" name="Text Placeholder 4"/>
          <p:cNvSpPr>
            <a:spLocks noGrp="1"/>
          </p:cNvSpPr>
          <p:nvPr>
            <p:ph type="body" sz="quarter" idx="14"/>
          </p:nvPr>
        </p:nvSpPr>
        <p:spPr/>
        <p:txBody>
          <a:bodyPr/>
          <a:lstStyle/>
          <a:p>
            <a:r>
              <a:rPr lang="en-US" dirty="0"/>
              <a:t>Expenses</a:t>
            </a:r>
          </a:p>
        </p:txBody>
      </p:sp>
      <p:sp>
        <p:nvSpPr>
          <p:cNvPr id="9" name="Content Placeholder 2"/>
          <p:cNvSpPr txBox="1">
            <a:spLocks/>
          </p:cNvSpPr>
          <p:nvPr/>
        </p:nvSpPr>
        <p:spPr>
          <a:xfrm>
            <a:off x="4474635" y="2160271"/>
            <a:ext cx="4114800" cy="3017520"/>
          </a:xfrm>
          <a:prstGeom prst="rect">
            <a:avLst/>
          </a:prstGeom>
        </p:spPr>
        <p:txBody>
          <a:bodyPr vert="horz" lIns="91440" tIns="45720" rIns="91440" bIns="4572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a:p>
            <a:endParaRPr lang="en-US" dirty="0"/>
          </a:p>
        </p:txBody>
      </p:sp>
      <p:sp>
        <p:nvSpPr>
          <p:cNvPr id="14" name="Rectangle 13"/>
          <p:cNvSpPr/>
          <p:nvPr/>
        </p:nvSpPr>
        <p:spPr>
          <a:xfrm>
            <a:off x="367146" y="6173919"/>
            <a:ext cx="5583388" cy="276999"/>
          </a:xfrm>
          <a:prstGeom prst="rect">
            <a:avLst/>
          </a:prstGeom>
        </p:spPr>
        <p:txBody>
          <a:bodyPr wrap="none">
            <a:spAutoFit/>
          </a:bodyPr>
          <a:lstStyle/>
          <a:p>
            <a:r>
              <a:rPr lang="en-US" sz="1200" i="1" dirty="0">
                <a:solidFill>
                  <a:schemeClr val="tx2"/>
                </a:solidFill>
              </a:rPr>
              <a:t>This is a summary only. Learn more: </a:t>
            </a:r>
            <a:r>
              <a:rPr lang="en-US" sz="1200" i="1" dirty="0">
                <a:solidFill>
                  <a:schemeClr val="tx2"/>
                </a:solidFill>
                <a:hlinkClick r:id="rId3"/>
              </a:rPr>
              <a:t>IRS Publication 969 </a:t>
            </a:r>
            <a:r>
              <a:rPr lang="en-US" sz="1200" i="1" dirty="0">
                <a:solidFill>
                  <a:schemeClr val="tx2"/>
                </a:solidFill>
              </a:rPr>
              <a:t>&amp; </a:t>
            </a:r>
            <a:r>
              <a:rPr lang="en-US" sz="1200" i="1" dirty="0">
                <a:solidFill>
                  <a:schemeClr val="tx2"/>
                </a:solidFill>
                <a:hlinkClick r:id="rId4"/>
              </a:rPr>
              <a:t>IRS Publication 502</a:t>
            </a:r>
            <a:endParaRPr lang="en-US" sz="1200" i="1" dirty="0">
              <a:solidFill>
                <a:schemeClr val="tx2"/>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63" y="2536189"/>
            <a:ext cx="4375135" cy="2916755"/>
          </a:xfrm>
          <a:prstGeom prst="rect">
            <a:avLst/>
          </a:prstGeom>
        </p:spPr>
      </p:pic>
      <p:sp>
        <p:nvSpPr>
          <p:cNvPr id="20" name="Content Placeholder 2"/>
          <p:cNvSpPr txBox="1">
            <a:spLocks/>
          </p:cNvSpPr>
          <p:nvPr/>
        </p:nvSpPr>
        <p:spPr>
          <a:xfrm>
            <a:off x="4223048" y="1246701"/>
            <a:ext cx="4707937" cy="3560759"/>
          </a:xfrm>
          <a:prstGeom prst="rect">
            <a:avLst/>
          </a:prstGeom>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133" dirty="0"/>
          </a:p>
          <a:p>
            <a:endParaRPr lang="en-US" sz="2133" dirty="0"/>
          </a:p>
          <a:p>
            <a:endParaRPr lang="en-US" sz="2133" dirty="0"/>
          </a:p>
        </p:txBody>
      </p:sp>
      <p:graphicFrame>
        <p:nvGraphicFramePr>
          <p:cNvPr id="21" name="Diagram 20"/>
          <p:cNvGraphicFramePr/>
          <p:nvPr/>
        </p:nvGraphicFramePr>
        <p:xfrm>
          <a:off x="4780433" y="830140"/>
          <a:ext cx="3863212" cy="52041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Rounded Rectangular Callout 21"/>
          <p:cNvSpPr/>
          <p:nvPr/>
        </p:nvSpPr>
        <p:spPr>
          <a:xfrm>
            <a:off x="4667224" y="164296"/>
            <a:ext cx="1559624" cy="642915"/>
          </a:xfrm>
          <a:prstGeom prst="wedgeRoundRectCallout">
            <a:avLst>
              <a:gd name="adj1" fmla="val -21144"/>
              <a:gd name="adj2" fmla="val 78040"/>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dirty="0"/>
              <a:t>TAX FREE</a:t>
            </a:r>
          </a:p>
        </p:txBody>
      </p:sp>
      <p:sp>
        <p:nvSpPr>
          <p:cNvPr id="23" name="Rectangle 22"/>
          <p:cNvSpPr/>
          <p:nvPr/>
        </p:nvSpPr>
        <p:spPr>
          <a:xfrm>
            <a:off x="7057215" y="5522178"/>
            <a:ext cx="2029336" cy="129933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67" i="1" dirty="0"/>
              <a:t>Notes: you must have funds in the account to reimbursement expenses. And you must establish the account before you can reimburse for incurred expenses.</a:t>
            </a:r>
          </a:p>
        </p:txBody>
      </p:sp>
    </p:spTree>
    <p:extLst>
      <p:ext uri="{BB962C8B-B14F-4D97-AF65-F5344CB8AC3E}">
        <p14:creationId xmlns:p14="http://schemas.microsoft.com/office/powerpoint/2010/main" val="277568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0753" y="227226"/>
            <a:ext cx="6090379" cy="641855"/>
          </a:xfrm>
        </p:spPr>
        <p:txBody>
          <a:bodyPr/>
          <a:lstStyle/>
          <a:p>
            <a:r>
              <a:rPr lang="en-US" dirty="0"/>
              <a:t>VEBA</a:t>
            </a:r>
          </a:p>
        </p:txBody>
      </p:sp>
      <p:sp>
        <p:nvSpPr>
          <p:cNvPr id="7" name="Oval 6">
            <a:extLst>
              <a:ext uri="{FF2B5EF4-FFF2-40B4-BE49-F238E27FC236}">
                <a16:creationId xmlns:a16="http://schemas.microsoft.com/office/drawing/2014/main" id="{B11D8111-69D5-4357-81D0-D0006F4E31BF}"/>
              </a:ext>
            </a:extLst>
          </p:cNvPr>
          <p:cNvSpPr/>
          <p:nvPr/>
        </p:nvSpPr>
        <p:spPr>
          <a:xfrm>
            <a:off x="228601" y="366853"/>
            <a:ext cx="553163" cy="553163"/>
          </a:xfrm>
          <a:prstGeom prst="ellipse">
            <a:avLst/>
          </a:prstGeom>
          <a:solidFill>
            <a:schemeClr val="accent4"/>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07">
              <a:defRPr/>
            </a:pPr>
            <a:endParaRPr lang="en-US" sz="700" dirty="0">
              <a:solidFill>
                <a:schemeClr val="tx1">
                  <a:lumMod val="75000"/>
                  <a:lumOff val="25000"/>
                </a:schemeClr>
              </a:solidFill>
              <a:latin typeface="Arial"/>
            </a:endParaRPr>
          </a:p>
        </p:txBody>
      </p:sp>
      <p:grpSp>
        <p:nvGrpSpPr>
          <p:cNvPr id="4" name="Group 3"/>
          <p:cNvGrpSpPr/>
          <p:nvPr/>
        </p:nvGrpSpPr>
        <p:grpSpPr>
          <a:xfrm>
            <a:off x="307599" y="1492687"/>
            <a:ext cx="8208975" cy="3180236"/>
            <a:chOff x="310159" y="1602011"/>
            <a:chExt cx="8208975" cy="3180236"/>
          </a:xfrm>
        </p:grpSpPr>
        <p:sp>
          <p:nvSpPr>
            <p:cNvPr id="6" name="Freeform 5"/>
            <p:cNvSpPr/>
            <p:nvPr/>
          </p:nvSpPr>
          <p:spPr>
            <a:xfrm>
              <a:off x="310159"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220">
                <a:lnSpc>
                  <a:spcPct val="90000"/>
                </a:lnSpc>
                <a:spcBef>
                  <a:spcPct val="0"/>
                </a:spcBef>
                <a:spcAft>
                  <a:spcPct val="35000"/>
                </a:spcAft>
              </a:pPr>
              <a:r>
                <a:rPr lang="en-US" sz="1400" dirty="0"/>
                <a:t>Eligibility – who gets it?</a:t>
              </a:r>
            </a:p>
          </p:txBody>
        </p:sp>
        <p:sp>
          <p:nvSpPr>
            <p:cNvPr id="9" name="Freeform 8"/>
            <p:cNvSpPr/>
            <p:nvPr/>
          </p:nvSpPr>
          <p:spPr>
            <a:xfrm>
              <a:off x="310159" y="2093916"/>
              <a:ext cx="2502736" cy="671935"/>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5" tIns="58675" rIns="78232" bIns="88011" numCol="1" spcCol="1270" anchor="t" anchorCtr="0">
              <a:noAutofit/>
            </a:bodyPr>
            <a:lstStyle/>
            <a:p>
              <a:pPr marL="114286" lvl="1" indent="-114286" defTabSz="466667">
                <a:lnSpc>
                  <a:spcPct val="114000"/>
                </a:lnSpc>
                <a:spcBef>
                  <a:spcPct val="0"/>
                </a:spcBef>
                <a:spcAft>
                  <a:spcPct val="15000"/>
                </a:spcAft>
                <a:buChar char="••"/>
              </a:pPr>
              <a:r>
                <a:rPr lang="en-US" sz="1000" dirty="0"/>
                <a:t>Employees enrolled in employer’s qualified medical plan(s)</a:t>
              </a:r>
            </a:p>
          </p:txBody>
        </p:sp>
        <p:sp>
          <p:nvSpPr>
            <p:cNvPr id="10" name="Freeform 9"/>
            <p:cNvSpPr/>
            <p:nvPr/>
          </p:nvSpPr>
          <p:spPr>
            <a:xfrm>
              <a:off x="3163278"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220">
                <a:lnSpc>
                  <a:spcPct val="90000"/>
                </a:lnSpc>
                <a:spcBef>
                  <a:spcPct val="0"/>
                </a:spcBef>
                <a:spcAft>
                  <a:spcPct val="35000"/>
                </a:spcAft>
              </a:pPr>
              <a:r>
                <a:rPr lang="en-US" sz="1400" dirty="0"/>
                <a:t>Contribution</a:t>
              </a:r>
            </a:p>
          </p:txBody>
        </p:sp>
        <p:sp>
          <p:nvSpPr>
            <p:cNvPr id="11" name="Freeform 10"/>
            <p:cNvSpPr/>
            <p:nvPr/>
          </p:nvSpPr>
          <p:spPr>
            <a:xfrm>
              <a:off x="3163278" y="2093916"/>
              <a:ext cx="2502736" cy="2688331"/>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9343" tIns="69343" rIns="92456" bIns="104013" numCol="1" spcCol="1270" anchor="t" anchorCtr="0">
              <a:noAutofit/>
            </a:bodyPr>
            <a:lstStyle/>
            <a:p>
              <a:pPr marL="114286" lvl="1" indent="-114286" defTabSz="466667">
                <a:lnSpc>
                  <a:spcPct val="114000"/>
                </a:lnSpc>
                <a:spcBef>
                  <a:spcPct val="0"/>
                </a:spcBef>
                <a:spcAft>
                  <a:spcPct val="15000"/>
                </a:spcAft>
                <a:buChar char="••"/>
              </a:pPr>
              <a:r>
                <a:rPr lang="en-US" sz="1000" dirty="0"/>
                <a:t>Only the employer can contribute</a:t>
              </a:r>
            </a:p>
            <a:p>
              <a:pPr marL="114286" lvl="1" indent="-114286" defTabSz="466667">
                <a:lnSpc>
                  <a:spcPct val="114000"/>
                </a:lnSpc>
                <a:spcBef>
                  <a:spcPct val="0"/>
                </a:spcBef>
                <a:spcAft>
                  <a:spcPct val="15000"/>
                </a:spcAft>
                <a:buChar char="••"/>
              </a:pPr>
              <a:r>
                <a:rPr lang="en-US" sz="1000" dirty="0"/>
                <a:t>Employees cannot make additional contributions</a:t>
              </a:r>
            </a:p>
            <a:p>
              <a:pPr marL="114286" lvl="1" indent="-114286" defTabSz="466667">
                <a:lnSpc>
                  <a:spcPct val="114000"/>
                </a:lnSpc>
                <a:spcBef>
                  <a:spcPct val="0"/>
                </a:spcBef>
                <a:spcAft>
                  <a:spcPct val="15000"/>
                </a:spcAft>
                <a:buChar char="••"/>
              </a:pPr>
              <a:r>
                <a:rPr lang="en-US" sz="1000" dirty="0"/>
                <a:t>Unused balances rollover</a:t>
              </a:r>
            </a:p>
          </p:txBody>
        </p:sp>
        <p:sp>
          <p:nvSpPr>
            <p:cNvPr id="12" name="Freeform 11"/>
            <p:cNvSpPr/>
            <p:nvPr/>
          </p:nvSpPr>
          <p:spPr>
            <a:xfrm>
              <a:off x="6016398"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220">
                <a:lnSpc>
                  <a:spcPct val="90000"/>
                </a:lnSpc>
                <a:spcBef>
                  <a:spcPct val="0"/>
                </a:spcBef>
                <a:spcAft>
                  <a:spcPct val="35000"/>
                </a:spcAft>
              </a:pPr>
              <a:r>
                <a:rPr lang="en-US" sz="1400" dirty="0"/>
                <a:t>Expenses</a:t>
              </a:r>
            </a:p>
          </p:txBody>
        </p:sp>
        <p:sp>
          <p:nvSpPr>
            <p:cNvPr id="13" name="Freeform 12"/>
            <p:cNvSpPr/>
            <p:nvPr/>
          </p:nvSpPr>
          <p:spPr>
            <a:xfrm>
              <a:off x="6016398" y="2093916"/>
              <a:ext cx="2502736" cy="2654071"/>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9343" tIns="69343" rIns="92456" bIns="104013" numCol="1" spcCol="1270" anchor="t" anchorCtr="0">
              <a:noAutofit/>
            </a:bodyPr>
            <a:lstStyle/>
            <a:p>
              <a:pPr marL="0" lvl="1" defTabSz="466667">
                <a:lnSpc>
                  <a:spcPct val="114000"/>
                </a:lnSpc>
                <a:spcBef>
                  <a:spcPct val="0"/>
                </a:spcBef>
                <a:spcAft>
                  <a:spcPct val="15000"/>
                </a:spcAft>
              </a:pPr>
              <a:r>
                <a:rPr lang="en-US" sz="1000" u="sng" dirty="0"/>
                <a:t>Who’s Expenses?</a:t>
              </a:r>
            </a:p>
            <a:p>
              <a:pPr marL="114286" lvl="1" indent="-114286" defTabSz="466667">
                <a:lnSpc>
                  <a:spcPct val="114000"/>
                </a:lnSpc>
                <a:spcBef>
                  <a:spcPct val="0"/>
                </a:spcBef>
                <a:spcAft>
                  <a:spcPct val="15000"/>
                </a:spcAft>
                <a:buChar char="••"/>
              </a:pPr>
              <a:r>
                <a:rPr lang="en-US" sz="1000" dirty="0"/>
                <a:t>Can be used for qualified expenses of the employee, spouse, and </a:t>
              </a:r>
              <a:r>
                <a:rPr lang="en-US" sz="1000" i="1" dirty="0"/>
                <a:t>dependents up to age 26 </a:t>
              </a:r>
            </a:p>
            <a:p>
              <a:pPr marL="0" lvl="1" defTabSz="466667">
                <a:lnSpc>
                  <a:spcPct val="114000"/>
                </a:lnSpc>
                <a:spcBef>
                  <a:spcPct val="0"/>
                </a:spcBef>
                <a:spcAft>
                  <a:spcPct val="15000"/>
                </a:spcAft>
              </a:pPr>
              <a:r>
                <a:rPr lang="en-US" sz="1000" u="sng" dirty="0"/>
                <a:t>What Expenses?</a:t>
              </a:r>
            </a:p>
            <a:p>
              <a:pPr marL="114286" lvl="1" indent="-114286" defTabSz="466667">
                <a:lnSpc>
                  <a:spcPct val="114000"/>
                </a:lnSpc>
                <a:spcBef>
                  <a:spcPct val="0"/>
                </a:spcBef>
                <a:spcAft>
                  <a:spcPct val="15000"/>
                </a:spcAft>
                <a:buChar char="••"/>
              </a:pPr>
              <a:r>
                <a:rPr lang="en-US" sz="1000" dirty="0"/>
                <a:t>Medical, Dental, and Vision Expenses</a:t>
              </a:r>
            </a:p>
            <a:p>
              <a:pPr marL="571430" lvl="2" indent="-114286" defTabSz="466667">
                <a:lnSpc>
                  <a:spcPct val="114000"/>
                </a:lnSpc>
                <a:spcBef>
                  <a:spcPct val="0"/>
                </a:spcBef>
                <a:spcAft>
                  <a:spcPct val="15000"/>
                </a:spcAft>
                <a:buChar char="••"/>
              </a:pPr>
              <a:r>
                <a:rPr lang="en-US" sz="1000" dirty="0"/>
                <a:t>Including over-the-counter medications and menstrual products</a:t>
              </a:r>
            </a:p>
            <a:p>
              <a:pPr marL="571430" lvl="2" indent="-114286" defTabSz="466667">
                <a:lnSpc>
                  <a:spcPct val="114000"/>
                </a:lnSpc>
                <a:spcBef>
                  <a:spcPct val="0"/>
                </a:spcBef>
                <a:spcAft>
                  <a:spcPct val="15000"/>
                </a:spcAft>
                <a:buChar char="••"/>
              </a:pPr>
              <a:r>
                <a:rPr lang="en-US" sz="1000" dirty="0"/>
                <a:t>Rx, chiropractor, glasses, medical copays and expenses</a:t>
              </a:r>
            </a:p>
            <a:p>
              <a:pPr marL="114286" lvl="1" indent="-114286" defTabSz="466667">
                <a:lnSpc>
                  <a:spcPct val="114000"/>
                </a:lnSpc>
                <a:spcBef>
                  <a:spcPct val="0"/>
                </a:spcBef>
                <a:spcAft>
                  <a:spcPct val="15000"/>
                </a:spcAft>
                <a:buChar char="••"/>
              </a:pPr>
              <a:r>
                <a:rPr lang="en-US" sz="1000" dirty="0"/>
                <a:t>Insurance premiums</a:t>
              </a:r>
            </a:p>
            <a:p>
              <a:pPr marL="571430" lvl="2" indent="-114286" defTabSz="466667">
                <a:lnSpc>
                  <a:spcPct val="114000"/>
                </a:lnSpc>
                <a:spcBef>
                  <a:spcPct val="0"/>
                </a:spcBef>
                <a:spcAft>
                  <a:spcPct val="15000"/>
                </a:spcAft>
                <a:buChar char="••"/>
              </a:pPr>
              <a:r>
                <a:rPr lang="en-US" sz="1000" dirty="0"/>
                <a:t>Any post-employment</a:t>
              </a:r>
            </a:p>
            <a:p>
              <a:pPr marL="114286" lvl="1" indent="-114286" defTabSz="577780">
                <a:lnSpc>
                  <a:spcPct val="90000"/>
                </a:lnSpc>
                <a:spcBef>
                  <a:spcPct val="0"/>
                </a:spcBef>
                <a:spcAft>
                  <a:spcPct val="15000"/>
                </a:spcAft>
                <a:buChar char="••"/>
              </a:pPr>
              <a:endParaRPr lang="en-US" sz="1300" dirty="0"/>
            </a:p>
            <a:p>
              <a:pPr marL="114286" lvl="1" indent="-114286" defTabSz="577780">
                <a:lnSpc>
                  <a:spcPct val="90000"/>
                </a:lnSpc>
                <a:spcBef>
                  <a:spcPct val="0"/>
                </a:spcBef>
                <a:spcAft>
                  <a:spcPct val="15000"/>
                </a:spcAft>
                <a:buChar char="••"/>
              </a:pPr>
              <a:endParaRPr lang="en-US" sz="1300" dirty="0"/>
            </a:p>
          </p:txBody>
        </p:sp>
      </p:grpSp>
      <p:sp>
        <p:nvSpPr>
          <p:cNvPr id="14" name="Rectangle 13"/>
          <p:cNvSpPr/>
          <p:nvPr/>
        </p:nvSpPr>
        <p:spPr>
          <a:xfrm>
            <a:off x="1909236" y="5328342"/>
            <a:ext cx="5223933" cy="261610"/>
          </a:xfrm>
          <a:prstGeom prst="rect">
            <a:avLst/>
          </a:prstGeom>
        </p:spPr>
        <p:txBody>
          <a:bodyPr wrap="square">
            <a:spAutoFit/>
          </a:bodyPr>
          <a:lstStyle/>
          <a:p>
            <a:r>
              <a:rPr lang="en-US" sz="1100" i="1" dirty="0">
                <a:solidFill>
                  <a:schemeClr val="tx2"/>
                </a:solidFill>
              </a:rPr>
              <a:t>This is a summary only. Learn more: </a:t>
            </a:r>
            <a:r>
              <a:rPr lang="en-US" sz="1100" i="1" dirty="0">
                <a:solidFill>
                  <a:schemeClr val="tx2"/>
                </a:solidFill>
                <a:hlinkClick r:id="rId2"/>
              </a:rPr>
              <a:t>IRS Publication 969 </a:t>
            </a:r>
            <a:r>
              <a:rPr lang="en-US" sz="1100" i="1" dirty="0">
                <a:solidFill>
                  <a:schemeClr val="tx2"/>
                </a:solidFill>
              </a:rPr>
              <a:t>&amp; </a:t>
            </a:r>
            <a:r>
              <a:rPr lang="en-US" sz="1100" i="1" dirty="0">
                <a:solidFill>
                  <a:schemeClr val="tx2"/>
                </a:solidFill>
                <a:hlinkClick r:id="rId3"/>
              </a:rPr>
              <a:t>IRS Publication 502</a:t>
            </a:r>
            <a:endParaRPr lang="en-US" sz="1100" i="1" dirty="0">
              <a:solidFill>
                <a:schemeClr val="tx2"/>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94" y="2884308"/>
            <a:ext cx="2502740" cy="166835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2" y="366772"/>
            <a:ext cx="502455" cy="471608"/>
          </a:xfrm>
          <a:prstGeom prst="rect">
            <a:avLst/>
          </a:prstGeom>
        </p:spPr>
      </p:pic>
    </p:spTree>
    <p:extLst>
      <p:ext uri="{BB962C8B-B14F-4D97-AF65-F5344CB8AC3E}">
        <p14:creationId xmlns:p14="http://schemas.microsoft.com/office/powerpoint/2010/main" val="4146642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54794" y="1508120"/>
            <a:ext cx="8444218" cy="3150507"/>
          </a:xfrm>
          <a:prstGeom prst="rect">
            <a:avLst/>
          </a:prstGeom>
        </p:spPr>
      </p:pic>
      <p:sp>
        <p:nvSpPr>
          <p:cNvPr id="4" name="Title 3"/>
          <p:cNvSpPr>
            <a:spLocks noGrp="1"/>
          </p:cNvSpPr>
          <p:nvPr>
            <p:ph type="title"/>
          </p:nvPr>
        </p:nvSpPr>
        <p:spPr/>
        <p:txBody>
          <a:bodyPr/>
          <a:lstStyle/>
          <a:p>
            <a:r>
              <a:rPr lang="en-US" dirty="0"/>
              <a:t>Virtual Care Options</a:t>
            </a:r>
          </a:p>
        </p:txBody>
      </p:sp>
    </p:spTree>
    <p:extLst>
      <p:ext uri="{BB962C8B-B14F-4D97-AF65-F5344CB8AC3E}">
        <p14:creationId xmlns:p14="http://schemas.microsoft.com/office/powerpoint/2010/main" val="36692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For more information, please contact:</a:t>
            </a:r>
          </a:p>
          <a:p>
            <a:r>
              <a:rPr lang="en-US" dirty="0"/>
              <a:t>Leif Peterson, CLU</a:t>
            </a:r>
          </a:p>
          <a:p>
            <a:r>
              <a:rPr lang="en-US" dirty="0"/>
              <a:t>Account Executive, Individual Specialist</a:t>
            </a:r>
          </a:p>
          <a:p>
            <a:r>
              <a:rPr lang="en-US" dirty="0">
                <a:hlinkClick r:id="rId2"/>
              </a:rPr>
              <a:t>Leif_Peterson@ajg.com</a:t>
            </a:r>
            <a:endParaRPr lang="en-US" dirty="0"/>
          </a:p>
          <a:p>
            <a:r>
              <a:rPr lang="en-US" dirty="0"/>
              <a:t>952.345.2302</a:t>
            </a:r>
          </a:p>
        </p:txBody>
      </p:sp>
      <p:sp>
        <p:nvSpPr>
          <p:cNvPr id="4" name="Title 3"/>
          <p:cNvSpPr>
            <a:spLocks noGrp="1"/>
          </p:cNvSpPr>
          <p:nvPr>
            <p:ph type="title"/>
          </p:nvPr>
        </p:nvSpPr>
        <p:spPr/>
        <p:txBody>
          <a:bodyPr/>
          <a:lstStyle/>
          <a:p>
            <a:r>
              <a:rPr lang="en-US" dirty="0"/>
              <a:t>Medica Retiree Option</a:t>
            </a:r>
          </a:p>
        </p:txBody>
      </p:sp>
    </p:spTree>
    <p:extLst>
      <p:ext uri="{BB962C8B-B14F-4D97-AF65-F5344CB8AC3E}">
        <p14:creationId xmlns:p14="http://schemas.microsoft.com/office/powerpoint/2010/main" val="45390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119336"/>
            <a:ext cx="6424716" cy="738664"/>
          </a:xfrm>
          <a:prstGeom prst="rect">
            <a:avLst/>
          </a:prstGeom>
          <a:noFill/>
        </p:spPr>
        <p:txBody>
          <a:bodyPr wrap="square" rtlCol="0">
            <a:spAutoFit/>
          </a:bodyPr>
          <a:lstStyle/>
          <a:p>
            <a:pPr marL="342900" indent="-342900">
              <a:buAutoNum type="arabicParenBoth"/>
            </a:pPr>
            <a:r>
              <a:rPr lang="en-US" sz="1400" b="1" i="1" dirty="0">
                <a:solidFill>
                  <a:schemeClr val="accent2">
                    <a:lumMod val="50000"/>
                  </a:schemeClr>
                </a:solidFill>
              </a:rPr>
              <a:t>Best Case Scenario </a:t>
            </a:r>
            <a:r>
              <a:rPr lang="en-US" sz="1400" i="1" dirty="0">
                <a:solidFill>
                  <a:schemeClr val="accent2">
                    <a:lumMod val="50000"/>
                  </a:schemeClr>
                </a:solidFill>
              </a:rPr>
              <a:t>– Employee pays their annual premiums only.</a:t>
            </a:r>
          </a:p>
          <a:p>
            <a:pPr marL="342900" indent="-342900">
              <a:buAutoNum type="arabicParenBoth"/>
            </a:pPr>
            <a:r>
              <a:rPr lang="en-US" sz="1400" b="1" i="1" dirty="0">
                <a:solidFill>
                  <a:schemeClr val="accent2">
                    <a:lumMod val="50000"/>
                  </a:schemeClr>
                </a:solidFill>
              </a:rPr>
              <a:t>Worst Case Scenario </a:t>
            </a:r>
            <a:r>
              <a:rPr lang="en-US" sz="1400" i="1" dirty="0">
                <a:solidFill>
                  <a:schemeClr val="accent2">
                    <a:lumMod val="50000"/>
                  </a:schemeClr>
                </a:solidFill>
              </a:rPr>
              <a:t>– Employee pays their annual premiums + the out-of-pocket maximum, less any employer contribution to VEBA/HSA.</a:t>
            </a:r>
          </a:p>
        </p:txBody>
      </p:sp>
      <p:sp>
        <p:nvSpPr>
          <p:cNvPr id="2" name="Rectangle 1"/>
          <p:cNvSpPr/>
          <p:nvPr/>
        </p:nvSpPr>
        <p:spPr>
          <a:xfrm>
            <a:off x="325990" y="543458"/>
            <a:ext cx="3463449" cy="369332"/>
          </a:xfrm>
          <a:prstGeom prst="rect">
            <a:avLst/>
          </a:prstGeom>
        </p:spPr>
        <p:txBody>
          <a:bodyPr wrap="none">
            <a:spAutoFit/>
          </a:bodyPr>
          <a:lstStyle/>
          <a:p>
            <a:r>
              <a:rPr lang="en-US" dirty="0">
                <a:solidFill>
                  <a:schemeClr val="accent1">
                    <a:lumMod val="50000"/>
                    <a:lumOff val="50000"/>
                  </a:schemeClr>
                </a:solidFill>
              </a:rPr>
              <a:t>Best/Worst Case Scenario 2025</a:t>
            </a:r>
          </a:p>
        </p:txBody>
      </p:sp>
      <p:sp>
        <p:nvSpPr>
          <p:cNvPr id="6" name="Title 2"/>
          <p:cNvSpPr txBox="1">
            <a:spLocks/>
          </p:cNvSpPr>
          <p:nvPr/>
        </p:nvSpPr>
        <p:spPr>
          <a:xfrm>
            <a:off x="310415" y="-143408"/>
            <a:ext cx="5943600" cy="822960"/>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sz="2800" dirty="0">
                <a:solidFill>
                  <a:schemeClr val="accent2">
                    <a:lumMod val="50000"/>
                  </a:schemeClr>
                </a:solidFill>
              </a:rPr>
              <a:t>Review Plan Choices</a:t>
            </a:r>
          </a:p>
        </p:txBody>
      </p:sp>
      <p:graphicFrame>
        <p:nvGraphicFramePr>
          <p:cNvPr id="3" name="Table 2">
            <a:extLst>
              <a:ext uri="{FF2B5EF4-FFF2-40B4-BE49-F238E27FC236}">
                <a16:creationId xmlns:a16="http://schemas.microsoft.com/office/drawing/2014/main" id="{539CDB4A-5075-3868-18C9-BDD8350A907C}"/>
              </a:ext>
            </a:extLst>
          </p:cNvPr>
          <p:cNvGraphicFramePr>
            <a:graphicFrameLocks noGrp="1"/>
          </p:cNvGraphicFramePr>
          <p:nvPr>
            <p:extLst>
              <p:ext uri="{D42A27DB-BD31-4B8C-83A1-F6EECF244321}">
                <p14:modId xmlns:p14="http://schemas.microsoft.com/office/powerpoint/2010/main" val="4089890892"/>
              </p:ext>
            </p:extLst>
          </p:nvPr>
        </p:nvGraphicFramePr>
        <p:xfrm>
          <a:off x="310415" y="1366418"/>
          <a:ext cx="7851089" cy="4723267"/>
        </p:xfrm>
        <a:graphic>
          <a:graphicData uri="http://schemas.openxmlformats.org/drawingml/2006/table">
            <a:tbl>
              <a:tblPr/>
              <a:tblGrid>
                <a:gridCol w="1089600">
                  <a:extLst>
                    <a:ext uri="{9D8B030D-6E8A-4147-A177-3AD203B41FA5}">
                      <a16:colId xmlns:a16="http://schemas.microsoft.com/office/drawing/2014/main" val="638884019"/>
                    </a:ext>
                  </a:extLst>
                </a:gridCol>
                <a:gridCol w="694060">
                  <a:extLst>
                    <a:ext uri="{9D8B030D-6E8A-4147-A177-3AD203B41FA5}">
                      <a16:colId xmlns:a16="http://schemas.microsoft.com/office/drawing/2014/main" val="769857598"/>
                    </a:ext>
                  </a:extLst>
                </a:gridCol>
                <a:gridCol w="611967">
                  <a:extLst>
                    <a:ext uri="{9D8B030D-6E8A-4147-A177-3AD203B41FA5}">
                      <a16:colId xmlns:a16="http://schemas.microsoft.com/office/drawing/2014/main" val="824342935"/>
                    </a:ext>
                  </a:extLst>
                </a:gridCol>
                <a:gridCol w="529874">
                  <a:extLst>
                    <a:ext uri="{9D8B030D-6E8A-4147-A177-3AD203B41FA5}">
                      <a16:colId xmlns:a16="http://schemas.microsoft.com/office/drawing/2014/main" val="1093319385"/>
                    </a:ext>
                  </a:extLst>
                </a:gridCol>
                <a:gridCol w="783616">
                  <a:extLst>
                    <a:ext uri="{9D8B030D-6E8A-4147-A177-3AD203B41FA5}">
                      <a16:colId xmlns:a16="http://schemas.microsoft.com/office/drawing/2014/main" val="1581901035"/>
                    </a:ext>
                  </a:extLst>
                </a:gridCol>
                <a:gridCol w="589578">
                  <a:extLst>
                    <a:ext uri="{9D8B030D-6E8A-4147-A177-3AD203B41FA5}">
                      <a16:colId xmlns:a16="http://schemas.microsoft.com/office/drawing/2014/main" val="2189753724"/>
                    </a:ext>
                  </a:extLst>
                </a:gridCol>
                <a:gridCol w="619430">
                  <a:extLst>
                    <a:ext uri="{9D8B030D-6E8A-4147-A177-3AD203B41FA5}">
                      <a16:colId xmlns:a16="http://schemas.microsoft.com/office/drawing/2014/main" val="1598520169"/>
                    </a:ext>
                  </a:extLst>
                </a:gridCol>
                <a:gridCol w="865709">
                  <a:extLst>
                    <a:ext uri="{9D8B030D-6E8A-4147-A177-3AD203B41FA5}">
                      <a16:colId xmlns:a16="http://schemas.microsoft.com/office/drawing/2014/main" val="2024018671"/>
                    </a:ext>
                  </a:extLst>
                </a:gridCol>
                <a:gridCol w="679133">
                  <a:extLst>
                    <a:ext uri="{9D8B030D-6E8A-4147-A177-3AD203B41FA5}">
                      <a16:colId xmlns:a16="http://schemas.microsoft.com/office/drawing/2014/main" val="699557578"/>
                    </a:ext>
                  </a:extLst>
                </a:gridCol>
                <a:gridCol w="671672">
                  <a:extLst>
                    <a:ext uri="{9D8B030D-6E8A-4147-A177-3AD203B41FA5}">
                      <a16:colId xmlns:a16="http://schemas.microsoft.com/office/drawing/2014/main" val="2910167787"/>
                    </a:ext>
                  </a:extLst>
                </a:gridCol>
                <a:gridCol w="716450">
                  <a:extLst>
                    <a:ext uri="{9D8B030D-6E8A-4147-A177-3AD203B41FA5}">
                      <a16:colId xmlns:a16="http://schemas.microsoft.com/office/drawing/2014/main" val="805215789"/>
                    </a:ext>
                  </a:extLst>
                </a:gridCol>
              </a:tblGrid>
              <a:tr h="1631152">
                <a:tc>
                  <a:txBody>
                    <a:bodyPr/>
                    <a:lstStyle/>
                    <a:p>
                      <a:pPr algn="l" fontAlgn="b"/>
                      <a:r>
                        <a:rPr lang="en-US" sz="800" b="1" i="0" u="none" strike="noStrike">
                          <a:solidFill>
                            <a:srgbClr val="000000"/>
                          </a:solidFill>
                          <a:effectLst/>
                          <a:highlight>
                            <a:srgbClr val="CCD5DA"/>
                          </a:highlight>
                          <a:latin typeface="Times New Roman" panose="02020603050405020304" pitchFamily="18" charset="0"/>
                        </a:rPr>
                        <a:t>Plans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2025 Total Monthly Premium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City Share of Monthly Premium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dirty="0">
                          <a:solidFill>
                            <a:srgbClr val="000000"/>
                          </a:solidFill>
                          <a:effectLst/>
                          <a:highlight>
                            <a:srgbClr val="CCD5DA"/>
                          </a:highlight>
                          <a:latin typeface="Times New Roman" panose="02020603050405020304" pitchFamily="18" charset="0"/>
                        </a:rPr>
                        <a:t>Employee Share of Monthly Premium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Annual Employer/</a:t>
                      </a:r>
                      <a:br>
                        <a:rPr lang="en-US" sz="800" b="1" i="0" u="none" strike="noStrike">
                          <a:solidFill>
                            <a:srgbClr val="000000"/>
                          </a:solidFill>
                          <a:effectLst/>
                          <a:highlight>
                            <a:srgbClr val="CCD5DA"/>
                          </a:highlight>
                          <a:latin typeface="Times New Roman" panose="02020603050405020304" pitchFamily="18" charset="0"/>
                        </a:rPr>
                      </a:br>
                      <a:r>
                        <a:rPr lang="en-US" sz="800" b="1" i="0" u="none" strike="noStrike">
                          <a:solidFill>
                            <a:srgbClr val="000000"/>
                          </a:solidFill>
                          <a:effectLst/>
                          <a:highlight>
                            <a:srgbClr val="CCD5DA"/>
                          </a:highlight>
                          <a:latin typeface="Times New Roman" panose="02020603050405020304" pitchFamily="18" charset="0"/>
                        </a:rPr>
                        <a:t> Contribution to VEBA/HSA*</a:t>
                      </a:r>
                      <a:br>
                        <a:rPr lang="en-US" sz="800" b="1" i="0" u="none" strike="noStrike">
                          <a:solidFill>
                            <a:srgbClr val="000000"/>
                          </a:solidFill>
                          <a:effectLst/>
                          <a:highlight>
                            <a:srgbClr val="CCD5DA"/>
                          </a:highlight>
                          <a:latin typeface="Times New Roman" panose="02020603050405020304" pitchFamily="18" charset="0"/>
                        </a:rPr>
                      </a:br>
                      <a:br>
                        <a:rPr lang="en-US" sz="800" b="1" i="0" u="none" strike="noStrike">
                          <a:solidFill>
                            <a:srgbClr val="000000"/>
                          </a:solidFill>
                          <a:effectLst/>
                          <a:highlight>
                            <a:srgbClr val="CCD5DA"/>
                          </a:highlight>
                          <a:latin typeface="Times New Roman" panose="02020603050405020304" pitchFamily="18" charset="0"/>
                        </a:rPr>
                      </a:br>
                      <a:r>
                        <a:rPr lang="en-US" sz="800" b="1" i="1" u="none" strike="noStrike">
                          <a:solidFill>
                            <a:srgbClr val="000000"/>
                          </a:solidFill>
                          <a:effectLst/>
                          <a:highlight>
                            <a:srgbClr val="CCD5DA"/>
                          </a:highlight>
                          <a:latin typeface="Times New Roman" panose="02020603050405020304" pitchFamily="18" charset="0"/>
                        </a:rPr>
                        <a:t>Note: If these dollars are not used they will roll forward to future years</a:t>
                      </a:r>
                      <a:endParaRPr lang="en-US" sz="800" b="1" i="0" u="none" strike="noStrike">
                        <a:solidFill>
                          <a:srgbClr val="000000"/>
                        </a:solidFill>
                        <a:effectLst/>
                        <a:highlight>
                          <a:srgbClr val="CCD5DA"/>
                        </a:highligh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Annual Employee Share of Premium**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Annual Employer Cost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FFFFFF"/>
                          </a:solidFill>
                          <a:effectLst/>
                          <a:highlight>
                            <a:srgbClr val="00B050"/>
                          </a:highlight>
                          <a:latin typeface="Times New Roman" panose="02020603050405020304" pitchFamily="18" charset="0"/>
                        </a:rPr>
                        <a:t>Best Case Scenario: Only Preventive visits for the year (Preventive Covered at 100% or $0)</a:t>
                      </a:r>
                      <a:br>
                        <a:rPr lang="en-US" sz="800" b="1" i="0" u="none" strike="noStrike">
                          <a:solidFill>
                            <a:srgbClr val="FFFFFF"/>
                          </a:solidFill>
                          <a:effectLst/>
                          <a:highlight>
                            <a:srgbClr val="00B050"/>
                          </a:highlight>
                          <a:latin typeface="Times New Roman" panose="02020603050405020304" pitchFamily="18" charset="0"/>
                        </a:rPr>
                      </a:br>
                      <a:br>
                        <a:rPr lang="en-US" sz="800" b="1" i="0" u="none" strike="noStrike">
                          <a:solidFill>
                            <a:srgbClr val="FFFFFF"/>
                          </a:solidFill>
                          <a:effectLst/>
                          <a:highlight>
                            <a:srgbClr val="00B050"/>
                          </a:highlight>
                          <a:latin typeface="Times New Roman" panose="02020603050405020304" pitchFamily="18" charset="0"/>
                        </a:rPr>
                      </a:br>
                      <a:r>
                        <a:rPr lang="en-US" sz="800" b="1" i="1" u="none" strike="noStrike">
                          <a:solidFill>
                            <a:srgbClr val="FFFFFF"/>
                          </a:solidFill>
                          <a:effectLst/>
                          <a:highlight>
                            <a:srgbClr val="00B050"/>
                          </a:highlight>
                          <a:latin typeface="Times New Roman" panose="02020603050405020304" pitchFamily="18" charset="0"/>
                        </a:rPr>
                        <a:t>Total Employee Cost = </a:t>
                      </a:r>
                      <a:br>
                        <a:rPr lang="en-US" sz="800" b="1" i="1" u="none" strike="noStrike">
                          <a:solidFill>
                            <a:srgbClr val="FFFFFF"/>
                          </a:solidFill>
                          <a:effectLst/>
                          <a:highlight>
                            <a:srgbClr val="00B050"/>
                          </a:highlight>
                          <a:latin typeface="Times New Roman" panose="02020603050405020304" pitchFamily="18" charset="0"/>
                        </a:rPr>
                      </a:br>
                      <a:r>
                        <a:rPr lang="en-US" sz="800" b="1" i="1" u="none" strike="noStrike">
                          <a:solidFill>
                            <a:srgbClr val="FFFFFF"/>
                          </a:solidFill>
                          <a:effectLst/>
                          <a:highlight>
                            <a:srgbClr val="00B050"/>
                          </a:highlight>
                          <a:latin typeface="Times New Roman" panose="02020603050405020304" pitchFamily="18" charset="0"/>
                        </a:rPr>
                        <a:t>Prem Cost - City Contribution </a:t>
                      </a:r>
                      <a:endParaRPr lang="en-US" sz="800" b="1" i="0" u="none" strike="noStrike">
                        <a:solidFill>
                          <a:srgbClr val="FFFFFF"/>
                        </a:solidFill>
                        <a:effectLst/>
                        <a:highlight>
                          <a:srgbClr val="00B050"/>
                        </a:highligh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1" i="0" u="none" strike="noStrike">
                          <a:solidFill>
                            <a:srgbClr val="000000"/>
                          </a:solidFill>
                          <a:effectLst/>
                          <a:highlight>
                            <a:srgbClr val="CCD5DA"/>
                          </a:highlight>
                          <a:latin typeface="Times New Roman" panose="02020603050405020304" pitchFamily="18" charset="0"/>
                        </a:rPr>
                        <a:t>Max Annual  Out of Pocket Per Plan Coverage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5DA"/>
                    </a:solidFill>
                  </a:tcPr>
                </a:tc>
                <a:tc>
                  <a:txBody>
                    <a:bodyPr/>
                    <a:lstStyle/>
                    <a:p>
                      <a:pPr algn="ctr" fontAlgn="ctr"/>
                      <a:r>
                        <a:rPr lang="en-US" sz="800" b="1" i="0" u="none" strike="noStrike">
                          <a:solidFill>
                            <a:srgbClr val="FFFFFF"/>
                          </a:solidFill>
                          <a:effectLst/>
                          <a:highlight>
                            <a:srgbClr val="FF0000"/>
                          </a:highlight>
                          <a:latin typeface="Times New Roman" panose="02020603050405020304" pitchFamily="18" charset="0"/>
                        </a:rPr>
                        <a:t>Annual Worse Case Employee Cost:</a:t>
                      </a:r>
                      <a:r>
                        <a:rPr lang="en-US" sz="800" b="1" i="1" u="none" strike="noStrike">
                          <a:solidFill>
                            <a:srgbClr val="FFFFFF"/>
                          </a:solidFill>
                          <a:effectLst/>
                          <a:highlight>
                            <a:srgbClr val="FF0000"/>
                          </a:highlight>
                          <a:latin typeface="Times New Roman" panose="02020603050405020304" pitchFamily="18" charset="0"/>
                        </a:rPr>
                        <a:t> </a:t>
                      </a:r>
                      <a:br>
                        <a:rPr lang="en-US" sz="800" b="1" i="1" u="none" strike="noStrike">
                          <a:solidFill>
                            <a:srgbClr val="FFFFFF"/>
                          </a:solidFill>
                          <a:effectLst/>
                          <a:highlight>
                            <a:srgbClr val="FF0000"/>
                          </a:highlight>
                          <a:latin typeface="Times New Roman" panose="02020603050405020304" pitchFamily="18" charset="0"/>
                        </a:rPr>
                      </a:br>
                      <a:br>
                        <a:rPr lang="en-US" sz="800" b="1" i="1" u="none" strike="noStrike">
                          <a:solidFill>
                            <a:srgbClr val="FFFFFF"/>
                          </a:solidFill>
                          <a:effectLst/>
                          <a:highlight>
                            <a:srgbClr val="FF0000"/>
                          </a:highlight>
                          <a:latin typeface="Times New Roman" panose="02020603050405020304" pitchFamily="18" charset="0"/>
                        </a:rPr>
                      </a:br>
                      <a:r>
                        <a:rPr lang="en-US" sz="800" b="1" i="1" u="none" strike="noStrike">
                          <a:solidFill>
                            <a:srgbClr val="FFFFFF"/>
                          </a:solidFill>
                          <a:effectLst/>
                          <a:highlight>
                            <a:srgbClr val="FF0000"/>
                          </a:highlight>
                          <a:latin typeface="Times New Roman" panose="02020603050405020304" pitchFamily="18" charset="0"/>
                        </a:rPr>
                        <a:t>Paid to Health Care Providers </a:t>
                      </a:r>
                      <a:endParaRPr lang="en-US" sz="800" b="1" i="0" u="none" strike="noStrike">
                        <a:solidFill>
                          <a:srgbClr val="FFFFFF"/>
                        </a:solidFill>
                        <a:effectLst/>
                        <a:highlight>
                          <a:srgbClr val="FF0000"/>
                        </a:highligh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1" i="0" u="none" strike="noStrike">
                          <a:solidFill>
                            <a:srgbClr val="FFFFFF"/>
                          </a:solidFill>
                          <a:effectLst/>
                          <a:highlight>
                            <a:srgbClr val="FF0000"/>
                          </a:highlight>
                          <a:latin typeface="Times New Roman" panose="02020603050405020304" pitchFamily="18" charset="0"/>
                        </a:rPr>
                        <a:t>Total Worst Case Employee Cost:</a:t>
                      </a:r>
                      <a:br>
                        <a:rPr lang="en-US" sz="800" b="1" i="0" u="none" strike="noStrike">
                          <a:solidFill>
                            <a:srgbClr val="FFFFFF"/>
                          </a:solidFill>
                          <a:effectLst/>
                          <a:highlight>
                            <a:srgbClr val="FF0000"/>
                          </a:highlight>
                          <a:latin typeface="Times New Roman" panose="02020603050405020304" pitchFamily="18" charset="0"/>
                        </a:rPr>
                      </a:br>
                      <a:br>
                        <a:rPr lang="en-US" sz="800" b="1" i="0" u="none" strike="noStrike">
                          <a:solidFill>
                            <a:srgbClr val="FFFFFF"/>
                          </a:solidFill>
                          <a:effectLst/>
                          <a:highlight>
                            <a:srgbClr val="FF0000"/>
                          </a:highlight>
                          <a:latin typeface="Times New Roman" panose="02020603050405020304" pitchFamily="18" charset="0"/>
                        </a:rPr>
                      </a:br>
                      <a:r>
                        <a:rPr lang="en-US" sz="800" b="1" i="1" u="none" strike="noStrike">
                          <a:solidFill>
                            <a:srgbClr val="FFFFFF"/>
                          </a:solidFill>
                          <a:effectLst/>
                          <a:highlight>
                            <a:srgbClr val="FF0000"/>
                          </a:highlight>
                          <a:latin typeface="Times New Roman" panose="02020603050405020304" pitchFamily="18" charset="0"/>
                        </a:rPr>
                        <a:t>Employee Cost = Prem Cost + Out of Pocket Cost - City Contribution </a:t>
                      </a:r>
                      <a:endParaRPr lang="en-US" sz="800" b="1" i="0" u="none" strike="noStrike">
                        <a:solidFill>
                          <a:srgbClr val="FFFFFF"/>
                        </a:solidFill>
                        <a:effectLst/>
                        <a:highlight>
                          <a:srgbClr val="FF0000"/>
                        </a:highligh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72208188"/>
                  </a:ext>
                </a:extLst>
              </a:tr>
              <a:tr h="156117">
                <a:tc>
                  <a:txBody>
                    <a:bodyPr/>
                    <a:lstStyle/>
                    <a:p>
                      <a:pPr algn="l" fontAlgn="b"/>
                      <a:r>
                        <a:rPr lang="en-US" sz="800" b="1" i="0" u="none" strike="noStrike">
                          <a:solidFill>
                            <a:srgbClr val="000000"/>
                          </a:solidFill>
                          <a:effectLst/>
                          <a:highlight>
                            <a:srgbClr val="A4C8FF"/>
                          </a:highlight>
                          <a:latin typeface="Times New Roman" panose="02020603050405020304" pitchFamily="18" charset="0"/>
                        </a:rPr>
                        <a:t>$1,000 CMM Plan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extLst>
                  <a:ext uri="{0D108BD9-81ED-4DB2-BD59-A6C34878D82A}">
                    <a16:rowId xmlns:a16="http://schemas.microsoft.com/office/drawing/2014/main" val="1669023054"/>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$1,122.92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$1,122.92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($360.00)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$13,835.04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($360.00)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$2,000.00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$2,000.00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$1,640.00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49445380"/>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 + 1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$2,582.24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$2,269.24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$313.00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$3,756.00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$27,230.88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$3,756.00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$7,756.00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43113519"/>
                  </a:ext>
                </a:extLst>
              </a:tr>
              <a:tr h="156117">
                <a:tc>
                  <a:txBody>
                    <a:bodyPr/>
                    <a:lstStyle/>
                    <a:p>
                      <a:pPr algn="l" fontAlgn="b"/>
                      <a:r>
                        <a:rPr lang="en-US" sz="800" b="1" i="0" u="none" strike="noStrike">
                          <a:solidFill>
                            <a:srgbClr val="000000"/>
                          </a:solidFill>
                          <a:effectLst/>
                          <a:latin typeface="Times New Roman" panose="02020603050405020304" pitchFamily="18" charset="0"/>
                        </a:rPr>
                        <a:t>Family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$3,705.12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$3,334.12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$371.00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$4,452.00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$40,009.44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$4,452.00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$8,452.00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5552924"/>
                  </a:ext>
                </a:extLst>
              </a:tr>
              <a:tr h="156117">
                <a:tc>
                  <a:txBody>
                    <a:bodyPr/>
                    <a:lstStyle/>
                    <a:p>
                      <a:pPr algn="l" fontAlgn="b"/>
                      <a:r>
                        <a:rPr lang="en-US" sz="800" b="1" i="0" u="none" strike="noStrike">
                          <a:solidFill>
                            <a:srgbClr val="000000"/>
                          </a:solidFill>
                          <a:effectLst/>
                          <a:highlight>
                            <a:srgbClr val="A4C8FF"/>
                          </a:highlight>
                          <a:latin typeface="Times New Roman" panose="02020603050405020304" pitchFamily="18" charset="0"/>
                        </a:rPr>
                        <a:t>$1,850 VEBA Plan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extLst>
                  <a:ext uri="{0D108BD9-81ED-4DB2-BD59-A6C34878D82A}">
                    <a16:rowId xmlns:a16="http://schemas.microsoft.com/office/drawing/2014/main" val="821333560"/>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$1,103.78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$1,103.78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($360.00)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$14,805.36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($1,560.00)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$1,850.00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$650.00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$290.00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43970180"/>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$2,538.22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$2,225.22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$313.00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$2,250.00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$3,756.00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$28,952.64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$1,506.00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$3,700.00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$1,450.00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$5,206.00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5871312"/>
                  </a:ext>
                </a:extLst>
              </a:tr>
              <a:tr h="156117">
                <a:tc>
                  <a:txBody>
                    <a:bodyPr/>
                    <a:lstStyle/>
                    <a:p>
                      <a:pPr algn="l" fontAlgn="b"/>
                      <a:r>
                        <a:rPr lang="en-US" sz="800" b="1" i="0" u="none" strike="noStrike">
                          <a:solidFill>
                            <a:srgbClr val="000000"/>
                          </a:solidFill>
                          <a:effectLst/>
                          <a:latin typeface="Times New Roman" panose="02020603050405020304" pitchFamily="18" charset="0"/>
                        </a:rPr>
                        <a:t>Family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$3,641.96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$3,270.96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$371.00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$2,250.00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$4,452.00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$41,501.52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$2,202.00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$3,700.00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$1,450.00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$5,902.00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4131278"/>
                  </a:ext>
                </a:extLst>
              </a:tr>
              <a:tr h="156117">
                <a:tc>
                  <a:txBody>
                    <a:bodyPr/>
                    <a:lstStyle/>
                    <a:p>
                      <a:pPr algn="l" fontAlgn="b"/>
                      <a:r>
                        <a:rPr lang="en-US" sz="800" b="1" i="0" u="none" strike="noStrike">
                          <a:solidFill>
                            <a:srgbClr val="000000"/>
                          </a:solidFill>
                          <a:effectLst/>
                          <a:highlight>
                            <a:srgbClr val="A4C8FF"/>
                          </a:highlight>
                          <a:latin typeface="Times New Roman" panose="02020603050405020304" pitchFamily="18" charset="0"/>
                        </a:rPr>
                        <a:t>$3,500 VEBA or HSA Plan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tc>
                  <a:txBody>
                    <a:bodyPr/>
                    <a:lstStyle/>
                    <a:p>
                      <a:pPr algn="ctr" fontAlgn="b"/>
                      <a:r>
                        <a:rPr lang="en-US" sz="800" b="0" i="0" u="none" strike="noStrike">
                          <a:solidFill>
                            <a:srgbClr val="000000"/>
                          </a:solidFill>
                          <a:effectLst/>
                          <a:highlight>
                            <a:srgbClr val="A4C8FF"/>
                          </a:highlight>
                          <a:latin typeface="Trebuchet MS" panose="020B0603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8FF"/>
                    </a:solidFill>
                  </a:tcPr>
                </a:tc>
                <a:extLst>
                  <a:ext uri="{0D108BD9-81ED-4DB2-BD59-A6C34878D82A}">
                    <a16:rowId xmlns:a16="http://schemas.microsoft.com/office/drawing/2014/main" val="1927253004"/>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$978.66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$978.66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$2,400.00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($360.00)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000000"/>
                          </a:solidFill>
                          <a:effectLst/>
                          <a:latin typeface="Arial" panose="020B0604020202020204" pitchFamily="34" charset="0"/>
                        </a:rPr>
                        <a:t>$14,503.92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($2,760.00)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$3,500.00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$1,100.00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800" b="0" i="0" u="none" strike="noStrike">
                          <a:solidFill>
                            <a:srgbClr val="FF0000"/>
                          </a:solidFill>
                          <a:effectLst/>
                          <a:latin typeface="Arial" panose="020B0604020202020204" pitchFamily="34" charset="0"/>
                        </a:rPr>
                        <a:t>$740.00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27370623"/>
                  </a:ext>
                </a:extLst>
              </a:tr>
              <a:tr h="156117">
                <a:tc>
                  <a:txBody>
                    <a:bodyPr/>
                    <a:lstStyle/>
                    <a:p>
                      <a:pPr algn="l" fontAlgn="b"/>
                      <a:r>
                        <a:rPr lang="en-US" sz="800" b="1" i="0" u="none" strike="noStrike">
                          <a:solidFill>
                            <a:srgbClr val="000000"/>
                          </a:solidFill>
                          <a:effectLst/>
                          <a:latin typeface="Times New Roman" panose="02020603050405020304" pitchFamily="18" charset="0"/>
                        </a:rPr>
                        <a:t>Employee + 1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$2,250.50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$1,937.50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$313.00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$3,756.00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$27,250.00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($244.00)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$7,000.00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$3,000.00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FF0000"/>
                          </a:solidFill>
                          <a:effectLst/>
                          <a:latin typeface="Arial" panose="020B0604020202020204" pitchFamily="34" charset="0"/>
                        </a:rPr>
                        <a:t>$6,756.00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33133920"/>
                  </a:ext>
                </a:extLst>
              </a:tr>
              <a:tr h="156117">
                <a:tc>
                  <a:txBody>
                    <a:bodyPr/>
                    <a:lstStyle/>
                    <a:p>
                      <a:pPr algn="l" fontAlgn="b"/>
                      <a:r>
                        <a:rPr lang="en-US" sz="800" b="1" i="0" u="none" strike="noStrike">
                          <a:solidFill>
                            <a:srgbClr val="000000"/>
                          </a:solidFill>
                          <a:effectLst/>
                          <a:latin typeface="Times New Roman" panose="02020603050405020304" pitchFamily="18" charset="0"/>
                        </a:rPr>
                        <a:t>Family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$3,229.12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$2,858.12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$371.00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$4,000.00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$4,452.00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panose="020B0604020202020204" pitchFamily="34" charset="0"/>
                        </a:rPr>
                        <a:t>$38,297.44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$452.00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$7,000.00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FF0000"/>
                          </a:solidFill>
                          <a:effectLst/>
                          <a:latin typeface="Arial" panose="020B0604020202020204" pitchFamily="34" charset="0"/>
                        </a:rPr>
                        <a:t>$3,000.00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dirty="0">
                          <a:solidFill>
                            <a:srgbClr val="FF0000"/>
                          </a:solidFill>
                          <a:effectLst/>
                          <a:latin typeface="Arial" panose="020B0604020202020204" pitchFamily="34" charset="0"/>
                        </a:rPr>
                        <a:t>$7,452.00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493106"/>
                  </a:ext>
                </a:extLst>
              </a:tr>
              <a:tr h="156117">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18161552"/>
                  </a:ext>
                </a:extLst>
              </a:tr>
              <a:tr h="156117">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864137277"/>
                  </a:ext>
                </a:extLst>
              </a:tr>
              <a:tr h="272918">
                <a:tc gridSpan="6">
                  <a:txBody>
                    <a:bodyPr/>
                    <a:lstStyle/>
                    <a:p>
                      <a:pPr algn="l" fontAlgn="b"/>
                      <a:r>
                        <a:rPr lang="en-US" sz="600" b="1" i="0" u="none" strike="noStrike">
                          <a:solidFill>
                            <a:srgbClr val="000000"/>
                          </a:solidFill>
                          <a:effectLst/>
                          <a:latin typeface="Trebuchet MS" panose="020B0603020202020204" pitchFamily="34" charset="0"/>
                        </a:rPr>
                        <a:t>*The City funds half of the VEBA and HSA accounts on Jan. 1 and funds the remaining amount on July 1st, and if these dollars are not used they will roll forward to future years</a:t>
                      </a:r>
                    </a:p>
                  </a:txBody>
                  <a:tcPr marL="0" marR="0" marT="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611043936"/>
                  </a:ext>
                </a:extLst>
              </a:tr>
              <a:tr h="272918">
                <a:tc gridSpan="2">
                  <a:txBody>
                    <a:bodyPr/>
                    <a:lstStyle/>
                    <a:p>
                      <a:pPr algn="l" fontAlgn="b"/>
                      <a:r>
                        <a:rPr lang="en-US" sz="600" b="1" i="0" u="none" strike="noStrike">
                          <a:solidFill>
                            <a:srgbClr val="000000"/>
                          </a:solidFill>
                          <a:effectLst/>
                          <a:latin typeface="Trebuchet MS" panose="020B0603020202020204" pitchFamily="34" charset="0"/>
                        </a:rPr>
                        <a:t>**$30 montly rebate to Employee through Payroll</a:t>
                      </a:r>
                    </a:p>
                  </a:txBody>
                  <a:tcPr marL="0" marR="0" marT="0" marB="0" anchor="b">
                    <a:lnL>
                      <a:noFill/>
                    </a:lnL>
                    <a:lnR>
                      <a:noFill/>
                    </a:lnR>
                    <a:lnT>
                      <a:noFill/>
                    </a:lnT>
                    <a:lnB>
                      <a:noFill/>
                    </a:lnB>
                    <a:noFill/>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303305487"/>
                  </a:ext>
                </a:extLst>
              </a:tr>
              <a:tr h="272918">
                <a:tc gridSpan="4">
                  <a:txBody>
                    <a:bodyPr/>
                    <a:lstStyle/>
                    <a:p>
                      <a:pPr algn="l" fontAlgn="b"/>
                      <a:r>
                        <a:rPr lang="en-US" sz="600" b="1" i="0" u="none" strike="noStrike">
                          <a:solidFill>
                            <a:srgbClr val="000000"/>
                          </a:solidFill>
                          <a:effectLst/>
                          <a:latin typeface="Trebuchet MS" panose="020B0603020202020204" pitchFamily="34" charset="0"/>
                        </a:rPr>
                        <a:t>Numbers in Parentheses </a:t>
                      </a:r>
                      <a:r>
                        <a:rPr lang="en-US" sz="600" b="1" i="0" u="none" strike="noStrike">
                          <a:solidFill>
                            <a:srgbClr val="FF0000"/>
                          </a:solidFill>
                          <a:effectLst/>
                          <a:latin typeface="Trebuchet MS" panose="020B0603020202020204" pitchFamily="34" charset="0"/>
                        </a:rPr>
                        <a:t>( )</a:t>
                      </a:r>
                      <a:r>
                        <a:rPr lang="en-US" sz="600" b="1" i="0" u="none" strike="noStrike">
                          <a:solidFill>
                            <a:srgbClr val="000000"/>
                          </a:solidFill>
                          <a:effectLst/>
                          <a:latin typeface="Trebuchet MS" panose="020B0603020202020204" pitchFamily="34" charset="0"/>
                        </a:rPr>
                        <a:t> is Employee Rebate for CMM plan or Employee Rebate + VEBA/HSA City Contribution</a:t>
                      </a:r>
                    </a:p>
                  </a:txBody>
                  <a:tcPr marL="0" marR="0" marT="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174255934"/>
                  </a:ext>
                </a:extLst>
              </a:tr>
            </a:tbl>
          </a:graphicData>
        </a:graphic>
      </p:graphicFrame>
    </p:spTree>
    <p:extLst>
      <p:ext uri="{BB962C8B-B14F-4D97-AF65-F5344CB8AC3E}">
        <p14:creationId xmlns:p14="http://schemas.microsoft.com/office/powerpoint/2010/main" val="309405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8167" y="1005840"/>
            <a:ext cx="6975608" cy="4480560"/>
          </a:xfrm>
        </p:spPr>
        <p:txBody>
          <a:bodyPr>
            <a:noAutofit/>
          </a:bodyPr>
          <a:lstStyle/>
          <a:p>
            <a:pPr marL="285750" indent="-285750">
              <a:buFont typeface="Arial" panose="020B0604020202020204" pitchFamily="34" charset="0"/>
              <a:buChar char="•"/>
            </a:pPr>
            <a:r>
              <a:rPr lang="en-US" sz="1800" b="1" dirty="0">
                <a:solidFill>
                  <a:schemeClr val="accent2">
                    <a:lumMod val="50000"/>
                  </a:schemeClr>
                </a:solidFill>
              </a:rPr>
              <a:t>The number you call when you don’t know who to call!</a:t>
            </a:r>
          </a:p>
          <a:p>
            <a:pPr marL="285750" indent="-285750">
              <a:buFont typeface="Arial" panose="020B0604020202020204" pitchFamily="34" charset="0"/>
              <a:buChar char="•"/>
            </a:pPr>
            <a:r>
              <a:rPr lang="en-US" sz="1800" dirty="0">
                <a:solidFill>
                  <a:schemeClr val="accent2">
                    <a:lumMod val="50000"/>
                  </a:schemeClr>
                </a:solidFill>
              </a:rPr>
              <a:t>Receive 24/7 telephonic and web based support</a:t>
            </a:r>
          </a:p>
          <a:p>
            <a:pPr marL="285750" indent="-285750">
              <a:buFont typeface="Arial" panose="020B0604020202020204" pitchFamily="34" charset="0"/>
              <a:buChar char="•"/>
            </a:pPr>
            <a:r>
              <a:rPr lang="en-US" sz="1800" dirty="0">
                <a:solidFill>
                  <a:schemeClr val="accent2">
                    <a:lumMod val="50000"/>
                  </a:schemeClr>
                </a:solidFill>
              </a:rPr>
              <a:t>Up to </a:t>
            </a:r>
            <a:r>
              <a:rPr lang="en-US" sz="1800" b="1" u="sng" dirty="0">
                <a:solidFill>
                  <a:schemeClr val="accent2">
                    <a:lumMod val="50000"/>
                  </a:schemeClr>
                </a:solidFill>
              </a:rPr>
              <a:t>5 face to face visits</a:t>
            </a:r>
            <a:r>
              <a:rPr lang="en-US" sz="1800" b="1" dirty="0">
                <a:solidFill>
                  <a:schemeClr val="accent2">
                    <a:lumMod val="50000"/>
                  </a:schemeClr>
                </a:solidFill>
              </a:rPr>
              <a:t> </a:t>
            </a:r>
            <a:r>
              <a:rPr lang="en-US" sz="1800" dirty="0">
                <a:solidFill>
                  <a:schemeClr val="accent2">
                    <a:lumMod val="50000"/>
                  </a:schemeClr>
                </a:solidFill>
              </a:rPr>
              <a:t>per issue, per year, per family member</a:t>
            </a:r>
          </a:p>
          <a:p>
            <a:pPr marL="285750" indent="-285750">
              <a:buFont typeface="Arial" panose="020B0604020202020204" pitchFamily="34" charset="0"/>
              <a:buChar char="•"/>
            </a:pPr>
            <a:r>
              <a:rPr lang="en-US" sz="1800" dirty="0">
                <a:solidFill>
                  <a:schemeClr val="accent2">
                    <a:lumMod val="50000"/>
                  </a:schemeClr>
                </a:solidFill>
              </a:rPr>
              <a:t>A variety of resources to address:</a:t>
            </a:r>
          </a:p>
          <a:p>
            <a:pPr marL="742950" lvl="1" indent="-285750">
              <a:buFont typeface="Arial" panose="020B0604020202020204" pitchFamily="34" charset="0"/>
              <a:buChar char="•"/>
            </a:pPr>
            <a:r>
              <a:rPr lang="en-US" sz="1600" dirty="0">
                <a:solidFill>
                  <a:schemeClr val="accent2">
                    <a:lumMod val="50000"/>
                  </a:schemeClr>
                </a:solidFill>
              </a:rPr>
              <a:t>Legal and mediation services/needs</a:t>
            </a:r>
          </a:p>
          <a:p>
            <a:pPr marL="1087437" lvl="2" indent="-285750">
              <a:buFont typeface="Arial" panose="020B0604020202020204" pitchFamily="34" charset="0"/>
              <a:buChar char="•"/>
            </a:pPr>
            <a:r>
              <a:rPr lang="en-US" sz="1600" dirty="0">
                <a:solidFill>
                  <a:schemeClr val="accent2">
                    <a:lumMod val="50000"/>
                  </a:schemeClr>
                </a:solidFill>
              </a:rPr>
              <a:t>You receive a 30-minute legal consultation at no cost (in person or over the phone). If you decide to hire an attorney, you’ll get a 25% discount.</a:t>
            </a:r>
          </a:p>
          <a:p>
            <a:pPr marL="742950" lvl="1" indent="-285750">
              <a:buFont typeface="Arial" panose="020B0604020202020204" pitchFamily="34" charset="0"/>
              <a:buChar char="•"/>
            </a:pPr>
            <a:r>
              <a:rPr lang="en-US" sz="1600" dirty="0">
                <a:solidFill>
                  <a:schemeClr val="accent2">
                    <a:lumMod val="50000"/>
                  </a:schemeClr>
                </a:solidFill>
              </a:rPr>
              <a:t>Financial advisor support</a:t>
            </a:r>
          </a:p>
          <a:p>
            <a:pPr marL="742950" lvl="1" indent="-285750">
              <a:buFont typeface="Arial" panose="020B0604020202020204" pitchFamily="34" charset="0"/>
              <a:buChar char="•"/>
            </a:pPr>
            <a:r>
              <a:rPr lang="en-US" sz="1600" dirty="0">
                <a:solidFill>
                  <a:schemeClr val="accent2">
                    <a:lumMod val="50000"/>
                  </a:schemeClr>
                </a:solidFill>
              </a:rPr>
              <a:t>Child care referrals and support to help take care of elderly parents</a:t>
            </a:r>
          </a:p>
          <a:p>
            <a:pPr marL="742950" lvl="1" indent="-285750">
              <a:buFont typeface="Arial" panose="020B0604020202020204" pitchFamily="34" charset="0"/>
              <a:buChar char="•"/>
            </a:pPr>
            <a:r>
              <a:rPr lang="en-US" sz="1600" dirty="0">
                <a:solidFill>
                  <a:schemeClr val="accent2">
                    <a:lumMod val="50000"/>
                  </a:schemeClr>
                </a:solidFill>
              </a:rPr>
              <a:t>Community resources, like support groups.</a:t>
            </a:r>
          </a:p>
          <a:p>
            <a:pPr marL="742950" lvl="1" indent="-285750">
              <a:buFont typeface="Arial" panose="020B0604020202020204" pitchFamily="34" charset="0"/>
              <a:buChar char="•"/>
            </a:pPr>
            <a:r>
              <a:rPr lang="en-US" sz="1600" dirty="0">
                <a:solidFill>
                  <a:schemeClr val="accent2">
                    <a:lumMod val="50000"/>
                  </a:schemeClr>
                </a:solidFill>
              </a:rPr>
              <a:t>Help with dependency issues, like alcohol, tobacco, gambling or drugs.</a:t>
            </a:r>
          </a:p>
          <a:p>
            <a:pPr marL="742950" lvl="1" indent="-285750">
              <a:buFont typeface="Arial" panose="020B0604020202020204" pitchFamily="34" charset="0"/>
              <a:buChar char="•"/>
            </a:pPr>
            <a:r>
              <a:rPr lang="en-US" sz="1600" dirty="0">
                <a:solidFill>
                  <a:schemeClr val="accent2">
                    <a:lumMod val="50000"/>
                  </a:schemeClr>
                </a:solidFill>
              </a:rPr>
              <a:t>Education resources and career consulting</a:t>
            </a:r>
            <a:r>
              <a:rPr lang="en-US" sz="1800" dirty="0">
                <a:solidFill>
                  <a:schemeClr val="accent2">
                    <a:lumMod val="50000"/>
                  </a:schemeClr>
                </a:solidFill>
              </a:rPr>
              <a:t>.</a:t>
            </a:r>
          </a:p>
          <a:p>
            <a:pPr marL="285750" indent="-285750">
              <a:buFont typeface="Arial" panose="020B0604020202020204" pitchFamily="34" charset="0"/>
              <a:buChar char="•"/>
            </a:pPr>
            <a:r>
              <a:rPr lang="en-US" sz="1800" dirty="0">
                <a:solidFill>
                  <a:schemeClr val="accent2">
                    <a:lumMod val="50000"/>
                  </a:schemeClr>
                </a:solidFill>
              </a:rPr>
              <a:t>EAP specialists are available anytime, 24 hours a day, 365 days a year at 800-626-7944.</a:t>
            </a:r>
          </a:p>
          <a:p>
            <a:pPr marL="285750" indent="-285750">
              <a:buFont typeface="Arial" panose="020B0604020202020204" pitchFamily="34" charset="0"/>
              <a:buChar char="•"/>
            </a:pPr>
            <a:endParaRPr lang="en-US" sz="1800" dirty="0">
              <a:solidFill>
                <a:schemeClr val="accent2">
                  <a:lumMod val="50000"/>
                </a:schemeClr>
              </a:solidFill>
            </a:endParaRPr>
          </a:p>
          <a:p>
            <a:endParaRPr lang="en-US" sz="1800" dirty="0"/>
          </a:p>
        </p:txBody>
      </p:sp>
      <p:sp>
        <p:nvSpPr>
          <p:cNvPr id="2" name="Title 1"/>
          <p:cNvSpPr>
            <a:spLocks noGrp="1"/>
          </p:cNvSpPr>
          <p:nvPr>
            <p:ph type="title"/>
          </p:nvPr>
        </p:nvSpPr>
        <p:spPr/>
        <p:txBody>
          <a:bodyPr>
            <a:normAutofit/>
          </a:bodyPr>
          <a:lstStyle/>
          <a:p>
            <a:r>
              <a:rPr lang="en-US" sz="2800" dirty="0">
                <a:solidFill>
                  <a:schemeClr val="accent2">
                    <a:lumMod val="50000"/>
                  </a:schemeClr>
                </a:solidFill>
                <a:latin typeface="+mn-lt"/>
                <a:cs typeface="Calibri" panose="020F0502020204030204" pitchFamily="34" charset="0"/>
              </a:rPr>
              <a:t>EAP</a:t>
            </a:r>
          </a:p>
        </p:txBody>
      </p:sp>
    </p:spTree>
    <p:extLst>
      <p:ext uri="{BB962C8B-B14F-4D97-AF65-F5344CB8AC3E}">
        <p14:creationId xmlns:p14="http://schemas.microsoft.com/office/powerpoint/2010/main" val="41760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7931" y="1211113"/>
            <a:ext cx="4070226" cy="4480560"/>
          </a:xfrm>
        </p:spPr>
        <p:txBody>
          <a:bodyPr>
            <a:normAutofit fontScale="92500" lnSpcReduction="20000"/>
          </a:bodyPr>
          <a:lstStyle/>
          <a:p>
            <a:pPr>
              <a:defRPr/>
            </a:pPr>
            <a:r>
              <a:rPr lang="en-US" sz="1800" dirty="0">
                <a:solidFill>
                  <a:schemeClr val="accent2">
                    <a:lumMod val="50000"/>
                  </a:schemeClr>
                </a:solidFill>
                <a:latin typeface="Calibri" pitchFamily="34" charset="0"/>
              </a:rPr>
              <a:t>The</a:t>
            </a:r>
            <a:r>
              <a:rPr lang="en-US" sz="1800" b="1" i="1" dirty="0">
                <a:solidFill>
                  <a:schemeClr val="accent2">
                    <a:lumMod val="50000"/>
                  </a:schemeClr>
                </a:solidFill>
                <a:latin typeface="Calibri" pitchFamily="34" charset="0"/>
              </a:rPr>
              <a:t> </a:t>
            </a:r>
            <a:r>
              <a:rPr lang="en-US" sz="2000" b="1" dirty="0">
                <a:solidFill>
                  <a:schemeClr val="accent2">
                    <a:lumMod val="50000"/>
                  </a:schemeClr>
                </a:solidFill>
                <a:latin typeface="Calibri" pitchFamily="34" charset="0"/>
              </a:rPr>
              <a:t>Employee Resource Center</a:t>
            </a:r>
            <a:r>
              <a:rPr lang="en-US" sz="2000" dirty="0">
                <a:solidFill>
                  <a:schemeClr val="accent2">
                    <a:lumMod val="50000"/>
                  </a:schemeClr>
                </a:solidFill>
                <a:latin typeface="Calibri" pitchFamily="34" charset="0"/>
              </a:rPr>
              <a:t> </a:t>
            </a:r>
            <a:r>
              <a:rPr lang="en-US" sz="1800" dirty="0">
                <a:solidFill>
                  <a:schemeClr val="accent2">
                    <a:lumMod val="50000"/>
                  </a:schemeClr>
                </a:solidFill>
                <a:latin typeface="Calibri" pitchFamily="34" charset="0"/>
              </a:rPr>
              <a:t>is our benefits web site that provides you and your family with 24/7 access to benefit plan details, educational content and carrier resources. </a:t>
            </a:r>
          </a:p>
          <a:p>
            <a:pPr>
              <a:defRPr/>
            </a:pPr>
            <a:r>
              <a:rPr lang="en-US" sz="2000" b="1" dirty="0">
                <a:solidFill>
                  <a:schemeClr val="accent2">
                    <a:lumMod val="50000"/>
                  </a:schemeClr>
                </a:solidFill>
                <a:latin typeface="Calibri" pitchFamily="34" charset="0"/>
              </a:rPr>
              <a:t>What will you find?  </a:t>
            </a:r>
          </a:p>
          <a:p>
            <a:pPr marL="285750" indent="-285750">
              <a:buFont typeface="Courier New" panose="02070309020205020404" pitchFamily="49" charset="0"/>
              <a:buChar char="o"/>
              <a:defRPr/>
            </a:pPr>
            <a:r>
              <a:rPr lang="en-US" sz="1800" b="1" dirty="0">
                <a:solidFill>
                  <a:srgbClr val="FF0000"/>
                </a:solidFill>
                <a:latin typeface="Calibri" pitchFamily="34" charset="0"/>
              </a:rPr>
              <a:t>Link to Online Enrollment!</a:t>
            </a:r>
            <a:endParaRPr lang="en-US" sz="1800" dirty="0">
              <a:solidFill>
                <a:srgbClr val="FF0000"/>
              </a:solidFill>
              <a:latin typeface="Calibri" pitchFamily="34" charset="0"/>
            </a:endParaRP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2025 Benefits Presentation</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Benefit Plan Documents &amp; Premiums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Benefit Forms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Employment Verification Information</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New Employee Onboarding Forms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Financial &amp; Benefit Calculators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Life Event Checklists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Information on State &amp; Federal Programs</a:t>
            </a:r>
          </a:p>
          <a:p>
            <a:pPr marL="285750" indent="-285750">
              <a:buFont typeface="Courier New" panose="02070309020205020404" pitchFamily="49" charset="0"/>
              <a:buChar char="o"/>
              <a:defRPr/>
            </a:pPr>
            <a:r>
              <a:rPr lang="en-US" sz="1800" dirty="0">
                <a:solidFill>
                  <a:schemeClr val="accent2">
                    <a:lumMod val="50000"/>
                  </a:schemeClr>
                </a:solidFill>
                <a:latin typeface="Calibri" pitchFamily="34" charset="0"/>
              </a:rPr>
              <a:t>Carrier Resources &amp; Websites</a:t>
            </a:r>
          </a:p>
          <a:p>
            <a:pPr marL="285750" indent="-285750">
              <a:buFont typeface="Courier New" panose="02070309020205020404" pitchFamily="49" charset="0"/>
              <a:buChar char="o"/>
              <a:defRPr/>
            </a:pPr>
            <a:r>
              <a:rPr lang="en-US" sz="2000" dirty="0">
                <a:solidFill>
                  <a:srgbClr val="FF0000"/>
                </a:solidFill>
                <a:latin typeface="Calibri" pitchFamily="34" charset="0"/>
              </a:rPr>
              <a:t>And much more!</a:t>
            </a:r>
            <a:r>
              <a:rPr lang="en-US" sz="2000" dirty="0">
                <a:latin typeface="Calibri" pitchFamily="34" charset="0"/>
              </a:rPr>
              <a:t> </a:t>
            </a:r>
          </a:p>
        </p:txBody>
      </p:sp>
      <p:sp>
        <p:nvSpPr>
          <p:cNvPr id="2" name="Title 1"/>
          <p:cNvSpPr>
            <a:spLocks noGrp="1"/>
          </p:cNvSpPr>
          <p:nvPr>
            <p:ph type="title"/>
          </p:nvPr>
        </p:nvSpPr>
        <p:spPr/>
        <p:txBody>
          <a:bodyPr>
            <a:normAutofit/>
          </a:bodyPr>
          <a:lstStyle/>
          <a:p>
            <a:r>
              <a:rPr lang="en-US" sz="2800" dirty="0">
                <a:solidFill>
                  <a:schemeClr val="accent2">
                    <a:lumMod val="50000"/>
                  </a:schemeClr>
                </a:solidFill>
                <a:latin typeface="+mn-lt"/>
                <a:cs typeface="Calibri" panose="020F0502020204030204" pitchFamily="34" charset="0"/>
              </a:rPr>
              <a:t>Employee Resource Center</a:t>
            </a:r>
          </a:p>
        </p:txBody>
      </p:sp>
      <p:sp>
        <p:nvSpPr>
          <p:cNvPr id="5" name="TextBox 10"/>
          <p:cNvSpPr txBox="1">
            <a:spLocks noChangeArrowheads="1"/>
          </p:cNvSpPr>
          <p:nvPr/>
        </p:nvSpPr>
        <p:spPr bwMode="auto">
          <a:xfrm>
            <a:off x="4308157" y="1234359"/>
            <a:ext cx="490115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US" altLang="en-US" sz="1700" dirty="0">
                <a:solidFill>
                  <a:schemeClr val="accent2">
                    <a:lumMod val="50000"/>
                  </a:schemeClr>
                </a:solidFill>
                <a:latin typeface="Calibri" pitchFamily="34" charset="0"/>
                <a:cs typeface="Times New Roman"/>
              </a:rPr>
              <a:t>It’s easy to access – no login required! You can access the site from our intranet or go to the following address </a:t>
            </a:r>
            <a:r>
              <a:rPr lang="en-US" altLang="en-US" sz="1600" b="1" u="sng" dirty="0">
                <a:solidFill>
                  <a:srgbClr val="C00000"/>
                </a:solidFill>
                <a:latin typeface="Calibri" panose="020F0502020204030204" pitchFamily="34" charset="0"/>
              </a:rPr>
              <a:t>https://cityofstpeter.benefithub.com/</a:t>
            </a:r>
            <a:endParaRPr lang="en-US" altLang="en-US" sz="900" dirty="0"/>
          </a:p>
        </p:txBody>
      </p:sp>
      <p:pic>
        <p:nvPicPr>
          <p:cNvPr id="3" name="Picture 2"/>
          <p:cNvPicPr>
            <a:picLocks noChangeAspect="1"/>
          </p:cNvPicPr>
          <p:nvPr/>
        </p:nvPicPr>
        <p:blipFill>
          <a:blip r:embed="rId2"/>
          <a:stretch>
            <a:fillRect/>
          </a:stretch>
        </p:blipFill>
        <p:spPr>
          <a:xfrm>
            <a:off x="4568666" y="2220493"/>
            <a:ext cx="3983734" cy="3556905"/>
          </a:xfrm>
          <a:prstGeom prst="rect">
            <a:avLst/>
          </a:prstGeom>
        </p:spPr>
      </p:pic>
    </p:spTree>
    <p:extLst>
      <p:ext uri="{BB962C8B-B14F-4D97-AF65-F5344CB8AC3E}">
        <p14:creationId xmlns:p14="http://schemas.microsoft.com/office/powerpoint/2010/main" val="335607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a:solidFill>
                  <a:schemeClr val="accent1">
                    <a:lumMod val="90000"/>
                    <a:lumOff val="10000"/>
                  </a:schemeClr>
                </a:solidFill>
              </a:rPr>
              <a:t>Plan Design:</a:t>
            </a:r>
          </a:p>
          <a:p>
            <a:endParaRPr lang="en-US" dirty="0">
              <a:solidFill>
                <a:schemeClr val="accent1">
                  <a:lumMod val="90000"/>
                  <a:lumOff val="10000"/>
                </a:schemeClr>
              </a:solidFill>
            </a:endParaRPr>
          </a:p>
          <a:p>
            <a:pPr marL="342900" indent="-342900">
              <a:buFont typeface="Arial" panose="020B0604020202020204" pitchFamily="34" charset="0"/>
              <a:buChar char="•"/>
            </a:pPr>
            <a:r>
              <a:rPr lang="en-US" dirty="0">
                <a:solidFill>
                  <a:schemeClr val="accent1">
                    <a:lumMod val="90000"/>
                    <a:lumOff val="10000"/>
                  </a:schemeClr>
                </a:solidFill>
              </a:rPr>
              <a:t>The plan pays 100% of the first $250 of eligible dental expenses, then 60% of the remaining expenses </a:t>
            </a:r>
          </a:p>
          <a:p>
            <a:pPr marL="342900" indent="-342900">
              <a:buFont typeface="Arial" panose="020B0604020202020204" pitchFamily="34" charset="0"/>
              <a:buChar char="•"/>
            </a:pPr>
            <a:r>
              <a:rPr lang="en-US" dirty="0">
                <a:solidFill>
                  <a:schemeClr val="accent1">
                    <a:lumMod val="90000"/>
                    <a:lumOff val="10000"/>
                  </a:schemeClr>
                </a:solidFill>
              </a:rPr>
              <a:t>$1,250 Policy/Plan Maximum </a:t>
            </a:r>
          </a:p>
          <a:p>
            <a:pPr marL="342900" indent="-342900">
              <a:buFont typeface="Arial" panose="020B0604020202020204" pitchFamily="34" charset="0"/>
              <a:buChar char="•"/>
            </a:pPr>
            <a:r>
              <a:rPr lang="en-US" dirty="0">
                <a:solidFill>
                  <a:schemeClr val="accent1">
                    <a:lumMod val="90000"/>
                    <a:lumOff val="10000"/>
                  </a:schemeClr>
                </a:solidFill>
              </a:rPr>
              <a:t>Orthodontics is not covered </a:t>
            </a:r>
          </a:p>
          <a:p>
            <a:endParaRPr lang="en-US" dirty="0">
              <a:solidFill>
                <a:schemeClr val="accent1">
                  <a:lumMod val="90000"/>
                  <a:lumOff val="10000"/>
                </a:schemeClr>
              </a:solidFill>
            </a:endParaRPr>
          </a:p>
          <a:p>
            <a:r>
              <a:rPr lang="en-US" dirty="0">
                <a:solidFill>
                  <a:schemeClr val="accent1">
                    <a:lumMod val="90000"/>
                    <a:lumOff val="10000"/>
                  </a:schemeClr>
                </a:solidFill>
              </a:rPr>
              <a:t> Plan Highlights:</a:t>
            </a:r>
          </a:p>
          <a:p>
            <a:endParaRPr lang="en-US" dirty="0">
              <a:solidFill>
                <a:schemeClr val="accent1">
                  <a:lumMod val="90000"/>
                  <a:lumOff val="10000"/>
                </a:schemeClr>
              </a:solidFill>
            </a:endParaRPr>
          </a:p>
          <a:p>
            <a:pPr marL="342900" indent="-342900">
              <a:buFont typeface="Arial" panose="020B0604020202020204" pitchFamily="34" charset="0"/>
              <a:buChar char="•"/>
            </a:pPr>
            <a:r>
              <a:rPr lang="en-US" dirty="0">
                <a:solidFill>
                  <a:schemeClr val="accent1">
                    <a:lumMod val="90000"/>
                    <a:lumOff val="10000"/>
                  </a:schemeClr>
                </a:solidFill>
              </a:rPr>
              <a:t>All procedures are covered except cosmetic procedures </a:t>
            </a:r>
          </a:p>
          <a:p>
            <a:pPr marL="342900" indent="-342900">
              <a:buFont typeface="Arial" panose="020B0604020202020204" pitchFamily="34" charset="0"/>
              <a:buChar char="•"/>
            </a:pPr>
            <a:r>
              <a:rPr lang="en-US" dirty="0">
                <a:solidFill>
                  <a:schemeClr val="accent1">
                    <a:lumMod val="90000"/>
                    <a:lumOff val="10000"/>
                  </a:schemeClr>
                </a:solidFill>
              </a:rPr>
              <a:t>You may use any dentist </a:t>
            </a:r>
          </a:p>
          <a:p>
            <a:pPr marL="342900" indent="-342900">
              <a:buFont typeface="Arial" panose="020B0604020202020204" pitchFamily="34" charset="0"/>
              <a:buChar char="•"/>
            </a:pPr>
            <a:r>
              <a:rPr lang="en-US" dirty="0">
                <a:solidFill>
                  <a:schemeClr val="accent1">
                    <a:lumMod val="90000"/>
                    <a:lumOff val="10000"/>
                  </a:schemeClr>
                </a:solidFill>
              </a:rPr>
              <a:t>Benefits can be paid directly to the dentist </a:t>
            </a:r>
          </a:p>
          <a:p>
            <a:pPr marL="342900" indent="-342900">
              <a:buFont typeface="Arial" panose="020B0604020202020204" pitchFamily="34" charset="0"/>
              <a:buChar char="•"/>
            </a:pPr>
            <a:r>
              <a:rPr lang="en-US" dirty="0">
                <a:solidFill>
                  <a:schemeClr val="accent1">
                    <a:lumMod val="90000"/>
                    <a:lumOff val="10000"/>
                  </a:schemeClr>
                </a:solidFill>
              </a:rPr>
              <a:t>There are no limits on how often you can have dental care </a:t>
            </a:r>
          </a:p>
          <a:p>
            <a:pPr marL="342900" indent="-342900">
              <a:buFont typeface="Arial" panose="020B0604020202020204" pitchFamily="34" charset="0"/>
              <a:buChar char="•"/>
            </a:pPr>
            <a:r>
              <a:rPr lang="en-US" dirty="0">
                <a:solidFill>
                  <a:schemeClr val="accent1">
                    <a:lumMod val="90000"/>
                    <a:lumOff val="10000"/>
                  </a:schemeClr>
                </a:solidFill>
              </a:rPr>
              <a:t>The patient and the dentist make all decisions on procedure &amp; frequency of care </a:t>
            </a:r>
          </a:p>
          <a:p>
            <a:pPr marL="342900" indent="-342900">
              <a:buFont typeface="Arial" panose="020B0604020202020204" pitchFamily="34" charset="0"/>
              <a:buChar char="•"/>
            </a:pPr>
            <a:endParaRPr lang="en-US" dirty="0">
              <a:solidFill>
                <a:schemeClr val="accent1">
                  <a:lumMod val="90000"/>
                  <a:lumOff val="10000"/>
                </a:schemeClr>
              </a:solidFill>
            </a:endParaRPr>
          </a:p>
        </p:txBody>
      </p:sp>
      <p:sp>
        <p:nvSpPr>
          <p:cNvPr id="4" name="Title 3"/>
          <p:cNvSpPr>
            <a:spLocks noGrp="1"/>
          </p:cNvSpPr>
          <p:nvPr>
            <p:ph type="title"/>
          </p:nvPr>
        </p:nvSpPr>
        <p:spPr/>
        <p:txBody>
          <a:bodyPr/>
          <a:lstStyle/>
          <a:p>
            <a:r>
              <a:rPr lang="en-US" dirty="0">
                <a:solidFill>
                  <a:schemeClr val="accent1">
                    <a:lumMod val="90000"/>
                    <a:lumOff val="10000"/>
                  </a:schemeClr>
                </a:solidFill>
              </a:rPr>
              <a:t>Dental</a:t>
            </a:r>
          </a:p>
        </p:txBody>
      </p:sp>
      <p:pic>
        <p:nvPicPr>
          <p:cNvPr id="6" name="Picture 5"/>
          <p:cNvPicPr>
            <a:picLocks noChangeAspect="1"/>
          </p:cNvPicPr>
          <p:nvPr/>
        </p:nvPicPr>
        <p:blipFill>
          <a:blip r:embed="rId2"/>
          <a:stretch>
            <a:fillRect/>
          </a:stretch>
        </p:blipFill>
        <p:spPr>
          <a:xfrm>
            <a:off x="3435998" y="182880"/>
            <a:ext cx="3429000" cy="1152525"/>
          </a:xfrm>
          <a:prstGeom prst="rect">
            <a:avLst/>
          </a:prstGeom>
        </p:spPr>
      </p:pic>
    </p:spTree>
    <p:extLst>
      <p:ext uri="{BB962C8B-B14F-4D97-AF65-F5344CB8AC3E}">
        <p14:creationId xmlns:p14="http://schemas.microsoft.com/office/powerpoint/2010/main" val="285692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21419169"/>
              </p:ext>
            </p:extLst>
          </p:nvPr>
        </p:nvGraphicFramePr>
        <p:xfrm>
          <a:off x="685800" y="1463040"/>
          <a:ext cx="8111692"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685800" y="369492"/>
            <a:ext cx="5943600" cy="822960"/>
          </a:xfrm>
        </p:spPr>
        <p:txBody>
          <a:bodyPr/>
          <a:lstStyle/>
          <a:p>
            <a:r>
              <a:rPr lang="en-US" dirty="0"/>
              <a:t>Enrollment Meetings</a:t>
            </a:r>
          </a:p>
        </p:txBody>
      </p:sp>
    </p:spTree>
    <p:extLst>
      <p:ext uri="{BB962C8B-B14F-4D97-AF65-F5344CB8AC3E}">
        <p14:creationId xmlns:p14="http://schemas.microsoft.com/office/powerpoint/2010/main" val="144352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83" y="77002"/>
            <a:ext cx="2444817" cy="11454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2836" y="572659"/>
            <a:ext cx="6315075" cy="3571875"/>
          </a:xfrm>
          <a:prstGeom prst="rect">
            <a:avLst/>
          </a:prstGeom>
        </p:spPr>
      </p:pic>
    </p:spTree>
    <p:extLst>
      <p:ext uri="{BB962C8B-B14F-4D97-AF65-F5344CB8AC3E}">
        <p14:creationId xmlns:p14="http://schemas.microsoft.com/office/powerpoint/2010/main" val="2813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1463040"/>
            <a:ext cx="8103638" cy="4480560"/>
          </a:xfrm>
        </p:spPr>
        <p:txBody>
          <a:bodyPr>
            <a:normAutofit/>
          </a:bodyPr>
          <a:lstStyle/>
          <a:p>
            <a:pPr marL="285750" indent="-285750">
              <a:buFont typeface="Arial" panose="020B0604020202020204" pitchFamily="34" charset="0"/>
              <a:buChar char="•"/>
            </a:pPr>
            <a:r>
              <a:rPr lang="en-US" sz="2200" dirty="0">
                <a:solidFill>
                  <a:schemeClr val="accent2">
                    <a:lumMod val="50000"/>
                  </a:schemeClr>
                </a:solidFill>
                <a:cs typeface="Calibri" panose="020F0502020204030204" pitchFamily="34" charset="0"/>
              </a:rPr>
              <a:t>Remain with Medica for 2025</a:t>
            </a:r>
          </a:p>
          <a:p>
            <a:pPr marL="285750" indent="-285750">
              <a:buFont typeface="Arial" panose="020B0604020202020204" pitchFamily="34" charset="0"/>
              <a:buChar char="•"/>
            </a:pPr>
            <a:r>
              <a:rPr lang="en-US" sz="2200" dirty="0" err="1">
                <a:solidFill>
                  <a:schemeClr val="accent2">
                    <a:lumMod val="50000"/>
                  </a:schemeClr>
                </a:solidFill>
                <a:cs typeface="Calibri" panose="020F0502020204030204" pitchFamily="34" charset="0"/>
              </a:rPr>
              <a:t>Medica</a:t>
            </a:r>
            <a:r>
              <a:rPr lang="en-US" sz="2200" dirty="0">
                <a:solidFill>
                  <a:schemeClr val="accent2">
                    <a:lumMod val="50000"/>
                  </a:schemeClr>
                </a:solidFill>
                <a:cs typeface="Calibri" panose="020F0502020204030204" pitchFamily="34" charset="0"/>
              </a:rPr>
              <a:t> Passport network</a:t>
            </a:r>
          </a:p>
          <a:p>
            <a:pPr marL="742950" lvl="1" indent="-285750">
              <a:buFont typeface="Arial" panose="020B0604020202020204" pitchFamily="34" charset="0"/>
              <a:buChar char="•"/>
            </a:pPr>
            <a:r>
              <a:rPr lang="en-US" sz="2200" dirty="0" err="1">
                <a:solidFill>
                  <a:schemeClr val="accent2">
                    <a:lumMod val="50000"/>
                  </a:schemeClr>
                </a:solidFill>
                <a:cs typeface="Calibri" panose="020F0502020204030204" pitchFamily="34" charset="0"/>
              </a:rPr>
              <a:t>Medica</a:t>
            </a:r>
            <a:r>
              <a:rPr lang="en-US" sz="2200" dirty="0">
                <a:solidFill>
                  <a:schemeClr val="accent2">
                    <a:lumMod val="50000"/>
                  </a:schemeClr>
                </a:solidFill>
                <a:cs typeface="Calibri" panose="020F0502020204030204" pitchFamily="34" charset="0"/>
              </a:rPr>
              <a:t> Choice Passport features access to more than 960,000 doctors, 5,900 hospitals, and 73,000 ancillary providers across the country and prominent care systems in Minnesota. </a:t>
            </a:r>
          </a:p>
          <a:p>
            <a:pPr lvl="1"/>
            <a:r>
              <a:rPr lang="en-US" sz="2200" dirty="0">
                <a:solidFill>
                  <a:schemeClr val="accent2">
                    <a:lumMod val="50000"/>
                  </a:schemeClr>
                </a:solidFill>
                <a:cs typeface="Calibri" panose="020F0502020204030204" pitchFamily="34" charset="0"/>
              </a:rPr>
              <a:t>Informational website: </a:t>
            </a:r>
            <a:r>
              <a:rPr lang="en-US" sz="2200" dirty="0">
                <a:solidFill>
                  <a:schemeClr val="accent2">
                    <a:lumMod val="50000"/>
                  </a:schemeClr>
                </a:solidFill>
                <a:cs typeface="Calibri" panose="020F0502020204030204" pitchFamily="34" charset="0"/>
                <a:hlinkClick r:id="rId2"/>
              </a:rPr>
              <a:t>mhc2.welcometomedica.com/home</a:t>
            </a:r>
            <a:endParaRPr lang="en-US" sz="2200" dirty="0">
              <a:solidFill>
                <a:schemeClr val="accent2">
                  <a:lumMod val="50000"/>
                </a:schemeClr>
              </a:solidFill>
              <a:cs typeface="Calibri" panose="020F0502020204030204" pitchFamily="34" charset="0"/>
            </a:endParaRPr>
          </a:p>
          <a:p>
            <a:pPr marL="342900" indent="-342900">
              <a:buFont typeface="Arial" panose="020B0604020202020204" pitchFamily="34" charset="0"/>
              <a:buChar char="•"/>
            </a:pPr>
            <a:r>
              <a:rPr lang="en-US" sz="2200" dirty="0">
                <a:solidFill>
                  <a:schemeClr val="accent2">
                    <a:lumMod val="50000"/>
                  </a:schemeClr>
                </a:solidFill>
                <a:cs typeface="Calibri" panose="020F0502020204030204" pitchFamily="34" charset="0"/>
              </a:rPr>
              <a:t>No plan changes? No new Medica ID card</a:t>
            </a:r>
          </a:p>
          <a:p>
            <a:pPr marL="342900" indent="-342900">
              <a:buFont typeface="Arial" panose="020B0604020202020204" pitchFamily="34" charset="0"/>
              <a:buChar char="•"/>
            </a:pPr>
            <a:r>
              <a:rPr lang="en-US" sz="2200" dirty="0">
                <a:solidFill>
                  <a:schemeClr val="accent2">
                    <a:lumMod val="50000"/>
                  </a:schemeClr>
                </a:solidFill>
                <a:cs typeface="Calibri" panose="020F0502020204030204" pitchFamily="34" charset="0"/>
              </a:rPr>
              <a:t>$3,500 plan is now a hybrid plan</a:t>
            </a:r>
          </a:p>
        </p:txBody>
      </p:sp>
      <p:sp>
        <p:nvSpPr>
          <p:cNvPr id="5" name="Title 2"/>
          <p:cNvSpPr txBox="1">
            <a:spLocks/>
          </p:cNvSpPr>
          <p:nvPr/>
        </p:nvSpPr>
        <p:spPr>
          <a:xfrm>
            <a:off x="685800" y="182880"/>
            <a:ext cx="5943600" cy="822960"/>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sz="2800" dirty="0">
                <a:solidFill>
                  <a:schemeClr val="accent2">
                    <a:lumMod val="50000"/>
                  </a:schemeClr>
                </a:solidFill>
                <a:cs typeface="Calibri" panose="020F0502020204030204" pitchFamily="34" charset="0"/>
              </a:rPr>
              <a:t>Medical Plan Update for 2025</a:t>
            </a:r>
            <a:endParaRPr lang="en-US" sz="2800" dirty="0">
              <a:solidFill>
                <a:schemeClr val="accent2">
                  <a:lumMod val="50000"/>
                </a:schemeClr>
              </a:solidFill>
            </a:endParaRPr>
          </a:p>
        </p:txBody>
      </p:sp>
    </p:spTree>
    <p:extLst>
      <p:ext uri="{BB962C8B-B14F-4D97-AF65-F5344CB8AC3E}">
        <p14:creationId xmlns:p14="http://schemas.microsoft.com/office/powerpoint/2010/main" val="34839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12700" lvl="0" defTabSz="914400">
              <a:spcBef>
                <a:spcPts val="0"/>
              </a:spcBef>
              <a:defRPr/>
            </a:pPr>
            <a:r>
              <a:rPr lang="en-US" sz="1100" b="1" kern="0" spc="-5" dirty="0">
                <a:solidFill>
                  <a:srgbClr val="7C868D"/>
                </a:solidFill>
                <a:cs typeface="Times New Roman" panose="02020603050405020304" pitchFamily="18" charset="0"/>
              </a:rPr>
              <a:t>C</a:t>
            </a:r>
            <a:r>
              <a:rPr lang="en-US" sz="1100" b="1" kern="0" dirty="0">
                <a:solidFill>
                  <a:srgbClr val="7C868D"/>
                </a:solidFill>
                <a:cs typeface="Times New Roman" panose="02020603050405020304" pitchFamily="18" charset="0"/>
              </a:rPr>
              <a:t>overage</a:t>
            </a:r>
            <a:r>
              <a:rPr lang="en-US" sz="1100" b="1" kern="0" spc="-10" dirty="0">
                <a:solidFill>
                  <a:srgbClr val="7C868D"/>
                </a:solidFill>
                <a:cs typeface="Times New Roman" panose="02020603050405020304" pitchFamily="18" charset="0"/>
              </a:rPr>
              <a:t> </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ot</a:t>
            </a:r>
            <a:r>
              <a:rPr lang="en-US" sz="1100" b="1" kern="0" spc="5"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ce</a:t>
            </a:r>
          </a:p>
          <a:p>
            <a:pPr marL="12700" marR="5080" lvl="0" defTabSz="914400">
              <a:lnSpc>
                <a:spcPts val="1190"/>
              </a:lnSpc>
              <a:spcBef>
                <a:spcPts val="280"/>
              </a:spcBef>
              <a:defRPr/>
            </a:pP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presen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n</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 ou</a:t>
            </a:r>
            <a:r>
              <a:rPr lang="en-US" sz="1100" kern="0" spc="5" dirty="0">
                <a:solidFill>
                  <a:srgbClr val="7C868D"/>
                </a:solidFill>
                <a:cs typeface="Times New Roman" panose="02020603050405020304" pitchFamily="18" charset="0"/>
              </a:rPr>
              <a:t>tli</a:t>
            </a:r>
            <a:r>
              <a:rPr lang="en-US" sz="1100" kern="0" spc="-15"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era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proposed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by</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carr</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a:t>
            </a:r>
            <a:r>
              <a:rPr lang="en-US" sz="1100" kern="0" spc="-10"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s</a:t>
            </a:r>
            <a:r>
              <a:rPr lang="en-US" sz="1100" kern="0" spc="-10" dirty="0">
                <a:solidFill>
                  <a:srgbClr val="7C868D"/>
                </a:solidFill>
                <a:cs typeface="Times New Roman" panose="02020603050405020304" pitchFamily="18" charset="0"/>
              </a:rPr>
              <a:t>)</a:t>
            </a:r>
            <a:r>
              <a:rPr lang="en-US" sz="1100" kern="0" dirty="0">
                <a:solidFill>
                  <a:srgbClr val="7C868D"/>
                </a:solidFill>
                <a:cs typeface="Times New Roman" panose="02020603050405020304" pitchFamily="18" charset="0"/>
              </a:rPr>
              <a:t>,</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based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on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nfor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on</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ded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by</a:t>
            </a:r>
            <a:r>
              <a:rPr lang="en-US" sz="1100" kern="0" spc="-15" dirty="0">
                <a:solidFill>
                  <a:srgbClr val="7C868D"/>
                </a:solidFill>
                <a:cs typeface="Times New Roman" panose="02020603050405020304" pitchFamily="18" charset="0"/>
              </a:rPr>
              <a:t> y</a:t>
            </a:r>
            <a:r>
              <a:rPr lang="en-US" sz="1100" kern="0" dirty="0">
                <a:solidFill>
                  <a:srgbClr val="7C868D"/>
                </a:solidFill>
                <a:cs typeface="Times New Roman" panose="02020603050405020304" pitchFamily="18" charset="0"/>
              </a:rPr>
              <a:t>our</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pan</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  </a:t>
            </a:r>
            <a:r>
              <a:rPr lang="en-US" sz="1100" kern="0" spc="-2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t</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does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2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ude a</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l</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2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era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exc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us</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10" dirty="0">
                <a:solidFill>
                  <a:srgbClr val="7C868D"/>
                </a:solidFill>
                <a:cs typeface="Times New Roman" panose="02020603050405020304" pitchFamily="18" charset="0"/>
              </a:rPr>
              <a:t>s</a:t>
            </a:r>
            <a:r>
              <a:rPr lang="en-US" sz="1100" kern="0" dirty="0">
                <a:solidFill>
                  <a:srgbClr val="7C868D"/>
                </a:solidFill>
                <a:cs typeface="Times New Roman" panose="02020603050405020304" pitchFamily="18" charset="0"/>
              </a:rPr>
              <a:t>,</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li</a:t>
            </a:r>
            <a:r>
              <a:rPr lang="en-US" sz="1100" kern="0" spc="-20" dirty="0">
                <a:solidFill>
                  <a:srgbClr val="7C868D"/>
                </a:solidFill>
                <a:cs typeface="Times New Roman" panose="02020603050405020304" pitchFamily="18" charset="0"/>
              </a:rPr>
              <a:t>m</a:t>
            </a:r>
            <a:r>
              <a:rPr lang="en-US" sz="1100" kern="0" spc="5" dirty="0">
                <a:solidFill>
                  <a:srgbClr val="7C868D"/>
                </a:solidFill>
                <a:cs typeface="Times New Roman" panose="02020603050405020304" pitchFamily="18" charset="0"/>
              </a:rPr>
              <a:t>it</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ns,</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 cond</a:t>
            </a:r>
            <a:r>
              <a:rPr lang="en-US" sz="1100" kern="0" spc="5" dirty="0">
                <a:solidFill>
                  <a:srgbClr val="7C868D"/>
                </a:solidFill>
                <a:cs typeface="Times New Roman" panose="02020603050405020304" pitchFamily="18" charset="0"/>
              </a:rPr>
              <a:t>it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ac</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ual</a:t>
            </a:r>
            <a:r>
              <a:rPr lang="en-US" sz="1100" kern="0" spc="-3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ract</a:t>
            </a:r>
            <a:r>
              <a:rPr lang="en-US" sz="1100" kern="0" spc="-5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an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ua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 </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po</a:t>
            </a:r>
            <a:r>
              <a:rPr lang="en-US" sz="1100" kern="0" spc="5" dirty="0">
                <a:solidFill>
                  <a:srgbClr val="7C868D"/>
                </a:solidFill>
                <a:cs typeface="Times New Roman" panose="02020603050405020304" pitchFamily="18" charset="0"/>
              </a:rPr>
              <a:t>li</a:t>
            </a:r>
            <a:r>
              <a:rPr lang="en-US" sz="1100" kern="0" dirty="0">
                <a:solidFill>
                  <a:srgbClr val="7C868D"/>
                </a:solidFill>
                <a:cs typeface="Times New Roman" panose="02020603050405020304" pitchFamily="18" charset="0"/>
              </a:rPr>
              <a:t>c</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es</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rac</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se</a:t>
            </a:r>
            <a:r>
              <a:rPr lang="en-US" sz="1100" kern="0" spc="5" dirty="0">
                <a:solidFill>
                  <a:srgbClr val="7C868D"/>
                </a:solidFill>
                <a:cs typeface="Times New Roman" panose="02020603050405020304" pitchFamily="18" charset="0"/>
              </a:rPr>
              <a:t>l</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es</a:t>
            </a:r>
            <a:r>
              <a:rPr lang="en-US" sz="1100" kern="0" spc="-35"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ust</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 read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for</a:t>
            </a:r>
            <a:r>
              <a:rPr lang="en-US" sz="1100" kern="0" spc="-2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hose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de</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i</a:t>
            </a:r>
            <a:r>
              <a:rPr lang="en-US" sz="1100" kern="0" spc="-10" dirty="0">
                <a:solidFill>
                  <a:srgbClr val="7C868D"/>
                </a:solidFill>
                <a:cs typeface="Times New Roman" panose="02020603050405020304" pitchFamily="18" charset="0"/>
              </a:rPr>
              <a:t>ls</a:t>
            </a:r>
            <a:r>
              <a:rPr lang="en-US" sz="1100" kern="0" dirty="0">
                <a:solidFill>
                  <a:srgbClr val="7C868D"/>
                </a:solidFill>
                <a:cs typeface="Times New Roman" panose="02020603050405020304" pitchFamily="18" charset="0"/>
              </a:rPr>
              <a:t>. </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P</a:t>
            </a:r>
            <a:r>
              <a:rPr lang="en-US" sz="1100" kern="0" dirty="0">
                <a:solidFill>
                  <a:srgbClr val="7C868D"/>
                </a:solidFill>
                <a:cs typeface="Times New Roman" panose="02020603050405020304" pitchFamily="18" charset="0"/>
              </a:rPr>
              <a:t>o</a:t>
            </a:r>
            <a:r>
              <a:rPr lang="en-US" sz="1100" kern="0" spc="5" dirty="0">
                <a:solidFill>
                  <a:srgbClr val="7C868D"/>
                </a:solidFill>
                <a:cs typeface="Times New Roman" panose="02020603050405020304" pitchFamily="18" charset="0"/>
              </a:rPr>
              <a:t>li</a:t>
            </a:r>
            <a:r>
              <a:rPr lang="en-US" sz="1100" kern="0" dirty="0">
                <a:solidFill>
                  <a:srgbClr val="7C868D"/>
                </a:solidFill>
                <a:cs typeface="Times New Roman" panose="02020603050405020304" pitchFamily="18" charset="0"/>
              </a:rPr>
              <a:t>cy</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for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for</a:t>
            </a:r>
            <a:r>
              <a:rPr lang="en-US" sz="1100" kern="0" spc="-2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our</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refer</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nce</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w</a:t>
            </a:r>
            <a:r>
              <a:rPr lang="en-US" sz="1100" kern="0" spc="5" dirty="0">
                <a:solidFill>
                  <a:srgbClr val="7C868D"/>
                </a:solidFill>
                <a:cs typeface="Times New Roman" panose="02020603050405020304" pitchFamily="18" charset="0"/>
              </a:rPr>
              <a:t>il</a:t>
            </a:r>
            <a:r>
              <a:rPr lang="en-US" sz="1100" kern="0" dirty="0">
                <a:solidFill>
                  <a:srgbClr val="7C868D"/>
                </a:solidFill>
                <a:cs typeface="Times New Roman" panose="02020603050405020304" pitchFamily="18" charset="0"/>
              </a:rPr>
              <a:t>l</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a:t>
            </a:r>
            <a:r>
              <a:rPr lang="en-US" sz="1100" kern="0" spc="-10"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ade a</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il</a:t>
            </a:r>
            <a:r>
              <a:rPr lang="en-US" sz="1100" kern="0" dirty="0">
                <a:solidFill>
                  <a:srgbClr val="7C868D"/>
                </a:solidFill>
                <a:cs typeface="Times New Roman" panose="02020603050405020304" pitchFamily="18" charset="0"/>
              </a:rPr>
              <a:t>ab</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upon</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reques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t>
            </a:r>
          </a:p>
          <a:p>
            <a:pPr lvl="0" defTabSz="914400">
              <a:spcBef>
                <a:spcPts val="2"/>
              </a:spcBef>
              <a:defRPr/>
            </a:pPr>
            <a:endParaRPr lang="en-US" sz="900" b="1" kern="0" dirty="0">
              <a:solidFill>
                <a:srgbClr val="7C868D"/>
              </a:solidFill>
              <a:cs typeface="Times New Roman" panose="02020603050405020304" pitchFamily="18" charset="0"/>
            </a:endParaRPr>
          </a:p>
          <a:p>
            <a:pPr marL="12700" lvl="0" defTabSz="914400">
              <a:spcBef>
                <a:spcPts val="0"/>
              </a:spcBef>
              <a:defRPr/>
            </a:pPr>
            <a:r>
              <a:rPr lang="en-US" sz="1100" b="1" kern="0" spc="-5" dirty="0">
                <a:solidFill>
                  <a:srgbClr val="7C868D"/>
                </a:solidFill>
                <a:cs typeface="Times New Roman" panose="02020603050405020304" pitchFamily="18" charset="0"/>
              </a:rPr>
              <a:t>L</a:t>
            </a:r>
            <a:r>
              <a:rPr lang="en-US" sz="1100" b="1" kern="0" dirty="0">
                <a:solidFill>
                  <a:srgbClr val="7C868D"/>
                </a:solidFill>
                <a:cs typeface="Times New Roman" panose="02020603050405020304" pitchFamily="18" charset="0"/>
              </a:rPr>
              <a:t>egal</a:t>
            </a:r>
            <a:r>
              <a:rPr lang="en-US" sz="1100" b="1" kern="0" spc="-10" dirty="0">
                <a:solidFill>
                  <a:srgbClr val="7C868D"/>
                </a:solidFill>
                <a:cs typeface="Times New Roman" panose="02020603050405020304" pitchFamily="18" charset="0"/>
              </a:rPr>
              <a:t> </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ot</a:t>
            </a:r>
            <a:r>
              <a:rPr lang="en-US" sz="1100" b="1" kern="0" spc="5"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ce</a:t>
            </a:r>
          </a:p>
          <a:p>
            <a:pPr marL="12700" marR="127000" lvl="0" defTabSz="914400">
              <a:lnSpc>
                <a:spcPts val="1190"/>
              </a:lnSpc>
              <a:spcBef>
                <a:spcPts val="280"/>
              </a:spcBef>
              <a:defRPr/>
            </a:pP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ent</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presen</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on</a:t>
            </a:r>
            <a:r>
              <a:rPr lang="en-US" sz="1100" kern="0" spc="-4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de</a:t>
            </a:r>
            <a:r>
              <a:rPr lang="en-US" sz="1100" kern="0" spc="-25"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 </a:t>
            </a:r>
            <a:r>
              <a:rPr lang="en-US" sz="1100" kern="0" spc="-5" dirty="0">
                <a:solidFill>
                  <a:srgbClr val="7C868D"/>
                </a:solidFill>
                <a:cs typeface="Times New Roman" panose="02020603050405020304" pitchFamily="18" charset="0"/>
              </a:rPr>
              <a:t>w</a:t>
            </a:r>
            <a:r>
              <a:rPr lang="en-US" sz="1100" kern="0" spc="5" dirty="0">
                <a:solidFill>
                  <a:srgbClr val="7C868D"/>
                </a:solidFill>
                <a:cs typeface="Times New Roman" panose="02020603050405020304" pitchFamily="18" charset="0"/>
              </a:rPr>
              <a:t>it</a:t>
            </a:r>
            <a:r>
              <a:rPr lang="en-US" sz="1100" kern="0" dirty="0">
                <a:solidFill>
                  <a:srgbClr val="7C868D"/>
                </a:solidFill>
                <a:cs typeface="Times New Roman" panose="02020603050405020304" pitchFamily="18" charset="0"/>
              </a:rPr>
              <a:t>h</a:t>
            </a:r>
            <a:r>
              <a:rPr lang="en-US" sz="1100" kern="0" spc="-15" dirty="0">
                <a:solidFill>
                  <a:srgbClr val="7C868D"/>
                </a:solidFill>
                <a:cs typeface="Times New Roman" panose="02020603050405020304" pitchFamily="18" charset="0"/>
              </a:rPr>
              <a:t> g</a:t>
            </a:r>
            <a:r>
              <a:rPr lang="en-US" sz="1100" kern="0" dirty="0">
                <a:solidFill>
                  <a:srgbClr val="7C868D"/>
                </a:solidFill>
                <a:cs typeface="Times New Roman" panose="02020603050405020304" pitchFamily="18" charset="0"/>
              </a:rPr>
              <a:t>eneral</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nfor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ard</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ng</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us</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5" dirty="0">
                <a:solidFill>
                  <a:srgbClr val="7C868D"/>
                </a:solidFill>
                <a:cs typeface="Times New Roman" panose="02020603050405020304" pitchFamily="18" charset="0"/>
              </a:rPr>
              <a:t>/</a:t>
            </a:r>
            <a:r>
              <a:rPr lang="en-US" sz="1100" kern="0" dirty="0">
                <a:solidFill>
                  <a:srgbClr val="7C868D"/>
                </a:solidFill>
                <a:cs typeface="Times New Roman" panose="02020603050405020304" pitchFamily="18" charset="0"/>
              </a:rPr>
              <a:t>or</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po</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en</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al</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concerns</a:t>
            </a:r>
            <a:r>
              <a:rPr lang="en-US" sz="1100" kern="0" spc="-3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ed</a:t>
            </a:r>
            <a:r>
              <a:rPr lang="en-US" sz="1100" kern="0" spc="-4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o,</a:t>
            </a:r>
            <a:r>
              <a:rPr lang="en-US" sz="1100" kern="0" spc="-25"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our current</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p</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ee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benef</a:t>
            </a:r>
            <a:r>
              <a:rPr lang="en-US" sz="1100" kern="0" spc="5" dirty="0">
                <a:solidFill>
                  <a:srgbClr val="7C868D"/>
                </a:solidFill>
                <a:cs typeface="Times New Roman" panose="02020603050405020304" pitchFamily="18" charset="0"/>
              </a:rPr>
              <a:t>i</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en</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ron</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en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 </a:t>
            </a:r>
            <a:r>
              <a:rPr lang="en-US" sz="1100" kern="0" spc="-35"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t</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does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necessar</a:t>
            </a:r>
            <a:r>
              <a:rPr lang="en-US" sz="1100" kern="0" spc="-10" dirty="0">
                <a:solidFill>
                  <a:srgbClr val="7C868D"/>
                </a:solidFill>
                <a:cs typeface="Times New Roman" panose="02020603050405020304" pitchFamily="18" charset="0"/>
              </a:rPr>
              <a:t>il</a:t>
            </a:r>
            <a:r>
              <a:rPr lang="en-US" sz="1100" kern="0" dirty="0">
                <a:solidFill>
                  <a:srgbClr val="7C868D"/>
                </a:solidFill>
                <a:cs typeface="Times New Roman" panose="02020603050405020304" pitchFamily="18" charset="0"/>
              </a:rPr>
              <a:t>y</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fu</a:t>
            </a:r>
            <a:r>
              <a:rPr lang="en-US" sz="1100" kern="0" spc="5" dirty="0">
                <a:solidFill>
                  <a:srgbClr val="7C868D"/>
                </a:solidFill>
                <a:cs typeface="Times New Roman" panose="02020603050405020304" pitchFamily="18" charset="0"/>
              </a:rPr>
              <a:t>ll</a:t>
            </a:r>
            <a:r>
              <a:rPr lang="en-US" sz="1100" kern="0" dirty="0">
                <a:solidFill>
                  <a:srgbClr val="7C868D"/>
                </a:solidFill>
                <a:cs typeface="Times New Roman" panose="02020603050405020304" pitchFamily="18" charset="0"/>
              </a:rPr>
              <a:t>y</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address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l</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spec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f</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ssue</a:t>
            </a:r>
            <a:r>
              <a:rPr lang="en-US" sz="1100" kern="0" spc="-10" dirty="0">
                <a:solidFill>
                  <a:srgbClr val="7C868D"/>
                </a:solidFill>
                <a:cs typeface="Times New Roman" panose="02020603050405020304" pitchFamily="18" charset="0"/>
              </a:rPr>
              <a:t>s</a:t>
            </a:r>
            <a:r>
              <a:rPr lang="en-US" sz="1100" kern="0" dirty="0">
                <a:solidFill>
                  <a:srgbClr val="7C868D"/>
                </a:solidFill>
                <a:cs typeface="Times New Roman" panose="02020603050405020304" pitchFamily="18" charset="0"/>
              </a:rPr>
              <a:t>. </a:t>
            </a:r>
            <a:r>
              <a:rPr lang="en-US" sz="1100" kern="0" spc="-35"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t</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shou</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ru</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d</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as,</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nor</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ended</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de,</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al</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ad</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ce. </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Q</a:t>
            </a:r>
            <a:r>
              <a:rPr lang="en-US" sz="1100" kern="0" dirty="0">
                <a:solidFill>
                  <a:srgbClr val="7C868D"/>
                </a:solidFill>
                <a:cs typeface="Times New Roman" panose="02020603050405020304" pitchFamily="18" charset="0"/>
              </a:rPr>
              <a:t>ues</a:t>
            </a:r>
            <a:r>
              <a:rPr lang="en-US" sz="1100" kern="0" spc="5"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ons</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ard</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ng</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spec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f</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ssues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shou</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addressed</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by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our</a:t>
            </a:r>
            <a:r>
              <a:rPr lang="en-US" sz="1100" kern="0" spc="-1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eneral</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counsel</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 a</a:t>
            </a:r>
            <a:r>
              <a:rPr lang="en-US" sz="1100" kern="0" spc="5" dirty="0">
                <a:solidFill>
                  <a:srgbClr val="7C868D"/>
                </a:solidFill>
                <a:cs typeface="Times New Roman" panose="02020603050405020304" pitchFamily="18" charset="0"/>
              </a:rPr>
              <a:t>tt</a:t>
            </a:r>
            <a:r>
              <a:rPr lang="en-US" sz="1100" kern="0" dirty="0">
                <a:solidFill>
                  <a:srgbClr val="7C868D"/>
                </a:solidFill>
                <a:cs typeface="Times New Roman" panose="02020603050405020304" pitchFamily="18" charset="0"/>
              </a:rPr>
              <a:t>o</a:t>
            </a:r>
            <a:r>
              <a:rPr lang="en-US" sz="1100" kern="0" spc="-10"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ney</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w</a:t>
            </a:r>
            <a:r>
              <a:rPr lang="en-US" sz="1100" kern="0" dirty="0">
                <a:solidFill>
                  <a:srgbClr val="7C868D"/>
                </a:solidFill>
                <a:cs typeface="Times New Roman" panose="02020603050405020304" pitchFamily="18" charset="0"/>
              </a:rPr>
              <a:t>ho spec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li</a:t>
            </a:r>
            <a:r>
              <a:rPr lang="en-US" sz="1100" kern="0" spc="-15" dirty="0">
                <a:solidFill>
                  <a:srgbClr val="7C868D"/>
                </a:solidFill>
                <a:cs typeface="Times New Roman" panose="02020603050405020304" pitchFamily="18" charset="0"/>
              </a:rPr>
              <a:t>z</a:t>
            </a:r>
            <a:r>
              <a:rPr lang="en-US" sz="1100" kern="0" dirty="0">
                <a:solidFill>
                  <a:srgbClr val="7C868D"/>
                </a:solidFill>
                <a:cs typeface="Times New Roman" panose="02020603050405020304" pitchFamily="18" charset="0"/>
              </a:rPr>
              <a:t>es</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prac</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area.</a:t>
            </a:r>
          </a:p>
          <a:p>
            <a:pPr lvl="0" defTabSz="914400">
              <a:spcBef>
                <a:spcPts val="2"/>
              </a:spcBef>
              <a:defRPr/>
            </a:pPr>
            <a:endParaRPr lang="en-US" sz="900" b="1" kern="0" dirty="0">
              <a:solidFill>
                <a:srgbClr val="7C868D"/>
              </a:solidFill>
              <a:cs typeface="Times New Roman" panose="02020603050405020304" pitchFamily="18" charset="0"/>
            </a:endParaRPr>
          </a:p>
          <a:p>
            <a:pPr marL="12700" lvl="0" defTabSz="914400">
              <a:spcBef>
                <a:spcPts val="0"/>
              </a:spcBef>
              <a:defRPr/>
            </a:pPr>
            <a:r>
              <a:rPr lang="en-US" sz="1100" b="1" kern="0" spc="-5" dirty="0">
                <a:solidFill>
                  <a:srgbClr val="7C868D"/>
                </a:solidFill>
                <a:cs typeface="Times New Roman" panose="02020603050405020304" pitchFamily="18" charset="0"/>
              </a:rPr>
              <a:t>R</a:t>
            </a:r>
            <a:r>
              <a:rPr lang="en-US" sz="1100" b="1" kern="0" dirty="0">
                <a:solidFill>
                  <a:srgbClr val="7C868D"/>
                </a:solidFill>
                <a:cs typeface="Times New Roman" panose="02020603050405020304" pitchFamily="18" charset="0"/>
              </a:rPr>
              <a:t>e</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e</a:t>
            </a:r>
            <a:r>
              <a:rPr lang="en-US" sz="1100" b="1" kern="0" spc="15" dirty="0">
                <a:solidFill>
                  <a:srgbClr val="7C868D"/>
                </a:solidFill>
                <a:cs typeface="Times New Roman" panose="02020603050405020304" pitchFamily="18" charset="0"/>
              </a:rPr>
              <a:t>w</a:t>
            </a:r>
            <a:r>
              <a:rPr lang="en-US" sz="1100" b="1" kern="0" dirty="0">
                <a:solidFill>
                  <a:srgbClr val="7C868D"/>
                </a:solidFill>
                <a:cs typeface="Times New Roman" panose="02020603050405020304" pitchFamily="18" charset="0"/>
              </a:rPr>
              <a:t>al-</a:t>
            </a:r>
            <a:r>
              <a:rPr lang="en-US" sz="1100" b="1" kern="0" spc="-5" dirty="0">
                <a:solidFill>
                  <a:srgbClr val="7C868D"/>
                </a:solidFill>
                <a:cs typeface="Times New Roman" panose="02020603050405020304" pitchFamily="18" charset="0"/>
              </a:rPr>
              <a:t>F</a:t>
            </a:r>
            <a:r>
              <a:rPr lang="en-US" sz="1100" b="1" kern="0" spc="-10" dirty="0">
                <a:solidFill>
                  <a:srgbClr val="7C868D"/>
                </a:solidFill>
                <a:cs typeface="Times New Roman" panose="02020603050405020304" pitchFamily="18" charset="0"/>
              </a:rPr>
              <a:t>i</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a</a:t>
            </a:r>
            <a:r>
              <a:rPr lang="en-US" sz="1100" b="1" kern="0" spc="-5" dirty="0">
                <a:solidFill>
                  <a:srgbClr val="7C868D"/>
                </a:solidFill>
                <a:cs typeface="Times New Roman" panose="02020603050405020304" pitchFamily="18" charset="0"/>
              </a:rPr>
              <a:t>n</a:t>
            </a:r>
            <a:r>
              <a:rPr lang="en-US" sz="1100" b="1" kern="0" spc="-15" dirty="0">
                <a:solidFill>
                  <a:srgbClr val="7C868D"/>
                </a:solidFill>
                <a:cs typeface="Times New Roman" panose="02020603050405020304" pitchFamily="18" charset="0"/>
              </a:rPr>
              <a:t>c</a:t>
            </a:r>
            <a:r>
              <a:rPr lang="en-US" sz="1100" b="1" kern="0" spc="-10"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al</a:t>
            </a:r>
            <a:r>
              <a:rPr lang="en-US" sz="1100" b="1" kern="0" spc="-45" dirty="0">
                <a:solidFill>
                  <a:srgbClr val="7C868D"/>
                </a:solidFill>
                <a:cs typeface="Times New Roman" panose="02020603050405020304" pitchFamily="18" charset="0"/>
              </a:rPr>
              <a:t> </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ot</a:t>
            </a:r>
            <a:r>
              <a:rPr lang="en-US" sz="1100" b="1" kern="0" spc="5"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ce</a:t>
            </a:r>
          </a:p>
          <a:p>
            <a:pPr marL="12700" marR="42545" lvl="0" defTabSz="914400">
              <a:lnSpc>
                <a:spcPts val="1190"/>
              </a:lnSpc>
              <a:spcBef>
                <a:spcPts val="280"/>
              </a:spcBef>
              <a:defRPr/>
            </a:pP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presen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n</a:t>
            </a:r>
            <a:r>
              <a:rPr lang="en-US" sz="1100" kern="0" spc="-4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for</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ill</a:t>
            </a:r>
            <a:r>
              <a:rPr lang="en-US" sz="1100" kern="0" spc="-15" dirty="0">
                <a:solidFill>
                  <a:srgbClr val="7C868D"/>
                </a:solidFill>
                <a:cs typeface="Times New Roman" panose="02020603050405020304" pitchFamily="18" charset="0"/>
              </a:rPr>
              <a:t>u</a:t>
            </a:r>
            <a:r>
              <a:rPr lang="en-US" sz="1100" kern="0" dirty="0">
                <a:solidFill>
                  <a:srgbClr val="7C868D"/>
                </a:solidFill>
                <a:cs typeface="Times New Roman" panose="02020603050405020304" pitchFamily="18" charset="0"/>
              </a:rPr>
              <a:t>s</a:t>
            </a:r>
            <a:r>
              <a:rPr lang="en-US" sz="1100" kern="0" spc="-10" dirty="0">
                <a:solidFill>
                  <a:srgbClr val="7C868D"/>
                </a:solidFill>
                <a:cs typeface="Times New Roman" panose="02020603050405020304" pitchFamily="18" charset="0"/>
              </a:rPr>
              <a:t>tr</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purposes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on</a:t>
            </a:r>
            <a:r>
              <a:rPr lang="en-US" sz="1100" kern="0" spc="5" dirty="0">
                <a:solidFill>
                  <a:srgbClr val="7C868D"/>
                </a:solidFill>
                <a:cs typeface="Times New Roman" panose="02020603050405020304" pitchFamily="18" charset="0"/>
              </a:rPr>
              <a:t>l</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uaran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fu</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ure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expenses,</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i</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s,</a:t>
            </a:r>
            <a:r>
              <a:rPr lang="en-US" sz="1100" kern="0" spc="-40"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ana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ed care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sa</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spc="-5" dirty="0">
                <a:solidFill>
                  <a:srgbClr val="7C868D"/>
                </a:solidFill>
                <a:cs typeface="Times New Roman" panose="02020603050405020304" pitchFamily="18" charset="0"/>
              </a:rPr>
              <a:t>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s,</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c. </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here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are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any </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ar</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ab</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es</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can</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affect</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fu</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ure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hea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h</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care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ud</a:t>
            </a:r>
            <a:r>
              <a:rPr lang="en-US" sz="1100" kern="0" spc="5"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g</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u</a:t>
            </a:r>
            <a:r>
              <a:rPr lang="en-US" sz="1100" kern="0" spc="5" dirty="0">
                <a:solidFill>
                  <a:srgbClr val="7C868D"/>
                </a:solidFill>
                <a:cs typeface="Times New Roman" panose="02020603050405020304" pitchFamily="18" charset="0"/>
              </a:rPr>
              <a:t>til</a:t>
            </a:r>
            <a:r>
              <a:rPr lang="en-US" sz="1100" kern="0" spc="-10"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z</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on</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pa</a:t>
            </a:r>
            <a:r>
              <a:rPr lang="en-US" sz="1100" kern="0" spc="5" dirty="0">
                <a:solidFill>
                  <a:srgbClr val="7C868D"/>
                </a:solidFill>
                <a:cs typeface="Times New Roman" panose="02020603050405020304" pitchFamily="18" charset="0"/>
              </a:rPr>
              <a:t>tt</a:t>
            </a:r>
            <a:r>
              <a:rPr lang="en-US" sz="1100" kern="0" dirty="0">
                <a:solidFill>
                  <a:srgbClr val="7C868D"/>
                </a:solidFill>
                <a:cs typeface="Times New Roman" panose="02020603050405020304" pitchFamily="18" charset="0"/>
              </a:rPr>
              <a:t>e</a:t>
            </a:r>
            <a:r>
              <a:rPr lang="en-US" sz="1100" kern="0" spc="-10"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n</a:t>
            </a:r>
            <a:r>
              <a:rPr lang="en-US" sz="1100" kern="0" spc="-10" dirty="0">
                <a:solidFill>
                  <a:srgbClr val="7C868D"/>
                </a:solidFill>
                <a:cs typeface="Times New Roman" panose="02020603050405020304" pitchFamily="18" charset="0"/>
              </a:rPr>
              <a:t>s</a:t>
            </a:r>
            <a:r>
              <a:rPr lang="en-US" sz="1100" kern="0" dirty="0">
                <a:solidFill>
                  <a:srgbClr val="7C868D"/>
                </a:solidFill>
                <a:cs typeface="Times New Roman" panose="02020603050405020304" pitchFamily="18" charset="0"/>
              </a:rPr>
              <a:t>,</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as</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t>
            </a:r>
            <a:r>
              <a:rPr lang="en-US" sz="1100" kern="0" spc="-1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ph</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i</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s,</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chan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es</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an</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des</a:t>
            </a:r>
            <a:r>
              <a:rPr lang="en-US" sz="1100" kern="0" spc="5"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n,</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hea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h</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care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rend</a:t>
            </a:r>
            <a:r>
              <a:rPr lang="en-US" sz="1100" kern="0" spc="-4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ncreas</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s,</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c. </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ana</a:t>
            </a:r>
            <a:r>
              <a:rPr lang="en-US" sz="1100" kern="0" spc="5" dirty="0">
                <a:solidFill>
                  <a:srgbClr val="7C868D"/>
                </a:solidFill>
                <a:cs typeface="Times New Roman" panose="02020603050405020304" pitchFamily="18" charset="0"/>
              </a:rPr>
              <a:t>l</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s</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does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end, ex</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a:t>
            </a:r>
            <a:r>
              <a:rPr lang="en-US" sz="1100" kern="0" spc="-5"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d,</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er</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era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ded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by</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ac</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ual</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nsurance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po</a:t>
            </a:r>
            <a:r>
              <a:rPr lang="en-US" sz="1100" kern="0" spc="5" dirty="0">
                <a:solidFill>
                  <a:srgbClr val="7C868D"/>
                </a:solidFill>
                <a:cs typeface="Times New Roman" panose="02020603050405020304" pitchFamily="18" charset="0"/>
              </a:rPr>
              <a:t>li</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rac</a:t>
            </a:r>
            <a:r>
              <a:rPr lang="en-US" sz="1100" kern="0" spc="-10" dirty="0">
                <a:solidFill>
                  <a:srgbClr val="7C868D"/>
                </a:solidFill>
                <a:cs typeface="Times New Roman" panose="02020603050405020304" pitchFamily="18" charset="0"/>
              </a:rPr>
              <a:t>ts</a:t>
            </a:r>
            <a:r>
              <a:rPr lang="en-US" sz="1100" kern="0" dirty="0">
                <a:solidFill>
                  <a:srgbClr val="7C868D"/>
                </a:solidFill>
                <a:cs typeface="Times New Roman" panose="02020603050405020304" pitchFamily="18" charset="0"/>
              </a:rPr>
              <a:t>. </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P</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ease see</a:t>
            </a:r>
            <a:r>
              <a:rPr lang="en-US" sz="1100" kern="0" spc="-1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our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po</a:t>
            </a:r>
            <a:r>
              <a:rPr lang="en-US" sz="1100" kern="0" spc="5" dirty="0">
                <a:solidFill>
                  <a:srgbClr val="7C868D"/>
                </a:solidFill>
                <a:cs typeface="Times New Roman" panose="02020603050405020304" pitchFamily="18" charset="0"/>
              </a:rPr>
              <a:t>li</a:t>
            </a:r>
            <a:r>
              <a:rPr lang="en-US" sz="1100" kern="0" dirty="0">
                <a:solidFill>
                  <a:srgbClr val="7C868D"/>
                </a:solidFill>
                <a:cs typeface="Times New Roman" panose="02020603050405020304" pitchFamily="18" charset="0"/>
              </a:rPr>
              <a:t>cy</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act</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us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for</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spec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f</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c</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nfor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fur</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her</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de</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i</a:t>
            </a:r>
            <a:r>
              <a:rPr lang="en-US" sz="1100" kern="0" spc="-10"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ard.</a:t>
            </a:r>
          </a:p>
          <a:p>
            <a:pPr lvl="0" defTabSz="914400">
              <a:spcBef>
                <a:spcPts val="2"/>
              </a:spcBef>
              <a:defRPr/>
            </a:pPr>
            <a:endParaRPr lang="en-US" sz="900" b="1" kern="0" dirty="0">
              <a:solidFill>
                <a:srgbClr val="7C868D"/>
              </a:solidFill>
              <a:cs typeface="Times New Roman" panose="02020603050405020304" pitchFamily="18" charset="0"/>
            </a:endParaRPr>
          </a:p>
          <a:p>
            <a:pPr marL="12700" lvl="0" defTabSz="914400">
              <a:spcBef>
                <a:spcPts val="0"/>
              </a:spcBef>
              <a:defRPr/>
            </a:pPr>
            <a:r>
              <a:rPr lang="en-US" sz="1100" b="1" kern="0" spc="5" dirty="0">
                <a:solidFill>
                  <a:srgbClr val="7C868D"/>
                </a:solidFill>
                <a:cs typeface="Times New Roman" panose="02020603050405020304" pitchFamily="18" charset="0"/>
              </a:rPr>
              <a:t>Fi</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a</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c</a:t>
            </a:r>
            <a:r>
              <a:rPr lang="en-US" sz="1100" b="1" kern="0" spc="5"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al</a:t>
            </a:r>
            <a:r>
              <a:rPr lang="en-US" sz="1100" b="1" kern="0" spc="-45" dirty="0">
                <a:solidFill>
                  <a:srgbClr val="7C868D"/>
                </a:solidFill>
                <a:cs typeface="Times New Roman" panose="02020603050405020304" pitchFamily="18" charset="0"/>
              </a:rPr>
              <a:t> </a:t>
            </a:r>
            <a:r>
              <a:rPr lang="en-US" sz="1100" b="1" kern="0" spc="-5" dirty="0">
                <a:solidFill>
                  <a:srgbClr val="7C868D"/>
                </a:solidFill>
                <a:cs typeface="Times New Roman" panose="02020603050405020304" pitchFamily="18" charset="0"/>
              </a:rPr>
              <a:t>R</a:t>
            </a:r>
            <a:r>
              <a:rPr lang="en-US" sz="1100" b="1" kern="0" dirty="0">
                <a:solidFill>
                  <a:srgbClr val="7C868D"/>
                </a:solidFill>
                <a:cs typeface="Times New Roman" panose="02020603050405020304" pitchFamily="18" charset="0"/>
              </a:rPr>
              <a:t>at</a:t>
            </a:r>
            <a:r>
              <a:rPr lang="en-US" sz="1100" b="1" kern="0" spc="5" dirty="0">
                <a:solidFill>
                  <a:srgbClr val="7C868D"/>
                </a:solidFill>
                <a:cs typeface="Times New Roman" panose="02020603050405020304" pitchFamily="18" charset="0"/>
              </a:rPr>
              <a:t>i</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g</a:t>
            </a:r>
            <a:r>
              <a:rPr lang="en-US" sz="1100" b="1" kern="0" spc="-25" dirty="0">
                <a:solidFill>
                  <a:srgbClr val="7C868D"/>
                </a:solidFill>
                <a:cs typeface="Times New Roman" panose="02020603050405020304" pitchFamily="18" charset="0"/>
              </a:rPr>
              <a:t> </a:t>
            </a:r>
            <a:r>
              <a:rPr lang="en-US" sz="1100" b="1" kern="0" spc="-5" dirty="0">
                <a:solidFill>
                  <a:srgbClr val="7C868D"/>
                </a:solidFill>
                <a:cs typeface="Times New Roman" panose="02020603050405020304" pitchFamily="18" charset="0"/>
              </a:rPr>
              <a:t>N</a:t>
            </a:r>
            <a:r>
              <a:rPr lang="en-US" sz="1100" b="1" kern="0" dirty="0">
                <a:solidFill>
                  <a:srgbClr val="7C868D"/>
                </a:solidFill>
                <a:cs typeface="Times New Roman" panose="02020603050405020304" pitchFamily="18" charset="0"/>
              </a:rPr>
              <a:t>ot</a:t>
            </a:r>
            <a:r>
              <a:rPr lang="en-US" sz="1100" b="1" kern="0" spc="5" dirty="0">
                <a:solidFill>
                  <a:srgbClr val="7C868D"/>
                </a:solidFill>
                <a:cs typeface="Times New Roman" panose="02020603050405020304" pitchFamily="18" charset="0"/>
              </a:rPr>
              <a:t>i</a:t>
            </a:r>
            <a:r>
              <a:rPr lang="en-US" sz="1100" b="1" kern="0" dirty="0">
                <a:solidFill>
                  <a:srgbClr val="7C868D"/>
                </a:solidFill>
                <a:cs typeface="Times New Roman" panose="02020603050405020304" pitchFamily="18" charset="0"/>
              </a:rPr>
              <a:t>ce</a:t>
            </a:r>
          </a:p>
          <a:p>
            <a:pPr marL="12700" marR="10795" lvl="0" defTabSz="914400">
              <a:lnSpc>
                <a:spcPts val="1190"/>
              </a:lnSpc>
              <a:spcBef>
                <a:spcPts val="280"/>
              </a:spcBef>
              <a:defRPr/>
            </a:pPr>
            <a:r>
              <a:rPr lang="en-US" sz="1100" kern="0" dirty="0">
                <a:solidFill>
                  <a:srgbClr val="7C868D"/>
                </a:solidFill>
                <a:cs typeface="Times New Roman" panose="02020603050405020304" pitchFamily="18" charset="0"/>
              </a:rPr>
              <a:t>Wh</a:t>
            </a:r>
            <a:r>
              <a:rPr lang="en-US" sz="1100" kern="0" spc="5" dirty="0">
                <a:solidFill>
                  <a:srgbClr val="7C868D"/>
                </a:solidFill>
                <a:cs typeface="Times New Roman" panose="02020603050405020304" pitchFamily="18" charset="0"/>
              </a:rPr>
              <a:t>il</a:t>
            </a:r>
            <a:r>
              <a:rPr lang="en-US" sz="1100" kern="0" dirty="0">
                <a:solidFill>
                  <a:srgbClr val="7C868D"/>
                </a:solidFill>
                <a:cs typeface="Times New Roman" panose="02020603050405020304" pitchFamily="18" charset="0"/>
              </a:rPr>
              <a:t>e</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GB</a:t>
            </a:r>
            <a:r>
              <a:rPr lang="en-US" sz="1100" kern="0" dirty="0">
                <a:solidFill>
                  <a:srgbClr val="7C868D"/>
                </a:solidFill>
                <a:cs typeface="Times New Roman" panose="02020603050405020304" pitchFamily="18" charset="0"/>
              </a:rPr>
              <a:t>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does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not</a:t>
            </a:r>
            <a:r>
              <a:rPr lang="en-US" sz="1100" kern="0" spc="-20"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uaran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ee</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nanc</a:t>
            </a:r>
            <a:r>
              <a:rPr lang="en-US" sz="1100" kern="0" spc="-10"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a</a:t>
            </a:r>
            <a:r>
              <a:rPr lang="en-US" sz="1100" kern="0" dirty="0">
                <a:solidFill>
                  <a:srgbClr val="7C868D"/>
                </a:solidFill>
                <a:cs typeface="Times New Roman" panose="02020603050405020304" pitchFamily="18" charset="0"/>
              </a:rPr>
              <a:t>l</a:t>
            </a:r>
            <a:r>
              <a:rPr lang="en-US" sz="1100" kern="0" spc="-45" dirty="0">
                <a:solidFill>
                  <a:srgbClr val="7C868D"/>
                </a:solidFill>
                <a:cs typeface="Times New Roman" panose="02020603050405020304" pitchFamily="18" charset="0"/>
              </a:rPr>
              <a:t> </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ab</a:t>
            </a:r>
            <a:r>
              <a:rPr lang="en-US" sz="1100" kern="0" spc="5" dirty="0">
                <a:solidFill>
                  <a:srgbClr val="7C868D"/>
                </a:solidFill>
                <a:cs typeface="Times New Roman" panose="02020603050405020304" pitchFamily="18" charset="0"/>
              </a:rPr>
              <a:t>ili</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y</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any hea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h</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nsurance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carr</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er</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ar</a:t>
            </a:r>
            <a:r>
              <a:rPr lang="en-US" sz="1100" kern="0" spc="-15" dirty="0">
                <a:solidFill>
                  <a:srgbClr val="7C868D"/>
                </a:solidFill>
                <a:cs typeface="Times New Roman" panose="02020603050405020304" pitchFamily="18" charset="0"/>
              </a:rPr>
              <a:t>k</a:t>
            </a:r>
            <a:r>
              <a:rPr lang="en-US" sz="1100" kern="0" dirty="0">
                <a:solidFill>
                  <a:srgbClr val="7C868D"/>
                </a:solidFill>
                <a:cs typeface="Times New Roman" panose="02020603050405020304" pitchFamily="18" charset="0"/>
              </a:rPr>
              <a:t>e</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t</a:t>
            </a:r>
            <a:r>
              <a:rPr lang="en-US" sz="1100" kern="0" spc="-2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area</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w</a:t>
            </a:r>
            <a:r>
              <a:rPr lang="en-US" sz="1100" kern="0" dirty="0">
                <a:solidFill>
                  <a:srgbClr val="7C868D"/>
                </a:solidFill>
                <a:cs typeface="Times New Roman" panose="02020603050405020304" pitchFamily="18" charset="0"/>
              </a:rPr>
              <a:t>e reco</a:t>
            </a:r>
            <a:r>
              <a:rPr lang="en-US" sz="1100" kern="0" spc="-20" dirty="0">
                <a:solidFill>
                  <a:srgbClr val="7C868D"/>
                </a:solidFill>
                <a:cs typeface="Times New Roman" panose="02020603050405020304" pitchFamily="18" charset="0"/>
              </a:rPr>
              <a:t>mm</a:t>
            </a:r>
            <a:r>
              <a:rPr lang="en-US" sz="1100" kern="0" dirty="0">
                <a:solidFill>
                  <a:srgbClr val="7C868D"/>
                </a:solidFill>
                <a:cs typeface="Times New Roman" panose="02020603050405020304" pitchFamily="18" charset="0"/>
              </a:rPr>
              <a:t>end </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h</a:t>
            </a:r>
            <a:r>
              <a:rPr lang="en-US" sz="1100" kern="0" dirty="0">
                <a:solidFill>
                  <a:srgbClr val="7C868D"/>
                </a:solidFill>
                <a:cs typeface="Times New Roman" panose="02020603050405020304" pitchFamily="18" charset="0"/>
              </a:rPr>
              <a:t>at</a:t>
            </a:r>
            <a:r>
              <a:rPr lang="en-US" sz="1100" kern="0" spc="-3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li</a:t>
            </a:r>
            <a:r>
              <a:rPr lang="en-US" sz="1100" kern="0" dirty="0">
                <a:solidFill>
                  <a:srgbClr val="7C868D"/>
                </a:solidFill>
                <a:cs typeface="Times New Roman" panose="02020603050405020304" pitchFamily="18" charset="0"/>
              </a:rPr>
              <a:t>en</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s</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ose</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y scru</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10"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z</a:t>
            </a:r>
            <a:r>
              <a:rPr lang="en-US" sz="1100" kern="0" dirty="0">
                <a:solidFill>
                  <a:srgbClr val="7C868D"/>
                </a:solidFill>
                <a:cs typeface="Times New Roman" panose="02020603050405020304" pitchFamily="18" charset="0"/>
              </a:rPr>
              <a:t>e</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w</a:t>
            </a:r>
            <a:r>
              <a:rPr lang="en-US" sz="1100" kern="0" dirty="0">
                <a:solidFill>
                  <a:srgbClr val="7C868D"/>
                </a:solidFill>
                <a:cs typeface="Times New Roman" panose="02020603050405020304" pitchFamily="18" charset="0"/>
              </a:rPr>
              <a:t>hen se</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ec</a:t>
            </a:r>
            <a:r>
              <a:rPr lang="en-US" sz="1100" kern="0" spc="-10"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ng</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hea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h</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nsurance</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carr</a:t>
            </a:r>
            <a:r>
              <a:rPr lang="en-US" sz="1100" kern="0" spc="5"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r</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H</a:t>
            </a:r>
            <a:r>
              <a:rPr lang="en-US" sz="1100" kern="0" dirty="0">
                <a:solidFill>
                  <a:srgbClr val="7C868D"/>
                </a:solidFill>
                <a:cs typeface="Times New Roman" panose="02020603050405020304" pitchFamily="18" charset="0"/>
              </a:rPr>
              <a:t>M</a:t>
            </a:r>
            <a:r>
              <a:rPr lang="en-US" sz="1100" kern="0" spc="-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here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are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nu</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ber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ra</a:t>
            </a:r>
            <a:r>
              <a:rPr lang="en-US" sz="1100" kern="0" spc="5"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ng</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enc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es</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a:t>
            </a:r>
            <a:r>
              <a:rPr lang="en-US" sz="1100" kern="0" spc="-2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can</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be</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refer</a:t>
            </a:r>
            <a:r>
              <a:rPr lang="en-US" sz="1100" kern="0" spc="-10"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ed</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spc="-10"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c</a:t>
            </a:r>
            <a:r>
              <a:rPr lang="en-US" sz="1100" kern="0" spc="5" dirty="0">
                <a:solidFill>
                  <a:srgbClr val="7C868D"/>
                </a:solidFill>
                <a:cs typeface="Times New Roman" panose="02020603050405020304" pitchFamily="18" charset="0"/>
              </a:rPr>
              <a:t>l</a:t>
            </a:r>
            <a:r>
              <a:rPr lang="en-US" sz="1100" kern="0" spc="-5" dirty="0">
                <a:solidFill>
                  <a:srgbClr val="7C868D"/>
                </a:solidFill>
                <a:cs typeface="Times New Roman" panose="02020603050405020304" pitchFamily="18" charset="0"/>
              </a:rPr>
              <a:t>u</a:t>
            </a:r>
            <a:r>
              <a:rPr lang="en-US" sz="1100" kern="0" dirty="0">
                <a:solidFill>
                  <a:srgbClr val="7C868D"/>
                </a:solidFill>
                <a:cs typeface="Times New Roman" panose="02020603050405020304" pitchFamily="18" charset="0"/>
              </a:rPr>
              <a:t>d</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A</a:t>
            </a:r>
            <a:r>
              <a:rPr lang="en-US" sz="1100" kern="0" dirty="0">
                <a:solidFill>
                  <a:srgbClr val="7C868D"/>
                </a:solidFill>
                <a:cs typeface="Times New Roman" panose="02020603050405020304" pitchFamily="18" charset="0"/>
              </a:rPr>
              <a:t>.M. </a:t>
            </a:r>
            <a:r>
              <a:rPr lang="en-US" sz="1100" kern="0" spc="-5" dirty="0">
                <a:solidFill>
                  <a:srgbClr val="7C868D"/>
                </a:solidFill>
                <a:cs typeface="Times New Roman" panose="02020603050405020304" pitchFamily="18" charset="0"/>
              </a:rPr>
              <a:t>B</a:t>
            </a:r>
            <a:r>
              <a:rPr lang="en-US" sz="1100" kern="0" dirty="0">
                <a:solidFill>
                  <a:srgbClr val="7C868D"/>
                </a:solidFill>
                <a:cs typeface="Times New Roman" panose="02020603050405020304" pitchFamily="18" charset="0"/>
              </a:rPr>
              <a:t>es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F</a:t>
            </a:r>
            <a:r>
              <a:rPr lang="en-US" sz="1100" kern="0" spc="5" dirty="0">
                <a:solidFill>
                  <a:srgbClr val="7C868D"/>
                </a:solidFill>
                <a:cs typeface="Times New Roman" panose="02020603050405020304" pitchFamily="18" charset="0"/>
              </a:rPr>
              <a:t>it</a:t>
            </a:r>
            <a:r>
              <a:rPr lang="en-US" sz="1100" kern="0" dirty="0">
                <a:solidFill>
                  <a:srgbClr val="7C868D"/>
                </a:solidFill>
                <a:cs typeface="Times New Roman" panose="02020603050405020304" pitchFamily="18" charset="0"/>
              </a:rPr>
              <a:t>ch,</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Mood</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’s,</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andard</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&amp;</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P</a:t>
            </a:r>
            <a:r>
              <a:rPr lang="en-US" sz="1100" kern="0" dirty="0">
                <a:solidFill>
                  <a:srgbClr val="7C868D"/>
                </a:solidFill>
                <a:cs typeface="Times New Roman" panose="02020603050405020304" pitchFamily="18" charset="0"/>
              </a:rPr>
              <a:t>oor’s,</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 We</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ss</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5" dirty="0">
                <a:solidFill>
                  <a:srgbClr val="7C868D"/>
                </a:solidFill>
                <a:cs typeface="Times New Roman" panose="02020603050405020304" pitchFamily="18" charset="0"/>
              </a:rPr>
              <a:t>S</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r</a:t>
            </a:r>
            <a:r>
              <a:rPr lang="en-US" sz="1100" kern="0" spc="-15" dirty="0">
                <a:solidFill>
                  <a:srgbClr val="7C868D"/>
                </a:solidFill>
                <a:cs typeface="Times New Roman" panose="02020603050405020304" pitchFamily="18" charset="0"/>
              </a:rPr>
              <a:t>e</a:t>
            </a:r>
            <a:r>
              <a:rPr lang="en-US" sz="1100" kern="0" dirty="0">
                <a:solidFill>
                  <a:srgbClr val="7C868D"/>
                </a:solidFill>
                <a:cs typeface="Times New Roman" panose="02020603050405020304" pitchFamily="18" charset="0"/>
              </a:rPr>
              <a:t>e</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.c</a:t>
            </a:r>
            <a:r>
              <a:rPr lang="en-US" sz="1100" kern="0" spc="-15" dirty="0">
                <a:solidFill>
                  <a:srgbClr val="7C868D"/>
                </a:solidFill>
                <a:cs typeface="Times New Roman" panose="02020603050405020304" pitchFamily="18" charset="0"/>
              </a:rPr>
              <a:t>o</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t>
            </a:r>
            <a:r>
              <a:rPr lang="en-US" sz="1100" kern="0" spc="-40" dirty="0">
                <a:solidFill>
                  <a:srgbClr val="7C868D"/>
                </a:solidFill>
                <a:cs typeface="Times New Roman" panose="02020603050405020304" pitchFamily="18" charset="0"/>
              </a:rPr>
              <a:t> </a:t>
            </a:r>
            <a:r>
              <a:rPr lang="en-US" sz="1100" kern="0" spc="-10"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enera</a:t>
            </a:r>
            <a:r>
              <a:rPr lang="en-US" sz="1100" kern="0" spc="5" dirty="0">
                <a:solidFill>
                  <a:srgbClr val="7C868D"/>
                </a:solidFill>
                <a:cs typeface="Times New Roman" panose="02020603050405020304" pitchFamily="18" charset="0"/>
              </a:rPr>
              <a:t>ll</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enc</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es</a:t>
            </a:r>
            <a:r>
              <a:rPr lang="en-US" sz="1100" kern="0" spc="-2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a:t>
            </a:r>
            <a:r>
              <a:rPr lang="en-US" sz="1100" kern="0" spc="-15" dirty="0">
                <a:solidFill>
                  <a:srgbClr val="7C868D"/>
                </a:solidFill>
                <a:cs typeface="Times New Roman" panose="02020603050405020304" pitchFamily="18" charset="0"/>
              </a:rPr>
              <a:t>v</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de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ra</a:t>
            </a:r>
            <a:r>
              <a:rPr lang="en-US" sz="1100" kern="0" spc="5"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U</a:t>
            </a:r>
            <a:r>
              <a:rPr lang="en-US" sz="1100" kern="0" dirty="0">
                <a:solidFill>
                  <a:srgbClr val="7C868D"/>
                </a:solidFill>
                <a:cs typeface="Times New Roman" panose="02020603050405020304" pitchFamily="18" charset="0"/>
              </a:rPr>
              <a:t>.</a:t>
            </a:r>
            <a:r>
              <a:rPr lang="en-US" sz="1100" kern="0" spc="-5" dirty="0">
                <a:solidFill>
                  <a:srgbClr val="7C868D"/>
                </a:solidFill>
                <a:cs typeface="Times New Roman" panose="02020603050405020304" pitchFamily="18" charset="0"/>
              </a:rPr>
              <a:t>S</a:t>
            </a:r>
            <a:r>
              <a:rPr lang="en-US" sz="1100" kern="0" dirty="0">
                <a:solidFill>
                  <a:srgbClr val="7C868D"/>
                </a:solidFill>
                <a:cs typeface="Times New Roman" panose="02020603050405020304" pitchFamily="18" charset="0"/>
              </a:rPr>
              <a:t>.</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H</a:t>
            </a:r>
            <a:r>
              <a:rPr lang="en-US" sz="1100" kern="0" dirty="0">
                <a:solidFill>
                  <a:srgbClr val="7C868D"/>
                </a:solidFill>
                <a:cs typeface="Times New Roman" panose="02020603050405020304" pitchFamily="18" charset="0"/>
              </a:rPr>
              <a:t>ea</a:t>
            </a:r>
            <a:r>
              <a:rPr lang="en-US" sz="1100" kern="0" spc="5" dirty="0">
                <a:solidFill>
                  <a:srgbClr val="7C868D"/>
                </a:solidFill>
                <a:cs typeface="Times New Roman" panose="02020603050405020304" pitchFamily="18" charset="0"/>
              </a:rPr>
              <a:t>lt</a:t>
            </a:r>
            <a:r>
              <a:rPr lang="en-US" sz="1100" kern="0" dirty="0">
                <a:solidFill>
                  <a:srgbClr val="7C868D"/>
                </a:solidFill>
                <a:cs typeface="Times New Roman" panose="02020603050405020304" pitchFamily="18" charset="0"/>
              </a:rPr>
              <a:t>h</a:t>
            </a:r>
            <a:r>
              <a:rPr lang="en-US" sz="1100" kern="0" spc="-40"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nsurers,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nc</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ud</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ng</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rad</a:t>
            </a:r>
            <a:r>
              <a:rPr lang="en-US" sz="1100" kern="0" spc="-10" dirty="0">
                <a:solidFill>
                  <a:srgbClr val="7C868D"/>
                </a:solidFill>
                <a:cs typeface="Times New Roman" panose="02020603050405020304" pitchFamily="18" charset="0"/>
              </a:rPr>
              <a:t>iti</a:t>
            </a:r>
            <a:r>
              <a:rPr lang="en-US" sz="1100" kern="0" dirty="0">
                <a:solidFill>
                  <a:srgbClr val="7C868D"/>
                </a:solidFill>
                <a:cs typeface="Times New Roman" panose="02020603050405020304" pitchFamily="18" charset="0"/>
              </a:rPr>
              <a:t>onal</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a:t>
            </a:r>
            <a:r>
              <a:rPr lang="en-US" sz="1100" kern="0" spc="-15" dirty="0">
                <a:solidFill>
                  <a:srgbClr val="7C868D"/>
                </a:solidFill>
                <a:cs typeface="Times New Roman" panose="02020603050405020304" pitchFamily="18" charset="0"/>
              </a:rPr>
              <a:t>a</a:t>
            </a:r>
            <a:r>
              <a:rPr lang="en-US" sz="1100" kern="0" dirty="0">
                <a:solidFill>
                  <a:srgbClr val="7C868D"/>
                </a:solidFill>
                <a:cs typeface="Times New Roman" panose="02020603050405020304" pitchFamily="18" charset="0"/>
              </a:rPr>
              <a:t>nce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pan</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es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her</a:t>
            </a:r>
            <a:r>
              <a:rPr lang="en-US" sz="1100" kern="0" spc="-20" dirty="0">
                <a:solidFill>
                  <a:srgbClr val="7C868D"/>
                </a:solidFill>
                <a:cs typeface="Times New Roman" panose="02020603050405020304" pitchFamily="18" charset="0"/>
              </a:rPr>
              <a:t> m</a:t>
            </a:r>
            <a:r>
              <a:rPr lang="en-US" sz="1100" kern="0" dirty="0">
                <a:solidFill>
                  <a:srgbClr val="7C868D"/>
                </a:solidFill>
                <a:cs typeface="Times New Roman" panose="02020603050405020304" pitchFamily="18" charset="0"/>
              </a:rPr>
              <a:t>ana</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ed care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H</a:t>
            </a:r>
            <a:r>
              <a:rPr lang="en-US" sz="1100" kern="0" dirty="0">
                <a:solidFill>
                  <a:srgbClr val="7C868D"/>
                </a:solidFill>
                <a:cs typeface="Times New Roman" panose="02020603050405020304" pitchFamily="18" charset="0"/>
              </a:rPr>
              <a:t>M</a:t>
            </a:r>
            <a:r>
              <a:rPr lang="en-US" sz="1100" kern="0" spc="-5" dirty="0">
                <a:solidFill>
                  <a:srgbClr val="7C868D"/>
                </a:solidFill>
                <a:cs typeface="Times New Roman" panose="02020603050405020304" pitchFamily="18" charset="0"/>
              </a:rPr>
              <a:t>O</a:t>
            </a:r>
            <a:r>
              <a:rPr lang="en-US" sz="1100" kern="0" dirty="0">
                <a:solidFill>
                  <a:srgbClr val="7C868D"/>
                </a:solidFill>
                <a:cs typeface="Times New Roman" panose="02020603050405020304" pitchFamily="18" charset="0"/>
              </a:rPr>
              <a:t>)</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an</a:t>
            </a:r>
            <a:r>
              <a:rPr lang="en-US" sz="1100" kern="0" spc="5"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z</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ons,</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ref</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ect</a:t>
            </a:r>
            <a:r>
              <a:rPr lang="en-US" sz="1100" kern="0" spc="-4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r</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op</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4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based</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on a</a:t>
            </a:r>
            <a:r>
              <a:rPr lang="en-US" sz="1100" kern="0" spc="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prehens</a:t>
            </a:r>
            <a:r>
              <a:rPr lang="en-US" sz="1100" kern="0" spc="-10" dirty="0">
                <a:solidFill>
                  <a:srgbClr val="7C868D"/>
                </a:solidFill>
                <a:cs typeface="Times New Roman" panose="02020603050405020304" pitchFamily="18" charset="0"/>
              </a:rPr>
              <a:t>i</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 quan</a:t>
            </a:r>
            <a:r>
              <a:rPr lang="en-US" sz="1100" kern="0" spc="5" dirty="0">
                <a:solidFill>
                  <a:srgbClr val="7C868D"/>
                </a:solidFill>
                <a:cs typeface="Times New Roman" panose="02020603050405020304" pitchFamily="18" charset="0"/>
              </a:rPr>
              <a:t>ti</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1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qua</a:t>
            </a:r>
            <a:r>
              <a:rPr lang="en-US" sz="1100" kern="0" spc="5" dirty="0">
                <a:solidFill>
                  <a:srgbClr val="7C868D"/>
                </a:solidFill>
                <a:cs typeface="Times New Roman" panose="02020603050405020304" pitchFamily="18" charset="0"/>
              </a:rPr>
              <a:t>lit</a:t>
            </a:r>
            <a:r>
              <a:rPr lang="en-US" sz="1100" kern="0" spc="-15"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a:t>
            </a:r>
            <a:r>
              <a:rPr lang="en-US" sz="1100" kern="0" spc="-2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e</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ua</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pan</a:t>
            </a:r>
            <a:r>
              <a:rPr lang="en-US" sz="1100" kern="0" spc="-15" dirty="0">
                <a:solidFill>
                  <a:srgbClr val="7C868D"/>
                </a:solidFill>
                <a:cs typeface="Times New Roman" panose="02020603050405020304" pitchFamily="18" charset="0"/>
              </a:rPr>
              <a:t>y</a:t>
            </a:r>
            <a:r>
              <a:rPr lang="en-US" sz="1100" kern="0" dirty="0">
                <a:solidFill>
                  <a:srgbClr val="7C868D"/>
                </a:solidFill>
                <a:cs typeface="Times New Roman" panose="02020603050405020304" pitchFamily="18" charset="0"/>
              </a:rPr>
              <a:t>’s</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nanc</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al</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s</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ren</a:t>
            </a:r>
            <a:r>
              <a:rPr lang="en-US" sz="1100" kern="0" spc="-15" dirty="0">
                <a:solidFill>
                  <a:srgbClr val="7C868D"/>
                </a:solidFill>
                <a:cs typeface="Times New Roman" panose="02020603050405020304" pitchFamily="18" charset="0"/>
              </a:rPr>
              <a:t>g</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a:t>
            </a:r>
            <a:r>
              <a:rPr lang="en-US" sz="1100" kern="0" spc="-5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opera</a:t>
            </a:r>
            <a:r>
              <a:rPr lang="en-US" sz="1100" kern="0" spc="5" dirty="0">
                <a:solidFill>
                  <a:srgbClr val="7C868D"/>
                </a:solidFill>
                <a:cs typeface="Times New Roman" panose="02020603050405020304" pitchFamily="18" charset="0"/>
              </a:rPr>
              <a:t>ti</a:t>
            </a:r>
            <a:r>
              <a:rPr lang="en-US" sz="1100" kern="0" spc="-15" dirty="0">
                <a:solidFill>
                  <a:srgbClr val="7C868D"/>
                </a:solidFill>
                <a:cs typeface="Times New Roman" panose="02020603050405020304" pitchFamily="18" charset="0"/>
              </a:rPr>
              <a:t>n</a:t>
            </a:r>
            <a:r>
              <a:rPr lang="en-US" sz="1100" kern="0" dirty="0">
                <a:solidFill>
                  <a:srgbClr val="7C868D"/>
                </a:solidFill>
                <a:cs typeface="Times New Roman" panose="02020603050405020304" pitchFamily="18" charset="0"/>
              </a:rPr>
              <a:t>g</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perfor</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ance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and</a:t>
            </a:r>
            <a:r>
              <a:rPr lang="en-US" sz="1100" kern="0" spc="-15"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ar</a:t>
            </a:r>
            <a:r>
              <a:rPr lang="en-US" sz="1100" kern="0" spc="-15" dirty="0">
                <a:solidFill>
                  <a:srgbClr val="7C868D"/>
                </a:solidFill>
                <a:cs typeface="Times New Roman" panose="02020603050405020304" pitchFamily="18" charset="0"/>
              </a:rPr>
              <a:t>k</a:t>
            </a:r>
            <a:r>
              <a:rPr lang="en-US" sz="1100" kern="0" dirty="0">
                <a:solidFill>
                  <a:srgbClr val="7C868D"/>
                </a:solidFill>
                <a:cs typeface="Times New Roman" panose="02020603050405020304" pitchFamily="18" charset="0"/>
              </a:rPr>
              <a:t>et</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prof</a:t>
            </a:r>
            <a:r>
              <a:rPr lang="en-US" sz="1100" kern="0" spc="5" dirty="0">
                <a:solidFill>
                  <a:srgbClr val="7C868D"/>
                </a:solidFill>
                <a:cs typeface="Times New Roman" panose="02020603050405020304" pitchFamily="18" charset="0"/>
              </a:rPr>
              <a:t>i</a:t>
            </a:r>
            <a:r>
              <a:rPr lang="en-US" sz="1100" kern="0" spc="-10" dirty="0">
                <a:solidFill>
                  <a:srgbClr val="7C868D"/>
                </a:solidFill>
                <a:cs typeface="Times New Roman" panose="02020603050405020304" pitchFamily="18" charset="0"/>
              </a:rPr>
              <a:t>l</a:t>
            </a:r>
            <a:r>
              <a:rPr lang="en-US" sz="1100" kern="0" dirty="0">
                <a:solidFill>
                  <a:srgbClr val="7C868D"/>
                </a:solidFill>
                <a:cs typeface="Times New Roman" panose="02020603050405020304" pitchFamily="18" charset="0"/>
              </a:rPr>
              <a:t>e.</a:t>
            </a:r>
            <a:r>
              <a:rPr lang="en-US" sz="1100" kern="0" spc="-5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H</a:t>
            </a:r>
            <a:r>
              <a:rPr lang="en-US" sz="1100" kern="0" dirty="0">
                <a:solidFill>
                  <a:srgbClr val="7C868D"/>
                </a:solidFill>
                <a:cs typeface="Times New Roman" panose="02020603050405020304" pitchFamily="18" charset="0"/>
              </a:rPr>
              <a:t>o</a:t>
            </a:r>
            <a:r>
              <a:rPr lang="en-US" sz="1100" kern="0" spc="-5" dirty="0">
                <a:solidFill>
                  <a:srgbClr val="7C868D"/>
                </a:solidFill>
                <a:cs typeface="Times New Roman" panose="02020603050405020304" pitchFamily="18" charset="0"/>
              </a:rPr>
              <a:t>w</a:t>
            </a:r>
            <a:r>
              <a:rPr lang="en-US" sz="1100" kern="0" dirty="0">
                <a:solidFill>
                  <a:srgbClr val="7C868D"/>
                </a:solidFill>
                <a:cs typeface="Times New Roman" panose="02020603050405020304" pitchFamily="18" charset="0"/>
              </a:rPr>
              <a:t>e</a:t>
            </a:r>
            <a:r>
              <a:rPr lang="en-US" sz="1100" kern="0" spc="-15" dirty="0">
                <a:solidFill>
                  <a:srgbClr val="7C868D"/>
                </a:solidFill>
                <a:cs typeface="Times New Roman" panose="02020603050405020304" pitchFamily="18" charset="0"/>
              </a:rPr>
              <a:t>v</a:t>
            </a:r>
            <a:r>
              <a:rPr lang="en-US" sz="1100" kern="0" dirty="0">
                <a:solidFill>
                  <a:srgbClr val="7C868D"/>
                </a:solidFill>
                <a:cs typeface="Times New Roman" panose="02020603050405020304" pitchFamily="18" charset="0"/>
              </a:rPr>
              <a:t>er,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hese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ra</a:t>
            </a:r>
            <a:r>
              <a:rPr lang="en-US" sz="1100" kern="0" spc="5" dirty="0">
                <a:solidFill>
                  <a:srgbClr val="7C868D"/>
                </a:solidFill>
                <a:cs typeface="Times New Roman" panose="02020603050405020304" pitchFamily="18" charset="0"/>
              </a:rPr>
              <a:t>ti</a:t>
            </a:r>
            <a:r>
              <a:rPr lang="en-US" sz="1100" kern="0" dirty="0">
                <a:solidFill>
                  <a:srgbClr val="7C868D"/>
                </a:solidFill>
                <a:cs typeface="Times New Roman" panose="02020603050405020304" pitchFamily="18" charset="0"/>
              </a:rPr>
              <a:t>n</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are not</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w</a:t>
            </a:r>
            <a:r>
              <a:rPr lang="en-US" sz="1100" kern="0" dirty="0">
                <a:solidFill>
                  <a:srgbClr val="7C868D"/>
                </a:solidFill>
                <a:cs typeface="Times New Roman" panose="02020603050405020304" pitchFamily="18" charset="0"/>
              </a:rPr>
              <a:t>arran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y</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of</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any</a:t>
            </a:r>
            <a:r>
              <a:rPr lang="en-US" sz="1100" kern="0" spc="-1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nsure</a:t>
            </a:r>
            <a:r>
              <a:rPr lang="en-US" sz="1100" kern="0" spc="-10" dirty="0">
                <a:solidFill>
                  <a:srgbClr val="7C868D"/>
                </a:solidFill>
                <a:cs typeface="Times New Roman" panose="02020603050405020304" pitchFamily="18" charset="0"/>
              </a:rPr>
              <a:t>r</a:t>
            </a:r>
            <a:r>
              <a:rPr lang="en-US" sz="1100" kern="0" dirty="0">
                <a:solidFill>
                  <a:srgbClr val="7C868D"/>
                </a:solidFill>
                <a:cs typeface="Times New Roman" panose="02020603050405020304" pitchFamily="18" charset="0"/>
              </a:rPr>
              <a:t>’s</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current</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or</a:t>
            </a:r>
            <a:r>
              <a:rPr lang="en-US" sz="1100" kern="0" spc="-10"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fu</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ure</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ab</a:t>
            </a:r>
            <a:r>
              <a:rPr lang="en-US" sz="1100" kern="0" spc="5" dirty="0">
                <a:solidFill>
                  <a:srgbClr val="7C868D"/>
                </a:solidFill>
                <a:cs typeface="Times New Roman" panose="02020603050405020304" pitchFamily="18" charset="0"/>
              </a:rPr>
              <a:t>il</a:t>
            </a:r>
            <a:r>
              <a:rPr lang="en-US" sz="1100" kern="0" spc="-10" dirty="0">
                <a:solidFill>
                  <a:srgbClr val="7C868D"/>
                </a:solidFill>
                <a:cs typeface="Times New Roman" panose="02020603050405020304" pitchFamily="18" charset="0"/>
              </a:rPr>
              <a:t>it</a:t>
            </a:r>
            <a:r>
              <a:rPr lang="en-US" sz="1100" kern="0" dirty="0">
                <a:solidFill>
                  <a:srgbClr val="7C868D"/>
                </a:solidFill>
                <a:cs typeface="Times New Roman" panose="02020603050405020304" pitchFamily="18" charset="0"/>
              </a:rPr>
              <a:t>y</a:t>
            </a:r>
            <a:r>
              <a:rPr lang="en-US" sz="1100" kern="0" spc="-35"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o</a:t>
            </a:r>
            <a:r>
              <a:rPr lang="en-US" sz="1100" kern="0" spc="-15" dirty="0">
                <a:solidFill>
                  <a:srgbClr val="7C868D"/>
                </a:solidFill>
                <a:cs typeface="Times New Roman" panose="02020603050405020304" pitchFamily="18" charset="0"/>
              </a:rPr>
              <a:t> </a:t>
            </a:r>
            <a:r>
              <a:rPr lang="en-US" sz="1100" kern="0" spc="-20" dirty="0">
                <a:solidFill>
                  <a:srgbClr val="7C868D"/>
                </a:solidFill>
                <a:cs typeface="Times New Roman" panose="02020603050405020304" pitchFamily="18" charset="0"/>
              </a:rPr>
              <a:t>m</a:t>
            </a:r>
            <a:r>
              <a:rPr lang="en-US" sz="1100" kern="0" dirty="0">
                <a:solidFill>
                  <a:srgbClr val="7C868D"/>
                </a:solidFill>
                <a:cs typeface="Times New Roman" panose="02020603050405020304" pitchFamily="18" charset="0"/>
              </a:rPr>
              <a:t>eet</a:t>
            </a:r>
            <a:r>
              <a:rPr lang="en-US" sz="1100" kern="0" spc="-10" dirty="0">
                <a:solidFill>
                  <a:srgbClr val="7C868D"/>
                </a:solidFill>
                <a:cs typeface="Times New Roman" panose="02020603050405020304" pitchFamily="18" charset="0"/>
              </a:rPr>
              <a:t> </a:t>
            </a:r>
            <a:r>
              <a:rPr lang="en-US" sz="1100" kern="0" spc="5" dirty="0">
                <a:solidFill>
                  <a:srgbClr val="7C868D"/>
                </a:solidFill>
                <a:cs typeface="Times New Roman" panose="02020603050405020304" pitchFamily="18" charset="0"/>
              </a:rPr>
              <a:t>it</a:t>
            </a:r>
            <a:r>
              <a:rPr lang="en-US" sz="1100" kern="0" dirty="0">
                <a:solidFill>
                  <a:srgbClr val="7C868D"/>
                </a:solidFill>
                <a:cs typeface="Times New Roman" panose="02020603050405020304" pitchFamily="18" charset="0"/>
              </a:rPr>
              <a:t>s</a:t>
            </a:r>
            <a:r>
              <a:rPr lang="en-US" sz="1100" kern="0" spc="-3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con</a:t>
            </a:r>
            <a:r>
              <a:rPr lang="en-US" sz="1100" kern="0" spc="5"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rac</a:t>
            </a:r>
            <a:r>
              <a:rPr lang="en-US" sz="1100" kern="0" spc="-10" dirty="0">
                <a:solidFill>
                  <a:srgbClr val="7C868D"/>
                </a:solidFill>
                <a:cs typeface="Times New Roman" panose="02020603050405020304" pitchFamily="18" charset="0"/>
              </a:rPr>
              <a:t>t</a:t>
            </a:r>
            <a:r>
              <a:rPr lang="en-US" sz="1100" kern="0" dirty="0">
                <a:solidFill>
                  <a:srgbClr val="7C868D"/>
                </a:solidFill>
                <a:cs typeface="Times New Roman" panose="02020603050405020304" pitchFamily="18" charset="0"/>
              </a:rPr>
              <a:t>u</a:t>
            </a:r>
            <a:r>
              <a:rPr lang="en-US" sz="1100" kern="0" spc="-15" dirty="0">
                <a:solidFill>
                  <a:srgbClr val="7C868D"/>
                </a:solidFill>
                <a:cs typeface="Times New Roman" panose="02020603050405020304" pitchFamily="18" charset="0"/>
              </a:rPr>
              <a:t>a</a:t>
            </a:r>
            <a:r>
              <a:rPr lang="en-US" sz="1100" kern="0" dirty="0">
                <a:solidFill>
                  <a:srgbClr val="7C868D"/>
                </a:solidFill>
                <a:cs typeface="Times New Roman" panose="02020603050405020304" pitchFamily="18" charset="0"/>
              </a:rPr>
              <a:t>l</a:t>
            </a:r>
            <a:r>
              <a:rPr lang="en-US" sz="1100" kern="0" spc="-45" dirty="0">
                <a:solidFill>
                  <a:srgbClr val="7C868D"/>
                </a:solidFill>
                <a:cs typeface="Times New Roman" panose="02020603050405020304" pitchFamily="18" charset="0"/>
              </a:rPr>
              <a:t> </a:t>
            </a:r>
            <a:r>
              <a:rPr lang="en-US" sz="1100" kern="0" dirty="0">
                <a:solidFill>
                  <a:srgbClr val="7C868D"/>
                </a:solidFill>
                <a:cs typeface="Times New Roman" panose="02020603050405020304" pitchFamily="18" charset="0"/>
              </a:rPr>
              <a:t>ob</a:t>
            </a:r>
            <a:r>
              <a:rPr lang="en-US" sz="1100" kern="0" spc="5" dirty="0">
                <a:solidFill>
                  <a:srgbClr val="7C868D"/>
                </a:solidFill>
                <a:cs typeface="Times New Roman" panose="02020603050405020304" pitchFamily="18" charset="0"/>
              </a:rPr>
              <a:t>li</a:t>
            </a:r>
            <a:r>
              <a:rPr lang="en-US" sz="1100" kern="0" spc="-15" dirty="0">
                <a:solidFill>
                  <a:srgbClr val="7C868D"/>
                </a:solidFill>
                <a:cs typeface="Times New Roman" panose="02020603050405020304" pitchFamily="18" charset="0"/>
              </a:rPr>
              <a:t>g</a:t>
            </a:r>
            <a:r>
              <a:rPr lang="en-US" sz="1100" kern="0" dirty="0">
                <a:solidFill>
                  <a:srgbClr val="7C868D"/>
                </a:solidFill>
                <a:cs typeface="Times New Roman" panose="02020603050405020304" pitchFamily="18" charset="0"/>
              </a:rPr>
              <a:t>a</a:t>
            </a:r>
            <a:r>
              <a:rPr lang="en-US" sz="1100" kern="0" spc="5" dirty="0">
                <a:solidFill>
                  <a:srgbClr val="7C868D"/>
                </a:solidFill>
                <a:cs typeface="Times New Roman" panose="02020603050405020304" pitchFamily="18" charset="0"/>
              </a:rPr>
              <a:t>t</a:t>
            </a:r>
            <a:r>
              <a:rPr lang="en-US" sz="1100" kern="0" spc="-10" dirty="0">
                <a:solidFill>
                  <a:srgbClr val="7C868D"/>
                </a:solidFill>
                <a:cs typeface="Times New Roman" panose="02020603050405020304" pitchFamily="18" charset="0"/>
              </a:rPr>
              <a:t>i</a:t>
            </a:r>
            <a:r>
              <a:rPr lang="en-US" sz="1100" kern="0" dirty="0">
                <a:solidFill>
                  <a:srgbClr val="7C868D"/>
                </a:solidFill>
                <a:cs typeface="Times New Roman" panose="02020603050405020304" pitchFamily="18" charset="0"/>
              </a:rPr>
              <a:t>on</a:t>
            </a:r>
            <a:r>
              <a:rPr lang="en-US" sz="1100" kern="0" spc="-10" dirty="0">
                <a:solidFill>
                  <a:srgbClr val="7C868D"/>
                </a:solidFill>
                <a:cs typeface="Times New Roman" panose="02020603050405020304" pitchFamily="18" charset="0"/>
              </a:rPr>
              <a:t>s</a:t>
            </a:r>
            <a:r>
              <a:rPr lang="en-US" sz="1100" kern="0" dirty="0">
                <a:solidFill>
                  <a:srgbClr val="7C868D"/>
                </a:solidFill>
                <a:cs typeface="Times New Roman" panose="02020603050405020304" pitchFamily="18" charset="0"/>
              </a:rPr>
              <a:t>.</a:t>
            </a:r>
          </a:p>
          <a:p>
            <a:endParaRPr lang="en-US" dirty="0"/>
          </a:p>
        </p:txBody>
      </p:sp>
      <p:sp>
        <p:nvSpPr>
          <p:cNvPr id="6" name="Rectangle 5"/>
          <p:cNvSpPr/>
          <p:nvPr/>
        </p:nvSpPr>
        <p:spPr>
          <a:xfrm>
            <a:off x="530189" y="553577"/>
            <a:ext cx="6642537" cy="523220"/>
          </a:xfrm>
          <a:prstGeom prst="rect">
            <a:avLst/>
          </a:prstGeom>
        </p:spPr>
        <p:txBody>
          <a:bodyPr wrap="square">
            <a:spAutoFit/>
          </a:bodyPr>
          <a:lstStyle/>
          <a:p>
            <a:pPr marL="0" marR="0" lvl="0" indent="0" fontAlgn="auto">
              <a:lnSpc>
                <a:spcPct val="100000"/>
              </a:lnSpc>
              <a:spcBef>
                <a:spcPct val="0"/>
              </a:spcBef>
              <a:spcAft>
                <a:spcPts val="0"/>
              </a:spcAft>
              <a:buClrTx/>
              <a:buSzTx/>
              <a:tabLst/>
              <a:defRPr/>
            </a:pPr>
            <a:r>
              <a:rPr lang="en-US" sz="2800" dirty="0">
                <a:solidFill>
                  <a:schemeClr val="accent1"/>
                </a:solidFill>
                <a:latin typeface="+mj-lt"/>
                <a:ea typeface="+mj-ea"/>
                <a:cs typeface="+mj-cs"/>
              </a:rPr>
              <a:t>GBS Disclosures &amp; Disclaimers</a:t>
            </a:r>
          </a:p>
        </p:txBody>
      </p:sp>
    </p:spTree>
    <p:extLst>
      <p:ext uri="{BB962C8B-B14F-4D97-AF65-F5344CB8AC3E}">
        <p14:creationId xmlns:p14="http://schemas.microsoft.com/office/powerpoint/2010/main" val="20063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SCSC_PPT_WelcomeScr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5"/>
          <p:cNvSpPr>
            <a:spLocks noGrp="1"/>
          </p:cNvSpPr>
          <p:nvPr>
            <p:ph type="title"/>
          </p:nvPr>
        </p:nvSpPr>
        <p:spPr>
          <a:xfrm>
            <a:off x="395289" y="1058864"/>
            <a:ext cx="4721225" cy="1741487"/>
          </a:xfrm>
        </p:spPr>
        <p:txBody>
          <a:bodyPr/>
          <a:lstStyle/>
          <a:p>
            <a:pPr algn="l" eaLnBrk="1" hangingPunct="1"/>
            <a:r>
              <a:rPr lang="en-US" altLang="en-US" sz="2800">
                <a:solidFill>
                  <a:schemeClr val="bg1"/>
                </a:solidFill>
                <a:ea typeface="ヒラギノ角ゴ Pro W3" pitchFamily="126" charset="-128"/>
              </a:rPr>
              <a:t>SCSC Wellness</a:t>
            </a:r>
            <a:br>
              <a:rPr lang="en-US" altLang="en-US" sz="2800">
                <a:solidFill>
                  <a:schemeClr val="bg1"/>
                </a:solidFill>
                <a:ea typeface="ヒラギノ角ゴ Pro W3" pitchFamily="126" charset="-128"/>
              </a:rPr>
            </a:br>
            <a:r>
              <a:rPr lang="en-US" altLang="en-US" sz="3600" b="1">
                <a:solidFill>
                  <a:schemeClr val="bg1"/>
                </a:solidFill>
                <a:latin typeface="Helvetica" panose="020B0604020202020204" pitchFamily="34" charset="0"/>
                <a:ea typeface="ヒラギノ角ゴ Pro W3" pitchFamily="126" charset="-128"/>
              </a:rPr>
              <a:t>City of St. Peter</a:t>
            </a:r>
          </a:p>
        </p:txBody>
      </p:sp>
      <p:sp>
        <p:nvSpPr>
          <p:cNvPr id="39940" name="Text Placeholder 6"/>
          <p:cNvSpPr>
            <a:spLocks noGrp="1"/>
          </p:cNvSpPr>
          <p:nvPr>
            <p:ph type="body" idx="1"/>
          </p:nvPr>
        </p:nvSpPr>
        <p:spPr>
          <a:xfrm>
            <a:off x="395288" y="3721101"/>
            <a:ext cx="2070100" cy="595313"/>
          </a:xfrm>
        </p:spPr>
        <p:txBody>
          <a:bodyPr/>
          <a:lstStyle/>
          <a:p>
            <a:pPr algn="l" eaLnBrk="1" hangingPunct="1">
              <a:spcBef>
                <a:spcPct val="0"/>
              </a:spcBef>
            </a:pPr>
            <a:r>
              <a:rPr lang="en-US" altLang="en-US" dirty="0">
                <a:solidFill>
                  <a:schemeClr val="bg1"/>
                </a:solidFill>
                <a:ea typeface="ヒラギノ角ゴ Pro W3" pitchFamily="126" charset="-128"/>
              </a:rPr>
              <a:t>10/7/2024</a:t>
            </a:r>
          </a:p>
        </p:txBody>
      </p:sp>
      <p:pic>
        <p:nvPicPr>
          <p:cNvPr id="39941" name="Picture 8" descr="SCSC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9126" y="2859089"/>
            <a:ext cx="2913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3881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Google Shape;263;p5"/>
          <p:cNvSpPr txBox="1">
            <a:spLocks noChangeArrowheads="1"/>
          </p:cNvSpPr>
          <p:nvPr/>
        </p:nvSpPr>
        <p:spPr bwMode="auto">
          <a:xfrm>
            <a:off x="90488" y="877888"/>
            <a:ext cx="826611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3200"/>
            </a:pPr>
            <a:r>
              <a:rPr lang="en-US" altLang="en-US" sz="2400" b="1">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MHC’s Medica Well-Being Programs </a:t>
            </a:r>
            <a:r>
              <a:rPr lang="en-US" altLang="en-US" sz="3200">
                <a:solidFill>
                  <a:srgbClr val="595959"/>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a:t>
            </a:r>
            <a:endParaRPr lang="en-US" altLang="en-US" sz="10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
        <p:nvSpPr>
          <p:cNvPr id="41987" name="Google Shape;264;p5"/>
          <p:cNvSpPr txBox="1">
            <a:spLocks noChangeArrowheads="1"/>
          </p:cNvSpPr>
          <p:nvPr/>
        </p:nvSpPr>
        <p:spPr bwMode="auto">
          <a:xfrm>
            <a:off x="4598988" y="2005014"/>
            <a:ext cx="44958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1600"/>
            </a:pPr>
            <a:r>
              <a:rPr lang="en-US" altLang="en-US" sz="1300" b="1">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Omada</a:t>
            </a:r>
            <a:r>
              <a:rPr lang="en-US" altLang="en-US" sz="130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 is a personalized digital lifestyle change program. Combining technology with ongoing personal support, members can make the changes that matter the most to help lost weight and reduce risks for type 2 diabetes and heart disease.</a:t>
            </a:r>
            <a:endParaRPr lang="en-US" altLang="en-US" sz="13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
        <p:nvSpPr>
          <p:cNvPr id="41989" name="Google Shape;266;p5"/>
          <p:cNvSpPr txBox="1">
            <a:spLocks noChangeArrowheads="1"/>
          </p:cNvSpPr>
          <p:nvPr/>
        </p:nvSpPr>
        <p:spPr bwMode="auto">
          <a:xfrm>
            <a:off x="95251" y="2006600"/>
            <a:ext cx="450056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1600"/>
            </a:pPr>
            <a:r>
              <a:rPr lang="en-US" altLang="en-US" sz="1300" b="1"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My Health Rewards by Medica </a:t>
            </a:r>
            <a:r>
              <a:rPr lang="en-US" altLang="en-US" sz="1300"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features online health assessments, lifestyle and condition management coaching and activity tracking. Members will earn points for completing activities and get rewarded on your own personal path to health. Open to all members 18+.</a:t>
            </a:r>
            <a:endParaRPr lang="en-US" altLang="en-US" sz="13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a:p>
            <a:pPr defTabSz="365125" eaLnBrk="0" fontAlgn="base" hangingPunct="0">
              <a:lnSpc>
                <a:spcPct val="90000"/>
              </a:lnSpc>
              <a:spcBef>
                <a:spcPct val="0"/>
              </a:spcBef>
              <a:spcAft>
                <a:spcPct val="0"/>
              </a:spcAft>
              <a:buClr>
                <a:srgbClr val="000000"/>
              </a:buClr>
              <a:buSzPts val="1600"/>
            </a:pPr>
            <a:endParaRPr lang="en-US" altLang="en-US" sz="1200" dirty="0">
              <a:solidFill>
                <a:srgbClr val="484848"/>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
        <p:nvSpPr>
          <p:cNvPr id="41990" name="Google Shape;267;p5"/>
          <p:cNvSpPr txBox="1">
            <a:spLocks noChangeArrowheads="1"/>
          </p:cNvSpPr>
          <p:nvPr/>
        </p:nvSpPr>
        <p:spPr bwMode="auto">
          <a:xfrm>
            <a:off x="100014" y="3414713"/>
            <a:ext cx="4575175" cy="116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273844" eaLnBrk="0" fontAlgn="base" hangingPunct="0">
              <a:spcBef>
                <a:spcPct val="0"/>
              </a:spcBef>
              <a:spcAft>
                <a:spcPct val="0"/>
              </a:spcAft>
              <a:buClr>
                <a:srgbClr val="000000"/>
              </a:buClr>
              <a:buSzPts val="1600"/>
            </a:pPr>
            <a:r>
              <a:rPr lang="en-US" altLang="en-US" sz="1400" b="1"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Life Time Digital Fitness Program</a:t>
            </a:r>
            <a:r>
              <a:rPr lang="en-US" altLang="en-US" sz="1400"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 is a new on-demand, streaming digital fitness program available beginning Jan. 1, 2024. The program includes both on-demand and live virtual classes, digital wellness content, meditations, and resources for all fitness levels. </a:t>
            </a:r>
            <a:endParaRPr lang="en-US" altLang="en-US" sz="14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
        <p:nvSpPr>
          <p:cNvPr id="41991" name="Google Shape;268;p5"/>
          <p:cNvSpPr txBox="1">
            <a:spLocks noChangeArrowheads="1"/>
          </p:cNvSpPr>
          <p:nvPr/>
        </p:nvSpPr>
        <p:spPr bwMode="auto">
          <a:xfrm>
            <a:off x="4610100" y="4635518"/>
            <a:ext cx="44973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1600"/>
            </a:pPr>
            <a:endParaRPr lang="en-US" altLang="en-US" sz="1200" b="1"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a:p>
            <a:pPr defTabSz="365125" eaLnBrk="0" fontAlgn="base" hangingPunct="0">
              <a:spcBef>
                <a:spcPct val="0"/>
              </a:spcBef>
              <a:spcAft>
                <a:spcPct val="0"/>
              </a:spcAft>
              <a:buClr>
                <a:srgbClr val="000000"/>
              </a:buClr>
              <a:buSzPts val="1600"/>
            </a:pPr>
            <a:r>
              <a:rPr lang="en-US" altLang="en-US" sz="1300" b="1" dirty="0" err="1">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Ovia</a:t>
            </a:r>
            <a:r>
              <a:rPr lang="en-US" altLang="en-US" sz="1300" b="1"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 Health</a:t>
            </a:r>
            <a:r>
              <a:rPr lang="en-US" altLang="en-US" sz="1300"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 offers support during the parenthood journey. Tap into personalized guidance, support and coaching. On demand support and clinically backed guidance helps achieve health goals.</a:t>
            </a:r>
          </a:p>
        </p:txBody>
      </p:sp>
      <p:sp>
        <p:nvSpPr>
          <p:cNvPr id="41992" name="Google Shape;269;p5"/>
          <p:cNvSpPr txBox="1">
            <a:spLocks noChangeArrowheads="1"/>
          </p:cNvSpPr>
          <p:nvPr/>
        </p:nvSpPr>
        <p:spPr bwMode="auto">
          <a:xfrm>
            <a:off x="4595813" y="3568700"/>
            <a:ext cx="4495800" cy="95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273844" eaLnBrk="0" fontAlgn="base" hangingPunct="0">
              <a:spcBef>
                <a:spcPct val="0"/>
              </a:spcBef>
              <a:spcAft>
                <a:spcPct val="0"/>
              </a:spcAft>
              <a:buClr>
                <a:srgbClr val="000000"/>
              </a:buClr>
              <a:buSzPts val="1600"/>
            </a:pPr>
            <a:r>
              <a:rPr lang="en-US" altLang="en-US" sz="1400" b="1"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Self Care by </a:t>
            </a:r>
            <a:r>
              <a:rPr lang="en-US" altLang="en-US" sz="1400" b="1" dirty="0" err="1">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AbleTo</a:t>
            </a:r>
            <a:r>
              <a:rPr lang="en-US" altLang="en-US" sz="1400" dirty="0">
                <a:solidFill>
                  <a:srgbClr val="262626"/>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 gives access to clinically-proven techniques for dealing with stress, anxiety, depression. Coping tools, meditations and Guided Journeys offer support needed to feel better.</a:t>
            </a:r>
          </a:p>
        </p:txBody>
      </p:sp>
      <p:sp>
        <p:nvSpPr>
          <p:cNvPr id="41993" name="Google Shape;270;p5"/>
          <p:cNvSpPr txBox="1">
            <a:spLocks noChangeArrowheads="1"/>
          </p:cNvSpPr>
          <p:nvPr/>
        </p:nvSpPr>
        <p:spPr bwMode="auto">
          <a:xfrm>
            <a:off x="90488" y="1368425"/>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2100"/>
            </a:pPr>
            <a:r>
              <a:rPr lang="en-US" altLang="en-US" sz="16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Programs that support your well-being journey</a:t>
            </a:r>
            <a:endParaRPr lang="en-US" altLang="en-US" sz="16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pic>
        <p:nvPicPr>
          <p:cNvPr id="41994" name="Google Shape;271;p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9" y="4556144"/>
            <a:ext cx="12842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272;p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18958" b="17216"/>
          <a:stretch>
            <a:fillRect/>
          </a:stretch>
        </p:blipFill>
        <p:spPr bwMode="auto">
          <a:xfrm>
            <a:off x="4449763" y="1703389"/>
            <a:ext cx="17335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 name="Google Shape;276;p5"/>
          <p:cNvSpPr txBox="1"/>
          <p:nvPr/>
        </p:nvSpPr>
        <p:spPr>
          <a:xfrm>
            <a:off x="161925" y="1749426"/>
            <a:ext cx="2686050" cy="288925"/>
          </a:xfrm>
          <a:prstGeom prst="rect">
            <a:avLst/>
          </a:prstGeom>
          <a:solidFill>
            <a:srgbClr val="42BFBF"/>
          </a:solidFill>
          <a:ln>
            <a:noFill/>
          </a:ln>
        </p:spPr>
        <p:txBody>
          <a:bodyPr spcFirstLastPara="1" lIns="68569" tIns="34275" rIns="68569" bIns="34275">
            <a:spAutoFit/>
          </a:bodyPr>
          <a:lstStyle/>
          <a:p>
            <a:pPr defTabSz="365125" eaLnBrk="0" fontAlgn="base" hangingPunct="0">
              <a:buClr>
                <a:srgbClr val="000000"/>
              </a:buClr>
              <a:buSzPts val="1900"/>
              <a:defRPr/>
            </a:pPr>
            <a:r>
              <a:rPr lang="en-US" sz="1425" dirty="0">
                <a:solidFill>
                  <a:srgbClr val="FFFFFF"/>
                </a:solidFill>
                <a:latin typeface="Roboto"/>
                <a:ea typeface="Roboto"/>
                <a:cs typeface="Roboto"/>
                <a:sym typeface="Roboto"/>
              </a:rPr>
              <a:t>My Health Rewards by Medica</a:t>
            </a:r>
            <a:r>
              <a:rPr lang="en-US" sz="1425" baseline="30000" dirty="0">
                <a:solidFill>
                  <a:srgbClr val="FFFFFF"/>
                </a:solidFill>
                <a:latin typeface="Roboto"/>
                <a:ea typeface="Roboto"/>
                <a:cs typeface="Roboto"/>
                <a:sym typeface="Roboto"/>
              </a:rPr>
              <a:t>®</a:t>
            </a:r>
            <a:endParaRPr sz="1425" dirty="0">
              <a:solidFill>
                <a:srgbClr val="FFFFFF"/>
              </a:solidFill>
              <a:latin typeface="Roboto"/>
              <a:ea typeface="Roboto"/>
              <a:cs typeface="Roboto"/>
              <a:sym typeface="Roboto"/>
            </a:endParaRPr>
          </a:p>
        </p:txBody>
      </p:sp>
      <p:pic>
        <p:nvPicPr>
          <p:cNvPr id="14" name="Picture 13"/>
          <p:cNvPicPr>
            <a:picLocks noChangeAspect="1"/>
          </p:cNvPicPr>
          <p:nvPr/>
        </p:nvPicPr>
        <p:blipFill>
          <a:blip r:embed="rId5"/>
          <a:stretch>
            <a:fillRect/>
          </a:stretch>
        </p:blipFill>
        <p:spPr>
          <a:xfrm>
            <a:off x="4619626" y="3098801"/>
            <a:ext cx="1257326" cy="465138"/>
          </a:xfrm>
          <a:prstGeom prst="rect">
            <a:avLst/>
          </a:prstGeom>
        </p:spPr>
      </p:pic>
      <p:pic>
        <p:nvPicPr>
          <p:cNvPr id="15" name="Picture 14"/>
          <p:cNvPicPr>
            <a:picLocks noChangeAspect="1"/>
          </p:cNvPicPr>
          <p:nvPr/>
        </p:nvPicPr>
        <p:blipFill>
          <a:blip r:embed="rId6"/>
          <a:stretch>
            <a:fillRect/>
          </a:stretch>
        </p:blipFill>
        <p:spPr>
          <a:xfrm>
            <a:off x="142675" y="3098801"/>
            <a:ext cx="3512098" cy="326869"/>
          </a:xfrm>
          <a:prstGeom prst="rect">
            <a:avLst/>
          </a:prstGeom>
        </p:spPr>
      </p:pic>
    </p:spTree>
    <p:extLst>
      <p:ext uri="{BB962C8B-B14F-4D97-AF65-F5344CB8AC3E}">
        <p14:creationId xmlns:p14="http://schemas.microsoft.com/office/powerpoint/2010/main" val="2512613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284;p6"/>
          <p:cNvSpPr txBox="1">
            <a:spLocks noChangeArrowheads="1"/>
          </p:cNvSpPr>
          <p:nvPr/>
        </p:nvSpPr>
        <p:spPr bwMode="auto">
          <a:xfrm>
            <a:off x="4429125" y="1973263"/>
            <a:ext cx="96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31" rIns="0" bIns="0">
            <a:spAutoFit/>
          </a:bodyPr>
          <a:lstStyle>
            <a:lvl1pPr marL="7938">
              <a:defRPr sz="2300">
                <a:solidFill>
                  <a:schemeClr val="tx1"/>
                </a:solidFill>
                <a:latin typeface="Franklin Gothic Book" panose="020B0503020102020204" pitchFamily="34" charset="0"/>
                <a:ea typeface="ヒラギノ角ゴ Pro W3" pitchFamily="126" charset="-128"/>
                <a:sym typeface="Helvetica Light" pitchFamily="126" charset="0"/>
              </a:defRPr>
            </a:lvl1pPr>
            <a:lvl2pPr>
              <a:defRPr sz="2300">
                <a:solidFill>
                  <a:schemeClr val="tx1"/>
                </a:solidFill>
                <a:latin typeface="Franklin Gothic Book" panose="020B0503020102020204" pitchFamily="34" charset="0"/>
                <a:ea typeface="ヒラギノ角ゴ Pro W3" pitchFamily="126" charset="-128"/>
                <a:sym typeface="Helvetica Light" pitchFamily="126" charset="0"/>
              </a:defRPr>
            </a:lvl2pPr>
            <a:lvl3pPr>
              <a:defRPr sz="2300">
                <a:solidFill>
                  <a:schemeClr val="tx1"/>
                </a:solidFill>
                <a:latin typeface="Franklin Gothic Book" panose="020B0503020102020204" pitchFamily="34" charset="0"/>
                <a:ea typeface="ヒラギノ角ゴ Pro W3" pitchFamily="126" charset="-128"/>
                <a:sym typeface="Helvetica Light" pitchFamily="126" charset="0"/>
              </a:defRPr>
            </a:lvl3pPr>
            <a:lvl4pPr>
              <a:defRPr sz="2300">
                <a:solidFill>
                  <a:schemeClr val="tx1"/>
                </a:solidFill>
                <a:latin typeface="Franklin Gothic Book" panose="020B0503020102020204" pitchFamily="34" charset="0"/>
                <a:ea typeface="ヒラギノ角ゴ Pro W3" pitchFamily="126" charset="-128"/>
                <a:sym typeface="Helvetica Light" pitchFamily="126" charset="0"/>
              </a:defRPr>
            </a:lvl4pPr>
            <a:lvl5pPr>
              <a:defRPr sz="2300">
                <a:solidFill>
                  <a:schemeClr val="tx1"/>
                </a:solidFill>
                <a:latin typeface="Franklin Gothic Book" panose="020B0503020102020204" pitchFamily="34" charset="0"/>
                <a:ea typeface="ヒラギノ角ゴ Pro W3" pitchFamily="126" charset="-128"/>
                <a:sym typeface="Helvetica Light" pitchFamily="126" charset="0"/>
              </a:defRPr>
            </a:lvl5pPr>
            <a:lvl6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6pPr>
            <a:lvl7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7pPr>
            <a:lvl8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8pPr>
            <a:lvl9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9pPr>
          </a:lstStyle>
          <a:p>
            <a:pPr algn="ctr" defTabSz="365125" eaLnBrk="0" fontAlgn="base" hangingPunct="0">
              <a:spcBef>
                <a:spcPct val="0"/>
              </a:spcBef>
              <a:spcAft>
                <a:spcPct val="0"/>
              </a:spcAft>
              <a:buClr>
                <a:srgbClr val="000000"/>
              </a:buClr>
              <a:buSzPts val="1600"/>
            </a:pPr>
            <a:r>
              <a:rPr lang="en-US" altLang="en-US" sz="1200" b="1">
                <a:solidFill>
                  <a:srgbClr val="000000"/>
                </a:solidFill>
                <a:latin typeface="Calibri" panose="020F0502020204030204" pitchFamily="34" charset="0"/>
                <a:cs typeface="Calibri" panose="020F0502020204030204" pitchFamily="34" charset="0"/>
                <a:sym typeface="Calibri" panose="020F0502020204030204" pitchFamily="34" charset="0"/>
              </a:rPr>
              <a:t>Download the App</a:t>
            </a:r>
          </a:p>
        </p:txBody>
      </p:sp>
      <p:sp>
        <p:nvSpPr>
          <p:cNvPr id="44035" name="Google Shape;285;p6"/>
          <p:cNvSpPr txBox="1">
            <a:spLocks noChangeArrowheads="1"/>
          </p:cNvSpPr>
          <p:nvPr/>
        </p:nvSpPr>
        <p:spPr bwMode="auto">
          <a:xfrm>
            <a:off x="7102476" y="1928813"/>
            <a:ext cx="9318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31" rIns="0" bIns="0">
            <a:spAutoFit/>
          </a:bodyPr>
          <a:lstStyle/>
          <a:p>
            <a:pPr algn="ctr" defTabSz="365125" eaLnBrk="0" fontAlgn="base" hangingPunct="0">
              <a:spcBef>
                <a:spcPct val="0"/>
              </a:spcBef>
              <a:spcAft>
                <a:spcPct val="0"/>
              </a:spcAft>
              <a:buClr>
                <a:srgbClr val="000000"/>
              </a:buClr>
              <a:buSzPts val="1600"/>
            </a:pPr>
            <a:r>
              <a:rPr lang="en-US" altLang="en-US" sz="1200" b="1">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Save Your Interests </a:t>
            </a:r>
          </a:p>
        </p:txBody>
      </p:sp>
      <p:sp>
        <p:nvSpPr>
          <p:cNvPr id="286" name="Google Shape;286;p6"/>
          <p:cNvSpPr txBox="1"/>
          <p:nvPr/>
        </p:nvSpPr>
        <p:spPr>
          <a:xfrm>
            <a:off x="5662613" y="1944688"/>
            <a:ext cx="1155700" cy="381000"/>
          </a:xfrm>
          <a:prstGeom prst="rect">
            <a:avLst/>
          </a:prstGeom>
          <a:noFill/>
          <a:ln>
            <a:noFill/>
          </a:ln>
        </p:spPr>
        <p:txBody>
          <a:bodyPr spcFirstLastPara="1" lIns="0" tIns="10931" rIns="0" bIns="0">
            <a:spAutoFit/>
          </a:bodyPr>
          <a:lstStyle/>
          <a:p>
            <a:pPr algn="ctr" defTabSz="365125" eaLnBrk="0" fontAlgn="base" hangingPunct="0">
              <a:buClr>
                <a:srgbClr val="000000"/>
              </a:buClr>
              <a:buSzPts val="1600"/>
              <a:defRPr/>
            </a:pPr>
            <a:r>
              <a:rPr lang="en-US" sz="1200" b="1" dirty="0">
                <a:solidFill>
                  <a:srgbClr val="000000"/>
                </a:solidFill>
                <a:latin typeface="Calibri"/>
                <a:ea typeface="Calibri"/>
                <a:cs typeface="Calibri"/>
                <a:sym typeface="Calibri"/>
              </a:rPr>
              <a:t>Take the Health Assessment</a:t>
            </a:r>
            <a:endParaRPr sz="1050" dirty="0">
              <a:solidFill>
                <a:srgbClr val="000000"/>
              </a:solidFill>
              <a:latin typeface="Arial"/>
              <a:ea typeface="Arial"/>
              <a:cs typeface="Arial"/>
              <a:sym typeface="Arial"/>
            </a:endParaRPr>
          </a:p>
        </p:txBody>
      </p:sp>
      <p:pic>
        <p:nvPicPr>
          <p:cNvPr id="44037" name="Google Shape;287;p6" descr="A screenshot of a cell phone&#10;&#10;Description automatically generated"/>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614" y="2401889"/>
            <a:ext cx="11715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 name="Google Shape;288;p6"/>
          <p:cNvSpPr/>
          <p:nvPr/>
        </p:nvSpPr>
        <p:spPr>
          <a:xfrm>
            <a:off x="357188" y="982663"/>
            <a:ext cx="7745412" cy="438150"/>
          </a:xfrm>
          <a:prstGeom prst="rect">
            <a:avLst/>
          </a:prstGeom>
          <a:noFill/>
          <a:ln>
            <a:noFill/>
          </a:ln>
        </p:spPr>
        <p:txBody>
          <a:bodyPr spcFirstLastPara="1" lIns="68475" tIns="34238" rIns="68475" bIns="34238">
            <a:spAutoFit/>
          </a:bodyPr>
          <a:lstStyle/>
          <a:p>
            <a:pPr defTabSz="365125" eaLnBrk="0" fontAlgn="base" hangingPunct="0">
              <a:buClr>
                <a:srgbClr val="000000"/>
              </a:buClr>
              <a:buSzPts val="3200"/>
              <a:defRPr/>
            </a:pPr>
            <a:r>
              <a:rPr lang="en-US" sz="2400" b="1" dirty="0">
                <a:solidFill>
                  <a:srgbClr val="000000"/>
                </a:solidFill>
                <a:latin typeface="Calibri"/>
                <a:ea typeface="Calibri"/>
                <a:cs typeface="Calibri"/>
                <a:sym typeface="Calibri"/>
              </a:rPr>
              <a:t>My Health Rewards by Medica</a:t>
            </a:r>
            <a:endParaRPr sz="1050" dirty="0">
              <a:solidFill>
                <a:srgbClr val="000000"/>
              </a:solidFill>
              <a:latin typeface="Arial"/>
              <a:ea typeface="Arial"/>
              <a:cs typeface="Arial"/>
              <a:sym typeface="Arial"/>
            </a:endParaRPr>
          </a:p>
        </p:txBody>
      </p:sp>
      <p:graphicFrame>
        <p:nvGraphicFramePr>
          <p:cNvPr id="289" name="Google Shape;289;p6"/>
          <p:cNvGraphicFramePr/>
          <p:nvPr/>
        </p:nvGraphicFramePr>
        <p:xfrm>
          <a:off x="338139" y="2555875"/>
          <a:ext cx="3181349" cy="1943100"/>
        </p:xfrm>
        <a:graphic>
          <a:graphicData uri="http://schemas.openxmlformats.org/drawingml/2006/table">
            <a:tbl>
              <a:tblPr firstRow="1" bandRow="1">
                <a:noFill/>
              </a:tblPr>
              <a:tblGrid>
                <a:gridCol w="1015767">
                  <a:extLst>
                    <a:ext uri="{9D8B030D-6E8A-4147-A177-3AD203B41FA5}">
                      <a16:colId xmlns:a16="http://schemas.microsoft.com/office/drawing/2014/main" val="20000"/>
                    </a:ext>
                  </a:extLst>
                </a:gridCol>
                <a:gridCol w="1115606">
                  <a:extLst>
                    <a:ext uri="{9D8B030D-6E8A-4147-A177-3AD203B41FA5}">
                      <a16:colId xmlns:a16="http://schemas.microsoft.com/office/drawing/2014/main" val="20001"/>
                    </a:ext>
                  </a:extLst>
                </a:gridCol>
                <a:gridCol w="1049976">
                  <a:extLst>
                    <a:ext uri="{9D8B030D-6E8A-4147-A177-3AD203B41FA5}">
                      <a16:colId xmlns:a16="http://schemas.microsoft.com/office/drawing/2014/main" val="20002"/>
                    </a:ext>
                  </a:extLst>
                </a:gridCol>
              </a:tblGrid>
              <a:tr h="551144">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dirty="0">
                          <a:solidFill>
                            <a:schemeClr val="lt1"/>
                          </a:solidFill>
                        </a:rPr>
                        <a:t>Level</a:t>
                      </a:r>
                      <a:endParaRPr sz="1100" u="none" strike="noStrike" cap="none" dirty="0"/>
                    </a:p>
                  </a:txBody>
                  <a:tcPr marL="68528" marR="68528" marT="34287" marB="34287"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317FBE"/>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dirty="0">
                          <a:solidFill>
                            <a:schemeClr val="lt1"/>
                          </a:solidFill>
                        </a:rPr>
                        <a:t>Points earned</a:t>
                      </a:r>
                      <a:endParaRPr sz="1100" u="none" strike="noStrike" cap="none" dirty="0"/>
                    </a:p>
                  </a:txBody>
                  <a:tcPr marL="68528" marR="68528" marT="34287" marB="34287"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317FBE"/>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solidFill>
                            <a:schemeClr val="lt1"/>
                          </a:solidFill>
                        </a:rPr>
                        <a:t>Reward</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317FBE"/>
                    </a:solidFill>
                  </a:tcPr>
                </a:tc>
                <a:extLst>
                  <a:ext uri="{0D108BD9-81ED-4DB2-BD59-A6C34878D82A}">
                    <a16:rowId xmlns:a16="http://schemas.microsoft.com/office/drawing/2014/main" val="10000"/>
                  </a:ext>
                </a:extLst>
              </a:tr>
              <a:tr h="347989">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lt1"/>
                          </a:solidFill>
                        </a:rPr>
                        <a:t>1</a:t>
                      </a:r>
                      <a:endParaRPr sz="1100" u="none" strike="noStrike" cap="none"/>
                    </a:p>
                  </a:txBody>
                  <a:tcPr marL="68528" marR="68528" marT="34287" marB="34287"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lt1"/>
                          </a:solidFill>
                        </a:rPr>
                        <a:t>2,000</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dk1"/>
                          </a:solidFill>
                        </a:rPr>
                        <a:t>$10</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7989">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dirty="0">
                          <a:solidFill>
                            <a:schemeClr val="lt1"/>
                          </a:solidFill>
                        </a:rPr>
                        <a:t>2</a:t>
                      </a:r>
                      <a:endParaRPr sz="1100" u="none" strike="noStrike" cap="none" dirty="0"/>
                    </a:p>
                  </a:txBody>
                  <a:tcPr marL="68528" marR="68528" marT="34287" marB="34287"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lt1"/>
                          </a:solidFill>
                        </a:rPr>
                        <a:t>10,000</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dk1"/>
                          </a:solidFill>
                        </a:rPr>
                        <a:t>$20</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7989">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lt1"/>
                          </a:solidFill>
                        </a:rPr>
                        <a:t>3</a:t>
                      </a:r>
                      <a:endParaRPr sz="1100" u="none" strike="noStrike" cap="none"/>
                    </a:p>
                  </a:txBody>
                  <a:tcPr marL="68528" marR="68528" marT="34287" marB="34287"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dirty="0">
                          <a:solidFill>
                            <a:schemeClr val="lt1"/>
                          </a:solidFill>
                        </a:rPr>
                        <a:t>25,000</a:t>
                      </a:r>
                      <a:endParaRPr sz="1100" u="none" strike="noStrike" cap="none" dirty="0"/>
                    </a:p>
                  </a:txBody>
                  <a:tcPr marL="68528" marR="68528" marT="34287" marB="34287"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dk1"/>
                          </a:solidFill>
                        </a:rPr>
                        <a:t>$50</a:t>
                      </a:r>
                      <a:endParaRPr sz="1100" u="none" strike="noStrike" cap="none"/>
                    </a:p>
                  </a:txBody>
                  <a:tcPr marL="68528" marR="68528" marT="34287" marB="34287"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7989">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solidFill>
                            <a:schemeClr val="lt1"/>
                          </a:solidFill>
                        </a:rPr>
                        <a:t>4</a:t>
                      </a:r>
                      <a:endParaRPr sz="1100" u="none" strike="noStrike" cap="none"/>
                    </a:p>
                  </a:txBody>
                  <a:tcPr marL="68528" marR="68528" marT="34287" marB="34287"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dirty="0">
                          <a:solidFill>
                            <a:schemeClr val="lt1"/>
                          </a:solidFill>
                        </a:rPr>
                        <a:t>40,000</a:t>
                      </a:r>
                      <a:endParaRPr sz="1100" u="none" strike="noStrike" cap="none" dirty="0"/>
                    </a:p>
                  </a:txBody>
                  <a:tcPr marL="68528" marR="68528" marT="34287" marB="34287"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365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dirty="0">
                          <a:solidFill>
                            <a:schemeClr val="dk1"/>
                          </a:solidFill>
                        </a:rPr>
                        <a:t>$80</a:t>
                      </a:r>
                      <a:endParaRPr sz="1100" u="none" strike="noStrike" cap="none" dirty="0"/>
                    </a:p>
                  </a:txBody>
                  <a:tcPr marL="68528" marR="68528" marT="34287" marB="34287"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290" name="Google Shape;290;p6"/>
          <p:cNvSpPr/>
          <p:nvPr/>
        </p:nvSpPr>
        <p:spPr>
          <a:xfrm>
            <a:off x="300038" y="1562100"/>
            <a:ext cx="3181350" cy="1327150"/>
          </a:xfrm>
          <a:prstGeom prst="rect">
            <a:avLst/>
          </a:prstGeom>
          <a:noFill/>
          <a:ln>
            <a:noFill/>
          </a:ln>
        </p:spPr>
        <p:txBody>
          <a:bodyPr spcFirstLastPara="1" lIns="91425" tIns="45713" rIns="91425" bIns="45713"/>
          <a:lstStyle/>
          <a:p>
            <a:pPr algn="ctr" defTabSz="365125" eaLnBrk="0" fontAlgn="base" hangingPunct="0">
              <a:buClr>
                <a:srgbClr val="000000"/>
              </a:buClr>
              <a:buSzPts val="2100"/>
              <a:defRPr/>
            </a:pPr>
            <a:r>
              <a:rPr lang="en-US" sz="1400" dirty="0">
                <a:solidFill>
                  <a:srgbClr val="000000"/>
                </a:solidFill>
                <a:latin typeface="Calibri" panose="020F0502020204030204" pitchFamily="34" charset="0"/>
                <a:ea typeface="Calibri"/>
                <a:cs typeface="Calibri" panose="020F0502020204030204" pitchFamily="34" charset="0"/>
                <a:sym typeface="Calibri"/>
              </a:rPr>
              <a:t>Members 18 years and older can earn up to $220 by </a:t>
            </a:r>
            <a:r>
              <a:rPr lang="en-US" altLang="en-US" sz="1400" dirty="0">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rPr>
              <a:t>reading well-being cards, getting enough sleep, steps, challenges, wellness conference and more!</a:t>
            </a:r>
          </a:p>
          <a:p>
            <a:pPr algn="ctr" defTabSz="365125" eaLnBrk="0" fontAlgn="base" hangingPunct="0">
              <a:buClr>
                <a:srgbClr val="000000"/>
              </a:buClr>
              <a:buSzPts val="2100"/>
              <a:defRPr/>
            </a:pPr>
            <a:r>
              <a:rPr lang="en-US" sz="1575" dirty="0">
                <a:solidFill>
                  <a:srgbClr val="000000"/>
                </a:solidFill>
                <a:latin typeface="Calibri"/>
                <a:ea typeface="Calibri"/>
                <a:cs typeface="Calibri"/>
                <a:sym typeface="Calibri"/>
              </a:rPr>
              <a:t> </a:t>
            </a:r>
            <a:endParaRPr sz="1050" dirty="0">
              <a:solidFill>
                <a:srgbClr val="000000"/>
              </a:solidFill>
              <a:latin typeface="Arial"/>
              <a:ea typeface="Arial"/>
              <a:cs typeface="Arial"/>
              <a:sym typeface="Arial"/>
            </a:endParaRPr>
          </a:p>
        </p:txBody>
      </p:sp>
      <p:sp>
        <p:nvSpPr>
          <p:cNvPr id="44066" name="Google Shape;291;p6"/>
          <p:cNvSpPr txBox="1">
            <a:spLocks noChangeArrowheads="1"/>
          </p:cNvSpPr>
          <p:nvPr/>
        </p:nvSpPr>
        <p:spPr bwMode="auto">
          <a:xfrm>
            <a:off x="4265614" y="1638301"/>
            <a:ext cx="4027487" cy="25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0931" rIns="0" bIns="0">
            <a:spAutoFit/>
          </a:bodyPr>
          <a:lstStyle>
            <a:lvl1pPr marL="7938">
              <a:defRPr sz="2300">
                <a:solidFill>
                  <a:schemeClr val="tx1"/>
                </a:solidFill>
                <a:latin typeface="Franklin Gothic Book" panose="020B0503020102020204" pitchFamily="34" charset="0"/>
                <a:ea typeface="ヒラギノ角ゴ Pro W3" pitchFamily="126" charset="-128"/>
                <a:sym typeface="Helvetica Light" pitchFamily="126" charset="0"/>
              </a:defRPr>
            </a:lvl1pPr>
            <a:lvl2pPr>
              <a:defRPr sz="2300">
                <a:solidFill>
                  <a:schemeClr val="tx1"/>
                </a:solidFill>
                <a:latin typeface="Franklin Gothic Book" panose="020B0503020102020204" pitchFamily="34" charset="0"/>
                <a:ea typeface="ヒラギノ角ゴ Pro W3" pitchFamily="126" charset="-128"/>
                <a:sym typeface="Helvetica Light" pitchFamily="126" charset="0"/>
              </a:defRPr>
            </a:lvl2pPr>
            <a:lvl3pPr>
              <a:defRPr sz="2300">
                <a:solidFill>
                  <a:schemeClr val="tx1"/>
                </a:solidFill>
                <a:latin typeface="Franklin Gothic Book" panose="020B0503020102020204" pitchFamily="34" charset="0"/>
                <a:ea typeface="ヒラギノ角ゴ Pro W3" pitchFamily="126" charset="-128"/>
                <a:sym typeface="Helvetica Light" pitchFamily="126" charset="0"/>
              </a:defRPr>
            </a:lvl3pPr>
            <a:lvl4pPr>
              <a:defRPr sz="2300">
                <a:solidFill>
                  <a:schemeClr val="tx1"/>
                </a:solidFill>
                <a:latin typeface="Franklin Gothic Book" panose="020B0503020102020204" pitchFamily="34" charset="0"/>
                <a:ea typeface="ヒラギノ角ゴ Pro W3" pitchFamily="126" charset="-128"/>
                <a:sym typeface="Helvetica Light" pitchFamily="126" charset="0"/>
              </a:defRPr>
            </a:lvl4pPr>
            <a:lvl5pPr>
              <a:defRPr sz="2300">
                <a:solidFill>
                  <a:schemeClr val="tx1"/>
                </a:solidFill>
                <a:latin typeface="Franklin Gothic Book" panose="020B0503020102020204" pitchFamily="34" charset="0"/>
                <a:ea typeface="ヒラギノ角ゴ Pro W3" pitchFamily="126" charset="-128"/>
                <a:sym typeface="Helvetica Light" pitchFamily="126" charset="0"/>
              </a:defRPr>
            </a:lvl5pPr>
            <a:lvl6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6pPr>
            <a:lvl7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7pPr>
            <a:lvl8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8pPr>
            <a:lvl9pPr indent="-1255713" defTabSz="365125" eaLnBrk="0" fontAlgn="base" hangingPunct="0">
              <a:spcBef>
                <a:spcPct val="0"/>
              </a:spcBef>
              <a:spcAft>
                <a:spcPct val="0"/>
              </a:spcAft>
              <a:defRPr sz="2300">
                <a:solidFill>
                  <a:schemeClr val="tx1"/>
                </a:solidFill>
                <a:latin typeface="Franklin Gothic Book" panose="020B0503020102020204" pitchFamily="34" charset="0"/>
                <a:ea typeface="ヒラギノ角ゴ Pro W3" pitchFamily="126" charset="-128"/>
                <a:sym typeface="Helvetica Light" pitchFamily="126" charset="0"/>
              </a:defRPr>
            </a:lvl9pPr>
          </a:lstStyle>
          <a:p>
            <a:pPr algn="ctr" defTabSz="365125" eaLnBrk="0" fontAlgn="base" hangingPunct="0">
              <a:spcBef>
                <a:spcPct val="0"/>
              </a:spcBef>
              <a:spcAft>
                <a:spcPct val="0"/>
              </a:spcAft>
              <a:buClr>
                <a:srgbClr val="000000"/>
              </a:buClr>
              <a:buSzPts val="1900"/>
            </a:pPr>
            <a:r>
              <a:rPr lang="en-US" altLang="en-US" sz="1600" b="1">
                <a:solidFill>
                  <a:srgbClr val="FFFFFF"/>
                </a:solidFill>
                <a:latin typeface="Calibri" panose="020F0502020204030204" pitchFamily="34" charset="0"/>
                <a:cs typeface="Calibri" panose="020F0502020204030204" pitchFamily="34" charset="0"/>
                <a:sym typeface="Calibri" panose="020F0502020204030204" pitchFamily="34" charset="0"/>
              </a:rPr>
              <a:t>Getting started is easy!</a:t>
            </a:r>
          </a:p>
        </p:txBody>
      </p:sp>
      <p:pic>
        <p:nvPicPr>
          <p:cNvPr id="44067" name="Google Shape;292;p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763" y="2457451"/>
            <a:ext cx="94615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8" name="Google Shape;293;p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414" y="2457451"/>
            <a:ext cx="93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Google Shape;294;p6"/>
          <p:cNvSpPr/>
          <p:nvPr/>
        </p:nvSpPr>
        <p:spPr>
          <a:xfrm>
            <a:off x="4265613" y="4237039"/>
            <a:ext cx="4489450" cy="1184275"/>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600"/>
              <a:defRPr/>
            </a:pPr>
            <a:r>
              <a:rPr lang="en-US" sz="1500" b="1" dirty="0">
                <a:solidFill>
                  <a:srgbClr val="000000"/>
                </a:solidFill>
                <a:latin typeface="Calibri"/>
                <a:ea typeface="Calibri"/>
                <a:cs typeface="Calibri"/>
                <a:sym typeface="Calibri"/>
              </a:rPr>
              <a:t>Three options to redeem rewards:</a:t>
            </a:r>
            <a:endParaRPr sz="1500" dirty="0">
              <a:solidFill>
                <a:srgbClr val="000000"/>
              </a:solidFill>
              <a:latin typeface="Arial"/>
              <a:ea typeface="Arial"/>
              <a:cs typeface="Arial"/>
              <a:sym typeface="Arial"/>
            </a:endParaRPr>
          </a:p>
          <a:p>
            <a:pPr marL="342900" indent="-238125" defTabSz="365125" eaLnBrk="0" fontAlgn="base" hangingPunct="0">
              <a:buSzPts val="1400"/>
              <a:buFontTx/>
              <a:buChar char="●"/>
              <a:defRPr/>
            </a:pPr>
            <a:r>
              <a:rPr lang="en-US" sz="1400" dirty="0">
                <a:solidFill>
                  <a:srgbClr val="000000"/>
                </a:solidFill>
                <a:latin typeface="Calibri" panose="020F0502020204030204" pitchFamily="34" charset="0"/>
                <a:ea typeface="Calibri"/>
                <a:cs typeface="Calibri" panose="020F0502020204030204" pitchFamily="34" charset="0"/>
                <a:sym typeface="Calibri"/>
              </a:rPr>
              <a:t>E-gift cards</a:t>
            </a:r>
            <a:r>
              <a:rPr lang="en-US" sz="1400" dirty="0">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rPr>
              <a:t>: </a:t>
            </a:r>
            <a:r>
              <a:rPr lang="en-US" sz="1400" dirty="0">
                <a:solidFill>
                  <a:srgbClr val="000000"/>
                </a:solidFill>
                <a:latin typeface="Calibri" panose="020F0502020204030204" pitchFamily="34" charset="0"/>
                <a:ea typeface="Calibri"/>
                <a:cs typeface="Calibri" panose="020F0502020204030204" pitchFamily="34" charset="0"/>
                <a:sym typeface="Calibri"/>
              </a:rPr>
              <a:t>15 merchants, including Amazon &amp; Visa</a:t>
            </a:r>
            <a:endParaRPr sz="1400" dirty="0">
              <a:solidFill>
                <a:srgbClr val="000000"/>
              </a:solidFill>
              <a:latin typeface="Calibri" panose="020F0502020204030204" pitchFamily="34" charset="0"/>
              <a:ea typeface="Arial"/>
              <a:cs typeface="Calibri" panose="020F0502020204030204" pitchFamily="34" charset="0"/>
              <a:sym typeface="Arial"/>
            </a:endParaRPr>
          </a:p>
          <a:p>
            <a:pPr marL="342900" indent="-238125" defTabSz="365125" eaLnBrk="0" fontAlgn="base" hangingPunct="0">
              <a:buClr>
                <a:srgbClr val="000000"/>
              </a:buClr>
              <a:buSzPts val="1400"/>
              <a:buFont typeface="Calibri"/>
              <a:buChar char="●"/>
              <a:defRPr/>
            </a:pPr>
            <a:r>
              <a:rPr lang="en-US" sz="1400" dirty="0">
                <a:solidFill>
                  <a:srgbClr val="000000"/>
                </a:solidFill>
                <a:latin typeface="Calibri" panose="020F0502020204030204" pitchFamily="34" charset="0"/>
                <a:ea typeface="Calibri"/>
                <a:cs typeface="Calibri" panose="020F0502020204030204" pitchFamily="34" charset="0"/>
                <a:sym typeface="Calibri"/>
              </a:rPr>
              <a:t>Donate to a cause</a:t>
            </a:r>
            <a:endParaRPr sz="1400" dirty="0">
              <a:solidFill>
                <a:srgbClr val="000000"/>
              </a:solidFill>
              <a:latin typeface="Calibri" panose="020F0502020204030204" pitchFamily="34" charset="0"/>
              <a:ea typeface="Arial"/>
              <a:cs typeface="Calibri" panose="020F0502020204030204" pitchFamily="34" charset="0"/>
              <a:sym typeface="Arial"/>
            </a:endParaRPr>
          </a:p>
          <a:p>
            <a:pPr marL="342900" indent="-238125" defTabSz="365125" eaLnBrk="0" fontAlgn="base" hangingPunct="0">
              <a:buClr>
                <a:srgbClr val="000000"/>
              </a:buClr>
              <a:buSzPts val="1400"/>
              <a:buFont typeface="Calibri"/>
              <a:buChar char="●"/>
              <a:defRPr/>
            </a:pPr>
            <a:r>
              <a:rPr lang="en-US" sz="1400" dirty="0">
                <a:solidFill>
                  <a:srgbClr val="000000"/>
                </a:solidFill>
                <a:latin typeface="Calibri" panose="020F0502020204030204" pitchFamily="34" charset="0"/>
                <a:ea typeface="Calibri"/>
                <a:cs typeface="Calibri" panose="020F0502020204030204" pitchFamily="34" charset="0"/>
                <a:sym typeface="Calibri"/>
              </a:rPr>
              <a:t>Shop for health &amp; fitness related products in the Virgin Pulse store</a:t>
            </a:r>
            <a:endParaRPr sz="1400" dirty="0">
              <a:solidFill>
                <a:srgbClr val="000000"/>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163130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336550" y="1566863"/>
            <a:ext cx="4572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65125" eaLnBrk="0" fontAlgn="base" hangingPunct="0">
              <a:spcBef>
                <a:spcPct val="0"/>
              </a:spcBef>
              <a:spcAft>
                <a:spcPct val="0"/>
              </a:spcAft>
            </a:pPr>
            <a:r>
              <a:rPr lang="en-US" altLang="en-US" sz="1500">
                <a:solidFill>
                  <a:srgbClr val="006784"/>
                </a:solidFill>
                <a:latin typeface="Calibri" panose="020F0502020204030204" pitchFamily="34" charset="0"/>
                <a:ea typeface="ヒラギノ角ゴ Pro W3" pitchFamily="126" charset="-128"/>
                <a:cs typeface="Calibri" panose="020F0502020204030204" pitchFamily="34" charset="0"/>
                <a:sym typeface="Helvetica Light" pitchFamily="126" charset="0"/>
              </a:rPr>
              <a:t>Don’t have a fitness tracker?  No worries!</a:t>
            </a:r>
          </a:p>
          <a:p>
            <a:pPr defTabSz="365125" eaLnBrk="0" fontAlgn="base" hangingPunct="0">
              <a:spcBef>
                <a:spcPct val="0"/>
              </a:spcBef>
              <a:spcAft>
                <a:spcPct val="0"/>
              </a:spcAft>
            </a:pPr>
            <a:r>
              <a:rPr lang="en-US" altLang="en-US" sz="1500">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rPr>
              <a:t>You have the option of redeeming points for the Max Buzz™, a Virgin Pulse fitness tracker that can be used to track activity and sleep.</a:t>
            </a:r>
          </a:p>
          <a:p>
            <a:pPr defTabSz="365125" eaLnBrk="0" fontAlgn="base" hangingPunct="0">
              <a:spcBef>
                <a:spcPct val="0"/>
              </a:spcBef>
              <a:spcAft>
                <a:spcPct val="0"/>
              </a:spcAft>
            </a:pPr>
            <a:endParaRPr lang="en-US" altLang="en-US" sz="1500">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endParaRPr>
          </a:p>
          <a:p>
            <a:pPr defTabSz="365125" eaLnBrk="0" fontAlgn="base" hangingPunct="0">
              <a:spcBef>
                <a:spcPct val="0"/>
              </a:spcBef>
              <a:spcAft>
                <a:spcPct val="0"/>
              </a:spcAft>
            </a:pPr>
            <a:r>
              <a:rPr lang="en-US" altLang="en-US" sz="1500">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rPr>
              <a:t>The Max Buzz™ is available in the Virgin Pulse store for 2,000 reward points (or $10 PulseCash).  </a:t>
            </a:r>
          </a:p>
        </p:txBody>
      </p:sp>
      <p:sp>
        <p:nvSpPr>
          <p:cNvPr id="46083" name="TextBox 5"/>
          <p:cNvSpPr txBox="1">
            <a:spLocks noChangeArrowheads="1"/>
          </p:cNvSpPr>
          <p:nvPr/>
        </p:nvSpPr>
        <p:spPr bwMode="auto">
          <a:xfrm>
            <a:off x="282575" y="10287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65125" eaLnBrk="0" fontAlgn="base" hangingPunct="0">
              <a:spcBef>
                <a:spcPct val="0"/>
              </a:spcBef>
              <a:spcAft>
                <a:spcPct val="0"/>
              </a:spcAft>
            </a:pPr>
            <a:r>
              <a:rPr lang="en-US" altLang="en-US" sz="2400" b="1">
                <a:solidFill>
                  <a:srgbClr val="000000"/>
                </a:solidFill>
                <a:latin typeface="Calibri" panose="020F0502020204030204" pitchFamily="34" charset="0"/>
                <a:ea typeface="ヒラギノ角ゴ Pro W3" pitchFamily="126" charset="-128"/>
                <a:cs typeface="Calibri" panose="020F0502020204030204" pitchFamily="34" charset="0"/>
                <a:sym typeface="Helvetica Light" pitchFamily="126" charset="0"/>
              </a:rPr>
              <a:t>Max Buzz – It’s Worth the Buzz</a:t>
            </a:r>
          </a:p>
        </p:txBody>
      </p:sp>
      <p:pic>
        <p:nvPicPr>
          <p:cNvPr id="46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276" y="2924175"/>
            <a:ext cx="49704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880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305;p7"/>
          <p:cNvSpPr>
            <a:spLocks noChangeArrowheads="1"/>
          </p:cNvSpPr>
          <p:nvPr/>
        </p:nvSpPr>
        <p:spPr bwMode="auto">
          <a:xfrm>
            <a:off x="268289" y="1041400"/>
            <a:ext cx="8607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56" rIns="68494" bIns="34256">
            <a:spAutoFit/>
          </a:bodyPr>
          <a:lstStyle/>
          <a:p>
            <a:pPr defTabSz="365125" eaLnBrk="0" fontAlgn="base" hangingPunct="0">
              <a:spcBef>
                <a:spcPct val="0"/>
              </a:spcBef>
              <a:spcAft>
                <a:spcPct val="0"/>
              </a:spcAft>
              <a:buClr>
                <a:srgbClr val="000000"/>
              </a:buClr>
              <a:buSzPts val="3200"/>
            </a:pPr>
            <a:r>
              <a:rPr lang="en-US" altLang="en-US" sz="2400" b="1"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Life Time Digital Fitness</a:t>
            </a:r>
            <a:endParaRPr lang="en-US" altLang="en-US" sz="24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pic>
        <p:nvPicPr>
          <p:cNvPr id="17" name="Picture 16"/>
          <p:cNvPicPr>
            <a:picLocks noChangeAspect="1"/>
          </p:cNvPicPr>
          <p:nvPr/>
        </p:nvPicPr>
        <p:blipFill>
          <a:blip r:embed="rId3"/>
          <a:stretch>
            <a:fillRect/>
          </a:stretch>
        </p:blipFill>
        <p:spPr>
          <a:xfrm>
            <a:off x="4677466" y="1559494"/>
            <a:ext cx="4198248" cy="3801777"/>
          </a:xfrm>
          <a:prstGeom prst="rect">
            <a:avLst/>
          </a:prstGeom>
        </p:spPr>
      </p:pic>
      <p:pic>
        <p:nvPicPr>
          <p:cNvPr id="18" name="Picture 17"/>
          <p:cNvPicPr>
            <a:picLocks noChangeAspect="1"/>
          </p:cNvPicPr>
          <p:nvPr/>
        </p:nvPicPr>
        <p:blipFill>
          <a:blip r:embed="rId4"/>
          <a:stretch>
            <a:fillRect/>
          </a:stretch>
        </p:blipFill>
        <p:spPr>
          <a:xfrm>
            <a:off x="953569" y="2011541"/>
            <a:ext cx="3697452" cy="2736115"/>
          </a:xfrm>
          <a:prstGeom prst="rect">
            <a:avLst/>
          </a:prstGeom>
        </p:spPr>
      </p:pic>
      <p:sp>
        <p:nvSpPr>
          <p:cNvPr id="19" name="Rectangle 18"/>
          <p:cNvSpPr/>
          <p:nvPr/>
        </p:nvSpPr>
        <p:spPr>
          <a:xfrm>
            <a:off x="953569" y="1549876"/>
            <a:ext cx="3671133" cy="461665"/>
          </a:xfrm>
          <a:prstGeom prst="rect">
            <a:avLst/>
          </a:prstGeom>
        </p:spPr>
        <p:txBody>
          <a:bodyPr wrap="none">
            <a:spAutoFit/>
          </a:bodyPr>
          <a:lstStyle/>
          <a:p>
            <a:pPr defTabSz="273844" eaLnBrk="0" fontAlgn="base" hangingPunct="0">
              <a:spcBef>
                <a:spcPct val="0"/>
              </a:spcBef>
              <a:spcAft>
                <a:spcPct val="0"/>
              </a:spcAft>
              <a:buClr>
                <a:srgbClr val="000000"/>
              </a:buClr>
              <a:buSzPts val="1900"/>
            </a:pPr>
            <a:r>
              <a:rPr lang="en-US" altLang="en-US" sz="12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Get active anywhere, anytime with the Life Time Digital </a:t>
            </a:r>
            <a:br>
              <a:rPr lang="en-US" altLang="en-US" sz="12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br>
            <a:r>
              <a:rPr lang="en-US" altLang="en-US" sz="1200" dirty="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app membership at no cost to you.</a:t>
            </a:r>
            <a:endParaRPr lang="en-US" altLang="en-US" sz="1200" dirty="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9093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Google Shape;347;p9"/>
          <p:cNvSpPr txBox="1"/>
          <p:nvPr/>
        </p:nvSpPr>
        <p:spPr>
          <a:xfrm>
            <a:off x="3033713" y="1839913"/>
            <a:ext cx="2889250" cy="3395662"/>
          </a:xfrm>
          <a:prstGeom prst="rect">
            <a:avLst/>
          </a:prstGeom>
          <a:solidFill>
            <a:srgbClr val="FBD4B4"/>
          </a:solidFill>
          <a:ln>
            <a:noFill/>
          </a:ln>
        </p:spPr>
        <p:txBody>
          <a:bodyPr spcFirstLastPara="1" lIns="91388" tIns="91388" rIns="91388" bIns="91388"/>
          <a:lstStyle/>
          <a:p>
            <a:pPr defTabSz="365125" eaLnBrk="0" fontAlgn="base" hangingPunct="0">
              <a:lnSpc>
                <a:spcPct val="115000"/>
              </a:lnSpc>
              <a:buClr>
                <a:srgbClr val="000000"/>
              </a:buClr>
              <a:buSzPts val="1900"/>
              <a:defRPr/>
            </a:pPr>
            <a:r>
              <a:rPr lang="en-US" sz="1425" b="1" dirty="0">
                <a:solidFill>
                  <a:srgbClr val="000000"/>
                </a:solidFill>
                <a:latin typeface="Calibri"/>
                <a:ea typeface="Calibri"/>
                <a:cs typeface="Calibri"/>
                <a:sym typeface="Calibri"/>
              </a:rPr>
              <a:t>Program Features</a:t>
            </a:r>
            <a:endParaRPr sz="1425" dirty="0">
              <a:solidFill>
                <a:srgbClr val="000000"/>
              </a:solidFill>
              <a:latin typeface="Calibri"/>
              <a:ea typeface="Calibri"/>
              <a:cs typeface="Calibri"/>
              <a:sym typeface="Calibri"/>
            </a:endParaRPr>
          </a:p>
          <a:p>
            <a:pPr marL="75005" defTabSz="365125" eaLnBrk="0" fontAlgn="base" hangingPunct="0">
              <a:spcBef>
                <a:spcPts val="1000"/>
              </a:spcBef>
              <a:buClr>
                <a:srgbClr val="000000"/>
              </a:buClr>
              <a:buSzPts val="1800"/>
              <a:defRPr/>
            </a:pPr>
            <a:r>
              <a:rPr lang="en-US" sz="1350" dirty="0">
                <a:solidFill>
                  <a:srgbClr val="000000"/>
                </a:solidFill>
                <a:latin typeface="Calibri"/>
                <a:ea typeface="Calibri"/>
                <a:cs typeface="Calibri"/>
                <a:sym typeface="Calibri"/>
              </a:rPr>
              <a:t>Omada is a digital lifestyle change program for people at risk for chronic conditions such as:</a:t>
            </a:r>
            <a:endParaRPr sz="1050" dirty="0">
              <a:solidFill>
                <a:srgbClr val="000000"/>
              </a:solidFill>
              <a:latin typeface="Arial"/>
              <a:ea typeface="Arial"/>
              <a:cs typeface="Arial"/>
              <a:sym typeface="Arial"/>
            </a:endParaRPr>
          </a:p>
          <a:p>
            <a:pPr marL="469106" indent="-214313" defTabSz="365125" eaLnBrk="0" fontAlgn="base" hangingPunct="0">
              <a:buClr>
                <a:srgbClr val="434342"/>
              </a:buClr>
              <a:buSzPts val="1000"/>
              <a:buFont typeface="Noto Sans Symbols"/>
              <a:buChar char="⮚"/>
              <a:defRPr/>
            </a:pPr>
            <a:r>
              <a:rPr lang="en-US" sz="1350" dirty="0">
                <a:solidFill>
                  <a:srgbClr val="000000"/>
                </a:solidFill>
                <a:latin typeface="Calibri"/>
                <a:ea typeface="Calibri"/>
                <a:cs typeface="Calibri"/>
                <a:sym typeface="Calibri"/>
              </a:rPr>
              <a:t>Prediabetes </a:t>
            </a:r>
            <a:endParaRPr sz="1050" dirty="0">
              <a:solidFill>
                <a:srgbClr val="000000"/>
              </a:solidFill>
              <a:latin typeface="Arial"/>
              <a:ea typeface="Arial"/>
              <a:cs typeface="Arial"/>
              <a:sym typeface="Arial"/>
            </a:endParaRPr>
          </a:p>
          <a:p>
            <a:pPr marL="469106" indent="-214313" defTabSz="365125" eaLnBrk="0" fontAlgn="base" hangingPunct="0">
              <a:buClr>
                <a:srgbClr val="434342"/>
              </a:buClr>
              <a:buSzPts val="1000"/>
              <a:buFont typeface="Noto Sans Symbols"/>
              <a:buChar char="⮚"/>
              <a:defRPr/>
            </a:pPr>
            <a:r>
              <a:rPr lang="en-US" sz="1350" dirty="0">
                <a:solidFill>
                  <a:srgbClr val="000000"/>
                </a:solidFill>
                <a:latin typeface="Calibri"/>
                <a:ea typeface="Calibri"/>
                <a:cs typeface="Calibri"/>
                <a:sym typeface="Calibri"/>
              </a:rPr>
              <a:t>Hypertension</a:t>
            </a:r>
            <a:endParaRPr sz="1050" dirty="0">
              <a:solidFill>
                <a:srgbClr val="000000"/>
              </a:solidFill>
              <a:latin typeface="Arial"/>
              <a:ea typeface="Arial"/>
              <a:cs typeface="Arial"/>
              <a:sym typeface="Arial"/>
            </a:endParaRPr>
          </a:p>
          <a:p>
            <a:pPr marL="469106" indent="-214313" defTabSz="365125" eaLnBrk="0" fontAlgn="base" hangingPunct="0">
              <a:buClr>
                <a:srgbClr val="434342"/>
              </a:buClr>
              <a:buSzPts val="1000"/>
              <a:buFont typeface="Noto Sans Symbols"/>
              <a:buChar char="⮚"/>
              <a:defRPr/>
            </a:pPr>
            <a:r>
              <a:rPr lang="en-US" sz="1350" dirty="0">
                <a:solidFill>
                  <a:srgbClr val="000000"/>
                </a:solidFill>
                <a:latin typeface="Calibri"/>
                <a:ea typeface="Calibri"/>
                <a:cs typeface="Calibri"/>
                <a:sym typeface="Calibri"/>
              </a:rPr>
              <a:t>High cholesterol</a:t>
            </a:r>
            <a:endParaRPr sz="1050" dirty="0">
              <a:solidFill>
                <a:srgbClr val="000000"/>
              </a:solidFill>
              <a:latin typeface="Arial"/>
              <a:ea typeface="Arial"/>
              <a:cs typeface="Arial"/>
              <a:sym typeface="Arial"/>
            </a:endParaRPr>
          </a:p>
          <a:p>
            <a:pPr marL="469106" indent="-214313" defTabSz="365125" eaLnBrk="0" fontAlgn="base" hangingPunct="0">
              <a:buClr>
                <a:srgbClr val="434342"/>
              </a:buClr>
              <a:buSzPts val="1000"/>
              <a:buFont typeface="Noto Sans Symbols"/>
              <a:buChar char="⮚"/>
              <a:defRPr/>
            </a:pPr>
            <a:r>
              <a:rPr lang="en-US" sz="1350" dirty="0">
                <a:solidFill>
                  <a:srgbClr val="000000"/>
                </a:solidFill>
                <a:latin typeface="Calibri"/>
                <a:ea typeface="Calibri"/>
                <a:cs typeface="Calibri"/>
                <a:sym typeface="Calibri"/>
              </a:rPr>
              <a:t>Cardiovascular disease</a:t>
            </a:r>
            <a:endParaRPr sz="1050" dirty="0">
              <a:solidFill>
                <a:srgbClr val="000000"/>
              </a:solidFill>
              <a:latin typeface="Arial"/>
              <a:ea typeface="Arial"/>
              <a:cs typeface="Arial"/>
              <a:sym typeface="Arial"/>
            </a:endParaRPr>
          </a:p>
          <a:p>
            <a:pPr marL="75005" defTabSz="365125" eaLnBrk="0" fontAlgn="base" hangingPunct="0">
              <a:spcBef>
                <a:spcPts val="1000"/>
              </a:spcBef>
              <a:buClr>
                <a:srgbClr val="000000"/>
              </a:buClr>
              <a:buSzPts val="1800"/>
              <a:defRPr/>
            </a:pPr>
            <a:r>
              <a:rPr lang="en-US" sz="1350" dirty="0">
                <a:solidFill>
                  <a:srgbClr val="000000"/>
                </a:solidFill>
                <a:latin typeface="Calibri"/>
                <a:ea typeface="Calibri"/>
                <a:cs typeface="Calibri"/>
                <a:sym typeface="Calibri"/>
              </a:rPr>
              <a:t>Participants learn how to apply meaningful changes around eating, activity, sleep, and stress, and then focus on sustaining those behaviors.</a:t>
            </a:r>
            <a:endParaRPr sz="1350" dirty="0">
              <a:solidFill>
                <a:srgbClr val="000000"/>
              </a:solidFill>
              <a:latin typeface="Calibri"/>
              <a:ea typeface="Calibri"/>
              <a:cs typeface="Calibri"/>
              <a:sym typeface="Calibri"/>
            </a:endParaRPr>
          </a:p>
        </p:txBody>
      </p:sp>
      <p:pic>
        <p:nvPicPr>
          <p:cNvPr id="52227" name="Google Shape;348;p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413" y="-1187450"/>
            <a:ext cx="942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Google Shape;349;p9"/>
          <p:cNvSpPr txBox="1">
            <a:spLocks noGrp="1" noChangeArrowheads="1"/>
          </p:cNvSpPr>
          <p:nvPr>
            <p:ph type="title"/>
          </p:nvPr>
        </p:nvSpPr>
        <p:spPr bwMode="auto">
          <a:xfrm>
            <a:off x="161926" y="947738"/>
            <a:ext cx="6200775" cy="38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388" tIns="91388" rIns="91388" bIns="91388" numCol="1" anchor="t" anchorCtr="0" compatLnSpc="1">
            <a:prstTxWarp prst="textNoShape">
              <a:avLst/>
            </a:prstTxWarp>
            <a:noAutofit/>
          </a:bodyPr>
          <a:lstStyle/>
          <a:p>
            <a:pPr>
              <a:spcBef>
                <a:spcPct val="0"/>
              </a:spcBef>
              <a:spcAft>
                <a:spcPct val="0"/>
              </a:spcAft>
              <a:buClr>
                <a:srgbClr val="000000"/>
              </a:buClr>
              <a:buFontTx/>
              <a:buNone/>
            </a:pPr>
            <a:r>
              <a:rPr lang="en-US" altLang="en-US" sz="24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OMADA for Prevention</a:t>
            </a:r>
            <a:endParaRPr lang="en-US" altLang="en-US" sz="2400" b="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
        <p:nvSpPr>
          <p:cNvPr id="350" name="Google Shape;350;p9"/>
          <p:cNvSpPr txBox="1"/>
          <p:nvPr/>
        </p:nvSpPr>
        <p:spPr>
          <a:xfrm>
            <a:off x="869951" y="2251075"/>
            <a:ext cx="2163763" cy="2546350"/>
          </a:xfrm>
          <a:prstGeom prst="rect">
            <a:avLst/>
          </a:prstGeom>
          <a:noFill/>
          <a:ln>
            <a:noFill/>
          </a:ln>
        </p:spPr>
        <p:txBody>
          <a:bodyPr spcFirstLastPara="1" lIns="91388" tIns="91388" rIns="91388" bIns="91388"/>
          <a:lstStyle/>
          <a:p>
            <a:pPr defTabSz="365125" eaLnBrk="0" fontAlgn="base" hangingPunct="0">
              <a:lnSpc>
                <a:spcPct val="114000"/>
              </a:lnSpc>
              <a:buClr>
                <a:srgbClr val="000000"/>
              </a:buClr>
              <a:buSzPts val="1800"/>
              <a:defRPr/>
            </a:pPr>
            <a:r>
              <a:rPr lang="en-US" sz="1400" dirty="0">
                <a:solidFill>
                  <a:srgbClr val="000000"/>
                </a:solidFill>
                <a:latin typeface="Calibri"/>
                <a:ea typeface="Calibri"/>
                <a:cs typeface="Calibri"/>
                <a:sym typeface="Calibri"/>
              </a:rPr>
              <a:t>Lose weight (and keep it off) with small, sustainable lifestyle changes</a:t>
            </a:r>
            <a:endParaRPr sz="1400" dirty="0">
              <a:solidFill>
                <a:srgbClr val="000000"/>
              </a:solidFill>
              <a:latin typeface="Calibri"/>
              <a:ea typeface="Calibri"/>
              <a:cs typeface="Calibri"/>
              <a:sym typeface="Calibri"/>
            </a:endParaRPr>
          </a:p>
          <a:p>
            <a:pPr defTabSz="365125" eaLnBrk="0" fontAlgn="base" hangingPunct="0">
              <a:lnSpc>
                <a:spcPct val="114000"/>
              </a:lnSpc>
              <a:spcBef>
                <a:spcPts val="1500"/>
              </a:spcBef>
              <a:buClr>
                <a:srgbClr val="000000"/>
              </a:buClr>
              <a:buSzPts val="1800"/>
              <a:defRPr/>
            </a:pPr>
            <a:r>
              <a:rPr lang="en-US" sz="1400" dirty="0">
                <a:solidFill>
                  <a:srgbClr val="000000"/>
                </a:solidFill>
                <a:latin typeface="Calibri"/>
                <a:ea typeface="Calibri"/>
                <a:cs typeface="Calibri"/>
                <a:sym typeface="Calibri"/>
              </a:rPr>
              <a:t>Build strategies for healthy eating, activity, sleep and stress management</a:t>
            </a:r>
            <a:endParaRPr sz="1400" dirty="0">
              <a:solidFill>
                <a:srgbClr val="000000"/>
              </a:solidFill>
              <a:latin typeface="Calibri"/>
              <a:ea typeface="Calibri"/>
              <a:cs typeface="Calibri"/>
              <a:sym typeface="Calibri"/>
            </a:endParaRPr>
          </a:p>
          <a:p>
            <a:pPr defTabSz="365125" eaLnBrk="0" fontAlgn="base" hangingPunct="0">
              <a:lnSpc>
                <a:spcPct val="114000"/>
              </a:lnSpc>
              <a:spcBef>
                <a:spcPts val="1500"/>
              </a:spcBef>
              <a:buClr>
                <a:srgbClr val="000000"/>
              </a:buClr>
              <a:buSzPts val="1800"/>
              <a:defRPr/>
            </a:pPr>
            <a:r>
              <a:rPr lang="en-US" sz="1400" dirty="0">
                <a:solidFill>
                  <a:srgbClr val="000000"/>
                </a:solidFill>
                <a:latin typeface="Calibri"/>
                <a:ea typeface="Calibri"/>
                <a:cs typeface="Calibri"/>
                <a:sym typeface="Calibri"/>
              </a:rPr>
              <a:t>Reduce the risk of developing Type 2 diabetes, heart disease and stroke</a:t>
            </a:r>
            <a:endParaRPr sz="1400" dirty="0">
              <a:solidFill>
                <a:srgbClr val="000000"/>
              </a:solidFill>
              <a:latin typeface="Calibri"/>
              <a:ea typeface="Calibri"/>
              <a:cs typeface="Calibri"/>
              <a:sym typeface="Calibri"/>
            </a:endParaRPr>
          </a:p>
          <a:p>
            <a:pPr defTabSz="365125" eaLnBrk="0" fontAlgn="base" hangingPunct="0">
              <a:lnSpc>
                <a:spcPct val="114000"/>
              </a:lnSpc>
              <a:spcBef>
                <a:spcPts val="1500"/>
              </a:spcBef>
              <a:buClr>
                <a:srgbClr val="000000"/>
              </a:buClr>
              <a:buSzPts val="1900"/>
              <a:defRPr/>
            </a:pPr>
            <a:endParaRPr sz="1425" dirty="0">
              <a:solidFill>
                <a:srgbClr val="000000"/>
              </a:solidFill>
              <a:latin typeface="Calibri"/>
              <a:ea typeface="Calibri"/>
              <a:cs typeface="Calibri"/>
              <a:sym typeface="Calibri"/>
            </a:endParaRPr>
          </a:p>
          <a:p>
            <a:pPr defTabSz="365125" eaLnBrk="0" fontAlgn="base" hangingPunct="0">
              <a:lnSpc>
                <a:spcPct val="114000"/>
              </a:lnSpc>
              <a:spcBef>
                <a:spcPts val="1500"/>
              </a:spcBef>
              <a:spcAft>
                <a:spcPts val="1500"/>
              </a:spcAft>
              <a:buClr>
                <a:srgbClr val="000000"/>
              </a:buClr>
              <a:buSzPts val="1900"/>
              <a:defRPr/>
            </a:pPr>
            <a:endParaRPr sz="1425" dirty="0">
              <a:solidFill>
                <a:srgbClr val="000000"/>
              </a:solidFill>
              <a:latin typeface="Calibri"/>
              <a:ea typeface="Calibri"/>
              <a:cs typeface="Calibri"/>
              <a:sym typeface="Calibri"/>
            </a:endParaRPr>
          </a:p>
        </p:txBody>
      </p:sp>
      <p:sp>
        <p:nvSpPr>
          <p:cNvPr id="351" name="Google Shape;351;p9"/>
          <p:cNvSpPr txBox="1"/>
          <p:nvPr/>
        </p:nvSpPr>
        <p:spPr>
          <a:xfrm>
            <a:off x="285750" y="1809751"/>
            <a:ext cx="2711450" cy="441325"/>
          </a:xfrm>
          <a:prstGeom prst="rect">
            <a:avLst/>
          </a:prstGeom>
          <a:noFill/>
          <a:ln>
            <a:noFill/>
          </a:ln>
        </p:spPr>
        <p:txBody>
          <a:bodyPr spcFirstLastPara="1" lIns="91388" tIns="91388" rIns="91388" bIns="91388"/>
          <a:lstStyle/>
          <a:p>
            <a:pPr defTabSz="365125" eaLnBrk="0" fontAlgn="base" hangingPunct="0">
              <a:lnSpc>
                <a:spcPct val="115000"/>
              </a:lnSpc>
              <a:buClr>
                <a:srgbClr val="000000"/>
              </a:buClr>
              <a:buSzPts val="1900"/>
              <a:defRPr/>
            </a:pPr>
            <a:r>
              <a:rPr lang="en-US" sz="1425" b="1">
                <a:solidFill>
                  <a:srgbClr val="000000"/>
                </a:solidFill>
                <a:latin typeface="Calibri"/>
                <a:ea typeface="Calibri"/>
                <a:cs typeface="Calibri"/>
                <a:sym typeface="Calibri"/>
              </a:rPr>
              <a:t> Program Goals</a:t>
            </a:r>
            <a:endParaRPr sz="1425" b="1">
              <a:solidFill>
                <a:srgbClr val="000000"/>
              </a:solidFill>
              <a:latin typeface="Calibri"/>
              <a:ea typeface="Calibri"/>
              <a:cs typeface="Calibri"/>
              <a:sym typeface="Calibri"/>
            </a:endParaRPr>
          </a:p>
        </p:txBody>
      </p:sp>
      <p:pic>
        <p:nvPicPr>
          <p:cNvPr id="52231" name="Google Shape;352;p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484314"/>
            <a:ext cx="27701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Google Shape;353;p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864" y="1425576"/>
            <a:ext cx="9556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Google Shape;354;p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864" y="3402014"/>
            <a:ext cx="16652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Google Shape;355;p9"/>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9" y="4235450"/>
            <a:ext cx="3952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Google Shape;356;p9"/>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5" y="33321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Google Shape;357;p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451" y="2443164"/>
            <a:ext cx="4794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7" name="Google Shape;358;p9"/>
          <p:cNvSpPr txBox="1">
            <a:spLocks noChangeArrowheads="1"/>
          </p:cNvSpPr>
          <p:nvPr/>
        </p:nvSpPr>
        <p:spPr bwMode="auto">
          <a:xfrm>
            <a:off x="161926" y="1358900"/>
            <a:ext cx="3789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1900"/>
            </a:pPr>
            <a:r>
              <a:rPr lang="en-US" altLang="en-US" sz="16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Improve Overall Health</a:t>
            </a:r>
            <a:endParaRPr lang="en-US" altLang="en-US" sz="16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pic>
        <p:nvPicPr>
          <p:cNvPr id="52238" name="Google Shape;359;p9">
            <a:hlinkClick r:id="rId10"/>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8351" y="4821239"/>
            <a:ext cx="23542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4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Google Shape;364;p10"/>
          <p:cNvSpPr txBox="1">
            <a:spLocks noGrp="1" noChangeArrowheads="1"/>
          </p:cNvSpPr>
          <p:nvPr>
            <p:ph type="title"/>
          </p:nvPr>
        </p:nvSpPr>
        <p:spPr bwMode="auto">
          <a:xfrm>
            <a:off x="80964" y="914401"/>
            <a:ext cx="6046787"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388" tIns="91388" rIns="91388" bIns="91388" numCol="1" anchor="t" anchorCtr="0" compatLnSpc="1">
            <a:prstTxWarp prst="textNoShape">
              <a:avLst/>
            </a:prstTxWarp>
            <a:noAutofit/>
          </a:bodyPr>
          <a:lstStyle/>
          <a:p>
            <a:pPr>
              <a:spcBef>
                <a:spcPct val="0"/>
              </a:spcBef>
              <a:spcAft>
                <a:spcPct val="0"/>
              </a:spcAft>
              <a:buClr>
                <a:srgbClr val="000000"/>
              </a:buClr>
              <a:buFontTx/>
              <a:buNone/>
            </a:pPr>
            <a:r>
              <a:rPr lang="en-US" altLang="en-US" sz="24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OMADA for Diabetes </a:t>
            </a:r>
            <a:br>
              <a:rPr lang="en-US" altLang="en-US" sz="2400" b="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br>
            <a:endParaRPr lang="en-US" altLang="en-US" sz="2100">
              <a:solidFill>
                <a:srgbClr val="1CCFC9"/>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endParaRPr>
          </a:p>
        </p:txBody>
      </p:sp>
      <p:sp>
        <p:nvSpPr>
          <p:cNvPr id="365" name="Google Shape;365;p10"/>
          <p:cNvSpPr txBox="1"/>
          <p:nvPr/>
        </p:nvSpPr>
        <p:spPr>
          <a:xfrm>
            <a:off x="3013075" y="1690688"/>
            <a:ext cx="2628900" cy="3600450"/>
          </a:xfrm>
          <a:prstGeom prst="rect">
            <a:avLst/>
          </a:prstGeom>
          <a:solidFill>
            <a:srgbClr val="FBD4B4"/>
          </a:solidFill>
          <a:ln>
            <a:noFill/>
          </a:ln>
        </p:spPr>
        <p:txBody>
          <a:bodyPr spcFirstLastPara="1" lIns="91388" tIns="91388" rIns="91388" bIns="91388"/>
          <a:lstStyle/>
          <a:p>
            <a:pPr defTabSz="365125" eaLnBrk="0" fontAlgn="base" hangingPunct="0">
              <a:lnSpc>
                <a:spcPct val="115000"/>
              </a:lnSpc>
              <a:buClr>
                <a:srgbClr val="000000"/>
              </a:buClr>
              <a:buSzPts val="1600"/>
              <a:defRPr/>
            </a:pPr>
            <a:r>
              <a:rPr lang="en-US" sz="1200" b="1" dirty="0">
                <a:solidFill>
                  <a:srgbClr val="000000"/>
                </a:solidFill>
                <a:latin typeface="Calibri"/>
                <a:ea typeface="Calibri"/>
                <a:cs typeface="Calibri"/>
                <a:sym typeface="Calibri"/>
              </a:rPr>
              <a:t>  </a:t>
            </a:r>
            <a:r>
              <a:rPr lang="en-US" sz="1425" b="1" dirty="0">
                <a:solidFill>
                  <a:srgbClr val="000000"/>
                </a:solidFill>
                <a:latin typeface="Calibri"/>
                <a:ea typeface="Calibri"/>
                <a:cs typeface="Calibri"/>
                <a:sym typeface="Calibri"/>
              </a:rPr>
              <a:t>Program Features</a:t>
            </a:r>
            <a:endParaRPr sz="1425" dirty="0">
              <a:solidFill>
                <a:srgbClr val="000000"/>
              </a:solidFill>
              <a:latin typeface="Calibri"/>
              <a:ea typeface="Calibri"/>
              <a:cs typeface="Calibri"/>
              <a:sym typeface="Calibri"/>
            </a:endParaRPr>
          </a:p>
          <a:p>
            <a:pPr marL="165047" defTabSz="365125" eaLnBrk="0" fontAlgn="base" hangingPunct="0">
              <a:lnSpc>
                <a:spcPct val="115000"/>
              </a:lnSpc>
              <a:spcBef>
                <a:spcPts val="1000"/>
              </a:spcBef>
              <a:buClr>
                <a:srgbClr val="000000"/>
              </a:buClr>
              <a:buSzPts val="1500"/>
              <a:defRPr/>
            </a:pPr>
            <a:r>
              <a:rPr lang="en-US" sz="1125" dirty="0">
                <a:solidFill>
                  <a:srgbClr val="000000"/>
                </a:solidFill>
                <a:latin typeface="Calibri"/>
                <a:ea typeface="Calibri"/>
                <a:cs typeface="Calibri"/>
                <a:sym typeface="Calibri"/>
              </a:rPr>
              <a:t>Proactive guidance from a professional health coach and Certified Diabetes Care and Education Specialist (CDCES) trained in diabetes management and the interpretation of glucose data </a:t>
            </a:r>
            <a:endParaRPr sz="1125" dirty="0">
              <a:solidFill>
                <a:srgbClr val="000000"/>
              </a:solidFill>
              <a:latin typeface="Calibri"/>
              <a:ea typeface="Calibri"/>
              <a:cs typeface="Calibri"/>
              <a:sym typeface="Calibri"/>
            </a:endParaRPr>
          </a:p>
          <a:p>
            <a:pPr marL="165047" defTabSz="365125" eaLnBrk="0" fontAlgn="base" hangingPunct="0">
              <a:lnSpc>
                <a:spcPct val="115000"/>
              </a:lnSpc>
              <a:spcBef>
                <a:spcPts val="500"/>
              </a:spcBef>
              <a:buClr>
                <a:srgbClr val="000000"/>
              </a:buClr>
              <a:buSzPts val="1500"/>
              <a:defRPr/>
            </a:pPr>
            <a:r>
              <a:rPr lang="en-US" sz="1125" dirty="0">
                <a:solidFill>
                  <a:srgbClr val="000000"/>
                </a:solidFill>
                <a:latin typeface="Calibri"/>
                <a:ea typeface="Calibri"/>
                <a:cs typeface="Calibri"/>
                <a:sym typeface="Calibri"/>
              </a:rPr>
              <a:t>Type 1 or Type 2 diabetes curriculum covering all core topics of Diabetes Self-Management Education and Support (DSMES)</a:t>
            </a:r>
            <a:endParaRPr sz="1125" dirty="0">
              <a:solidFill>
                <a:srgbClr val="000000"/>
              </a:solidFill>
              <a:latin typeface="Calibri"/>
              <a:ea typeface="Calibri"/>
              <a:cs typeface="Calibri"/>
              <a:sym typeface="Calibri"/>
            </a:endParaRPr>
          </a:p>
          <a:p>
            <a:pPr marL="165047" defTabSz="365125" eaLnBrk="0" fontAlgn="base" hangingPunct="0">
              <a:lnSpc>
                <a:spcPct val="115000"/>
              </a:lnSpc>
              <a:spcBef>
                <a:spcPts val="500"/>
              </a:spcBef>
              <a:buClr>
                <a:srgbClr val="000000"/>
              </a:buClr>
              <a:buSzPts val="1600"/>
              <a:defRPr/>
            </a:pPr>
            <a:r>
              <a:rPr lang="en-US" sz="1200" dirty="0">
                <a:solidFill>
                  <a:srgbClr val="000000"/>
                </a:solidFill>
                <a:latin typeface="Calibri"/>
                <a:ea typeface="Calibri"/>
                <a:cs typeface="Calibri"/>
                <a:sym typeface="Calibri"/>
              </a:rPr>
              <a:t>Reduce number of episodes of low-and high-glucose values to achieve target glucose levels.</a:t>
            </a:r>
            <a:endParaRPr sz="1050" dirty="0">
              <a:solidFill>
                <a:srgbClr val="000000"/>
              </a:solidFill>
              <a:latin typeface="Arial"/>
              <a:ea typeface="Arial"/>
              <a:cs typeface="Arial"/>
              <a:sym typeface="Arial"/>
            </a:endParaRPr>
          </a:p>
        </p:txBody>
      </p:sp>
      <p:pic>
        <p:nvPicPr>
          <p:cNvPr id="54276" name="Google Shape;366;p1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413" y="-1187450"/>
            <a:ext cx="942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 name="Google Shape;367;p10"/>
          <p:cNvSpPr txBox="1"/>
          <p:nvPr/>
        </p:nvSpPr>
        <p:spPr>
          <a:xfrm>
            <a:off x="344488" y="1635126"/>
            <a:ext cx="2425700" cy="441325"/>
          </a:xfrm>
          <a:prstGeom prst="rect">
            <a:avLst/>
          </a:prstGeom>
          <a:noFill/>
          <a:ln>
            <a:noFill/>
          </a:ln>
        </p:spPr>
        <p:txBody>
          <a:bodyPr spcFirstLastPara="1" lIns="91388" tIns="91388" rIns="91388" bIns="91388"/>
          <a:lstStyle/>
          <a:p>
            <a:pPr defTabSz="365125" eaLnBrk="0" fontAlgn="base" hangingPunct="0">
              <a:lnSpc>
                <a:spcPct val="115000"/>
              </a:lnSpc>
              <a:buClr>
                <a:srgbClr val="000000"/>
              </a:buClr>
              <a:buSzPts val="1900"/>
              <a:defRPr/>
            </a:pPr>
            <a:r>
              <a:rPr lang="en-US" sz="1425" b="1">
                <a:solidFill>
                  <a:srgbClr val="000000"/>
                </a:solidFill>
                <a:latin typeface="Calibri"/>
                <a:ea typeface="Calibri"/>
                <a:cs typeface="Calibri"/>
                <a:sym typeface="Calibri"/>
              </a:rPr>
              <a:t> Program Goals</a:t>
            </a:r>
            <a:endParaRPr sz="1425" b="1">
              <a:solidFill>
                <a:srgbClr val="000000"/>
              </a:solidFill>
              <a:latin typeface="Calibri"/>
              <a:ea typeface="Calibri"/>
              <a:cs typeface="Calibri"/>
              <a:sym typeface="Calibri"/>
            </a:endParaRPr>
          </a:p>
        </p:txBody>
      </p:sp>
      <p:sp>
        <p:nvSpPr>
          <p:cNvPr id="54278" name="Google Shape;368;p10"/>
          <p:cNvSpPr txBox="1">
            <a:spLocks noChangeArrowheads="1"/>
          </p:cNvSpPr>
          <p:nvPr/>
        </p:nvSpPr>
        <p:spPr bwMode="auto">
          <a:xfrm>
            <a:off x="755651" y="2076450"/>
            <a:ext cx="223361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91388" rIns="91388" bIns="91388"/>
          <a:lstStyle/>
          <a:p>
            <a:pPr defTabSz="365125" eaLnBrk="0" fontAlgn="base" hangingPunct="0">
              <a:lnSpc>
                <a:spcPct val="114000"/>
              </a:lnSpc>
              <a:spcBef>
                <a:spcPct val="0"/>
              </a:spcBef>
              <a:spcAft>
                <a:spcPct val="0"/>
              </a:spcAft>
              <a:buClr>
                <a:srgbClr val="000000"/>
              </a:buClr>
              <a:buSzPts val="1500"/>
            </a:pPr>
            <a:r>
              <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Reduce number of episodes of low- and high-glucose values to achieve target glucose levels </a:t>
            </a:r>
          </a:p>
          <a:p>
            <a:pPr defTabSz="365125" eaLnBrk="0" fontAlgn="base" hangingPunct="0">
              <a:lnSpc>
                <a:spcPct val="114000"/>
              </a:lnSpc>
              <a:spcBef>
                <a:spcPts val="1500"/>
              </a:spcBef>
              <a:spcAft>
                <a:spcPct val="0"/>
              </a:spcAft>
              <a:buClr>
                <a:srgbClr val="000000"/>
              </a:buClr>
              <a:buSzPts val="1500"/>
            </a:pPr>
            <a:r>
              <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Reduce risk of diabetes complications and decrease diabetes distress </a:t>
            </a:r>
          </a:p>
          <a:p>
            <a:pPr defTabSz="365125" eaLnBrk="0" fontAlgn="base" hangingPunct="0">
              <a:lnSpc>
                <a:spcPct val="114000"/>
              </a:lnSpc>
              <a:spcBef>
                <a:spcPts val="1500"/>
              </a:spcBef>
              <a:spcAft>
                <a:spcPct val="0"/>
              </a:spcAft>
              <a:buClr>
                <a:srgbClr val="000000"/>
              </a:buClr>
              <a:buSzPts val="1500"/>
            </a:pPr>
            <a:r>
              <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Build problem-solving skills and promote confidence to self-manage diabetes or cholesterol medications</a:t>
            </a:r>
          </a:p>
          <a:p>
            <a:pPr defTabSz="365125" eaLnBrk="0" fontAlgn="base" hangingPunct="0">
              <a:lnSpc>
                <a:spcPct val="114000"/>
              </a:lnSpc>
              <a:spcBef>
                <a:spcPts val="1500"/>
              </a:spcBef>
              <a:spcAft>
                <a:spcPts val="1500"/>
              </a:spcAft>
              <a:buClr>
                <a:srgbClr val="000000"/>
              </a:buClr>
              <a:buSzPts val="1500"/>
            </a:pPr>
            <a:r>
              <a:rPr lang="en-US" altLang="en-US" sz="12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Encourage safe, achievable lifestyle changes and promote healthy coping </a:t>
            </a:r>
          </a:p>
        </p:txBody>
      </p:sp>
      <p:pic>
        <p:nvPicPr>
          <p:cNvPr id="54279" name="Google Shape;369;p1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845050"/>
            <a:ext cx="361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Google Shape;370;p1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2193926"/>
            <a:ext cx="4445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Google Shape;371;p10"/>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88" y="3895725"/>
            <a:ext cx="398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Google Shape;372;p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2998788"/>
            <a:ext cx="4429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Google Shape;373;p10"/>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4221" r="77383"/>
          <a:stretch>
            <a:fillRect/>
          </a:stretch>
        </p:blipFill>
        <p:spPr bwMode="auto">
          <a:xfrm>
            <a:off x="5930901" y="1233489"/>
            <a:ext cx="8794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Google Shape;374;p10"/>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82237" t="28725" r="3621" b="6520"/>
          <a:stretch>
            <a:fillRect/>
          </a:stretch>
        </p:blipFill>
        <p:spPr bwMode="auto">
          <a:xfrm>
            <a:off x="6430963" y="2530476"/>
            <a:ext cx="50006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Google Shape;375;p10"/>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45728" r="45148"/>
          <a:stretch>
            <a:fillRect/>
          </a:stretch>
        </p:blipFill>
        <p:spPr bwMode="auto">
          <a:xfrm>
            <a:off x="6772276" y="1308100"/>
            <a:ext cx="37306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Google Shape;376;p10"/>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690" r="681"/>
          <a:stretch>
            <a:fillRect/>
          </a:stretch>
        </p:blipFill>
        <p:spPr bwMode="auto">
          <a:xfrm>
            <a:off x="5851525" y="3570289"/>
            <a:ext cx="165893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Google Shape;377;p10"/>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7471" t="-2757" r="-25117" b="5310"/>
          <a:stretch>
            <a:fillRect/>
          </a:stretch>
        </p:blipFill>
        <p:spPr bwMode="auto">
          <a:xfrm>
            <a:off x="7059613" y="1577975"/>
            <a:ext cx="19542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Google Shape;378;p10"/>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l="23022" r="23021"/>
          <a:stretch>
            <a:fillRect/>
          </a:stretch>
        </p:blipFill>
        <p:spPr bwMode="auto">
          <a:xfrm>
            <a:off x="7145338" y="3570288"/>
            <a:ext cx="14986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Google Shape;379;p10"/>
          <p:cNvSpPr txBox="1">
            <a:spLocks noChangeArrowheads="1"/>
          </p:cNvSpPr>
          <p:nvPr/>
        </p:nvSpPr>
        <p:spPr bwMode="auto">
          <a:xfrm>
            <a:off x="80964" y="1308100"/>
            <a:ext cx="5826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1900"/>
            </a:pPr>
            <a:r>
              <a:rPr lang="en-US" altLang="en-US" sz="16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Improve Glucose Control </a:t>
            </a:r>
            <a:endParaRPr lang="en-US" altLang="en-US" sz="16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pic>
        <p:nvPicPr>
          <p:cNvPr id="54290" name="Google Shape;380;p10">
            <a:hlinkClick r:id="rId13"/>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6901" y="4821239"/>
            <a:ext cx="23542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61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89;p11"/>
          <p:cNvSpPr/>
          <p:nvPr/>
        </p:nvSpPr>
        <p:spPr>
          <a:xfrm>
            <a:off x="311150" y="1085851"/>
            <a:ext cx="2998790" cy="773274"/>
          </a:xfrm>
          <a:prstGeom prst="rect">
            <a:avLst/>
          </a:prstGeom>
          <a:noFill/>
          <a:ln>
            <a:noFill/>
          </a:ln>
        </p:spPr>
        <p:txBody>
          <a:bodyPr spcFirstLastPara="1" wrap="square" lIns="91425" tIns="45713" rIns="91425" bIns="45713">
            <a:spAutoFit/>
          </a:bodyPr>
          <a:lstStyle/>
          <a:p>
            <a:pPr defTabSz="365125" eaLnBrk="0" fontAlgn="base" hangingPunct="0">
              <a:buClr>
                <a:srgbClr val="000000"/>
              </a:buClr>
              <a:buSzPts val="3200"/>
              <a:defRPr/>
            </a:pPr>
            <a:r>
              <a:rPr lang="en-US" sz="2400" b="1" dirty="0">
                <a:solidFill>
                  <a:srgbClr val="000000"/>
                </a:solidFill>
                <a:latin typeface="Calibri"/>
                <a:ea typeface="Calibri"/>
                <a:cs typeface="Calibri"/>
                <a:sym typeface="Calibri"/>
              </a:rPr>
              <a:t>Self Care by </a:t>
            </a:r>
            <a:r>
              <a:rPr lang="en-US" sz="2400" b="1" dirty="0" err="1">
                <a:solidFill>
                  <a:srgbClr val="000000"/>
                </a:solidFill>
                <a:latin typeface="Calibri"/>
                <a:ea typeface="Calibri"/>
                <a:cs typeface="Calibri"/>
                <a:sym typeface="Calibri"/>
              </a:rPr>
              <a:t>AbleTo</a:t>
            </a:r>
            <a:endParaRPr sz="2400" b="1" dirty="0">
              <a:solidFill>
                <a:srgbClr val="000000"/>
              </a:solidFill>
              <a:latin typeface="Calibri"/>
              <a:ea typeface="Calibri"/>
              <a:cs typeface="Calibri"/>
              <a:sym typeface="Calibri"/>
            </a:endParaRPr>
          </a:p>
          <a:p>
            <a:pPr defTabSz="365125" eaLnBrk="0" fontAlgn="base" hangingPunct="0">
              <a:buClr>
                <a:srgbClr val="000000"/>
              </a:buClr>
              <a:buSzPts val="2700"/>
              <a:defRPr/>
            </a:pPr>
            <a:endParaRPr sz="2025" b="1" dirty="0">
              <a:solidFill>
                <a:srgbClr val="000000"/>
              </a:solidFill>
              <a:latin typeface="Calibri"/>
              <a:ea typeface="Calibri"/>
              <a:cs typeface="Calibri"/>
              <a:sym typeface="Calibri"/>
            </a:endParaRPr>
          </a:p>
        </p:txBody>
      </p:sp>
      <p:sp>
        <p:nvSpPr>
          <p:cNvPr id="56324" name="Google Shape;390;p11"/>
          <p:cNvSpPr txBox="1">
            <a:spLocks noChangeArrowheads="1"/>
          </p:cNvSpPr>
          <p:nvPr/>
        </p:nvSpPr>
        <p:spPr bwMode="auto">
          <a:xfrm>
            <a:off x="311150" y="1439864"/>
            <a:ext cx="82296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marL="9525" marR="3810">
              <a:lnSpc>
                <a:spcPts val="1454"/>
              </a:lnSpc>
              <a:spcBef>
                <a:spcPts val="780"/>
              </a:spcBef>
            </a:pPr>
            <a:r>
              <a:rPr lang="en-US" sz="1600" dirty="0">
                <a:solidFill>
                  <a:srgbClr val="21272C"/>
                </a:solidFill>
                <a:latin typeface="Calibri"/>
                <a:cs typeface="Calibri"/>
              </a:rPr>
              <a:t>Empowers</a:t>
            </a:r>
            <a:r>
              <a:rPr lang="en-US" sz="1600" spc="-23" dirty="0">
                <a:solidFill>
                  <a:srgbClr val="21272C"/>
                </a:solidFill>
                <a:latin typeface="Calibri"/>
                <a:cs typeface="Calibri"/>
              </a:rPr>
              <a:t> </a:t>
            </a:r>
            <a:r>
              <a:rPr lang="en-US" sz="1600" dirty="0">
                <a:solidFill>
                  <a:srgbClr val="21272C"/>
                </a:solidFill>
                <a:latin typeface="Calibri"/>
                <a:cs typeface="Calibri"/>
              </a:rPr>
              <a:t>individuals</a:t>
            </a:r>
            <a:r>
              <a:rPr lang="en-US" sz="1600" spc="-19" dirty="0">
                <a:solidFill>
                  <a:srgbClr val="21272C"/>
                </a:solidFill>
                <a:latin typeface="Calibri"/>
                <a:cs typeface="Calibri"/>
              </a:rPr>
              <a:t> </a:t>
            </a:r>
            <a:r>
              <a:rPr lang="en-US" sz="1600" dirty="0">
                <a:solidFill>
                  <a:srgbClr val="21272C"/>
                </a:solidFill>
                <a:latin typeface="Calibri"/>
                <a:cs typeface="Calibri"/>
              </a:rPr>
              <a:t>to</a:t>
            </a:r>
            <a:r>
              <a:rPr lang="en-US" sz="1600" spc="-30" dirty="0">
                <a:solidFill>
                  <a:srgbClr val="21272C"/>
                </a:solidFill>
                <a:latin typeface="Calibri"/>
                <a:cs typeface="Calibri"/>
              </a:rPr>
              <a:t> </a:t>
            </a:r>
            <a:r>
              <a:rPr lang="en-US" sz="1600" dirty="0">
                <a:solidFill>
                  <a:srgbClr val="21272C"/>
                </a:solidFill>
                <a:latin typeface="Calibri"/>
                <a:cs typeface="Calibri"/>
              </a:rPr>
              <a:t>engage</a:t>
            </a:r>
            <a:r>
              <a:rPr lang="en-US" sz="1600" spc="-26" dirty="0">
                <a:solidFill>
                  <a:srgbClr val="21272C"/>
                </a:solidFill>
                <a:latin typeface="Calibri"/>
                <a:cs typeface="Calibri"/>
              </a:rPr>
              <a:t> </a:t>
            </a:r>
            <a:r>
              <a:rPr lang="en-US" sz="1600" dirty="0">
                <a:solidFill>
                  <a:srgbClr val="21272C"/>
                </a:solidFill>
                <a:latin typeface="Calibri"/>
                <a:cs typeface="Calibri"/>
              </a:rPr>
              <a:t>with</a:t>
            </a:r>
            <a:r>
              <a:rPr lang="en-US" sz="1600" spc="-19" dirty="0">
                <a:solidFill>
                  <a:srgbClr val="21272C"/>
                </a:solidFill>
                <a:latin typeface="Calibri"/>
                <a:cs typeface="Calibri"/>
              </a:rPr>
              <a:t> </a:t>
            </a:r>
            <a:r>
              <a:rPr lang="en-US" sz="1600" dirty="0">
                <a:solidFill>
                  <a:srgbClr val="21272C"/>
                </a:solidFill>
                <a:latin typeface="Calibri"/>
                <a:cs typeface="Calibri"/>
              </a:rPr>
              <a:t>coping</a:t>
            </a:r>
            <a:r>
              <a:rPr lang="en-US" sz="1600" spc="-8" dirty="0">
                <a:solidFill>
                  <a:srgbClr val="21272C"/>
                </a:solidFill>
                <a:latin typeface="Calibri"/>
                <a:cs typeface="Calibri"/>
              </a:rPr>
              <a:t> </a:t>
            </a:r>
            <a:r>
              <a:rPr lang="en-US" sz="1600" dirty="0">
                <a:solidFill>
                  <a:srgbClr val="21272C"/>
                </a:solidFill>
                <a:latin typeface="Calibri"/>
                <a:cs typeface="Calibri"/>
              </a:rPr>
              <a:t>tools,</a:t>
            </a:r>
            <a:r>
              <a:rPr lang="en-US" sz="1600" spc="-23" dirty="0">
                <a:solidFill>
                  <a:srgbClr val="21272C"/>
                </a:solidFill>
                <a:latin typeface="Calibri"/>
                <a:cs typeface="Calibri"/>
              </a:rPr>
              <a:t> </a:t>
            </a:r>
            <a:r>
              <a:rPr lang="en-US" sz="1600" dirty="0">
                <a:solidFill>
                  <a:srgbClr val="21272C"/>
                </a:solidFill>
                <a:latin typeface="Calibri"/>
                <a:cs typeface="Calibri"/>
              </a:rPr>
              <a:t>meditations,</a:t>
            </a:r>
            <a:r>
              <a:rPr lang="en-US" sz="1600" spc="-23" dirty="0">
                <a:solidFill>
                  <a:srgbClr val="21272C"/>
                </a:solidFill>
                <a:latin typeface="Calibri"/>
                <a:cs typeface="Calibri"/>
              </a:rPr>
              <a:t> </a:t>
            </a:r>
            <a:r>
              <a:rPr lang="en-US" sz="1600" dirty="0">
                <a:solidFill>
                  <a:srgbClr val="21272C"/>
                </a:solidFill>
                <a:latin typeface="Calibri"/>
                <a:cs typeface="Calibri"/>
              </a:rPr>
              <a:t>sleep</a:t>
            </a:r>
            <a:r>
              <a:rPr lang="en-US" sz="1600" spc="-30" dirty="0">
                <a:solidFill>
                  <a:srgbClr val="21272C"/>
                </a:solidFill>
                <a:latin typeface="Calibri"/>
                <a:cs typeface="Calibri"/>
              </a:rPr>
              <a:t> </a:t>
            </a:r>
            <a:r>
              <a:rPr lang="en-US" sz="1600" dirty="0">
                <a:solidFill>
                  <a:srgbClr val="21272C"/>
                </a:solidFill>
                <a:latin typeface="Calibri"/>
                <a:cs typeface="Calibri"/>
              </a:rPr>
              <a:t>tracking,</a:t>
            </a:r>
            <a:r>
              <a:rPr lang="en-US" sz="1600" spc="-23" dirty="0">
                <a:solidFill>
                  <a:srgbClr val="21272C"/>
                </a:solidFill>
                <a:latin typeface="Calibri"/>
                <a:cs typeface="Calibri"/>
              </a:rPr>
              <a:t> </a:t>
            </a:r>
            <a:r>
              <a:rPr lang="en-US" sz="1600" dirty="0">
                <a:solidFill>
                  <a:srgbClr val="21272C"/>
                </a:solidFill>
                <a:latin typeface="Calibri"/>
                <a:cs typeface="Calibri"/>
              </a:rPr>
              <a:t>healthy</a:t>
            </a:r>
            <a:r>
              <a:rPr lang="en-US" sz="1600" spc="-19" dirty="0">
                <a:solidFill>
                  <a:srgbClr val="21272C"/>
                </a:solidFill>
                <a:latin typeface="Calibri"/>
                <a:cs typeface="Calibri"/>
              </a:rPr>
              <a:t> </a:t>
            </a:r>
            <a:r>
              <a:rPr lang="en-US" sz="1600" dirty="0">
                <a:solidFill>
                  <a:srgbClr val="21272C"/>
                </a:solidFill>
                <a:latin typeface="Calibri"/>
                <a:cs typeface="Calibri"/>
              </a:rPr>
              <a:t>habits</a:t>
            </a:r>
            <a:r>
              <a:rPr lang="en-US" sz="1600" spc="-15" dirty="0">
                <a:solidFill>
                  <a:srgbClr val="21272C"/>
                </a:solidFill>
                <a:latin typeface="Calibri"/>
                <a:cs typeface="Calibri"/>
              </a:rPr>
              <a:t> </a:t>
            </a:r>
            <a:r>
              <a:rPr lang="en-US" sz="1600" spc="-19" dirty="0">
                <a:solidFill>
                  <a:srgbClr val="21272C"/>
                </a:solidFill>
                <a:latin typeface="Calibri"/>
                <a:cs typeface="Calibri"/>
              </a:rPr>
              <a:t>and </a:t>
            </a:r>
            <a:r>
              <a:rPr lang="en-US" sz="1600" dirty="0">
                <a:solidFill>
                  <a:srgbClr val="21272C"/>
                </a:solidFill>
                <a:latin typeface="Calibri"/>
                <a:cs typeface="Calibri"/>
              </a:rPr>
              <a:t>improve</a:t>
            </a:r>
            <a:r>
              <a:rPr lang="en-US" sz="1600" spc="-26" dirty="0">
                <a:solidFill>
                  <a:srgbClr val="21272C"/>
                </a:solidFill>
                <a:latin typeface="Calibri"/>
                <a:cs typeface="Calibri"/>
              </a:rPr>
              <a:t> </a:t>
            </a:r>
            <a:r>
              <a:rPr lang="en-US" sz="1600" dirty="0">
                <a:solidFill>
                  <a:srgbClr val="21272C"/>
                </a:solidFill>
                <a:latin typeface="Calibri"/>
                <a:cs typeface="Calibri"/>
              </a:rPr>
              <a:t>their</a:t>
            </a:r>
            <a:r>
              <a:rPr lang="en-US" sz="1600" spc="-15" dirty="0">
                <a:solidFill>
                  <a:srgbClr val="21272C"/>
                </a:solidFill>
                <a:latin typeface="Calibri"/>
                <a:cs typeface="Calibri"/>
              </a:rPr>
              <a:t> </a:t>
            </a:r>
            <a:r>
              <a:rPr lang="en-US" sz="1600" dirty="0">
                <a:solidFill>
                  <a:srgbClr val="21272C"/>
                </a:solidFill>
                <a:latin typeface="Calibri"/>
                <a:cs typeface="Calibri"/>
              </a:rPr>
              <a:t>mental</a:t>
            </a:r>
            <a:r>
              <a:rPr lang="en-US" sz="1600" spc="-15" dirty="0">
                <a:solidFill>
                  <a:srgbClr val="21272C"/>
                </a:solidFill>
                <a:latin typeface="Calibri"/>
                <a:cs typeface="Calibri"/>
              </a:rPr>
              <a:t> </a:t>
            </a:r>
            <a:r>
              <a:rPr lang="en-US" sz="1600" dirty="0">
                <a:solidFill>
                  <a:srgbClr val="21272C"/>
                </a:solidFill>
                <a:latin typeface="Calibri"/>
                <a:cs typeface="Calibri"/>
              </a:rPr>
              <a:t>health</a:t>
            </a:r>
            <a:r>
              <a:rPr lang="en-US" sz="1600" spc="-23" dirty="0">
                <a:solidFill>
                  <a:srgbClr val="21272C"/>
                </a:solidFill>
                <a:latin typeface="Calibri"/>
                <a:cs typeface="Calibri"/>
              </a:rPr>
              <a:t> </a:t>
            </a:r>
            <a:r>
              <a:rPr lang="en-US" sz="1600" dirty="0">
                <a:solidFill>
                  <a:srgbClr val="21272C"/>
                </a:solidFill>
                <a:latin typeface="Calibri"/>
                <a:cs typeface="Calibri"/>
              </a:rPr>
              <a:t>and</a:t>
            </a:r>
            <a:r>
              <a:rPr lang="en-US" sz="1600" spc="-11" dirty="0">
                <a:solidFill>
                  <a:srgbClr val="21272C"/>
                </a:solidFill>
                <a:latin typeface="Calibri"/>
                <a:cs typeface="Calibri"/>
              </a:rPr>
              <a:t> </a:t>
            </a:r>
            <a:r>
              <a:rPr lang="en-US" sz="1600" dirty="0">
                <a:solidFill>
                  <a:srgbClr val="21272C"/>
                </a:solidFill>
                <a:latin typeface="Calibri"/>
                <a:cs typeface="Calibri"/>
              </a:rPr>
              <a:t>build life</a:t>
            </a:r>
            <a:r>
              <a:rPr lang="en-US" sz="1600" spc="-8" dirty="0">
                <a:solidFill>
                  <a:srgbClr val="21272C"/>
                </a:solidFill>
                <a:latin typeface="Calibri"/>
                <a:cs typeface="Calibri"/>
              </a:rPr>
              <a:t> skills.</a:t>
            </a:r>
            <a:endParaRPr lang="en-US" sz="1600" dirty="0">
              <a:latin typeface="Calibri"/>
              <a:cs typeface="Calibri"/>
            </a:endParaRPr>
          </a:p>
        </p:txBody>
      </p:sp>
      <p:pic>
        <p:nvPicPr>
          <p:cNvPr id="18" name="Picture 17"/>
          <p:cNvPicPr>
            <a:picLocks noChangeAspect="1"/>
          </p:cNvPicPr>
          <p:nvPr/>
        </p:nvPicPr>
        <p:blipFill rotWithShape="1">
          <a:blip r:embed="rId3"/>
          <a:srcRect t="19492"/>
          <a:stretch/>
        </p:blipFill>
        <p:spPr>
          <a:xfrm>
            <a:off x="311150" y="1922931"/>
            <a:ext cx="8603100" cy="3285238"/>
          </a:xfrm>
          <a:prstGeom prst="rect">
            <a:avLst/>
          </a:prstGeom>
        </p:spPr>
      </p:pic>
    </p:spTree>
    <p:extLst>
      <p:ext uri="{BB962C8B-B14F-4D97-AF65-F5344CB8AC3E}">
        <p14:creationId xmlns:p14="http://schemas.microsoft.com/office/powerpoint/2010/main" val="8923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Google Shape;411;p12"/>
          <p:cNvSpPr txBox="1">
            <a:spLocks noChangeArrowheads="1"/>
          </p:cNvSpPr>
          <p:nvPr/>
        </p:nvSpPr>
        <p:spPr bwMode="auto">
          <a:xfrm>
            <a:off x="312738" y="146050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2100"/>
            </a:pPr>
            <a:r>
              <a:rPr lang="en-US" altLang="en-US" sz="1600">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Three mobile apps offering fertility, pregnancy and parenting support:</a:t>
            </a:r>
            <a:endParaRPr lang="en-US" altLang="en-US" sz="16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
        <p:nvSpPr>
          <p:cNvPr id="412" name="Google Shape;412;p12"/>
          <p:cNvSpPr txBox="1"/>
          <p:nvPr/>
        </p:nvSpPr>
        <p:spPr>
          <a:xfrm>
            <a:off x="579438" y="2078038"/>
            <a:ext cx="2495550" cy="2470150"/>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900"/>
              <a:defRPr/>
            </a:pPr>
            <a:r>
              <a:rPr lang="en-US" sz="1500" b="1" dirty="0" err="1">
                <a:solidFill>
                  <a:srgbClr val="000000"/>
                </a:solidFill>
                <a:latin typeface="Calibri"/>
                <a:ea typeface="Calibri"/>
                <a:cs typeface="Calibri"/>
                <a:sym typeface="Calibri"/>
              </a:rPr>
              <a:t>Ovia</a:t>
            </a:r>
            <a:r>
              <a:rPr lang="en-US" sz="1500" b="1" dirty="0">
                <a:solidFill>
                  <a:srgbClr val="000000"/>
                </a:solidFill>
                <a:latin typeface="Calibri"/>
                <a:ea typeface="Calibri"/>
                <a:cs typeface="Calibri"/>
                <a:sym typeface="Calibri"/>
              </a:rPr>
              <a:t> Fertility</a:t>
            </a:r>
            <a:endParaRPr sz="15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Understand cycle predictions and fertility calendar</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Track symptoms, moods, medications and more</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Receive feedback alerts on potential medical concerns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Learn about infertility health programs</a:t>
            </a:r>
            <a:endParaRPr sz="1400" dirty="0">
              <a:solidFill>
                <a:srgbClr val="000000"/>
              </a:solidFill>
              <a:latin typeface="Arial"/>
              <a:ea typeface="Arial"/>
              <a:cs typeface="Arial"/>
              <a:sym typeface="Arial"/>
            </a:endParaRPr>
          </a:p>
          <a:p>
            <a:pPr defTabSz="365125" eaLnBrk="0" fontAlgn="base" hangingPunct="0">
              <a:buClr>
                <a:srgbClr val="000000"/>
              </a:buClr>
              <a:buSzPts val="1600"/>
              <a:defRPr/>
            </a:pPr>
            <a:endParaRPr sz="1200" dirty="0">
              <a:solidFill>
                <a:srgbClr val="000000"/>
              </a:solidFill>
              <a:latin typeface="Calibri"/>
              <a:ea typeface="Calibri"/>
              <a:cs typeface="Calibri"/>
              <a:sym typeface="Calibri"/>
            </a:endParaRPr>
          </a:p>
        </p:txBody>
      </p:sp>
      <p:sp>
        <p:nvSpPr>
          <p:cNvPr id="416" name="Google Shape;416;p12"/>
          <p:cNvSpPr txBox="1"/>
          <p:nvPr/>
        </p:nvSpPr>
        <p:spPr>
          <a:xfrm>
            <a:off x="3443288" y="2078039"/>
            <a:ext cx="2571750" cy="2249487"/>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900"/>
              <a:defRPr/>
            </a:pPr>
            <a:r>
              <a:rPr lang="en-US" sz="1500" b="1" dirty="0" err="1">
                <a:solidFill>
                  <a:srgbClr val="000000"/>
                </a:solidFill>
                <a:latin typeface="Calibri"/>
                <a:ea typeface="Calibri"/>
                <a:cs typeface="Calibri"/>
                <a:sym typeface="Calibri"/>
              </a:rPr>
              <a:t>Ovia</a:t>
            </a:r>
            <a:r>
              <a:rPr lang="en-US" sz="1500" b="1" dirty="0">
                <a:solidFill>
                  <a:srgbClr val="000000"/>
                </a:solidFill>
                <a:latin typeface="Calibri"/>
                <a:ea typeface="Calibri"/>
                <a:cs typeface="Calibri"/>
                <a:sym typeface="Calibri"/>
              </a:rPr>
              <a:t> Pregnancy</a:t>
            </a:r>
            <a:endParaRPr sz="15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Weekly baby development summaries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Daily articles and tips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Supportive weekly videos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Return-to-work planning tools and support</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Unlimited in-app coaching with nurse health coaches</a:t>
            </a:r>
            <a:endParaRPr sz="1400" dirty="0">
              <a:solidFill>
                <a:srgbClr val="000000"/>
              </a:solidFill>
              <a:latin typeface="Arial"/>
              <a:ea typeface="Arial"/>
              <a:cs typeface="Arial"/>
              <a:sym typeface="Arial"/>
            </a:endParaRPr>
          </a:p>
          <a:p>
            <a:pPr marL="257156" indent="-180956" defTabSz="365125" eaLnBrk="0" fontAlgn="base" hangingPunct="0">
              <a:buClr>
                <a:srgbClr val="000000"/>
              </a:buClr>
              <a:buSzPts val="1600"/>
              <a:defRPr/>
            </a:pPr>
            <a:endParaRPr sz="1200" dirty="0">
              <a:solidFill>
                <a:srgbClr val="000000"/>
              </a:solidFill>
              <a:latin typeface="Calibri"/>
              <a:ea typeface="Calibri"/>
              <a:cs typeface="Calibri"/>
              <a:sym typeface="Calibri"/>
            </a:endParaRPr>
          </a:p>
        </p:txBody>
      </p:sp>
      <p:sp>
        <p:nvSpPr>
          <p:cNvPr id="417" name="Google Shape;417;p12"/>
          <p:cNvSpPr txBox="1"/>
          <p:nvPr/>
        </p:nvSpPr>
        <p:spPr>
          <a:xfrm>
            <a:off x="6469063" y="2112963"/>
            <a:ext cx="2495550" cy="2724150"/>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900"/>
              <a:defRPr/>
            </a:pPr>
            <a:r>
              <a:rPr lang="en-US" sz="1500" b="1" dirty="0" err="1">
                <a:solidFill>
                  <a:srgbClr val="000000"/>
                </a:solidFill>
                <a:latin typeface="Calibri"/>
                <a:ea typeface="Calibri"/>
                <a:cs typeface="Calibri"/>
                <a:sym typeface="Calibri"/>
              </a:rPr>
              <a:t>Ovia</a:t>
            </a:r>
            <a:r>
              <a:rPr lang="en-US" sz="1500" b="1" dirty="0">
                <a:solidFill>
                  <a:srgbClr val="000000"/>
                </a:solidFill>
                <a:latin typeface="Calibri"/>
                <a:ea typeface="Calibri"/>
                <a:cs typeface="Calibri"/>
                <a:sym typeface="Calibri"/>
              </a:rPr>
              <a:t> Parenting</a:t>
            </a:r>
            <a:endParaRPr sz="15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Learn about child development and health</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Track baby’s feedings, diapers and sleep</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Get guidance and support for mental health and wellness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Access thousands of parenting articles and tips</a:t>
            </a:r>
            <a:endParaRPr sz="1400" dirty="0">
              <a:solidFill>
                <a:srgbClr val="000000"/>
              </a:solidFill>
              <a:latin typeface="Arial"/>
              <a:ea typeface="Arial"/>
              <a:cs typeface="Arial"/>
              <a:sym typeface="Arial"/>
            </a:endParaRPr>
          </a:p>
          <a:p>
            <a:pPr marL="257175" indent="-257175" defTabSz="365125" eaLnBrk="0" fontAlgn="base" hangingPunct="0">
              <a:buClr>
                <a:srgbClr val="000000"/>
              </a:buClr>
              <a:buSzPts val="1900"/>
              <a:buFont typeface="Arial"/>
              <a:buChar char="•"/>
              <a:defRPr/>
            </a:pPr>
            <a:r>
              <a:rPr lang="en-US" sz="1400" dirty="0">
                <a:solidFill>
                  <a:srgbClr val="000000"/>
                </a:solidFill>
                <a:latin typeface="Calibri"/>
                <a:ea typeface="Calibri"/>
                <a:cs typeface="Calibri"/>
                <a:sym typeface="Calibri"/>
              </a:rPr>
              <a:t>Unlimited in-app coaching with nurse health coaches</a:t>
            </a:r>
            <a:endParaRPr sz="1400" dirty="0">
              <a:solidFill>
                <a:srgbClr val="000000"/>
              </a:solidFill>
              <a:latin typeface="Arial"/>
              <a:ea typeface="Arial"/>
              <a:cs typeface="Arial"/>
              <a:sym typeface="Arial"/>
            </a:endParaRPr>
          </a:p>
        </p:txBody>
      </p:sp>
      <p:sp>
        <p:nvSpPr>
          <p:cNvPr id="418" name="Google Shape;418;p12"/>
          <p:cNvSpPr/>
          <p:nvPr/>
        </p:nvSpPr>
        <p:spPr>
          <a:xfrm>
            <a:off x="312738" y="1089025"/>
            <a:ext cx="7751762" cy="438150"/>
          </a:xfrm>
          <a:prstGeom prst="rect">
            <a:avLst/>
          </a:prstGeom>
          <a:noFill/>
          <a:ln>
            <a:noFill/>
          </a:ln>
        </p:spPr>
        <p:txBody>
          <a:bodyPr spcFirstLastPara="1" lIns="68513" tIns="34256" rIns="68513" bIns="34256">
            <a:spAutoFit/>
          </a:bodyPr>
          <a:lstStyle/>
          <a:p>
            <a:pPr defTabSz="365125" eaLnBrk="0" fontAlgn="base" hangingPunct="0">
              <a:buClr>
                <a:srgbClr val="000000"/>
              </a:buClr>
              <a:buSzPts val="3200"/>
              <a:defRPr/>
            </a:pPr>
            <a:r>
              <a:rPr lang="en-US" sz="2400" b="1" dirty="0" err="1">
                <a:solidFill>
                  <a:srgbClr val="0C0C0C"/>
                </a:solidFill>
                <a:latin typeface="Calibri"/>
                <a:ea typeface="Calibri"/>
                <a:cs typeface="Calibri"/>
                <a:sym typeface="Calibri"/>
              </a:rPr>
              <a:t>Ovia</a:t>
            </a:r>
            <a:r>
              <a:rPr lang="en-US" sz="2400" b="1" dirty="0">
                <a:solidFill>
                  <a:srgbClr val="0C0C0C"/>
                </a:solidFill>
                <a:latin typeface="Calibri"/>
                <a:ea typeface="Calibri"/>
                <a:cs typeface="Calibri"/>
                <a:sym typeface="Calibri"/>
              </a:rPr>
              <a:t> Health</a:t>
            </a:r>
            <a:endParaRPr sz="1575" b="1" dirty="0">
              <a:solidFill>
                <a:srgbClr val="0C0C0C"/>
              </a:solidFill>
              <a:latin typeface="Calibri"/>
              <a:ea typeface="Calibri"/>
              <a:cs typeface="Calibri"/>
              <a:sym typeface="Calibri"/>
            </a:endParaRPr>
          </a:p>
        </p:txBody>
      </p:sp>
      <p:pic>
        <p:nvPicPr>
          <p:cNvPr id="583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82788"/>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3" y="2036763"/>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238" y="2036763"/>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66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57268455"/>
              </p:ext>
            </p:extLst>
          </p:nvPr>
        </p:nvGraphicFramePr>
        <p:xfrm>
          <a:off x="685800" y="1496906"/>
          <a:ext cx="758952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sz="2800" dirty="0">
                <a:solidFill>
                  <a:schemeClr val="accent2">
                    <a:lumMod val="50000"/>
                  </a:schemeClr>
                </a:solidFill>
              </a:rPr>
              <a:t>Medical – 3 plan options</a:t>
            </a:r>
          </a:p>
        </p:txBody>
      </p:sp>
    </p:spTree>
    <p:extLst>
      <p:ext uri="{BB962C8B-B14F-4D97-AF65-F5344CB8AC3E}">
        <p14:creationId xmlns:p14="http://schemas.microsoft.com/office/powerpoint/2010/main" val="2519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Google Shape;424;p13"/>
          <p:cNvSpPr txBox="1">
            <a:spLocks noChangeArrowheads="1"/>
          </p:cNvSpPr>
          <p:nvPr/>
        </p:nvSpPr>
        <p:spPr bwMode="auto">
          <a:xfrm>
            <a:off x="152401" y="950913"/>
            <a:ext cx="826611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365125" eaLnBrk="0" fontAlgn="base" hangingPunct="0">
              <a:spcBef>
                <a:spcPct val="0"/>
              </a:spcBef>
              <a:spcAft>
                <a:spcPct val="0"/>
              </a:spcAft>
              <a:buClr>
                <a:srgbClr val="000000"/>
              </a:buClr>
              <a:buSzPts val="3200"/>
            </a:pPr>
            <a:r>
              <a:rPr lang="en-US" altLang="en-US" sz="2400" b="1">
                <a:solidFill>
                  <a:srgbClr val="000000"/>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Medica Wellness Resources </a:t>
            </a:r>
            <a:r>
              <a:rPr lang="en-US" altLang="en-US" sz="3200">
                <a:solidFill>
                  <a:srgbClr val="595959"/>
                </a:solidFill>
                <a:latin typeface="Calibri" panose="020F0502020204030204" pitchFamily="34" charset="0"/>
                <a:ea typeface="ヒラギノ角ゴ Pro W3" pitchFamily="126" charset="-128"/>
                <a:cs typeface="Calibri" panose="020F0502020204030204" pitchFamily="34" charset="0"/>
                <a:sym typeface="Calibri" panose="020F0502020204030204" pitchFamily="34" charset="0"/>
              </a:rPr>
              <a:t>​</a:t>
            </a:r>
            <a:endParaRPr lang="en-US" altLang="en-US" sz="1000">
              <a:solidFill>
                <a:srgbClr val="000000"/>
              </a:solidFill>
              <a:latin typeface="Arial" panose="020B0604020202020204" pitchFamily="34" charset="0"/>
              <a:ea typeface="ヒラギノ角ゴ Pro W3" pitchFamily="126" charset="-128"/>
              <a:cs typeface="Arial" panose="020B0604020202020204" pitchFamily="34" charset="0"/>
              <a:sym typeface="Arial" panose="020B0604020202020204" pitchFamily="34" charset="0"/>
            </a:endParaRPr>
          </a:p>
        </p:txBody>
      </p:sp>
      <p:sp>
        <p:nvSpPr>
          <p:cNvPr id="425" name="Google Shape;425;p13"/>
          <p:cNvSpPr txBox="1"/>
          <p:nvPr/>
        </p:nvSpPr>
        <p:spPr>
          <a:xfrm>
            <a:off x="152400" y="1577975"/>
            <a:ext cx="4419600" cy="3208338"/>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800"/>
              <a:defRPr/>
            </a:pPr>
            <a:r>
              <a:rPr lang="en-US" sz="1350" b="1" dirty="0">
                <a:solidFill>
                  <a:srgbClr val="262626"/>
                </a:solidFill>
                <a:latin typeface="Calibri"/>
                <a:ea typeface="Calibri"/>
                <a:cs typeface="Calibri"/>
                <a:sym typeface="Calibri"/>
              </a:rPr>
              <a:t>Live and Work Well by Medica </a:t>
            </a:r>
            <a:r>
              <a:rPr lang="en-US" sz="1350" dirty="0">
                <a:solidFill>
                  <a:srgbClr val="000000"/>
                </a:solidFill>
                <a:latin typeface="Calibri"/>
                <a:ea typeface="Calibri"/>
                <a:cs typeface="Calibri"/>
                <a:sym typeface="Calibri"/>
              </a:rPr>
              <a:t>24/7 access to professional care, self-help programs and a variety of helpful information.</a:t>
            </a:r>
            <a:endParaRPr sz="1350" dirty="0">
              <a:solidFill>
                <a:srgbClr val="000000"/>
              </a:solidFill>
              <a:latin typeface="Arial"/>
              <a:ea typeface="Arial"/>
              <a:cs typeface="Arial"/>
              <a:sym typeface="Arial"/>
            </a:endParaRPr>
          </a:p>
          <a:p>
            <a:pPr defTabSz="365125" eaLnBrk="0" fontAlgn="base" hangingPunct="0">
              <a:buClr>
                <a:srgbClr val="000000"/>
              </a:buClr>
              <a:buSzPts val="1600"/>
              <a:defRPr/>
            </a:pPr>
            <a:endParaRPr sz="1350" dirty="0">
              <a:solidFill>
                <a:srgbClr val="484848"/>
              </a:solidFill>
              <a:latin typeface="Calibri"/>
              <a:ea typeface="Calibri"/>
              <a:cs typeface="Calibri"/>
              <a:sym typeface="Calibri"/>
            </a:endParaRPr>
          </a:p>
          <a:p>
            <a:pPr defTabSz="365125" eaLnBrk="0" fontAlgn="base" hangingPunct="0">
              <a:buClr>
                <a:srgbClr val="000000"/>
              </a:buClr>
              <a:buSzPts val="1600"/>
              <a:defRPr/>
            </a:pPr>
            <a:r>
              <a:rPr lang="en-US" sz="1350" b="1" u="sng" dirty="0">
                <a:solidFill>
                  <a:srgbClr val="000000"/>
                </a:solidFill>
                <a:latin typeface="Calibri"/>
                <a:ea typeface="Calibri"/>
                <a:cs typeface="Calibri"/>
                <a:sym typeface="Calibri"/>
              </a:rPr>
              <a:t>Program Features</a:t>
            </a:r>
            <a:endParaRPr sz="1350" dirty="0">
              <a:solidFill>
                <a:srgbClr val="000000"/>
              </a:solidFill>
              <a:latin typeface="Arial"/>
              <a:ea typeface="Arial"/>
              <a:cs typeface="Arial"/>
              <a:sym typeface="Arial"/>
            </a:endParaRPr>
          </a:p>
          <a:p>
            <a:pPr marL="127397" indent="-83342"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Explore a wealth of self-help services, interactive tools</a:t>
            </a:r>
            <a:endParaRPr sz="1350" dirty="0">
              <a:solidFill>
                <a:srgbClr val="000000"/>
              </a:solidFill>
              <a:latin typeface="Arial"/>
              <a:ea typeface="Arial"/>
              <a:cs typeface="Arial"/>
              <a:sym typeface="Arial"/>
            </a:endParaRPr>
          </a:p>
          <a:p>
            <a:pPr marL="44054" defTabSz="365125" eaLnBrk="0" fontAlgn="base" hangingPunct="0">
              <a:buClr>
                <a:srgbClr val="000000"/>
              </a:buClr>
              <a:buSzPts val="700"/>
              <a:defRPr/>
            </a:pPr>
            <a:endParaRPr sz="1350" dirty="0">
              <a:solidFill>
                <a:srgbClr val="000000"/>
              </a:solidFill>
              <a:latin typeface="Calibri"/>
              <a:ea typeface="Calibri"/>
              <a:cs typeface="Calibri"/>
              <a:sym typeface="Calibri"/>
            </a:endParaRPr>
          </a:p>
          <a:p>
            <a:pPr marL="127397" indent="-83342"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View the latest news, events and library of expert articles and advice.</a:t>
            </a:r>
            <a:endParaRPr sz="1350" dirty="0">
              <a:solidFill>
                <a:srgbClr val="000000"/>
              </a:solidFill>
              <a:latin typeface="Arial"/>
              <a:ea typeface="Arial"/>
              <a:cs typeface="Arial"/>
              <a:sym typeface="Arial"/>
            </a:endParaRPr>
          </a:p>
          <a:p>
            <a:pPr marL="127397" indent="-50005" defTabSz="365125" eaLnBrk="0" fontAlgn="base" hangingPunct="0">
              <a:buClr>
                <a:srgbClr val="000000"/>
              </a:buClr>
              <a:buSzPts val="700"/>
              <a:defRPr/>
            </a:pPr>
            <a:endParaRPr sz="1350" dirty="0">
              <a:solidFill>
                <a:srgbClr val="000000"/>
              </a:solidFill>
              <a:latin typeface="Calibri"/>
              <a:ea typeface="Calibri"/>
              <a:cs typeface="Calibri"/>
              <a:sym typeface="Calibri"/>
            </a:endParaRPr>
          </a:p>
          <a:p>
            <a:pPr marL="127397" indent="-83342"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Participate in a variety of interactive, customizable self-improvement programs. </a:t>
            </a:r>
            <a:endParaRPr sz="1350" dirty="0">
              <a:solidFill>
                <a:srgbClr val="000000"/>
              </a:solidFill>
              <a:latin typeface="Arial"/>
              <a:ea typeface="Arial"/>
              <a:cs typeface="Arial"/>
              <a:sym typeface="Arial"/>
            </a:endParaRPr>
          </a:p>
          <a:p>
            <a:pPr marL="127397" indent="-33336" defTabSz="365125" eaLnBrk="0" fontAlgn="base" hangingPunct="0">
              <a:buClr>
                <a:srgbClr val="000000"/>
              </a:buClr>
              <a:buSzPts val="1050"/>
              <a:defRPr/>
            </a:pPr>
            <a:endParaRPr sz="1350" dirty="0">
              <a:solidFill>
                <a:srgbClr val="000000"/>
              </a:solidFill>
              <a:latin typeface="Calibri"/>
              <a:ea typeface="Calibri"/>
              <a:cs typeface="Calibri"/>
              <a:sym typeface="Calibri"/>
            </a:endParaRPr>
          </a:p>
          <a:p>
            <a:pPr marL="127397" indent="-83342"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Access the substance use disorder (SUD) helpline and online chat, a free, confidential resource available to you or a loved one</a:t>
            </a:r>
            <a:endParaRPr sz="1350" dirty="0">
              <a:solidFill>
                <a:srgbClr val="484848"/>
              </a:solidFill>
              <a:latin typeface="Calibri"/>
              <a:ea typeface="Calibri"/>
              <a:cs typeface="Calibri"/>
              <a:sym typeface="Calibri"/>
            </a:endParaRPr>
          </a:p>
        </p:txBody>
      </p:sp>
      <p:sp>
        <p:nvSpPr>
          <p:cNvPr id="426" name="Google Shape;426;p13"/>
          <p:cNvSpPr txBox="1"/>
          <p:nvPr/>
        </p:nvSpPr>
        <p:spPr>
          <a:xfrm>
            <a:off x="4676776" y="1577975"/>
            <a:ext cx="4314825" cy="4040188"/>
          </a:xfrm>
          <a:prstGeom prst="rect">
            <a:avLst/>
          </a:prstGeom>
          <a:noFill/>
          <a:ln>
            <a:noFill/>
          </a:ln>
        </p:spPr>
        <p:txBody>
          <a:bodyPr spcFirstLastPara="1" lIns="91425" tIns="45713" rIns="91425" bIns="45713">
            <a:spAutoFit/>
          </a:bodyPr>
          <a:lstStyle/>
          <a:p>
            <a:pPr defTabSz="365125" eaLnBrk="0" fontAlgn="base" hangingPunct="0">
              <a:buClr>
                <a:srgbClr val="000000"/>
              </a:buClr>
              <a:buSzPts val="1800"/>
              <a:defRPr/>
            </a:pPr>
            <a:r>
              <a:rPr lang="en-US" sz="1350" b="1" dirty="0">
                <a:solidFill>
                  <a:srgbClr val="262626"/>
                </a:solidFill>
                <a:latin typeface="Calibri"/>
                <a:ea typeface="Calibri"/>
                <a:cs typeface="Calibri"/>
                <a:sym typeface="Calibri"/>
              </a:rPr>
              <a:t>Medica </a:t>
            </a:r>
            <a:r>
              <a:rPr lang="en-US" sz="1350" b="1" dirty="0" err="1">
                <a:solidFill>
                  <a:srgbClr val="262626"/>
                </a:solidFill>
                <a:latin typeface="Calibri"/>
                <a:ea typeface="Calibri"/>
                <a:cs typeface="Calibri"/>
                <a:sym typeface="Calibri"/>
              </a:rPr>
              <a:t>CallLink</a:t>
            </a:r>
            <a:r>
              <a:rPr lang="en-US" sz="1350" b="1" dirty="0">
                <a:solidFill>
                  <a:srgbClr val="262626"/>
                </a:solidFill>
                <a:latin typeface="Calibri"/>
                <a:ea typeface="Calibri"/>
                <a:cs typeface="Calibri"/>
                <a:sym typeface="Calibri"/>
              </a:rPr>
              <a:t> </a:t>
            </a:r>
            <a:r>
              <a:rPr lang="en-US" sz="1350" dirty="0">
                <a:solidFill>
                  <a:srgbClr val="000000"/>
                </a:solidFill>
                <a:latin typeface="Calibri"/>
                <a:ea typeface="Calibri"/>
                <a:cs typeface="Calibri"/>
                <a:sym typeface="Calibri"/>
              </a:rPr>
              <a:t>connects members with advisors and nurses around the clock. When a member calls, they’ll receive trusted answers, information and support for a wide range of health concerns.</a:t>
            </a:r>
            <a:endParaRPr sz="1350" dirty="0">
              <a:solidFill>
                <a:srgbClr val="000000"/>
              </a:solidFill>
              <a:latin typeface="Arial"/>
              <a:ea typeface="Arial"/>
              <a:cs typeface="Arial"/>
              <a:sym typeface="Arial"/>
            </a:endParaRPr>
          </a:p>
          <a:p>
            <a:pPr defTabSz="365125" eaLnBrk="0" fontAlgn="base" hangingPunct="0">
              <a:buClr>
                <a:srgbClr val="000000"/>
              </a:buClr>
              <a:buSzPts val="1600"/>
              <a:defRPr/>
            </a:pPr>
            <a:endParaRPr sz="1350" dirty="0">
              <a:solidFill>
                <a:srgbClr val="484848"/>
              </a:solidFill>
              <a:latin typeface="Calibri"/>
              <a:ea typeface="Calibri"/>
              <a:cs typeface="Calibri"/>
              <a:sym typeface="Calibri"/>
            </a:endParaRPr>
          </a:p>
          <a:p>
            <a:pPr defTabSz="365125" eaLnBrk="0" fontAlgn="base" hangingPunct="0">
              <a:buClr>
                <a:srgbClr val="000000"/>
              </a:buClr>
              <a:buSzPts val="1600"/>
              <a:defRPr/>
            </a:pPr>
            <a:r>
              <a:rPr lang="en-US" sz="1350" b="1" u="sng" dirty="0">
                <a:solidFill>
                  <a:srgbClr val="000000"/>
                </a:solidFill>
                <a:latin typeface="Calibri"/>
                <a:ea typeface="Calibri"/>
                <a:cs typeface="Calibri"/>
                <a:sym typeface="Calibri"/>
              </a:rPr>
              <a:t>Program Features</a:t>
            </a:r>
            <a:endParaRPr sz="1350" dirty="0">
              <a:solidFill>
                <a:srgbClr val="000000"/>
              </a:solidFill>
              <a:latin typeface="Arial"/>
              <a:ea typeface="Arial"/>
              <a:cs typeface="Arial"/>
              <a:sym typeface="Arial"/>
            </a:endParaRPr>
          </a:p>
          <a:p>
            <a:pPr marL="44054" defTabSz="365125" eaLnBrk="0" fontAlgn="base" hangingPunct="0">
              <a:buClr>
                <a:srgbClr val="000000"/>
              </a:buClr>
              <a:buSzPts val="1600"/>
              <a:defRPr/>
            </a:pPr>
            <a:r>
              <a:rPr lang="en-US" sz="1350" dirty="0">
                <a:solidFill>
                  <a:srgbClr val="000000"/>
                </a:solidFill>
                <a:latin typeface="Calibri"/>
                <a:ea typeface="Calibri"/>
                <a:cs typeface="Calibri"/>
                <a:sym typeface="Calibri"/>
              </a:rPr>
              <a:t>Get answers to your health-related questions: </a:t>
            </a:r>
            <a:endParaRPr sz="1350" dirty="0">
              <a:solidFill>
                <a:srgbClr val="000000"/>
              </a:solidFill>
              <a:latin typeface="Arial"/>
              <a:ea typeface="Arial"/>
              <a:cs typeface="Arial"/>
              <a:sym typeface="Arial"/>
            </a:endParaRPr>
          </a:p>
          <a:p>
            <a:pPr marL="44054" defTabSz="365125" eaLnBrk="0" fontAlgn="base" hangingPunct="0">
              <a:buClr>
                <a:srgbClr val="000000"/>
              </a:buClr>
              <a:buSzPts val="900"/>
              <a:defRPr/>
            </a:pPr>
            <a:endParaRPr sz="1350" dirty="0">
              <a:solidFill>
                <a:srgbClr val="000000"/>
              </a:solidFill>
              <a:latin typeface="Calibri"/>
              <a:ea typeface="Calibri"/>
              <a:cs typeface="Calibri"/>
              <a:sym typeface="Calibri"/>
            </a:endParaRPr>
          </a:p>
          <a:p>
            <a:pPr marL="260747" indent="-133350"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Learn more about a diagnosis. </a:t>
            </a:r>
            <a:endParaRPr sz="1350" dirty="0">
              <a:solidFill>
                <a:srgbClr val="000000"/>
              </a:solidFill>
              <a:latin typeface="Arial"/>
              <a:ea typeface="Arial"/>
              <a:cs typeface="Arial"/>
              <a:sym typeface="Arial"/>
            </a:endParaRPr>
          </a:p>
          <a:p>
            <a:pPr marL="260747" indent="-104775" defTabSz="365125" eaLnBrk="0" fontAlgn="base" hangingPunct="0">
              <a:buClr>
                <a:srgbClr val="000000"/>
              </a:buClr>
              <a:buSzPts val="600"/>
              <a:defRPr/>
            </a:pPr>
            <a:endParaRPr sz="1350" dirty="0">
              <a:solidFill>
                <a:srgbClr val="000000"/>
              </a:solidFill>
              <a:latin typeface="Calibri"/>
              <a:ea typeface="Calibri"/>
              <a:cs typeface="Calibri"/>
              <a:sym typeface="Calibri"/>
            </a:endParaRPr>
          </a:p>
          <a:p>
            <a:pPr marL="260747" indent="-133350"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Decide what type of care meets your needs. Understand symptoms and treatment options. Understand how to take medications safely and effectively. </a:t>
            </a:r>
            <a:endParaRPr sz="1350" dirty="0">
              <a:solidFill>
                <a:srgbClr val="000000"/>
              </a:solidFill>
              <a:latin typeface="Arial"/>
              <a:ea typeface="Arial"/>
              <a:cs typeface="Arial"/>
              <a:sym typeface="Arial"/>
            </a:endParaRPr>
          </a:p>
          <a:p>
            <a:pPr marL="260747" indent="-100013" defTabSz="365125" eaLnBrk="0" fontAlgn="base" hangingPunct="0">
              <a:buClr>
                <a:srgbClr val="000000"/>
              </a:buClr>
              <a:buSzPts val="700"/>
              <a:defRPr/>
            </a:pPr>
            <a:endParaRPr sz="1350" dirty="0">
              <a:solidFill>
                <a:srgbClr val="000000"/>
              </a:solidFill>
              <a:latin typeface="Calibri"/>
              <a:ea typeface="Calibri"/>
              <a:cs typeface="Calibri"/>
              <a:sym typeface="Calibri"/>
            </a:endParaRPr>
          </a:p>
          <a:p>
            <a:pPr marL="260747" indent="-133350"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Find a doctor or hospital and schedule an appointment. </a:t>
            </a:r>
            <a:endParaRPr sz="1350" dirty="0">
              <a:solidFill>
                <a:srgbClr val="000000"/>
              </a:solidFill>
              <a:latin typeface="Arial"/>
              <a:ea typeface="Arial"/>
              <a:cs typeface="Arial"/>
              <a:sym typeface="Arial"/>
            </a:endParaRPr>
          </a:p>
          <a:p>
            <a:pPr marL="260747" indent="-100013" defTabSz="365125" eaLnBrk="0" fontAlgn="base" hangingPunct="0">
              <a:buClr>
                <a:srgbClr val="000000"/>
              </a:buClr>
              <a:buSzPts val="700"/>
              <a:defRPr/>
            </a:pPr>
            <a:endParaRPr sz="1350" dirty="0">
              <a:solidFill>
                <a:srgbClr val="000000"/>
              </a:solidFill>
              <a:latin typeface="Calibri"/>
              <a:ea typeface="Calibri"/>
              <a:cs typeface="Calibri"/>
              <a:sym typeface="Calibri"/>
            </a:endParaRPr>
          </a:p>
          <a:p>
            <a:pPr marL="260747" indent="-133350" defTabSz="365125" eaLnBrk="0" fontAlgn="base" hangingPunct="0">
              <a:buClr>
                <a:srgbClr val="000000"/>
              </a:buClr>
              <a:buSzPts val="1600"/>
              <a:buFont typeface="Arial"/>
              <a:buChar char="•"/>
              <a:defRPr/>
            </a:pPr>
            <a:r>
              <a:rPr lang="en-US" sz="1350" dirty="0">
                <a:solidFill>
                  <a:srgbClr val="000000"/>
                </a:solidFill>
                <a:latin typeface="Calibri"/>
                <a:ea typeface="Calibri"/>
                <a:cs typeface="Calibri"/>
                <a:sym typeface="Calibri"/>
              </a:rPr>
              <a:t>Get information about preventive screening services like health screens and immunizations.</a:t>
            </a:r>
            <a:endParaRPr sz="1350" dirty="0">
              <a:solidFill>
                <a:srgbClr val="484848"/>
              </a:solidFill>
              <a:latin typeface="Calibri"/>
              <a:ea typeface="Calibri"/>
              <a:cs typeface="Calibri"/>
              <a:sym typeface="Calibri"/>
            </a:endParaRPr>
          </a:p>
        </p:txBody>
      </p:sp>
      <p:pic>
        <p:nvPicPr>
          <p:cNvPr id="60421" name="Google Shape;427;p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1" y="1017588"/>
            <a:ext cx="17700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97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047" y="744688"/>
            <a:ext cx="7886700" cy="1098400"/>
          </a:xfrm>
        </p:spPr>
        <p:txBody>
          <a:bodyPr/>
          <a:lstStyle/>
          <a:p>
            <a:r>
              <a:rPr lang="en-US" sz="2400" dirty="0"/>
              <a:t>Mayo Complex Care</a:t>
            </a:r>
          </a:p>
        </p:txBody>
      </p:sp>
      <p:sp>
        <p:nvSpPr>
          <p:cNvPr id="2" name="Slide Number Placeholder 1"/>
          <p:cNvSpPr>
            <a:spLocks noGrp="1"/>
          </p:cNvSpPr>
          <p:nvPr>
            <p:ph type="sldNum" sz="quarter" idx="4294967295"/>
          </p:nvPr>
        </p:nvSpPr>
        <p:spPr>
          <a:xfrm>
            <a:off x="7010400" y="6356350"/>
            <a:ext cx="2133600" cy="366713"/>
          </a:xfrm>
        </p:spPr>
        <p:txBody>
          <a:bodyPr/>
          <a:lstStyle/>
          <a:p>
            <a:fld id="{8AA9A904-569D-48A3-96A8-8F81808CE426}" type="slidenum">
              <a:rPr lang="en-US" altLang="en-US" smtClean="0"/>
              <a:pPr/>
              <a:t>31</a:t>
            </a:fld>
            <a:endParaRPr lang="en-US" altLang="en-US"/>
          </a:p>
        </p:txBody>
      </p:sp>
      <p:pic>
        <p:nvPicPr>
          <p:cNvPr id="3" name="Picture 2"/>
          <p:cNvPicPr>
            <a:picLocks noChangeAspect="1"/>
          </p:cNvPicPr>
          <p:nvPr/>
        </p:nvPicPr>
        <p:blipFill>
          <a:blip r:embed="rId2"/>
          <a:stretch>
            <a:fillRect/>
          </a:stretch>
        </p:blipFill>
        <p:spPr>
          <a:xfrm>
            <a:off x="155047" y="1500188"/>
            <a:ext cx="8698752" cy="3827856"/>
          </a:xfrm>
          <a:prstGeom prst="rect">
            <a:avLst/>
          </a:prstGeom>
        </p:spPr>
      </p:pic>
    </p:spTree>
    <p:extLst>
      <p:ext uri="{BB962C8B-B14F-4D97-AF65-F5344CB8AC3E}">
        <p14:creationId xmlns:p14="http://schemas.microsoft.com/office/powerpoint/2010/main" val="92915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solidFill>
                  <a:schemeClr val="accent2">
                    <a:lumMod val="50000"/>
                  </a:schemeClr>
                </a:solidFill>
              </a:rPr>
              <a:t>Medical - $1,000 Deductible Plan</a:t>
            </a:r>
          </a:p>
        </p:txBody>
      </p:sp>
      <p:graphicFrame>
        <p:nvGraphicFramePr>
          <p:cNvPr id="6" name="Table 5"/>
          <p:cNvGraphicFramePr>
            <a:graphicFrameLocks noGrp="1"/>
          </p:cNvGraphicFramePr>
          <p:nvPr>
            <p:extLst>
              <p:ext uri="{D42A27DB-BD31-4B8C-83A1-F6EECF244321}">
                <p14:modId xmlns:p14="http://schemas.microsoft.com/office/powerpoint/2010/main" val="4249716949"/>
              </p:ext>
            </p:extLst>
          </p:nvPr>
        </p:nvGraphicFramePr>
        <p:xfrm>
          <a:off x="829937" y="1694455"/>
          <a:ext cx="7741186" cy="3677920"/>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20000"/>
                    </a:ext>
                  </a:extLst>
                </a:gridCol>
                <a:gridCol w="4693186">
                  <a:extLst>
                    <a:ext uri="{9D8B030D-6E8A-4147-A177-3AD203B41FA5}">
                      <a16:colId xmlns:a16="http://schemas.microsoft.com/office/drawing/2014/main" val="20001"/>
                    </a:ext>
                  </a:extLst>
                </a:gridCol>
              </a:tblGrid>
              <a:tr h="370840">
                <a:tc gridSpan="2">
                  <a:txBody>
                    <a:bodyPr/>
                    <a:lstStyle/>
                    <a:p>
                      <a:r>
                        <a:rPr lang="en-US" dirty="0"/>
                        <a:t>$1,000 Deductible</a:t>
                      </a:r>
                      <a:r>
                        <a:rPr lang="en-US" baseline="0" dirty="0"/>
                        <a:t> Plan – In Network Benefits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Preventive</a:t>
                      </a:r>
                      <a:r>
                        <a:rPr lang="en-US" baseline="0" dirty="0"/>
                        <a:t> Care</a:t>
                      </a:r>
                      <a:endParaRPr lang="en-US" dirty="0"/>
                    </a:p>
                  </a:txBody>
                  <a:tcPr/>
                </a:tc>
                <a:tc>
                  <a:txBody>
                    <a:bodyPr/>
                    <a:lstStyle/>
                    <a:p>
                      <a:r>
                        <a:rPr lang="en-US" dirty="0"/>
                        <a:t>100%, not subject to deductible</a:t>
                      </a:r>
                    </a:p>
                  </a:txBody>
                  <a:tcPr/>
                </a:tc>
                <a:extLst>
                  <a:ext uri="{0D108BD9-81ED-4DB2-BD59-A6C34878D82A}">
                    <a16:rowId xmlns:a16="http://schemas.microsoft.com/office/drawing/2014/main" val="10001"/>
                  </a:ext>
                </a:extLst>
              </a:tr>
              <a:tr h="370840">
                <a:tc>
                  <a:txBody>
                    <a:bodyPr/>
                    <a:lstStyle/>
                    <a:p>
                      <a:r>
                        <a:rPr lang="en-US" dirty="0"/>
                        <a:t>Deductible</a:t>
                      </a:r>
                    </a:p>
                  </a:txBody>
                  <a:tcPr/>
                </a:tc>
                <a:tc>
                  <a:txBody>
                    <a:bodyPr/>
                    <a:lstStyle/>
                    <a:p>
                      <a:r>
                        <a:rPr lang="en-US" dirty="0"/>
                        <a:t>$1,000 / $2,000</a:t>
                      </a:r>
                    </a:p>
                  </a:txBody>
                  <a:tcPr/>
                </a:tc>
                <a:extLst>
                  <a:ext uri="{0D108BD9-81ED-4DB2-BD59-A6C34878D82A}">
                    <a16:rowId xmlns:a16="http://schemas.microsoft.com/office/drawing/2014/main" val="10002"/>
                  </a:ext>
                </a:extLst>
              </a:tr>
              <a:tr h="370840">
                <a:tc>
                  <a:txBody>
                    <a:bodyPr/>
                    <a:lstStyle/>
                    <a:p>
                      <a:r>
                        <a:rPr lang="en-US" dirty="0"/>
                        <a:t>Out-of-Pocket</a:t>
                      </a:r>
                      <a:r>
                        <a:rPr lang="en-US" baseline="0" dirty="0"/>
                        <a:t> Max (Medical &amp; Rx)</a:t>
                      </a:r>
                      <a:endParaRPr lang="en-US" dirty="0"/>
                    </a:p>
                  </a:txBody>
                  <a:tcPr/>
                </a:tc>
                <a:tc>
                  <a:txBody>
                    <a:bodyPr/>
                    <a:lstStyle/>
                    <a:p>
                      <a:r>
                        <a:rPr lang="en-US" dirty="0"/>
                        <a:t>$2,000 / $4,000</a:t>
                      </a:r>
                    </a:p>
                  </a:txBody>
                  <a:tcPr/>
                </a:tc>
                <a:extLst>
                  <a:ext uri="{0D108BD9-81ED-4DB2-BD59-A6C34878D82A}">
                    <a16:rowId xmlns:a16="http://schemas.microsoft.com/office/drawing/2014/main" val="10003"/>
                  </a:ext>
                </a:extLst>
              </a:tr>
              <a:tr h="370840">
                <a:tc>
                  <a:txBody>
                    <a:bodyPr/>
                    <a:lstStyle/>
                    <a:p>
                      <a:r>
                        <a:rPr lang="en-US" dirty="0"/>
                        <a:t>Office Visits</a:t>
                      </a:r>
                    </a:p>
                  </a:txBody>
                  <a:tcPr/>
                </a:tc>
                <a:tc>
                  <a:txBody>
                    <a:bodyPr/>
                    <a:lstStyle/>
                    <a:p>
                      <a:r>
                        <a:rPr lang="en-US" dirty="0"/>
                        <a:t>80% after deductible</a:t>
                      </a:r>
                    </a:p>
                  </a:txBody>
                  <a:tcPr/>
                </a:tc>
                <a:extLst>
                  <a:ext uri="{0D108BD9-81ED-4DB2-BD59-A6C34878D82A}">
                    <a16:rowId xmlns:a16="http://schemas.microsoft.com/office/drawing/2014/main" val="10004"/>
                  </a:ext>
                </a:extLst>
              </a:tr>
              <a:tr h="370840">
                <a:tc>
                  <a:txBody>
                    <a:bodyPr/>
                    <a:lstStyle/>
                    <a:p>
                      <a:r>
                        <a:rPr lang="en-US" dirty="0"/>
                        <a:t>Inpatient/Outpatient Coverage</a:t>
                      </a:r>
                    </a:p>
                  </a:txBody>
                  <a:tcPr/>
                </a:tc>
                <a:tc>
                  <a:txBody>
                    <a:bodyPr/>
                    <a:lstStyle/>
                    <a:p>
                      <a:r>
                        <a:rPr lang="en-US" dirty="0"/>
                        <a:t>80% after deductible</a:t>
                      </a:r>
                    </a:p>
                  </a:txBody>
                  <a:tcPr/>
                </a:tc>
                <a:extLst>
                  <a:ext uri="{0D108BD9-81ED-4DB2-BD59-A6C34878D82A}">
                    <a16:rowId xmlns:a16="http://schemas.microsoft.com/office/drawing/2014/main" val="10005"/>
                  </a:ext>
                </a:extLst>
              </a:tr>
              <a:tr h="370840">
                <a:tc>
                  <a:txBody>
                    <a:bodyPr/>
                    <a:lstStyle/>
                    <a:p>
                      <a:r>
                        <a:rPr lang="en-US" dirty="0"/>
                        <a:t>Prescription</a:t>
                      </a:r>
                      <a:r>
                        <a:rPr lang="en-US" baseline="0" dirty="0"/>
                        <a:t> Drugs</a:t>
                      </a:r>
                      <a:endParaRPr lang="en-US" dirty="0"/>
                    </a:p>
                  </a:txBody>
                  <a:tcPr/>
                </a:tc>
                <a:tc>
                  <a:txBody>
                    <a:bodyPr/>
                    <a:lstStyle/>
                    <a:p>
                      <a:r>
                        <a:rPr lang="en-US" dirty="0"/>
                        <a:t>Preferred Generic</a:t>
                      </a:r>
                      <a:r>
                        <a:rPr lang="en-US" baseline="0" dirty="0"/>
                        <a:t> - $8 copay</a:t>
                      </a:r>
                    </a:p>
                    <a:p>
                      <a:r>
                        <a:rPr lang="en-US" baseline="0" dirty="0"/>
                        <a:t>Preferred Brand - $20 copay</a:t>
                      </a:r>
                    </a:p>
                    <a:p>
                      <a:r>
                        <a:rPr lang="en-US" baseline="0" dirty="0"/>
                        <a:t>Non-Preferred Brand - $35 copay</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685800" y="1005840"/>
            <a:ext cx="5370566" cy="369332"/>
          </a:xfrm>
          <a:prstGeom prst="rect">
            <a:avLst/>
          </a:prstGeom>
          <a:noFill/>
        </p:spPr>
        <p:txBody>
          <a:bodyPr wrap="square" rtlCol="0">
            <a:spAutoFit/>
          </a:bodyPr>
          <a:lstStyle/>
          <a:p>
            <a:r>
              <a:rPr lang="en-US" b="1" i="1" dirty="0" err="1">
                <a:solidFill>
                  <a:schemeClr val="accent2">
                    <a:lumMod val="50000"/>
                  </a:schemeClr>
                </a:solidFill>
              </a:rPr>
              <a:t>Medica</a:t>
            </a:r>
            <a:endParaRPr lang="en-US" b="1" i="1" dirty="0">
              <a:solidFill>
                <a:schemeClr val="accent2">
                  <a:lumMod val="50000"/>
                </a:schemeClr>
              </a:solidFill>
            </a:endParaRPr>
          </a:p>
        </p:txBody>
      </p:sp>
    </p:spTree>
    <p:extLst>
      <p:ext uri="{BB962C8B-B14F-4D97-AF65-F5344CB8AC3E}">
        <p14:creationId xmlns:p14="http://schemas.microsoft.com/office/powerpoint/2010/main" val="11269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solidFill>
                  <a:schemeClr val="accent2">
                    <a:lumMod val="50000"/>
                  </a:schemeClr>
                </a:solidFill>
              </a:rPr>
              <a:t>Medical – $1,850 VEBA Plan</a:t>
            </a:r>
          </a:p>
        </p:txBody>
      </p:sp>
      <p:graphicFrame>
        <p:nvGraphicFramePr>
          <p:cNvPr id="6" name="Table 5"/>
          <p:cNvGraphicFramePr>
            <a:graphicFrameLocks noGrp="1"/>
          </p:cNvGraphicFramePr>
          <p:nvPr>
            <p:extLst>
              <p:ext uri="{D42A27DB-BD31-4B8C-83A1-F6EECF244321}">
                <p14:modId xmlns:p14="http://schemas.microsoft.com/office/powerpoint/2010/main" val="2939768664"/>
              </p:ext>
            </p:extLst>
          </p:nvPr>
        </p:nvGraphicFramePr>
        <p:xfrm>
          <a:off x="685800" y="1694455"/>
          <a:ext cx="8286750" cy="2865120"/>
        </p:xfrm>
        <a:graphic>
          <a:graphicData uri="http://schemas.openxmlformats.org/drawingml/2006/table">
            <a:tbl>
              <a:tblPr firstRow="1" bandRow="1">
                <a:tableStyleId>{F5AB1C69-6EDB-4FF4-983F-18BD219EF322}</a:tableStyleId>
              </a:tblPr>
              <a:tblGrid>
                <a:gridCol w="3152775">
                  <a:extLst>
                    <a:ext uri="{9D8B030D-6E8A-4147-A177-3AD203B41FA5}">
                      <a16:colId xmlns:a16="http://schemas.microsoft.com/office/drawing/2014/main" val="20000"/>
                    </a:ext>
                  </a:extLst>
                </a:gridCol>
                <a:gridCol w="5133975">
                  <a:extLst>
                    <a:ext uri="{9D8B030D-6E8A-4147-A177-3AD203B41FA5}">
                      <a16:colId xmlns:a16="http://schemas.microsoft.com/office/drawing/2014/main" val="20001"/>
                    </a:ext>
                  </a:extLst>
                </a:gridCol>
              </a:tblGrid>
              <a:tr h="370840">
                <a:tc gridSpan="2">
                  <a:txBody>
                    <a:bodyPr/>
                    <a:lstStyle/>
                    <a:p>
                      <a:r>
                        <a:rPr lang="en-US" dirty="0"/>
                        <a:t>$1,850 VEBA Plan – In</a:t>
                      </a:r>
                      <a:r>
                        <a:rPr lang="en-US" baseline="0" dirty="0"/>
                        <a:t> Network Benefits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Preventive</a:t>
                      </a:r>
                      <a:r>
                        <a:rPr lang="en-US" baseline="0" dirty="0"/>
                        <a:t> Care</a:t>
                      </a:r>
                      <a:endParaRPr lang="en-US" dirty="0"/>
                    </a:p>
                  </a:txBody>
                  <a:tcPr/>
                </a:tc>
                <a:tc>
                  <a:txBody>
                    <a:bodyPr/>
                    <a:lstStyle/>
                    <a:p>
                      <a:r>
                        <a:rPr lang="en-US" dirty="0"/>
                        <a:t>100%,</a:t>
                      </a:r>
                      <a:r>
                        <a:rPr lang="en-US" baseline="0" dirty="0"/>
                        <a:t> not subject to deductible</a:t>
                      </a:r>
                      <a:endParaRPr lang="en-US" dirty="0"/>
                    </a:p>
                  </a:txBody>
                  <a:tcPr/>
                </a:tc>
                <a:extLst>
                  <a:ext uri="{0D108BD9-81ED-4DB2-BD59-A6C34878D82A}">
                    <a16:rowId xmlns:a16="http://schemas.microsoft.com/office/drawing/2014/main" val="10001"/>
                  </a:ext>
                </a:extLst>
              </a:tr>
              <a:tr h="370840">
                <a:tc>
                  <a:txBody>
                    <a:bodyPr/>
                    <a:lstStyle/>
                    <a:p>
                      <a:r>
                        <a:rPr lang="en-US" dirty="0"/>
                        <a:t>Deductible</a:t>
                      </a:r>
                    </a:p>
                  </a:txBody>
                  <a:tcPr/>
                </a:tc>
                <a:tc>
                  <a:txBody>
                    <a:bodyPr/>
                    <a:lstStyle/>
                    <a:p>
                      <a:r>
                        <a:rPr lang="en-US" dirty="0"/>
                        <a:t>$1,850 / $3,700</a:t>
                      </a:r>
                    </a:p>
                  </a:txBody>
                  <a:tcPr/>
                </a:tc>
                <a:extLst>
                  <a:ext uri="{0D108BD9-81ED-4DB2-BD59-A6C34878D82A}">
                    <a16:rowId xmlns:a16="http://schemas.microsoft.com/office/drawing/2014/main" val="10002"/>
                  </a:ext>
                </a:extLst>
              </a:tr>
              <a:tr h="370840">
                <a:tc>
                  <a:txBody>
                    <a:bodyPr/>
                    <a:lstStyle/>
                    <a:p>
                      <a:r>
                        <a:rPr lang="en-US" dirty="0"/>
                        <a:t>Out-of-Pocket</a:t>
                      </a:r>
                      <a:r>
                        <a:rPr lang="en-US" baseline="0" dirty="0"/>
                        <a:t> Max</a:t>
                      </a:r>
                      <a:endParaRPr lang="en-US" dirty="0"/>
                    </a:p>
                  </a:txBody>
                  <a:tcPr/>
                </a:tc>
                <a:tc>
                  <a:txBody>
                    <a:bodyPr/>
                    <a:lstStyle/>
                    <a:p>
                      <a:r>
                        <a:rPr lang="en-US" dirty="0"/>
                        <a:t>$1,850 / $3,700</a:t>
                      </a:r>
                    </a:p>
                  </a:txBody>
                  <a:tcPr/>
                </a:tc>
                <a:extLst>
                  <a:ext uri="{0D108BD9-81ED-4DB2-BD59-A6C34878D82A}">
                    <a16:rowId xmlns:a16="http://schemas.microsoft.com/office/drawing/2014/main" val="10003"/>
                  </a:ext>
                </a:extLst>
              </a:tr>
              <a:tr h="370840">
                <a:tc>
                  <a:txBody>
                    <a:bodyPr/>
                    <a:lstStyle/>
                    <a:p>
                      <a:r>
                        <a:rPr lang="en-US" dirty="0"/>
                        <a:t>Office Visits</a:t>
                      </a:r>
                    </a:p>
                  </a:txBody>
                  <a:tcPr/>
                </a:tc>
                <a:tc>
                  <a:txBody>
                    <a:bodyPr/>
                    <a:lstStyle/>
                    <a:p>
                      <a:r>
                        <a:rPr lang="en-US" dirty="0"/>
                        <a:t>100% after deductible</a:t>
                      </a:r>
                    </a:p>
                  </a:txBody>
                  <a:tcPr/>
                </a:tc>
                <a:extLst>
                  <a:ext uri="{0D108BD9-81ED-4DB2-BD59-A6C34878D82A}">
                    <a16:rowId xmlns:a16="http://schemas.microsoft.com/office/drawing/2014/main" val="10004"/>
                  </a:ext>
                </a:extLst>
              </a:tr>
              <a:tr h="370840">
                <a:tc>
                  <a:txBody>
                    <a:bodyPr/>
                    <a:lstStyle/>
                    <a:p>
                      <a:r>
                        <a:rPr lang="en-US" dirty="0"/>
                        <a:t>Inpatient/Outpatient Coverage</a:t>
                      </a:r>
                    </a:p>
                  </a:txBody>
                  <a:tcPr/>
                </a:tc>
                <a:tc>
                  <a:txBody>
                    <a:bodyPr/>
                    <a:lstStyle/>
                    <a:p>
                      <a:r>
                        <a:rPr lang="en-US" dirty="0"/>
                        <a:t>100% after deductible</a:t>
                      </a:r>
                    </a:p>
                  </a:txBody>
                  <a:tcPr/>
                </a:tc>
                <a:extLst>
                  <a:ext uri="{0D108BD9-81ED-4DB2-BD59-A6C34878D82A}">
                    <a16:rowId xmlns:a16="http://schemas.microsoft.com/office/drawing/2014/main" val="10005"/>
                  </a:ext>
                </a:extLst>
              </a:tr>
              <a:tr h="370840">
                <a:tc>
                  <a:txBody>
                    <a:bodyPr/>
                    <a:lstStyle/>
                    <a:p>
                      <a:r>
                        <a:rPr lang="en-US" dirty="0"/>
                        <a:t>Prescription</a:t>
                      </a:r>
                      <a:r>
                        <a:rPr lang="en-US" baseline="0" dirty="0"/>
                        <a:t> Drugs</a:t>
                      </a:r>
                      <a:endParaRPr lang="en-US" dirty="0"/>
                    </a:p>
                  </a:txBody>
                  <a:tcPr/>
                </a:tc>
                <a:tc>
                  <a:txBody>
                    <a:bodyPr/>
                    <a:lstStyle/>
                    <a:p>
                      <a:r>
                        <a:rPr lang="en-US" baseline="0" dirty="0"/>
                        <a:t>100% after deductible </a:t>
                      </a: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829937" y="1011064"/>
            <a:ext cx="5370566" cy="369332"/>
          </a:xfrm>
          <a:prstGeom prst="rect">
            <a:avLst/>
          </a:prstGeom>
          <a:noFill/>
        </p:spPr>
        <p:txBody>
          <a:bodyPr wrap="square" rtlCol="0">
            <a:spAutoFit/>
          </a:bodyPr>
          <a:lstStyle/>
          <a:p>
            <a:r>
              <a:rPr lang="en-US" b="1" i="1" dirty="0" err="1">
                <a:solidFill>
                  <a:schemeClr val="accent2">
                    <a:lumMod val="50000"/>
                  </a:schemeClr>
                </a:solidFill>
              </a:rPr>
              <a:t>Medica</a:t>
            </a:r>
            <a:endParaRPr lang="en-US" b="1" i="1" dirty="0">
              <a:solidFill>
                <a:schemeClr val="accent2">
                  <a:lumMod val="50000"/>
                </a:schemeClr>
              </a:solidFill>
            </a:endParaRPr>
          </a:p>
        </p:txBody>
      </p:sp>
      <p:sp>
        <p:nvSpPr>
          <p:cNvPr id="2" name="TextBox 1"/>
          <p:cNvSpPr txBox="1"/>
          <p:nvPr/>
        </p:nvSpPr>
        <p:spPr>
          <a:xfrm>
            <a:off x="829937" y="5477691"/>
            <a:ext cx="6171754" cy="646331"/>
          </a:xfrm>
          <a:prstGeom prst="rect">
            <a:avLst/>
          </a:prstGeom>
          <a:noFill/>
        </p:spPr>
        <p:txBody>
          <a:bodyPr wrap="square" rtlCol="0">
            <a:spAutoFit/>
          </a:bodyPr>
          <a:lstStyle/>
          <a:p>
            <a:r>
              <a:rPr lang="en-US" dirty="0">
                <a:solidFill>
                  <a:schemeClr val="accent2">
                    <a:lumMod val="50000"/>
                  </a:schemeClr>
                </a:solidFill>
              </a:rPr>
              <a:t>City will contribute $1,200 into VEBA for single coverage and $2,250 for employee + 1 &amp; family coverage.</a:t>
            </a:r>
          </a:p>
        </p:txBody>
      </p:sp>
    </p:spTree>
    <p:extLst>
      <p:ext uri="{BB962C8B-B14F-4D97-AF65-F5344CB8AC3E}">
        <p14:creationId xmlns:p14="http://schemas.microsoft.com/office/powerpoint/2010/main" val="29067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solidFill>
                  <a:schemeClr val="accent2">
                    <a:lumMod val="50000"/>
                  </a:schemeClr>
                </a:solidFill>
              </a:rPr>
              <a:t>Medical – $3,500 HSA or VEBA </a:t>
            </a:r>
          </a:p>
        </p:txBody>
      </p:sp>
      <p:graphicFrame>
        <p:nvGraphicFramePr>
          <p:cNvPr id="6" name="Table 5"/>
          <p:cNvGraphicFramePr>
            <a:graphicFrameLocks noGrp="1"/>
          </p:cNvGraphicFramePr>
          <p:nvPr>
            <p:extLst>
              <p:ext uri="{D42A27DB-BD31-4B8C-83A1-F6EECF244321}">
                <p14:modId xmlns:p14="http://schemas.microsoft.com/office/powerpoint/2010/main" val="3162379709"/>
              </p:ext>
            </p:extLst>
          </p:nvPr>
        </p:nvGraphicFramePr>
        <p:xfrm>
          <a:off x="829937" y="1694455"/>
          <a:ext cx="8015680" cy="3134360"/>
        </p:xfrm>
        <a:graphic>
          <a:graphicData uri="http://schemas.openxmlformats.org/drawingml/2006/table">
            <a:tbl>
              <a:tblPr firstRow="1" bandRow="1">
                <a:tableStyleId>{00A15C55-8517-42AA-B614-E9B94910E393}</a:tableStyleId>
              </a:tblPr>
              <a:tblGrid>
                <a:gridCol w="3156079">
                  <a:extLst>
                    <a:ext uri="{9D8B030D-6E8A-4147-A177-3AD203B41FA5}">
                      <a16:colId xmlns:a16="http://schemas.microsoft.com/office/drawing/2014/main" val="20000"/>
                    </a:ext>
                  </a:extLst>
                </a:gridCol>
                <a:gridCol w="4859601">
                  <a:extLst>
                    <a:ext uri="{9D8B030D-6E8A-4147-A177-3AD203B41FA5}">
                      <a16:colId xmlns:a16="http://schemas.microsoft.com/office/drawing/2014/main" val="20001"/>
                    </a:ext>
                  </a:extLst>
                </a:gridCol>
              </a:tblGrid>
              <a:tr h="370840">
                <a:tc gridSpan="2">
                  <a:txBody>
                    <a:bodyPr/>
                    <a:lstStyle/>
                    <a:p>
                      <a:r>
                        <a:rPr lang="en-US" dirty="0"/>
                        <a:t>$3,500 HSA or VEBA – In Network</a:t>
                      </a:r>
                      <a:r>
                        <a:rPr lang="en-US" baseline="0" dirty="0"/>
                        <a:t> Benefits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Preventive</a:t>
                      </a:r>
                      <a:r>
                        <a:rPr lang="en-US" baseline="0" dirty="0"/>
                        <a:t> Care</a:t>
                      </a:r>
                      <a:endParaRPr lang="en-US" dirty="0"/>
                    </a:p>
                  </a:txBody>
                  <a:tcPr/>
                </a:tc>
                <a:tc>
                  <a:txBody>
                    <a:bodyPr/>
                    <a:lstStyle/>
                    <a:p>
                      <a:r>
                        <a:rPr lang="en-US" dirty="0"/>
                        <a:t>100%, not subject to deductible</a:t>
                      </a:r>
                    </a:p>
                  </a:txBody>
                  <a:tcPr/>
                </a:tc>
                <a:extLst>
                  <a:ext uri="{0D108BD9-81ED-4DB2-BD59-A6C34878D82A}">
                    <a16:rowId xmlns:a16="http://schemas.microsoft.com/office/drawing/2014/main" val="10001"/>
                  </a:ext>
                </a:extLst>
              </a:tr>
              <a:tr h="370840">
                <a:tc>
                  <a:txBody>
                    <a:bodyPr/>
                    <a:lstStyle/>
                    <a:p>
                      <a:r>
                        <a:rPr lang="en-US" dirty="0"/>
                        <a:t>Deductible</a:t>
                      </a:r>
                    </a:p>
                  </a:txBody>
                  <a:tcPr/>
                </a:tc>
                <a:tc>
                  <a:txBody>
                    <a:bodyPr/>
                    <a:lstStyle/>
                    <a:p>
                      <a:r>
                        <a:rPr lang="en-US" dirty="0"/>
                        <a:t>$3,500 / $7,000</a:t>
                      </a:r>
                      <a:endParaRPr lang="en-US" dirty="0">
                        <a:solidFill>
                          <a:srgbClr val="FF0000"/>
                        </a:solidFill>
                      </a:endParaRPr>
                    </a:p>
                  </a:txBody>
                  <a:tcPr/>
                </a:tc>
                <a:extLst>
                  <a:ext uri="{0D108BD9-81ED-4DB2-BD59-A6C34878D82A}">
                    <a16:rowId xmlns:a16="http://schemas.microsoft.com/office/drawing/2014/main" val="10002"/>
                  </a:ext>
                </a:extLst>
              </a:tr>
              <a:tr h="370840">
                <a:tc>
                  <a:txBody>
                    <a:bodyPr/>
                    <a:lstStyle/>
                    <a:p>
                      <a:r>
                        <a:rPr lang="en-US" dirty="0"/>
                        <a:t>Out-of-Pocket</a:t>
                      </a:r>
                      <a:r>
                        <a:rPr lang="en-US" baseline="0" dirty="0"/>
                        <a:t> Max</a:t>
                      </a:r>
                      <a:endParaRPr lang="en-US" dirty="0"/>
                    </a:p>
                  </a:txBody>
                  <a:tcPr/>
                </a:tc>
                <a:tc>
                  <a:txBody>
                    <a:bodyPr/>
                    <a:lstStyle/>
                    <a:p>
                      <a:r>
                        <a:rPr lang="en-US" dirty="0"/>
                        <a:t>$3,500 / $7,000</a:t>
                      </a:r>
                      <a:endParaRPr lang="en-US" dirty="0">
                        <a:solidFill>
                          <a:srgbClr val="FF0000"/>
                        </a:solidFill>
                      </a:endParaRPr>
                    </a:p>
                  </a:txBody>
                  <a:tcPr/>
                </a:tc>
                <a:extLst>
                  <a:ext uri="{0D108BD9-81ED-4DB2-BD59-A6C34878D82A}">
                    <a16:rowId xmlns:a16="http://schemas.microsoft.com/office/drawing/2014/main" val="10003"/>
                  </a:ext>
                </a:extLst>
              </a:tr>
              <a:tr h="370840">
                <a:tc>
                  <a:txBody>
                    <a:bodyPr/>
                    <a:lstStyle/>
                    <a:p>
                      <a:r>
                        <a:rPr lang="en-US" dirty="0"/>
                        <a:t>Office Visits</a:t>
                      </a:r>
                    </a:p>
                  </a:txBody>
                  <a:tcPr/>
                </a:tc>
                <a:tc>
                  <a:txBody>
                    <a:bodyPr/>
                    <a:lstStyle/>
                    <a:p>
                      <a:r>
                        <a:rPr lang="en-US" dirty="0"/>
                        <a:t>100% after deductible</a:t>
                      </a:r>
                    </a:p>
                  </a:txBody>
                  <a:tcPr/>
                </a:tc>
                <a:extLst>
                  <a:ext uri="{0D108BD9-81ED-4DB2-BD59-A6C34878D82A}">
                    <a16:rowId xmlns:a16="http://schemas.microsoft.com/office/drawing/2014/main" val="10004"/>
                  </a:ext>
                </a:extLst>
              </a:tr>
              <a:tr h="370840">
                <a:tc>
                  <a:txBody>
                    <a:bodyPr/>
                    <a:lstStyle/>
                    <a:p>
                      <a:r>
                        <a:rPr lang="en-US" dirty="0"/>
                        <a:t>Inpatient/Outpatient Coverage</a:t>
                      </a:r>
                    </a:p>
                  </a:txBody>
                  <a:tcPr/>
                </a:tc>
                <a:tc>
                  <a:txBody>
                    <a:bodyPr/>
                    <a:lstStyle/>
                    <a:p>
                      <a:r>
                        <a:rPr lang="en-US" dirty="0"/>
                        <a:t>100% after deductible</a:t>
                      </a:r>
                    </a:p>
                  </a:txBody>
                  <a:tcPr/>
                </a:tc>
                <a:extLst>
                  <a:ext uri="{0D108BD9-81ED-4DB2-BD59-A6C34878D82A}">
                    <a16:rowId xmlns:a16="http://schemas.microsoft.com/office/drawing/2014/main" val="10005"/>
                  </a:ext>
                </a:extLst>
              </a:tr>
              <a:tr h="370840">
                <a:tc>
                  <a:txBody>
                    <a:bodyPr/>
                    <a:lstStyle/>
                    <a:p>
                      <a:r>
                        <a:rPr lang="en-US" dirty="0"/>
                        <a:t>Prescription</a:t>
                      </a:r>
                      <a:r>
                        <a:rPr lang="en-US" baseline="0" dirty="0"/>
                        <a:t> Drugs</a:t>
                      </a:r>
                      <a:endParaRPr lang="en-US" dirty="0"/>
                    </a:p>
                  </a:txBody>
                  <a:tcPr/>
                </a:tc>
                <a:tc>
                  <a:txBody>
                    <a:bodyPr/>
                    <a:lstStyle/>
                    <a:p>
                      <a:r>
                        <a:rPr lang="en-US" baseline="0" dirty="0"/>
                        <a:t>100% after deductible</a:t>
                      </a:r>
                    </a:p>
                    <a:p>
                      <a:r>
                        <a:rPr lang="en-US" b="1" baseline="0" dirty="0">
                          <a:solidFill>
                            <a:srgbClr val="FF0000"/>
                          </a:solidFill>
                        </a:rPr>
                        <a:t>Preventive drugs – 100%</a:t>
                      </a:r>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829937" y="5477691"/>
            <a:ext cx="6171754" cy="646331"/>
          </a:xfrm>
          <a:prstGeom prst="rect">
            <a:avLst/>
          </a:prstGeom>
          <a:noFill/>
        </p:spPr>
        <p:txBody>
          <a:bodyPr wrap="square" rtlCol="0">
            <a:spAutoFit/>
          </a:bodyPr>
          <a:lstStyle/>
          <a:p>
            <a:r>
              <a:rPr lang="en-US" dirty="0">
                <a:solidFill>
                  <a:schemeClr val="accent2">
                    <a:lumMod val="50000"/>
                  </a:schemeClr>
                </a:solidFill>
              </a:rPr>
              <a:t>City will contribute $2,400 into HSA or VEBA for single coverage and $4,000 for employee + 1 &amp; family coverage.</a:t>
            </a:r>
          </a:p>
        </p:txBody>
      </p:sp>
      <p:sp>
        <p:nvSpPr>
          <p:cNvPr id="8" name="TextBox 7"/>
          <p:cNvSpPr txBox="1"/>
          <p:nvPr/>
        </p:nvSpPr>
        <p:spPr>
          <a:xfrm>
            <a:off x="838200" y="1135233"/>
            <a:ext cx="5370566" cy="369332"/>
          </a:xfrm>
          <a:prstGeom prst="rect">
            <a:avLst/>
          </a:prstGeom>
          <a:noFill/>
        </p:spPr>
        <p:txBody>
          <a:bodyPr wrap="square" rtlCol="0">
            <a:spAutoFit/>
          </a:bodyPr>
          <a:lstStyle/>
          <a:p>
            <a:r>
              <a:rPr lang="en-US" b="1" i="1" dirty="0" err="1">
                <a:solidFill>
                  <a:schemeClr val="accent2">
                    <a:lumMod val="50000"/>
                  </a:schemeClr>
                </a:solidFill>
              </a:rPr>
              <a:t>Medica</a:t>
            </a:r>
            <a:endParaRPr lang="en-US" b="1" i="1" dirty="0">
              <a:solidFill>
                <a:schemeClr val="accent2">
                  <a:lumMod val="50000"/>
                </a:schemeClr>
              </a:solidFill>
            </a:endParaRPr>
          </a:p>
        </p:txBody>
      </p:sp>
    </p:spTree>
    <p:extLst>
      <p:ext uri="{BB962C8B-B14F-4D97-AF65-F5344CB8AC3E}">
        <p14:creationId xmlns:p14="http://schemas.microsoft.com/office/powerpoint/2010/main" val="239919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413" y="0"/>
            <a:ext cx="5943600" cy="822960"/>
          </a:xfrm>
        </p:spPr>
        <p:txBody>
          <a:bodyPr>
            <a:normAutofit/>
          </a:bodyPr>
          <a:lstStyle/>
          <a:p>
            <a:r>
              <a:rPr lang="en-US" sz="2800" dirty="0">
                <a:solidFill>
                  <a:schemeClr val="accent2">
                    <a:lumMod val="50000"/>
                  </a:schemeClr>
                </a:solidFill>
              </a:rPr>
              <a:t>Medical – $3,500 HSA or VEBA </a:t>
            </a:r>
          </a:p>
        </p:txBody>
      </p:sp>
      <p:sp>
        <p:nvSpPr>
          <p:cNvPr id="8" name="TextBox 7"/>
          <p:cNvSpPr txBox="1"/>
          <p:nvPr/>
        </p:nvSpPr>
        <p:spPr>
          <a:xfrm>
            <a:off x="273996" y="822960"/>
            <a:ext cx="5370566" cy="369332"/>
          </a:xfrm>
          <a:prstGeom prst="rect">
            <a:avLst/>
          </a:prstGeom>
          <a:noFill/>
        </p:spPr>
        <p:txBody>
          <a:bodyPr wrap="square" rtlCol="0">
            <a:spAutoFit/>
          </a:bodyPr>
          <a:lstStyle/>
          <a:p>
            <a:r>
              <a:rPr lang="en-US" b="1" i="1" dirty="0">
                <a:solidFill>
                  <a:schemeClr val="accent2">
                    <a:lumMod val="50000"/>
                  </a:schemeClr>
                </a:solidFill>
              </a:rPr>
              <a:t>Hybrid feature</a:t>
            </a:r>
          </a:p>
        </p:txBody>
      </p:sp>
      <p:graphicFrame>
        <p:nvGraphicFramePr>
          <p:cNvPr id="4" name="Diagram 3">
            <a:extLst>
              <a:ext uri="{FF2B5EF4-FFF2-40B4-BE49-F238E27FC236}">
                <a16:creationId xmlns:a16="http://schemas.microsoft.com/office/drawing/2014/main" id="{ECADD3EA-29F7-99D6-A46D-643FE193EC38}"/>
              </a:ext>
            </a:extLst>
          </p:cNvPr>
          <p:cNvGraphicFramePr/>
          <p:nvPr>
            <p:extLst>
              <p:ext uri="{D42A27DB-BD31-4B8C-83A1-F6EECF244321}">
                <p14:modId xmlns:p14="http://schemas.microsoft.com/office/powerpoint/2010/main" val="1407137043"/>
              </p:ext>
            </p:extLst>
          </p:nvPr>
        </p:nvGraphicFramePr>
        <p:xfrm>
          <a:off x="535021" y="1624707"/>
          <a:ext cx="7169285" cy="390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274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484725" y="2267072"/>
            <a:ext cx="8174567" cy="2259446"/>
            <a:chOff x="824790" y="1663341"/>
            <a:chExt cx="7395285" cy="2044053"/>
          </a:xfrm>
        </p:grpSpPr>
        <p:grpSp>
          <p:nvGrpSpPr>
            <p:cNvPr id="30" name="Group 29"/>
            <p:cNvGrpSpPr/>
            <p:nvPr/>
          </p:nvGrpSpPr>
          <p:grpSpPr>
            <a:xfrm>
              <a:off x="824790" y="1980135"/>
              <a:ext cx="7395285" cy="724832"/>
              <a:chOff x="1142148" y="1674524"/>
              <a:chExt cx="6858852" cy="724832"/>
            </a:xfrm>
          </p:grpSpPr>
          <p:sp>
            <p:nvSpPr>
              <p:cNvPr id="4" name="Freeform 2">
                <a:extLst>
                  <a:ext uri="{FF2B5EF4-FFF2-40B4-BE49-F238E27FC236}">
                    <a16:creationId xmlns:a16="http://schemas.microsoft.com/office/drawing/2014/main" id="{89C93DB9-B2B0-A649-9C8A-5A2362102D43}"/>
                  </a:ext>
                </a:extLst>
              </p:cNvPr>
              <p:cNvSpPr>
                <a:spLocks noChangeArrowheads="1"/>
              </p:cNvSpPr>
              <p:nvPr/>
            </p:nvSpPr>
            <p:spPr bwMode="auto">
              <a:xfrm>
                <a:off x="1142148" y="1674524"/>
                <a:ext cx="6858852" cy="724832"/>
              </a:xfrm>
              <a:custGeom>
                <a:avLst/>
                <a:gdLst>
                  <a:gd name="T0" fmla="*/ 0 w 19570"/>
                  <a:gd name="T1" fmla="*/ 2069 h 2070"/>
                  <a:gd name="T2" fmla="*/ 19569 w 19570"/>
                  <a:gd name="T3" fmla="*/ 2069 h 2070"/>
                  <a:gd name="T4" fmla="*/ 19569 w 19570"/>
                  <a:gd name="T5" fmla="*/ 0 h 2070"/>
                  <a:gd name="T6" fmla="*/ 0 w 19570"/>
                  <a:gd name="T7" fmla="*/ 0 h 2070"/>
                  <a:gd name="T8" fmla="*/ 0 w 19570"/>
                  <a:gd name="T9" fmla="*/ 2069 h 2070"/>
                </a:gdLst>
                <a:ahLst/>
                <a:cxnLst>
                  <a:cxn ang="0">
                    <a:pos x="T0" y="T1"/>
                  </a:cxn>
                  <a:cxn ang="0">
                    <a:pos x="T2" y="T3"/>
                  </a:cxn>
                  <a:cxn ang="0">
                    <a:pos x="T4" y="T5"/>
                  </a:cxn>
                  <a:cxn ang="0">
                    <a:pos x="T6" y="T7"/>
                  </a:cxn>
                  <a:cxn ang="0">
                    <a:pos x="T8" y="T9"/>
                  </a:cxn>
                </a:cxnLst>
                <a:rect l="0" t="0" r="r" b="b"/>
                <a:pathLst>
                  <a:path w="19570" h="2070">
                    <a:moveTo>
                      <a:pt x="0" y="2069"/>
                    </a:moveTo>
                    <a:lnTo>
                      <a:pt x="19569" y="2069"/>
                    </a:lnTo>
                    <a:lnTo>
                      <a:pt x="19569" y="0"/>
                    </a:lnTo>
                    <a:lnTo>
                      <a:pt x="0" y="0"/>
                    </a:lnTo>
                    <a:lnTo>
                      <a:pt x="0" y="2069"/>
                    </a:lnTo>
                  </a:path>
                </a:pathLst>
              </a:custGeom>
              <a:solidFill>
                <a:schemeClr val="tx2">
                  <a:lumMod val="20000"/>
                  <a:lumOff val="80000"/>
                </a:scheme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5" name="Freeform 3">
                <a:extLst>
                  <a:ext uri="{FF2B5EF4-FFF2-40B4-BE49-F238E27FC236}">
                    <a16:creationId xmlns:a16="http://schemas.microsoft.com/office/drawing/2014/main" id="{26C1B895-9818-E344-A7AB-7456A11A3187}"/>
                  </a:ext>
                </a:extLst>
              </p:cNvPr>
              <p:cNvSpPr>
                <a:spLocks noChangeArrowheads="1"/>
              </p:cNvSpPr>
              <p:nvPr/>
            </p:nvSpPr>
            <p:spPr bwMode="auto">
              <a:xfrm>
                <a:off x="1226350" y="2048453"/>
                <a:ext cx="6715123" cy="29364"/>
              </a:xfrm>
              <a:custGeom>
                <a:avLst/>
                <a:gdLst>
                  <a:gd name="T0" fmla="*/ 19161 w 19162"/>
                  <a:gd name="T1" fmla="*/ 82 h 83"/>
                  <a:gd name="T2" fmla="*/ 18754 w 19162"/>
                  <a:gd name="T3" fmla="*/ 0 h 83"/>
                  <a:gd name="T4" fmla="*/ 17938 w 19162"/>
                  <a:gd name="T5" fmla="*/ 82 h 83"/>
                  <a:gd name="T6" fmla="*/ 18346 w 19162"/>
                  <a:gd name="T7" fmla="*/ 0 h 83"/>
                  <a:gd name="T8" fmla="*/ 17938 w 19162"/>
                  <a:gd name="T9" fmla="*/ 82 h 83"/>
                  <a:gd name="T10" fmla="*/ 17531 w 19162"/>
                  <a:gd name="T11" fmla="*/ 82 h 83"/>
                  <a:gd name="T12" fmla="*/ 17123 w 19162"/>
                  <a:gd name="T13" fmla="*/ 0 h 83"/>
                  <a:gd name="T14" fmla="*/ 16308 w 19162"/>
                  <a:gd name="T15" fmla="*/ 82 h 83"/>
                  <a:gd name="T16" fmla="*/ 16715 w 19162"/>
                  <a:gd name="T17" fmla="*/ 0 h 83"/>
                  <a:gd name="T18" fmla="*/ 16308 w 19162"/>
                  <a:gd name="T19" fmla="*/ 82 h 83"/>
                  <a:gd name="T20" fmla="*/ 15900 w 19162"/>
                  <a:gd name="T21" fmla="*/ 82 h 83"/>
                  <a:gd name="T22" fmla="*/ 15492 w 19162"/>
                  <a:gd name="T23" fmla="*/ 0 h 83"/>
                  <a:gd name="T24" fmla="*/ 14677 w 19162"/>
                  <a:gd name="T25" fmla="*/ 82 h 83"/>
                  <a:gd name="T26" fmla="*/ 15084 w 19162"/>
                  <a:gd name="T27" fmla="*/ 0 h 83"/>
                  <a:gd name="T28" fmla="*/ 14677 w 19162"/>
                  <a:gd name="T29" fmla="*/ 82 h 83"/>
                  <a:gd name="T30" fmla="*/ 14269 w 19162"/>
                  <a:gd name="T31" fmla="*/ 82 h 83"/>
                  <a:gd name="T32" fmla="*/ 13861 w 19162"/>
                  <a:gd name="T33" fmla="*/ 0 h 83"/>
                  <a:gd name="T34" fmla="*/ 13046 w 19162"/>
                  <a:gd name="T35" fmla="*/ 82 h 83"/>
                  <a:gd name="T36" fmla="*/ 13453 w 19162"/>
                  <a:gd name="T37" fmla="*/ 0 h 83"/>
                  <a:gd name="T38" fmla="*/ 13046 w 19162"/>
                  <a:gd name="T39" fmla="*/ 82 h 83"/>
                  <a:gd name="T40" fmla="*/ 12638 w 19162"/>
                  <a:gd name="T41" fmla="*/ 82 h 83"/>
                  <a:gd name="T42" fmla="*/ 12230 w 19162"/>
                  <a:gd name="T43" fmla="*/ 0 h 83"/>
                  <a:gd name="T44" fmla="*/ 11415 w 19162"/>
                  <a:gd name="T45" fmla="*/ 82 h 83"/>
                  <a:gd name="T46" fmla="*/ 11822 w 19162"/>
                  <a:gd name="T47" fmla="*/ 0 h 83"/>
                  <a:gd name="T48" fmla="*/ 11415 w 19162"/>
                  <a:gd name="T49" fmla="*/ 82 h 83"/>
                  <a:gd name="T50" fmla="*/ 11007 w 19162"/>
                  <a:gd name="T51" fmla="*/ 82 h 83"/>
                  <a:gd name="T52" fmla="*/ 10599 w 19162"/>
                  <a:gd name="T53" fmla="*/ 0 h 83"/>
                  <a:gd name="T54" fmla="*/ 9785 w 19162"/>
                  <a:gd name="T55" fmla="*/ 82 h 83"/>
                  <a:gd name="T56" fmla="*/ 10192 w 19162"/>
                  <a:gd name="T57" fmla="*/ 0 h 83"/>
                  <a:gd name="T58" fmla="*/ 9785 w 19162"/>
                  <a:gd name="T59" fmla="*/ 82 h 83"/>
                  <a:gd name="T60" fmla="*/ 9377 w 19162"/>
                  <a:gd name="T61" fmla="*/ 82 h 83"/>
                  <a:gd name="T62" fmla="*/ 8970 w 19162"/>
                  <a:gd name="T63" fmla="*/ 0 h 83"/>
                  <a:gd name="T64" fmla="*/ 8154 w 19162"/>
                  <a:gd name="T65" fmla="*/ 82 h 83"/>
                  <a:gd name="T66" fmla="*/ 8562 w 19162"/>
                  <a:gd name="T67" fmla="*/ 0 h 83"/>
                  <a:gd name="T68" fmla="*/ 8154 w 19162"/>
                  <a:gd name="T69" fmla="*/ 82 h 83"/>
                  <a:gd name="T70" fmla="*/ 7747 w 19162"/>
                  <a:gd name="T71" fmla="*/ 82 h 83"/>
                  <a:gd name="T72" fmla="*/ 7339 w 19162"/>
                  <a:gd name="T73" fmla="*/ 0 h 83"/>
                  <a:gd name="T74" fmla="*/ 6524 w 19162"/>
                  <a:gd name="T75" fmla="*/ 82 h 83"/>
                  <a:gd name="T76" fmla="*/ 6931 w 19162"/>
                  <a:gd name="T77" fmla="*/ 0 h 83"/>
                  <a:gd name="T78" fmla="*/ 6524 w 19162"/>
                  <a:gd name="T79" fmla="*/ 82 h 83"/>
                  <a:gd name="T80" fmla="*/ 6116 w 19162"/>
                  <a:gd name="T81" fmla="*/ 82 h 83"/>
                  <a:gd name="T82" fmla="*/ 5708 w 19162"/>
                  <a:gd name="T83" fmla="*/ 0 h 83"/>
                  <a:gd name="T84" fmla="*/ 4893 w 19162"/>
                  <a:gd name="T85" fmla="*/ 82 h 83"/>
                  <a:gd name="T86" fmla="*/ 5301 w 19162"/>
                  <a:gd name="T87" fmla="*/ 0 h 83"/>
                  <a:gd name="T88" fmla="*/ 4893 w 19162"/>
                  <a:gd name="T89" fmla="*/ 82 h 83"/>
                  <a:gd name="T90" fmla="*/ 4485 w 19162"/>
                  <a:gd name="T91" fmla="*/ 82 h 83"/>
                  <a:gd name="T92" fmla="*/ 4077 w 19162"/>
                  <a:gd name="T93" fmla="*/ 0 h 83"/>
                  <a:gd name="T94" fmla="*/ 3262 w 19162"/>
                  <a:gd name="T95" fmla="*/ 82 h 83"/>
                  <a:gd name="T96" fmla="*/ 3670 w 19162"/>
                  <a:gd name="T97" fmla="*/ 0 h 83"/>
                  <a:gd name="T98" fmla="*/ 3262 w 19162"/>
                  <a:gd name="T99" fmla="*/ 82 h 83"/>
                  <a:gd name="T100" fmla="*/ 2854 w 19162"/>
                  <a:gd name="T101" fmla="*/ 82 h 83"/>
                  <a:gd name="T102" fmla="*/ 2446 w 19162"/>
                  <a:gd name="T103" fmla="*/ 0 h 83"/>
                  <a:gd name="T104" fmla="*/ 1631 w 19162"/>
                  <a:gd name="T105" fmla="*/ 82 h 83"/>
                  <a:gd name="T106" fmla="*/ 2038 w 19162"/>
                  <a:gd name="T107" fmla="*/ 0 h 83"/>
                  <a:gd name="T108" fmla="*/ 1631 w 19162"/>
                  <a:gd name="T109" fmla="*/ 82 h 83"/>
                  <a:gd name="T110" fmla="*/ 1223 w 19162"/>
                  <a:gd name="T111" fmla="*/ 82 h 83"/>
                  <a:gd name="T112" fmla="*/ 815 w 19162"/>
                  <a:gd name="T113" fmla="*/ 0 h 83"/>
                  <a:gd name="T114" fmla="*/ 0 w 19162"/>
                  <a:gd name="T115" fmla="*/ 82 h 83"/>
                  <a:gd name="T116" fmla="*/ 408 w 19162"/>
                  <a:gd name="T117" fmla="*/ 0 h 83"/>
                  <a:gd name="T118" fmla="*/ 0 w 19162"/>
                  <a:gd name="T1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162" h="83">
                    <a:moveTo>
                      <a:pt x="18754" y="82"/>
                    </a:moveTo>
                    <a:lnTo>
                      <a:pt x="19161" y="82"/>
                    </a:lnTo>
                    <a:lnTo>
                      <a:pt x="19161" y="0"/>
                    </a:lnTo>
                    <a:lnTo>
                      <a:pt x="18754" y="0"/>
                    </a:lnTo>
                    <a:lnTo>
                      <a:pt x="18754" y="82"/>
                    </a:lnTo>
                    <a:close/>
                    <a:moveTo>
                      <a:pt x="17938" y="82"/>
                    </a:moveTo>
                    <a:lnTo>
                      <a:pt x="18346" y="82"/>
                    </a:lnTo>
                    <a:lnTo>
                      <a:pt x="18346" y="0"/>
                    </a:lnTo>
                    <a:lnTo>
                      <a:pt x="17938" y="0"/>
                    </a:lnTo>
                    <a:lnTo>
                      <a:pt x="17938" y="82"/>
                    </a:lnTo>
                    <a:close/>
                    <a:moveTo>
                      <a:pt x="17123" y="82"/>
                    </a:moveTo>
                    <a:lnTo>
                      <a:pt x="17531" y="82"/>
                    </a:lnTo>
                    <a:lnTo>
                      <a:pt x="17531" y="0"/>
                    </a:lnTo>
                    <a:lnTo>
                      <a:pt x="17123" y="0"/>
                    </a:lnTo>
                    <a:lnTo>
                      <a:pt x="17123" y="82"/>
                    </a:lnTo>
                    <a:close/>
                    <a:moveTo>
                      <a:pt x="16308" y="82"/>
                    </a:moveTo>
                    <a:lnTo>
                      <a:pt x="16715" y="82"/>
                    </a:lnTo>
                    <a:lnTo>
                      <a:pt x="16715" y="0"/>
                    </a:lnTo>
                    <a:lnTo>
                      <a:pt x="16308" y="0"/>
                    </a:lnTo>
                    <a:lnTo>
                      <a:pt x="16308" y="82"/>
                    </a:lnTo>
                    <a:close/>
                    <a:moveTo>
                      <a:pt x="15492" y="82"/>
                    </a:moveTo>
                    <a:lnTo>
                      <a:pt x="15900" y="82"/>
                    </a:lnTo>
                    <a:lnTo>
                      <a:pt x="15900" y="0"/>
                    </a:lnTo>
                    <a:lnTo>
                      <a:pt x="15492" y="0"/>
                    </a:lnTo>
                    <a:lnTo>
                      <a:pt x="15492" y="82"/>
                    </a:lnTo>
                    <a:close/>
                    <a:moveTo>
                      <a:pt x="14677" y="82"/>
                    </a:moveTo>
                    <a:lnTo>
                      <a:pt x="15084" y="82"/>
                    </a:lnTo>
                    <a:lnTo>
                      <a:pt x="15084" y="0"/>
                    </a:lnTo>
                    <a:lnTo>
                      <a:pt x="14677" y="0"/>
                    </a:lnTo>
                    <a:lnTo>
                      <a:pt x="14677" y="82"/>
                    </a:lnTo>
                    <a:close/>
                    <a:moveTo>
                      <a:pt x="13861" y="82"/>
                    </a:moveTo>
                    <a:lnTo>
                      <a:pt x="14269" y="82"/>
                    </a:lnTo>
                    <a:lnTo>
                      <a:pt x="14269" y="0"/>
                    </a:lnTo>
                    <a:lnTo>
                      <a:pt x="13861" y="0"/>
                    </a:lnTo>
                    <a:lnTo>
                      <a:pt x="13861" y="82"/>
                    </a:lnTo>
                    <a:close/>
                    <a:moveTo>
                      <a:pt x="13046" y="82"/>
                    </a:moveTo>
                    <a:lnTo>
                      <a:pt x="13453" y="82"/>
                    </a:lnTo>
                    <a:lnTo>
                      <a:pt x="13453" y="0"/>
                    </a:lnTo>
                    <a:lnTo>
                      <a:pt x="13046" y="0"/>
                    </a:lnTo>
                    <a:lnTo>
                      <a:pt x="13046" y="82"/>
                    </a:lnTo>
                    <a:close/>
                    <a:moveTo>
                      <a:pt x="12230" y="82"/>
                    </a:moveTo>
                    <a:lnTo>
                      <a:pt x="12638" y="82"/>
                    </a:lnTo>
                    <a:lnTo>
                      <a:pt x="12638" y="0"/>
                    </a:lnTo>
                    <a:lnTo>
                      <a:pt x="12230" y="0"/>
                    </a:lnTo>
                    <a:lnTo>
                      <a:pt x="12230" y="82"/>
                    </a:lnTo>
                    <a:close/>
                    <a:moveTo>
                      <a:pt x="11415" y="82"/>
                    </a:moveTo>
                    <a:lnTo>
                      <a:pt x="11822" y="82"/>
                    </a:lnTo>
                    <a:lnTo>
                      <a:pt x="11822" y="0"/>
                    </a:lnTo>
                    <a:lnTo>
                      <a:pt x="11415" y="0"/>
                    </a:lnTo>
                    <a:lnTo>
                      <a:pt x="11415" y="82"/>
                    </a:lnTo>
                    <a:close/>
                    <a:moveTo>
                      <a:pt x="10599" y="82"/>
                    </a:moveTo>
                    <a:lnTo>
                      <a:pt x="11007" y="82"/>
                    </a:lnTo>
                    <a:lnTo>
                      <a:pt x="11007" y="0"/>
                    </a:lnTo>
                    <a:lnTo>
                      <a:pt x="10599" y="0"/>
                    </a:lnTo>
                    <a:lnTo>
                      <a:pt x="10599" y="82"/>
                    </a:lnTo>
                    <a:close/>
                    <a:moveTo>
                      <a:pt x="9785" y="82"/>
                    </a:moveTo>
                    <a:lnTo>
                      <a:pt x="10192" y="82"/>
                    </a:lnTo>
                    <a:lnTo>
                      <a:pt x="10192" y="0"/>
                    </a:lnTo>
                    <a:lnTo>
                      <a:pt x="9785" y="0"/>
                    </a:lnTo>
                    <a:lnTo>
                      <a:pt x="9785" y="82"/>
                    </a:lnTo>
                    <a:close/>
                    <a:moveTo>
                      <a:pt x="8970" y="82"/>
                    </a:moveTo>
                    <a:lnTo>
                      <a:pt x="9377" y="82"/>
                    </a:lnTo>
                    <a:lnTo>
                      <a:pt x="9377" y="0"/>
                    </a:lnTo>
                    <a:lnTo>
                      <a:pt x="8970" y="0"/>
                    </a:lnTo>
                    <a:lnTo>
                      <a:pt x="8970" y="82"/>
                    </a:lnTo>
                    <a:close/>
                    <a:moveTo>
                      <a:pt x="8154" y="82"/>
                    </a:moveTo>
                    <a:lnTo>
                      <a:pt x="8562" y="82"/>
                    </a:lnTo>
                    <a:lnTo>
                      <a:pt x="8562" y="0"/>
                    </a:lnTo>
                    <a:lnTo>
                      <a:pt x="8154" y="0"/>
                    </a:lnTo>
                    <a:lnTo>
                      <a:pt x="8154" y="82"/>
                    </a:lnTo>
                    <a:close/>
                    <a:moveTo>
                      <a:pt x="7339" y="82"/>
                    </a:moveTo>
                    <a:lnTo>
                      <a:pt x="7747" y="82"/>
                    </a:lnTo>
                    <a:lnTo>
                      <a:pt x="7747" y="0"/>
                    </a:lnTo>
                    <a:lnTo>
                      <a:pt x="7339" y="0"/>
                    </a:lnTo>
                    <a:lnTo>
                      <a:pt x="7339" y="82"/>
                    </a:lnTo>
                    <a:close/>
                    <a:moveTo>
                      <a:pt x="6524" y="82"/>
                    </a:moveTo>
                    <a:lnTo>
                      <a:pt x="6931" y="82"/>
                    </a:lnTo>
                    <a:lnTo>
                      <a:pt x="6931" y="0"/>
                    </a:lnTo>
                    <a:lnTo>
                      <a:pt x="6524" y="0"/>
                    </a:lnTo>
                    <a:lnTo>
                      <a:pt x="6524" y="82"/>
                    </a:lnTo>
                    <a:close/>
                    <a:moveTo>
                      <a:pt x="5708" y="82"/>
                    </a:moveTo>
                    <a:lnTo>
                      <a:pt x="6116" y="82"/>
                    </a:lnTo>
                    <a:lnTo>
                      <a:pt x="6116" y="0"/>
                    </a:lnTo>
                    <a:lnTo>
                      <a:pt x="5708" y="0"/>
                    </a:lnTo>
                    <a:lnTo>
                      <a:pt x="5708" y="82"/>
                    </a:lnTo>
                    <a:close/>
                    <a:moveTo>
                      <a:pt x="4893" y="82"/>
                    </a:moveTo>
                    <a:lnTo>
                      <a:pt x="5301" y="82"/>
                    </a:lnTo>
                    <a:lnTo>
                      <a:pt x="5301" y="0"/>
                    </a:lnTo>
                    <a:lnTo>
                      <a:pt x="4893" y="0"/>
                    </a:lnTo>
                    <a:lnTo>
                      <a:pt x="4893" y="82"/>
                    </a:lnTo>
                    <a:close/>
                    <a:moveTo>
                      <a:pt x="4077" y="82"/>
                    </a:moveTo>
                    <a:lnTo>
                      <a:pt x="4485" y="82"/>
                    </a:lnTo>
                    <a:lnTo>
                      <a:pt x="4485" y="0"/>
                    </a:lnTo>
                    <a:lnTo>
                      <a:pt x="4077" y="0"/>
                    </a:lnTo>
                    <a:lnTo>
                      <a:pt x="4077" y="82"/>
                    </a:lnTo>
                    <a:close/>
                    <a:moveTo>
                      <a:pt x="3262" y="82"/>
                    </a:moveTo>
                    <a:lnTo>
                      <a:pt x="3670" y="82"/>
                    </a:lnTo>
                    <a:lnTo>
                      <a:pt x="3670" y="0"/>
                    </a:lnTo>
                    <a:lnTo>
                      <a:pt x="3262" y="0"/>
                    </a:lnTo>
                    <a:lnTo>
                      <a:pt x="3262" y="82"/>
                    </a:lnTo>
                    <a:close/>
                    <a:moveTo>
                      <a:pt x="2446" y="82"/>
                    </a:moveTo>
                    <a:lnTo>
                      <a:pt x="2854" y="82"/>
                    </a:lnTo>
                    <a:lnTo>
                      <a:pt x="2854" y="0"/>
                    </a:lnTo>
                    <a:lnTo>
                      <a:pt x="2446" y="0"/>
                    </a:lnTo>
                    <a:lnTo>
                      <a:pt x="2446" y="82"/>
                    </a:lnTo>
                    <a:close/>
                    <a:moveTo>
                      <a:pt x="1631" y="82"/>
                    </a:moveTo>
                    <a:lnTo>
                      <a:pt x="2038" y="82"/>
                    </a:lnTo>
                    <a:lnTo>
                      <a:pt x="2038" y="0"/>
                    </a:lnTo>
                    <a:lnTo>
                      <a:pt x="1631" y="0"/>
                    </a:lnTo>
                    <a:lnTo>
                      <a:pt x="1631" y="82"/>
                    </a:lnTo>
                    <a:close/>
                    <a:moveTo>
                      <a:pt x="815" y="82"/>
                    </a:moveTo>
                    <a:lnTo>
                      <a:pt x="1223" y="82"/>
                    </a:lnTo>
                    <a:lnTo>
                      <a:pt x="1223" y="0"/>
                    </a:lnTo>
                    <a:lnTo>
                      <a:pt x="815" y="0"/>
                    </a:lnTo>
                    <a:lnTo>
                      <a:pt x="815" y="82"/>
                    </a:lnTo>
                    <a:close/>
                    <a:moveTo>
                      <a:pt x="0" y="82"/>
                    </a:moveTo>
                    <a:lnTo>
                      <a:pt x="408" y="82"/>
                    </a:lnTo>
                    <a:lnTo>
                      <a:pt x="408" y="0"/>
                    </a:lnTo>
                    <a:lnTo>
                      <a:pt x="0" y="0"/>
                    </a:lnTo>
                    <a:lnTo>
                      <a:pt x="0" y="82"/>
                    </a:lnTo>
                    <a:close/>
                  </a:path>
                </a:pathLst>
              </a:custGeom>
              <a:solidFill>
                <a:schemeClr val="bg1"/>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sp>
          <p:nvSpPr>
            <p:cNvPr id="6" name="Freeform 4">
              <a:extLst>
                <a:ext uri="{FF2B5EF4-FFF2-40B4-BE49-F238E27FC236}">
                  <a16:creationId xmlns:a16="http://schemas.microsoft.com/office/drawing/2014/main" id="{7E5F9D55-8880-CB40-AECB-2402D6B9FB49}"/>
                </a:ext>
              </a:extLst>
            </p:cNvPr>
            <p:cNvSpPr>
              <a:spLocks noChangeArrowheads="1"/>
            </p:cNvSpPr>
            <p:nvPr/>
          </p:nvSpPr>
          <p:spPr bwMode="auto">
            <a:xfrm>
              <a:off x="1607228" y="1666431"/>
              <a:ext cx="1306212" cy="2040963"/>
            </a:xfrm>
            <a:custGeom>
              <a:avLst/>
              <a:gdLst>
                <a:gd name="T0" fmla="*/ 2641 w 3324"/>
                <a:gd name="T1" fmla="*/ 0 h 3874"/>
                <a:gd name="T2" fmla="*/ 2641 w 3324"/>
                <a:gd name="T3" fmla="*/ 0 h 3874"/>
                <a:gd name="T4" fmla="*/ 283 w 3324"/>
                <a:gd name="T5" fmla="*/ 0 h 3874"/>
                <a:gd name="T6" fmla="*/ 283 w 3324"/>
                <a:gd name="T7" fmla="*/ 0 h 3874"/>
                <a:gd name="T8" fmla="*/ 0 w 3324"/>
                <a:gd name="T9" fmla="*/ 283 h 3874"/>
                <a:gd name="T10" fmla="*/ 0 w 3324"/>
                <a:gd name="T11" fmla="*/ 2954 h 3874"/>
                <a:gd name="T12" fmla="*/ 0 w 3324"/>
                <a:gd name="T13" fmla="*/ 2954 h 3874"/>
                <a:gd name="T14" fmla="*/ 159 w 3324"/>
                <a:gd name="T15" fmla="*/ 3208 h 3874"/>
                <a:gd name="T16" fmla="*/ 1441 w 3324"/>
                <a:gd name="T17" fmla="*/ 3835 h 3874"/>
                <a:gd name="T18" fmla="*/ 1441 w 3324"/>
                <a:gd name="T19" fmla="*/ 3835 h 3874"/>
                <a:gd name="T20" fmla="*/ 1690 w 3324"/>
                <a:gd name="T21" fmla="*/ 3835 h 3874"/>
                <a:gd name="T22" fmla="*/ 2973 w 3324"/>
                <a:gd name="T23" fmla="*/ 3208 h 3874"/>
                <a:gd name="T24" fmla="*/ 2973 w 3324"/>
                <a:gd name="T25" fmla="*/ 3208 h 3874"/>
                <a:gd name="T26" fmla="*/ 3131 w 3324"/>
                <a:gd name="T27" fmla="*/ 2954 h 3874"/>
                <a:gd name="T28" fmla="*/ 3131 w 3324"/>
                <a:gd name="T29" fmla="*/ 573 h 3874"/>
                <a:gd name="T30" fmla="*/ 3131 w 3324"/>
                <a:gd name="T31" fmla="*/ 283 h 3874"/>
                <a:gd name="T32" fmla="*/ 3131 w 3324"/>
                <a:gd name="T33" fmla="*/ 191 h 3874"/>
                <a:gd name="T34" fmla="*/ 3131 w 3324"/>
                <a:gd name="T35" fmla="*/ 191 h 3874"/>
                <a:gd name="T36" fmla="*/ 3323 w 3324"/>
                <a:gd name="T37" fmla="*/ 0 h 3874"/>
                <a:gd name="T38" fmla="*/ 2641 w 3324"/>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0"/>
                  </a:moveTo>
                  <a:lnTo>
                    <a:pt x="2641" y="0"/>
                  </a:lnTo>
                  <a:lnTo>
                    <a:pt x="283" y="0"/>
                  </a:lnTo>
                  <a:lnTo>
                    <a:pt x="283" y="0"/>
                  </a:lnTo>
                  <a:cubicBezTo>
                    <a:pt x="126" y="0"/>
                    <a:pt x="0" y="127"/>
                    <a:pt x="0" y="283"/>
                  </a:cubicBezTo>
                  <a:lnTo>
                    <a:pt x="0" y="2954"/>
                  </a:lnTo>
                  <a:lnTo>
                    <a:pt x="0" y="2954"/>
                  </a:lnTo>
                  <a:cubicBezTo>
                    <a:pt x="0" y="3062"/>
                    <a:pt x="62" y="3161"/>
                    <a:pt x="159" y="3208"/>
                  </a:cubicBezTo>
                  <a:lnTo>
                    <a:pt x="1441" y="3835"/>
                  </a:lnTo>
                  <a:lnTo>
                    <a:pt x="1441" y="3835"/>
                  </a:lnTo>
                  <a:cubicBezTo>
                    <a:pt x="1520" y="3873"/>
                    <a:pt x="1611" y="3873"/>
                    <a:pt x="1690" y="3835"/>
                  </a:cubicBezTo>
                  <a:lnTo>
                    <a:pt x="2973" y="3208"/>
                  </a:lnTo>
                  <a:lnTo>
                    <a:pt x="2973" y="3208"/>
                  </a:lnTo>
                  <a:cubicBezTo>
                    <a:pt x="3070" y="3161"/>
                    <a:pt x="3131" y="3062"/>
                    <a:pt x="3131" y="2954"/>
                  </a:cubicBezTo>
                  <a:lnTo>
                    <a:pt x="3131" y="573"/>
                  </a:lnTo>
                  <a:lnTo>
                    <a:pt x="3131" y="283"/>
                  </a:lnTo>
                  <a:lnTo>
                    <a:pt x="3131" y="191"/>
                  </a:lnTo>
                  <a:lnTo>
                    <a:pt x="3131" y="191"/>
                  </a:lnTo>
                  <a:cubicBezTo>
                    <a:pt x="3131" y="86"/>
                    <a:pt x="3217" y="0"/>
                    <a:pt x="3323" y="0"/>
                  </a:cubicBezTo>
                  <a:lnTo>
                    <a:pt x="2641" y="0"/>
                  </a:lnTo>
                </a:path>
              </a:pathLst>
            </a:custGeom>
            <a:solidFill>
              <a:schemeClr val="accent1"/>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7" name="Freeform 5">
              <a:extLst>
                <a:ext uri="{FF2B5EF4-FFF2-40B4-BE49-F238E27FC236}">
                  <a16:creationId xmlns:a16="http://schemas.microsoft.com/office/drawing/2014/main" id="{FE2ECE2C-BCCC-5542-B08D-8232F7DF98D5}"/>
                </a:ext>
              </a:extLst>
            </p:cNvPr>
            <p:cNvSpPr>
              <a:spLocks noChangeArrowheads="1"/>
            </p:cNvSpPr>
            <p:nvPr/>
          </p:nvSpPr>
          <p:spPr bwMode="auto">
            <a:xfrm>
              <a:off x="2839089" y="1666432"/>
              <a:ext cx="134458" cy="315278"/>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chemeClr val="accent1"/>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nvGrpSpPr>
            <p:cNvPr id="23" name="Group 22"/>
            <p:cNvGrpSpPr/>
            <p:nvPr/>
          </p:nvGrpSpPr>
          <p:grpSpPr>
            <a:xfrm>
              <a:off x="4241048" y="1981708"/>
              <a:ext cx="208924" cy="1428241"/>
              <a:chOff x="4287546" y="1981709"/>
              <a:chExt cx="162426" cy="1306798"/>
            </a:xfrm>
          </p:grpSpPr>
          <p:grpSp>
            <p:nvGrpSpPr>
              <p:cNvPr id="22" name="Group 21"/>
              <p:cNvGrpSpPr/>
              <p:nvPr/>
            </p:nvGrpSpPr>
            <p:grpSpPr>
              <a:xfrm>
                <a:off x="4287546" y="2704160"/>
                <a:ext cx="162426" cy="584347"/>
                <a:chOff x="4384571" y="2706541"/>
                <a:chExt cx="134456" cy="604892"/>
              </a:xfrm>
            </p:grpSpPr>
            <p:sp>
              <p:nvSpPr>
                <p:cNvPr id="9" name="Freeform 145">
                  <a:extLst>
                    <a:ext uri="{FF2B5EF4-FFF2-40B4-BE49-F238E27FC236}">
                      <a16:creationId xmlns:a16="http://schemas.microsoft.com/office/drawing/2014/main" id="{7889CD59-044B-0145-A6EC-482D28CF9113}"/>
                    </a:ext>
                  </a:extLst>
                </p:cNvPr>
                <p:cNvSpPr>
                  <a:spLocks noChangeArrowheads="1"/>
                </p:cNvSpPr>
                <p:nvPr/>
              </p:nvSpPr>
              <p:spPr bwMode="auto">
                <a:xfrm>
                  <a:off x="4384571" y="2706541"/>
                  <a:ext cx="134456" cy="60489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chemeClr val="accent2"/>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27" name="Freeform 145">
                  <a:extLst>
                    <a:ext uri="{FF2B5EF4-FFF2-40B4-BE49-F238E27FC236}">
                      <a16:creationId xmlns:a16="http://schemas.microsoft.com/office/drawing/2014/main" id="{8713D9F2-BCF0-5245-932E-69D03A2B3FB0}"/>
                    </a:ext>
                  </a:extLst>
                </p:cNvPr>
                <p:cNvSpPr>
                  <a:spLocks noChangeArrowheads="1"/>
                </p:cNvSpPr>
                <p:nvPr/>
              </p:nvSpPr>
              <p:spPr bwMode="auto">
                <a:xfrm>
                  <a:off x="4384571" y="2706541"/>
                  <a:ext cx="134456" cy="60489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rgbClr val="000000">
                    <a:alpha val="3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sp>
            <p:nvSpPr>
              <p:cNvPr id="15" name="Freeform 370">
                <a:extLst>
                  <a:ext uri="{FF2B5EF4-FFF2-40B4-BE49-F238E27FC236}">
                    <a16:creationId xmlns:a16="http://schemas.microsoft.com/office/drawing/2014/main" id="{4C4AEF4A-D495-F847-B186-DC07D775A442}"/>
                  </a:ext>
                </a:extLst>
              </p:cNvPr>
              <p:cNvSpPr>
                <a:spLocks noChangeArrowheads="1"/>
              </p:cNvSpPr>
              <p:nvPr/>
            </p:nvSpPr>
            <p:spPr bwMode="auto">
              <a:xfrm>
                <a:off x="4287546" y="1981709"/>
                <a:ext cx="161934" cy="724832"/>
              </a:xfrm>
              <a:custGeom>
                <a:avLst/>
                <a:gdLst>
                  <a:gd name="T0" fmla="*/ 0 w 383"/>
                  <a:gd name="T1" fmla="*/ 0 h 2070"/>
                  <a:gd name="T2" fmla="*/ 382 w 383"/>
                  <a:gd name="T3" fmla="*/ 0 h 2070"/>
                  <a:gd name="T4" fmla="*/ 382 w 383"/>
                  <a:gd name="T5" fmla="*/ 2069 h 2070"/>
                  <a:gd name="T6" fmla="*/ 0 w 383"/>
                  <a:gd name="T7" fmla="*/ 2069 h 2070"/>
                  <a:gd name="T8" fmla="*/ 0 w 383"/>
                  <a:gd name="T9" fmla="*/ 0 h 2070"/>
                </a:gdLst>
                <a:ahLst/>
                <a:cxnLst>
                  <a:cxn ang="0">
                    <a:pos x="T0" y="T1"/>
                  </a:cxn>
                  <a:cxn ang="0">
                    <a:pos x="T2" y="T3"/>
                  </a:cxn>
                  <a:cxn ang="0">
                    <a:pos x="T4" y="T5"/>
                  </a:cxn>
                  <a:cxn ang="0">
                    <a:pos x="T6" y="T7"/>
                  </a:cxn>
                  <a:cxn ang="0">
                    <a:pos x="T8" y="T9"/>
                  </a:cxn>
                </a:cxnLst>
                <a:rect l="0" t="0" r="r" b="b"/>
                <a:pathLst>
                  <a:path w="383" h="2070">
                    <a:moveTo>
                      <a:pt x="0" y="0"/>
                    </a:moveTo>
                    <a:lnTo>
                      <a:pt x="382" y="0"/>
                    </a:lnTo>
                    <a:lnTo>
                      <a:pt x="382" y="2069"/>
                    </a:lnTo>
                    <a:lnTo>
                      <a:pt x="0" y="2069"/>
                    </a:lnTo>
                    <a:lnTo>
                      <a:pt x="0" y="0"/>
                    </a:lnTo>
                  </a:path>
                </a:pathLst>
              </a:custGeom>
              <a:solidFill>
                <a:srgbClr val="000000">
                  <a:alpha val="2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sp>
          <p:nvSpPr>
            <p:cNvPr id="8" name="Freeform 144">
              <a:extLst>
                <a:ext uri="{FF2B5EF4-FFF2-40B4-BE49-F238E27FC236}">
                  <a16:creationId xmlns:a16="http://schemas.microsoft.com/office/drawing/2014/main" id="{D6804579-0164-494A-92CA-FED4798F2EA4}"/>
                </a:ext>
              </a:extLst>
            </p:cNvPr>
            <p:cNvSpPr>
              <a:spLocks noChangeArrowheads="1"/>
            </p:cNvSpPr>
            <p:nvPr/>
          </p:nvSpPr>
          <p:spPr bwMode="auto">
            <a:xfrm>
              <a:off x="3113384" y="1663341"/>
              <a:ext cx="1268483" cy="1746610"/>
            </a:xfrm>
            <a:custGeom>
              <a:avLst/>
              <a:gdLst>
                <a:gd name="T0" fmla="*/ 2641 w 3324"/>
                <a:gd name="T1" fmla="*/ 3873 h 3874"/>
                <a:gd name="T2" fmla="*/ 2641 w 3324"/>
                <a:gd name="T3" fmla="*/ 3873 h 3874"/>
                <a:gd name="T4" fmla="*/ 284 w 3324"/>
                <a:gd name="T5" fmla="*/ 3873 h 3874"/>
                <a:gd name="T6" fmla="*/ 284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1 w 3324"/>
                <a:gd name="T21" fmla="*/ 39 h 3874"/>
                <a:gd name="T22" fmla="*/ 2973 w 3324"/>
                <a:gd name="T23" fmla="*/ 665 h 3874"/>
                <a:gd name="T24" fmla="*/ 2973 w 3324"/>
                <a:gd name="T25" fmla="*/ 665 h 3874"/>
                <a:gd name="T26" fmla="*/ 3133 w 3324"/>
                <a:gd name="T27" fmla="*/ 919 h 3874"/>
                <a:gd name="T28" fmla="*/ 3133 w 3324"/>
                <a:gd name="T29" fmla="*/ 3300 h 3874"/>
                <a:gd name="T30" fmla="*/ 3133 w 3324"/>
                <a:gd name="T31" fmla="*/ 3590 h 3874"/>
                <a:gd name="T32" fmla="*/ 3133 w 3324"/>
                <a:gd name="T33" fmla="*/ 3682 h 3874"/>
                <a:gd name="T34" fmla="*/ 3133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4" y="3873"/>
                  </a:lnTo>
                  <a:lnTo>
                    <a:pt x="284" y="3873"/>
                  </a:lnTo>
                  <a:cubicBezTo>
                    <a:pt x="127" y="3873"/>
                    <a:pt x="0" y="3747"/>
                    <a:pt x="0" y="3590"/>
                  </a:cubicBezTo>
                  <a:lnTo>
                    <a:pt x="0" y="919"/>
                  </a:lnTo>
                  <a:lnTo>
                    <a:pt x="0" y="919"/>
                  </a:lnTo>
                  <a:cubicBezTo>
                    <a:pt x="0" y="811"/>
                    <a:pt x="62" y="712"/>
                    <a:pt x="159" y="665"/>
                  </a:cubicBezTo>
                  <a:lnTo>
                    <a:pt x="1441" y="39"/>
                  </a:lnTo>
                  <a:lnTo>
                    <a:pt x="1441" y="39"/>
                  </a:lnTo>
                  <a:cubicBezTo>
                    <a:pt x="1520" y="0"/>
                    <a:pt x="1612" y="0"/>
                    <a:pt x="1691" y="39"/>
                  </a:cubicBezTo>
                  <a:lnTo>
                    <a:pt x="2973" y="665"/>
                  </a:lnTo>
                  <a:lnTo>
                    <a:pt x="2973" y="665"/>
                  </a:lnTo>
                  <a:cubicBezTo>
                    <a:pt x="3071" y="712"/>
                    <a:pt x="3133" y="811"/>
                    <a:pt x="3133" y="919"/>
                  </a:cubicBezTo>
                  <a:lnTo>
                    <a:pt x="3133" y="3300"/>
                  </a:lnTo>
                  <a:lnTo>
                    <a:pt x="3133" y="3590"/>
                  </a:lnTo>
                  <a:lnTo>
                    <a:pt x="3133" y="3682"/>
                  </a:lnTo>
                  <a:lnTo>
                    <a:pt x="3133" y="3682"/>
                  </a:lnTo>
                  <a:cubicBezTo>
                    <a:pt x="3133" y="3788"/>
                    <a:pt x="3218" y="3873"/>
                    <a:pt x="3323" y="3873"/>
                  </a:cubicBezTo>
                  <a:lnTo>
                    <a:pt x="2641" y="3873"/>
                  </a:lnTo>
                </a:path>
              </a:pathLst>
            </a:custGeom>
            <a:solidFill>
              <a:schemeClr val="accent2"/>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10" name="Freeform 217">
              <a:extLst>
                <a:ext uri="{FF2B5EF4-FFF2-40B4-BE49-F238E27FC236}">
                  <a16:creationId xmlns:a16="http://schemas.microsoft.com/office/drawing/2014/main" id="{D72196B6-7BF0-B449-AA92-778592BEC0CD}"/>
                </a:ext>
              </a:extLst>
            </p:cNvPr>
            <p:cNvSpPr>
              <a:spLocks noChangeArrowheads="1"/>
            </p:cNvSpPr>
            <p:nvPr/>
          </p:nvSpPr>
          <p:spPr bwMode="auto">
            <a:xfrm>
              <a:off x="4568668" y="1666432"/>
              <a:ext cx="1306212" cy="2040962"/>
            </a:xfrm>
            <a:custGeom>
              <a:avLst/>
              <a:gdLst>
                <a:gd name="T0" fmla="*/ 2642 w 3325"/>
                <a:gd name="T1" fmla="*/ 0 h 3874"/>
                <a:gd name="T2" fmla="*/ 2642 w 3325"/>
                <a:gd name="T3" fmla="*/ 0 h 3874"/>
                <a:gd name="T4" fmla="*/ 284 w 3325"/>
                <a:gd name="T5" fmla="*/ 0 h 3874"/>
                <a:gd name="T6" fmla="*/ 284 w 3325"/>
                <a:gd name="T7" fmla="*/ 0 h 3874"/>
                <a:gd name="T8" fmla="*/ 0 w 3325"/>
                <a:gd name="T9" fmla="*/ 283 h 3874"/>
                <a:gd name="T10" fmla="*/ 0 w 3325"/>
                <a:gd name="T11" fmla="*/ 2954 h 3874"/>
                <a:gd name="T12" fmla="*/ 0 w 3325"/>
                <a:gd name="T13" fmla="*/ 2954 h 3874"/>
                <a:gd name="T14" fmla="*/ 160 w 3325"/>
                <a:gd name="T15" fmla="*/ 3208 h 3874"/>
                <a:gd name="T16" fmla="*/ 1443 w 3325"/>
                <a:gd name="T17" fmla="*/ 3835 h 3874"/>
                <a:gd name="T18" fmla="*/ 1443 w 3325"/>
                <a:gd name="T19" fmla="*/ 3835 h 3874"/>
                <a:gd name="T20" fmla="*/ 1691 w 3325"/>
                <a:gd name="T21" fmla="*/ 3835 h 3874"/>
                <a:gd name="T22" fmla="*/ 2974 w 3325"/>
                <a:gd name="T23" fmla="*/ 3208 h 3874"/>
                <a:gd name="T24" fmla="*/ 2974 w 3325"/>
                <a:gd name="T25" fmla="*/ 3208 h 3874"/>
                <a:gd name="T26" fmla="*/ 3133 w 3325"/>
                <a:gd name="T27" fmla="*/ 2954 h 3874"/>
                <a:gd name="T28" fmla="*/ 3133 w 3325"/>
                <a:gd name="T29" fmla="*/ 573 h 3874"/>
                <a:gd name="T30" fmla="*/ 3133 w 3325"/>
                <a:gd name="T31" fmla="*/ 283 h 3874"/>
                <a:gd name="T32" fmla="*/ 3133 w 3325"/>
                <a:gd name="T33" fmla="*/ 191 h 3874"/>
                <a:gd name="T34" fmla="*/ 3133 w 3325"/>
                <a:gd name="T35" fmla="*/ 191 h 3874"/>
                <a:gd name="T36" fmla="*/ 3324 w 3325"/>
                <a:gd name="T37" fmla="*/ 0 h 3874"/>
                <a:gd name="T38" fmla="*/ 2642 w 3325"/>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5" h="3874">
                  <a:moveTo>
                    <a:pt x="2642" y="0"/>
                  </a:moveTo>
                  <a:lnTo>
                    <a:pt x="2642" y="0"/>
                  </a:lnTo>
                  <a:lnTo>
                    <a:pt x="284" y="0"/>
                  </a:lnTo>
                  <a:lnTo>
                    <a:pt x="284" y="0"/>
                  </a:lnTo>
                  <a:cubicBezTo>
                    <a:pt x="128" y="0"/>
                    <a:pt x="0" y="127"/>
                    <a:pt x="0" y="283"/>
                  </a:cubicBezTo>
                  <a:lnTo>
                    <a:pt x="0" y="2954"/>
                  </a:lnTo>
                  <a:lnTo>
                    <a:pt x="0" y="2954"/>
                  </a:lnTo>
                  <a:cubicBezTo>
                    <a:pt x="0" y="3062"/>
                    <a:pt x="62" y="3161"/>
                    <a:pt x="160" y="3208"/>
                  </a:cubicBezTo>
                  <a:lnTo>
                    <a:pt x="1443" y="3835"/>
                  </a:lnTo>
                  <a:lnTo>
                    <a:pt x="1443" y="3835"/>
                  </a:lnTo>
                  <a:cubicBezTo>
                    <a:pt x="1521" y="3873"/>
                    <a:pt x="1612" y="3873"/>
                    <a:pt x="1691" y="3835"/>
                  </a:cubicBezTo>
                  <a:lnTo>
                    <a:pt x="2974" y="3208"/>
                  </a:lnTo>
                  <a:lnTo>
                    <a:pt x="2974" y="3208"/>
                  </a:lnTo>
                  <a:cubicBezTo>
                    <a:pt x="3071" y="3161"/>
                    <a:pt x="3133" y="3062"/>
                    <a:pt x="3133" y="2954"/>
                  </a:cubicBezTo>
                  <a:lnTo>
                    <a:pt x="3133" y="573"/>
                  </a:lnTo>
                  <a:lnTo>
                    <a:pt x="3133" y="283"/>
                  </a:lnTo>
                  <a:lnTo>
                    <a:pt x="3133" y="191"/>
                  </a:lnTo>
                  <a:lnTo>
                    <a:pt x="3133" y="191"/>
                  </a:lnTo>
                  <a:cubicBezTo>
                    <a:pt x="3133" y="86"/>
                    <a:pt x="3219" y="0"/>
                    <a:pt x="3324" y="0"/>
                  </a:cubicBezTo>
                  <a:lnTo>
                    <a:pt x="2642" y="0"/>
                  </a:lnTo>
                </a:path>
              </a:pathLst>
            </a:custGeom>
            <a:solidFill>
              <a:schemeClr val="accent3"/>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11" name="Freeform 218">
              <a:extLst>
                <a:ext uri="{FF2B5EF4-FFF2-40B4-BE49-F238E27FC236}">
                  <a16:creationId xmlns:a16="http://schemas.microsoft.com/office/drawing/2014/main" id="{6254A50A-E786-F44F-9F92-2105B1995390}"/>
                </a:ext>
              </a:extLst>
            </p:cNvPr>
            <p:cNvSpPr>
              <a:spLocks noChangeArrowheads="1"/>
            </p:cNvSpPr>
            <p:nvPr/>
          </p:nvSpPr>
          <p:spPr bwMode="auto">
            <a:xfrm>
              <a:off x="5790960" y="1666432"/>
              <a:ext cx="134458" cy="315278"/>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chemeClr val="accent3"/>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nvGrpSpPr>
            <p:cNvPr id="25" name="Group 24"/>
            <p:cNvGrpSpPr/>
            <p:nvPr/>
          </p:nvGrpSpPr>
          <p:grpSpPr>
            <a:xfrm>
              <a:off x="7209600" y="1981708"/>
              <a:ext cx="180685" cy="1428242"/>
              <a:chOff x="7249813" y="1981709"/>
              <a:chExt cx="140472" cy="1306798"/>
            </a:xfrm>
          </p:grpSpPr>
          <p:sp>
            <p:nvSpPr>
              <p:cNvPr id="17" name="Freeform 372">
                <a:extLst>
                  <a:ext uri="{FF2B5EF4-FFF2-40B4-BE49-F238E27FC236}">
                    <a16:creationId xmlns:a16="http://schemas.microsoft.com/office/drawing/2014/main" id="{025BD5F0-A589-2949-841B-B35E975607BF}"/>
                  </a:ext>
                </a:extLst>
              </p:cNvPr>
              <p:cNvSpPr>
                <a:spLocks noChangeArrowheads="1"/>
              </p:cNvSpPr>
              <p:nvPr/>
            </p:nvSpPr>
            <p:spPr bwMode="auto">
              <a:xfrm>
                <a:off x="7250907" y="1981709"/>
                <a:ext cx="139378" cy="724832"/>
              </a:xfrm>
              <a:custGeom>
                <a:avLst/>
                <a:gdLst>
                  <a:gd name="T0" fmla="*/ 0 w 384"/>
                  <a:gd name="T1" fmla="*/ 0 h 2070"/>
                  <a:gd name="T2" fmla="*/ 383 w 384"/>
                  <a:gd name="T3" fmla="*/ 0 h 2070"/>
                  <a:gd name="T4" fmla="*/ 383 w 384"/>
                  <a:gd name="T5" fmla="*/ 2069 h 2070"/>
                  <a:gd name="T6" fmla="*/ 0 w 384"/>
                  <a:gd name="T7" fmla="*/ 2069 h 2070"/>
                  <a:gd name="T8" fmla="*/ 0 w 384"/>
                  <a:gd name="T9" fmla="*/ 0 h 2070"/>
                </a:gdLst>
                <a:ahLst/>
                <a:cxnLst>
                  <a:cxn ang="0">
                    <a:pos x="T0" y="T1"/>
                  </a:cxn>
                  <a:cxn ang="0">
                    <a:pos x="T2" y="T3"/>
                  </a:cxn>
                  <a:cxn ang="0">
                    <a:pos x="T4" y="T5"/>
                  </a:cxn>
                  <a:cxn ang="0">
                    <a:pos x="T6" y="T7"/>
                  </a:cxn>
                  <a:cxn ang="0">
                    <a:pos x="T8" y="T9"/>
                  </a:cxn>
                </a:cxnLst>
                <a:rect l="0" t="0" r="r" b="b"/>
                <a:pathLst>
                  <a:path w="384" h="2070">
                    <a:moveTo>
                      <a:pt x="0" y="0"/>
                    </a:moveTo>
                    <a:lnTo>
                      <a:pt x="383" y="0"/>
                    </a:lnTo>
                    <a:lnTo>
                      <a:pt x="383" y="2069"/>
                    </a:lnTo>
                    <a:lnTo>
                      <a:pt x="0" y="2069"/>
                    </a:lnTo>
                    <a:lnTo>
                      <a:pt x="0" y="0"/>
                    </a:lnTo>
                  </a:path>
                </a:pathLst>
              </a:custGeom>
              <a:solidFill>
                <a:srgbClr val="000000">
                  <a:alpha val="2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nvGrpSpPr>
              <p:cNvPr id="24" name="Group 23"/>
              <p:cNvGrpSpPr/>
              <p:nvPr/>
            </p:nvGrpSpPr>
            <p:grpSpPr>
              <a:xfrm>
                <a:off x="7249813" y="2704160"/>
                <a:ext cx="140472" cy="584347"/>
                <a:chOff x="7329573" y="2704160"/>
                <a:chExt cx="140472" cy="584347"/>
              </a:xfrm>
            </p:grpSpPr>
            <p:sp>
              <p:nvSpPr>
                <p:cNvPr id="13" name="Freeform 294">
                  <a:extLst>
                    <a:ext uri="{FF2B5EF4-FFF2-40B4-BE49-F238E27FC236}">
                      <a16:creationId xmlns:a16="http://schemas.microsoft.com/office/drawing/2014/main" id="{DE390A1D-8951-2248-892A-17B9D2D6ADDD}"/>
                    </a:ext>
                  </a:extLst>
                </p:cNvPr>
                <p:cNvSpPr>
                  <a:spLocks noChangeArrowheads="1"/>
                </p:cNvSpPr>
                <p:nvPr/>
              </p:nvSpPr>
              <p:spPr bwMode="auto">
                <a:xfrm>
                  <a:off x="7329573" y="2706541"/>
                  <a:ext cx="140472" cy="581966"/>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chemeClr val="accent4"/>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29" name="Freeform 294">
                  <a:extLst>
                    <a:ext uri="{FF2B5EF4-FFF2-40B4-BE49-F238E27FC236}">
                      <a16:creationId xmlns:a16="http://schemas.microsoft.com/office/drawing/2014/main" id="{8099A380-44B3-AE4C-BC07-67461C6C9EAF}"/>
                    </a:ext>
                  </a:extLst>
                </p:cNvPr>
                <p:cNvSpPr>
                  <a:spLocks noChangeArrowheads="1"/>
                </p:cNvSpPr>
                <p:nvPr/>
              </p:nvSpPr>
              <p:spPr bwMode="auto">
                <a:xfrm>
                  <a:off x="7329573" y="2704160"/>
                  <a:ext cx="140472" cy="584347"/>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rgbClr val="000000">
                    <a:alpha val="3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grpSp>
        </p:grpSp>
        <p:sp>
          <p:nvSpPr>
            <p:cNvPr id="12" name="Freeform 293">
              <a:extLst>
                <a:ext uri="{FF2B5EF4-FFF2-40B4-BE49-F238E27FC236}">
                  <a16:creationId xmlns:a16="http://schemas.microsoft.com/office/drawing/2014/main" id="{2771E346-7030-0B44-B00E-AF6DCEB6A713}"/>
                </a:ext>
              </a:extLst>
            </p:cNvPr>
            <p:cNvSpPr>
              <a:spLocks noChangeArrowheads="1"/>
            </p:cNvSpPr>
            <p:nvPr/>
          </p:nvSpPr>
          <p:spPr bwMode="auto">
            <a:xfrm>
              <a:off x="6064869" y="1663341"/>
              <a:ext cx="1268483" cy="1746610"/>
            </a:xfrm>
            <a:custGeom>
              <a:avLst/>
              <a:gdLst>
                <a:gd name="T0" fmla="*/ 2641 w 3324"/>
                <a:gd name="T1" fmla="*/ 3873 h 3874"/>
                <a:gd name="T2" fmla="*/ 2641 w 3324"/>
                <a:gd name="T3" fmla="*/ 3873 h 3874"/>
                <a:gd name="T4" fmla="*/ 283 w 3324"/>
                <a:gd name="T5" fmla="*/ 3873 h 3874"/>
                <a:gd name="T6" fmla="*/ 283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0 w 3324"/>
                <a:gd name="T21" fmla="*/ 39 h 3874"/>
                <a:gd name="T22" fmla="*/ 2972 w 3324"/>
                <a:gd name="T23" fmla="*/ 665 h 3874"/>
                <a:gd name="T24" fmla="*/ 2972 w 3324"/>
                <a:gd name="T25" fmla="*/ 665 h 3874"/>
                <a:gd name="T26" fmla="*/ 3131 w 3324"/>
                <a:gd name="T27" fmla="*/ 919 h 3874"/>
                <a:gd name="T28" fmla="*/ 3131 w 3324"/>
                <a:gd name="T29" fmla="*/ 3300 h 3874"/>
                <a:gd name="T30" fmla="*/ 3131 w 3324"/>
                <a:gd name="T31" fmla="*/ 3590 h 3874"/>
                <a:gd name="T32" fmla="*/ 3131 w 3324"/>
                <a:gd name="T33" fmla="*/ 3682 h 3874"/>
                <a:gd name="T34" fmla="*/ 3131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3" y="3873"/>
                  </a:lnTo>
                  <a:lnTo>
                    <a:pt x="283" y="3873"/>
                  </a:lnTo>
                  <a:cubicBezTo>
                    <a:pt x="126" y="3873"/>
                    <a:pt x="0" y="3747"/>
                    <a:pt x="0" y="3590"/>
                  </a:cubicBezTo>
                  <a:lnTo>
                    <a:pt x="0" y="919"/>
                  </a:lnTo>
                  <a:lnTo>
                    <a:pt x="0" y="919"/>
                  </a:lnTo>
                  <a:cubicBezTo>
                    <a:pt x="0" y="811"/>
                    <a:pt x="61" y="712"/>
                    <a:pt x="159" y="665"/>
                  </a:cubicBezTo>
                  <a:lnTo>
                    <a:pt x="1441" y="39"/>
                  </a:lnTo>
                  <a:lnTo>
                    <a:pt x="1441" y="39"/>
                  </a:lnTo>
                  <a:cubicBezTo>
                    <a:pt x="1519" y="0"/>
                    <a:pt x="1611" y="0"/>
                    <a:pt x="1690" y="39"/>
                  </a:cubicBezTo>
                  <a:lnTo>
                    <a:pt x="2972" y="665"/>
                  </a:lnTo>
                  <a:lnTo>
                    <a:pt x="2972" y="665"/>
                  </a:lnTo>
                  <a:cubicBezTo>
                    <a:pt x="3070" y="712"/>
                    <a:pt x="3131" y="811"/>
                    <a:pt x="3131" y="919"/>
                  </a:cubicBezTo>
                  <a:lnTo>
                    <a:pt x="3131" y="3300"/>
                  </a:lnTo>
                  <a:lnTo>
                    <a:pt x="3131" y="3590"/>
                  </a:lnTo>
                  <a:lnTo>
                    <a:pt x="3131" y="3682"/>
                  </a:lnTo>
                  <a:lnTo>
                    <a:pt x="3131" y="3682"/>
                  </a:lnTo>
                  <a:cubicBezTo>
                    <a:pt x="3131" y="3788"/>
                    <a:pt x="3217" y="3873"/>
                    <a:pt x="3323" y="3873"/>
                  </a:cubicBezTo>
                  <a:lnTo>
                    <a:pt x="2641" y="3873"/>
                  </a:lnTo>
                </a:path>
              </a:pathLst>
            </a:custGeom>
            <a:solidFill>
              <a:schemeClr val="accent4"/>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14" name="Freeform 369">
              <a:extLst>
                <a:ext uri="{FF2B5EF4-FFF2-40B4-BE49-F238E27FC236}">
                  <a16:creationId xmlns:a16="http://schemas.microsoft.com/office/drawing/2014/main" id="{EE4AC9CF-623A-EA4D-979B-03DD585BBD96}"/>
                </a:ext>
              </a:extLst>
            </p:cNvPr>
            <p:cNvSpPr>
              <a:spLocks noChangeArrowheads="1"/>
            </p:cNvSpPr>
            <p:nvPr/>
          </p:nvSpPr>
          <p:spPr bwMode="auto">
            <a:xfrm>
              <a:off x="2839089" y="1981709"/>
              <a:ext cx="134458" cy="724832"/>
            </a:xfrm>
            <a:custGeom>
              <a:avLst/>
              <a:gdLst>
                <a:gd name="T0" fmla="*/ 0 w 384"/>
                <a:gd name="T1" fmla="*/ 2069 h 2070"/>
                <a:gd name="T2" fmla="*/ 383 w 384"/>
                <a:gd name="T3" fmla="*/ 2069 h 2070"/>
                <a:gd name="T4" fmla="*/ 383 w 384"/>
                <a:gd name="T5" fmla="*/ 0 h 2070"/>
                <a:gd name="T6" fmla="*/ 0 w 384"/>
                <a:gd name="T7" fmla="*/ 0 h 2070"/>
                <a:gd name="T8" fmla="*/ 0 w 384"/>
                <a:gd name="T9" fmla="*/ 2069 h 2070"/>
              </a:gdLst>
              <a:ahLst/>
              <a:cxnLst>
                <a:cxn ang="0">
                  <a:pos x="T0" y="T1"/>
                </a:cxn>
                <a:cxn ang="0">
                  <a:pos x="T2" y="T3"/>
                </a:cxn>
                <a:cxn ang="0">
                  <a:pos x="T4" y="T5"/>
                </a:cxn>
                <a:cxn ang="0">
                  <a:pos x="T6" y="T7"/>
                </a:cxn>
                <a:cxn ang="0">
                  <a:pos x="T8" y="T9"/>
                </a:cxn>
              </a:cxnLst>
              <a:rect l="0" t="0" r="r" b="b"/>
              <a:pathLst>
                <a:path w="384" h="2070">
                  <a:moveTo>
                    <a:pt x="0" y="2069"/>
                  </a:moveTo>
                  <a:lnTo>
                    <a:pt x="383" y="2069"/>
                  </a:lnTo>
                  <a:lnTo>
                    <a:pt x="383" y="0"/>
                  </a:lnTo>
                  <a:lnTo>
                    <a:pt x="0" y="0"/>
                  </a:lnTo>
                  <a:lnTo>
                    <a:pt x="0" y="2069"/>
                  </a:lnTo>
                </a:path>
              </a:pathLst>
            </a:custGeom>
            <a:solidFill>
              <a:srgbClr val="000000">
                <a:alpha val="2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16" name="Freeform 371">
              <a:extLst>
                <a:ext uri="{FF2B5EF4-FFF2-40B4-BE49-F238E27FC236}">
                  <a16:creationId xmlns:a16="http://schemas.microsoft.com/office/drawing/2014/main" id="{CFA53FAF-764B-1341-A6C0-0A60B068D171}"/>
                </a:ext>
              </a:extLst>
            </p:cNvPr>
            <p:cNvSpPr>
              <a:spLocks noChangeArrowheads="1"/>
            </p:cNvSpPr>
            <p:nvPr/>
          </p:nvSpPr>
          <p:spPr bwMode="auto">
            <a:xfrm>
              <a:off x="5790960" y="1981709"/>
              <a:ext cx="134458" cy="724832"/>
            </a:xfrm>
            <a:custGeom>
              <a:avLst/>
              <a:gdLst>
                <a:gd name="T0" fmla="*/ 0 w 383"/>
                <a:gd name="T1" fmla="*/ 2069 h 2070"/>
                <a:gd name="T2" fmla="*/ 382 w 383"/>
                <a:gd name="T3" fmla="*/ 2069 h 2070"/>
                <a:gd name="T4" fmla="*/ 382 w 383"/>
                <a:gd name="T5" fmla="*/ 0 h 2070"/>
                <a:gd name="T6" fmla="*/ 0 w 383"/>
                <a:gd name="T7" fmla="*/ 0 h 2070"/>
                <a:gd name="T8" fmla="*/ 0 w 383"/>
                <a:gd name="T9" fmla="*/ 2069 h 2070"/>
              </a:gdLst>
              <a:ahLst/>
              <a:cxnLst>
                <a:cxn ang="0">
                  <a:pos x="T0" y="T1"/>
                </a:cxn>
                <a:cxn ang="0">
                  <a:pos x="T2" y="T3"/>
                </a:cxn>
                <a:cxn ang="0">
                  <a:pos x="T4" y="T5"/>
                </a:cxn>
                <a:cxn ang="0">
                  <a:pos x="T6" y="T7"/>
                </a:cxn>
                <a:cxn ang="0">
                  <a:pos x="T8" y="T9"/>
                </a:cxn>
              </a:cxnLst>
              <a:rect l="0" t="0" r="r" b="b"/>
              <a:pathLst>
                <a:path w="383" h="2070">
                  <a:moveTo>
                    <a:pt x="0" y="2069"/>
                  </a:moveTo>
                  <a:lnTo>
                    <a:pt x="382" y="2069"/>
                  </a:lnTo>
                  <a:lnTo>
                    <a:pt x="382" y="0"/>
                  </a:lnTo>
                  <a:lnTo>
                    <a:pt x="0" y="0"/>
                  </a:lnTo>
                  <a:lnTo>
                    <a:pt x="0" y="2069"/>
                  </a:lnTo>
                </a:path>
              </a:pathLst>
            </a:custGeom>
            <a:solidFill>
              <a:srgbClr val="000000">
                <a:alpha val="2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26" name="Freeform 5">
              <a:extLst>
                <a:ext uri="{FF2B5EF4-FFF2-40B4-BE49-F238E27FC236}">
                  <a16:creationId xmlns:a16="http://schemas.microsoft.com/office/drawing/2014/main" id="{6B491E71-6B96-A342-9032-98AB507827DB}"/>
                </a:ext>
              </a:extLst>
            </p:cNvPr>
            <p:cNvSpPr>
              <a:spLocks noChangeArrowheads="1"/>
            </p:cNvSpPr>
            <p:nvPr/>
          </p:nvSpPr>
          <p:spPr bwMode="auto">
            <a:xfrm>
              <a:off x="2839861" y="1666432"/>
              <a:ext cx="134458" cy="315278"/>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rgbClr val="000000">
                <a:alpha val="3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28" name="Freeform 218">
              <a:extLst>
                <a:ext uri="{FF2B5EF4-FFF2-40B4-BE49-F238E27FC236}">
                  <a16:creationId xmlns:a16="http://schemas.microsoft.com/office/drawing/2014/main" id="{99003137-59E9-EF4D-B904-0C6FCEDAC6AD}"/>
                </a:ext>
              </a:extLst>
            </p:cNvPr>
            <p:cNvSpPr>
              <a:spLocks noChangeArrowheads="1"/>
            </p:cNvSpPr>
            <p:nvPr/>
          </p:nvSpPr>
          <p:spPr bwMode="auto">
            <a:xfrm>
              <a:off x="5791733" y="1666432"/>
              <a:ext cx="134458" cy="315278"/>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rgbClr val="000000">
                <a:alpha val="30000"/>
              </a:srgbClr>
            </a:solidFill>
            <a:ln>
              <a:noFill/>
            </a:ln>
            <a:effectLst/>
          </p:spPr>
          <p:txBody>
            <a:bodyPr wrap="none" anchor="ctr"/>
            <a:lstStyle/>
            <a:p>
              <a:pPr defTabSz="514322"/>
              <a:endParaRPr lang="en-US" sz="1837" dirty="0">
                <a:solidFill>
                  <a:srgbClr val="7F7F7F"/>
                </a:solidFill>
                <a:latin typeface="Lato Light" panose="020F0502020204030203" pitchFamily="34" charset="0"/>
              </a:endParaRPr>
            </a:p>
          </p:txBody>
        </p:sp>
        <p:sp>
          <p:nvSpPr>
            <p:cNvPr id="38" name="Subtitle 2">
              <a:extLst>
                <a:ext uri="{FF2B5EF4-FFF2-40B4-BE49-F238E27FC236}">
                  <a16:creationId xmlns:a16="http://schemas.microsoft.com/office/drawing/2014/main" id="{58ADEED0-F629-C245-89DA-55B49FFB0FEA}"/>
                </a:ext>
              </a:extLst>
            </p:cNvPr>
            <p:cNvSpPr txBox="1">
              <a:spLocks/>
            </p:cNvSpPr>
            <p:nvPr/>
          </p:nvSpPr>
          <p:spPr>
            <a:xfrm>
              <a:off x="1577667" y="2864382"/>
              <a:ext cx="1237438" cy="371546"/>
            </a:xfrm>
            <a:prstGeom prst="rect">
              <a:avLst/>
            </a:prstGeom>
          </p:spPr>
          <p:txBody>
            <a:bodyPr vert="horz" wrap="square" lIns="25724" tIns="12863" rIns="25724" bIns="1286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305939">
                <a:lnSpc>
                  <a:spcPts val="985"/>
                </a:lnSpc>
              </a:pPr>
              <a:r>
                <a:rPr lang="en-US" sz="900" dirty="0">
                  <a:solidFill>
                    <a:srgbClr val="FFFFFF"/>
                  </a:solidFill>
                  <a:latin typeface="Arial"/>
                  <a:ea typeface="Lato Light" panose="020F0502020204030203" pitchFamily="34" charset="0"/>
                  <a:cs typeface="Mukta ExtraLight" panose="020B0000000000000000" pitchFamily="34" charset="77"/>
                </a:rPr>
                <a:t>IRS rules are at least $1,650 single and $3,300 family deductible</a:t>
              </a:r>
            </a:p>
          </p:txBody>
        </p:sp>
        <p:sp>
          <p:nvSpPr>
            <p:cNvPr id="39" name="TextBox 38">
              <a:extLst>
                <a:ext uri="{FF2B5EF4-FFF2-40B4-BE49-F238E27FC236}">
                  <a16:creationId xmlns:a16="http://schemas.microsoft.com/office/drawing/2014/main" id="{50570D82-14CE-DE4E-B798-665333A91DDC}"/>
                </a:ext>
              </a:extLst>
            </p:cNvPr>
            <p:cNvSpPr txBox="1"/>
            <p:nvPr/>
          </p:nvSpPr>
          <p:spPr>
            <a:xfrm>
              <a:off x="1596439" y="2039169"/>
              <a:ext cx="1228396" cy="696090"/>
            </a:xfrm>
            <a:prstGeom prst="rect">
              <a:avLst/>
            </a:prstGeom>
            <a:noFill/>
          </p:spPr>
          <p:txBody>
            <a:bodyPr wrap="square" rtlCol="0" anchor="b" anchorCtr="0">
              <a:spAutoFit/>
            </a:bodyPr>
            <a:lstStyle/>
            <a:p>
              <a:pPr algn="ctr" defTabSz="514322"/>
              <a:r>
                <a:rPr lang="en-US" sz="1100" b="1" dirty="0">
                  <a:solidFill>
                    <a:srgbClr val="FFFFFF"/>
                  </a:solidFill>
                  <a:latin typeface="Arial"/>
                  <a:ea typeface="League Spartan" charset="0"/>
                  <a:cs typeface="Poppins" pitchFamily="2" charset="77"/>
                </a:rPr>
                <a:t>Enrolled in Qualified High Deductible Health Plan</a:t>
              </a:r>
            </a:p>
          </p:txBody>
        </p:sp>
        <p:sp>
          <p:nvSpPr>
            <p:cNvPr id="42" name="Subtitle 2">
              <a:extLst>
                <a:ext uri="{FF2B5EF4-FFF2-40B4-BE49-F238E27FC236}">
                  <a16:creationId xmlns:a16="http://schemas.microsoft.com/office/drawing/2014/main" id="{AED65749-6A4D-9546-9728-12E3B201E616}"/>
                </a:ext>
              </a:extLst>
            </p:cNvPr>
            <p:cNvSpPr txBox="1">
              <a:spLocks/>
            </p:cNvSpPr>
            <p:nvPr/>
          </p:nvSpPr>
          <p:spPr>
            <a:xfrm>
              <a:off x="3143627" y="2725236"/>
              <a:ext cx="1191319" cy="562739"/>
            </a:xfrm>
            <a:prstGeom prst="rect">
              <a:avLst/>
            </a:prstGeom>
          </p:spPr>
          <p:txBody>
            <a:bodyPr vert="horz" wrap="square" lIns="25724" tIns="12863" rIns="25724" bIns="1286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305939">
                <a:lnSpc>
                  <a:spcPts val="985"/>
                </a:lnSpc>
              </a:pPr>
              <a:r>
                <a:rPr lang="en-US" sz="900" dirty="0">
                  <a:solidFill>
                    <a:srgbClr val="FFFFFF"/>
                  </a:solidFill>
                  <a:latin typeface="Arial"/>
                </a:rPr>
                <a:t>“Traditional” Medical, </a:t>
              </a:r>
            </a:p>
            <a:p>
              <a:pPr defTabSz="305939">
                <a:lnSpc>
                  <a:spcPts val="985"/>
                </a:lnSpc>
              </a:pPr>
              <a:r>
                <a:rPr lang="en-US" sz="900" dirty="0">
                  <a:solidFill>
                    <a:srgbClr val="FFFFFF"/>
                  </a:solidFill>
                  <a:latin typeface="Arial"/>
                </a:rPr>
                <a:t>Full FSA, </a:t>
              </a:r>
            </a:p>
            <a:p>
              <a:pPr defTabSz="305939">
                <a:lnSpc>
                  <a:spcPts val="985"/>
                </a:lnSpc>
              </a:pPr>
              <a:r>
                <a:rPr lang="en-US" sz="900" dirty="0">
                  <a:solidFill>
                    <a:srgbClr val="FFFFFF"/>
                  </a:solidFill>
                  <a:latin typeface="Arial"/>
                </a:rPr>
                <a:t>HRA, </a:t>
              </a:r>
            </a:p>
            <a:p>
              <a:pPr defTabSz="305939">
                <a:lnSpc>
                  <a:spcPts val="985"/>
                </a:lnSpc>
              </a:pPr>
              <a:r>
                <a:rPr lang="en-US" sz="900" dirty="0">
                  <a:solidFill>
                    <a:srgbClr val="FFFFFF"/>
                  </a:solidFill>
                  <a:latin typeface="Arial"/>
                </a:rPr>
                <a:t>Tricare</a:t>
              </a:r>
            </a:p>
          </p:txBody>
        </p:sp>
        <p:sp>
          <p:nvSpPr>
            <p:cNvPr id="43" name="TextBox 42">
              <a:extLst>
                <a:ext uri="{FF2B5EF4-FFF2-40B4-BE49-F238E27FC236}">
                  <a16:creationId xmlns:a16="http://schemas.microsoft.com/office/drawing/2014/main" id="{801D00B8-EC9C-E74D-87F0-1E27BCEC2CB0}"/>
                </a:ext>
              </a:extLst>
            </p:cNvPr>
            <p:cNvSpPr txBox="1"/>
            <p:nvPr/>
          </p:nvSpPr>
          <p:spPr>
            <a:xfrm>
              <a:off x="3154970" y="2111954"/>
              <a:ext cx="1175321" cy="542950"/>
            </a:xfrm>
            <a:prstGeom prst="rect">
              <a:avLst/>
            </a:prstGeom>
            <a:noFill/>
          </p:spPr>
          <p:txBody>
            <a:bodyPr wrap="square" rtlCol="0" anchor="b" anchorCtr="0">
              <a:spAutoFit/>
            </a:bodyPr>
            <a:lstStyle/>
            <a:p>
              <a:pPr algn="ctr" defTabSz="514322"/>
              <a:r>
                <a:rPr lang="en-US" sz="1100" b="1" dirty="0">
                  <a:solidFill>
                    <a:srgbClr val="FFFFFF"/>
                  </a:solidFill>
                  <a:latin typeface="Arial"/>
                  <a:ea typeface="League Spartan" charset="0"/>
                  <a:cs typeface="Poppins" pitchFamily="2" charset="77"/>
                </a:rPr>
                <a:t>Cannot be covered by other non-HDHP</a:t>
              </a:r>
            </a:p>
          </p:txBody>
        </p:sp>
        <p:sp>
          <p:nvSpPr>
            <p:cNvPr id="46" name="TextBox 45">
              <a:extLst>
                <a:ext uri="{FF2B5EF4-FFF2-40B4-BE49-F238E27FC236}">
                  <a16:creationId xmlns:a16="http://schemas.microsoft.com/office/drawing/2014/main" id="{52A9A866-D114-B74F-8A9D-75124CEAC9FF}"/>
                </a:ext>
              </a:extLst>
            </p:cNvPr>
            <p:cNvSpPr txBox="1"/>
            <p:nvPr/>
          </p:nvSpPr>
          <p:spPr>
            <a:xfrm>
              <a:off x="4568035" y="2115738"/>
              <a:ext cx="1216613" cy="542950"/>
            </a:xfrm>
            <a:prstGeom prst="rect">
              <a:avLst/>
            </a:prstGeom>
            <a:noFill/>
          </p:spPr>
          <p:txBody>
            <a:bodyPr wrap="square" rtlCol="0" anchor="b" anchorCtr="0">
              <a:spAutoFit/>
            </a:bodyPr>
            <a:lstStyle/>
            <a:p>
              <a:pPr algn="ctr" defTabSz="514322"/>
              <a:r>
                <a:rPr lang="en-US" sz="1100" b="1" dirty="0">
                  <a:solidFill>
                    <a:srgbClr val="FFFFFF"/>
                  </a:solidFill>
                  <a:latin typeface="Arial"/>
                </a:rPr>
                <a:t>Cannot be enrolled in  Medicare</a:t>
              </a:r>
            </a:p>
          </p:txBody>
        </p:sp>
        <p:sp>
          <p:nvSpPr>
            <p:cNvPr id="49" name="TextBox 48">
              <a:extLst>
                <a:ext uri="{FF2B5EF4-FFF2-40B4-BE49-F238E27FC236}">
                  <a16:creationId xmlns:a16="http://schemas.microsoft.com/office/drawing/2014/main" id="{6EC159DF-1670-2645-AF2D-1C8B278639E0}"/>
                </a:ext>
              </a:extLst>
            </p:cNvPr>
            <p:cNvSpPr txBox="1"/>
            <p:nvPr/>
          </p:nvSpPr>
          <p:spPr>
            <a:xfrm>
              <a:off x="6076948" y="2148774"/>
              <a:ext cx="1184944" cy="389811"/>
            </a:xfrm>
            <a:prstGeom prst="rect">
              <a:avLst/>
            </a:prstGeom>
            <a:noFill/>
          </p:spPr>
          <p:txBody>
            <a:bodyPr wrap="square" rtlCol="0" anchor="b" anchorCtr="0">
              <a:spAutoFit/>
            </a:bodyPr>
            <a:lstStyle/>
            <a:p>
              <a:pPr algn="ctr" defTabSz="514322"/>
              <a:r>
                <a:rPr lang="en-US" sz="1100" b="1" dirty="0">
                  <a:solidFill>
                    <a:srgbClr val="FFFFFF"/>
                  </a:solidFill>
                  <a:latin typeface="Arial"/>
                </a:rPr>
                <a:t>Cannot be a tax dependent</a:t>
              </a:r>
            </a:p>
          </p:txBody>
        </p:sp>
        <p:sp>
          <p:nvSpPr>
            <p:cNvPr id="34" name="Rounded Rectangle 33"/>
            <p:cNvSpPr/>
            <p:nvPr/>
          </p:nvSpPr>
          <p:spPr>
            <a:xfrm>
              <a:off x="2049007" y="1748107"/>
              <a:ext cx="341179" cy="378400"/>
            </a:xfrm>
            <a:prstGeom prst="roundRect">
              <a:avLst>
                <a:gd name="adj" fmla="val 10000"/>
              </a:avLst>
            </a:prstGeom>
            <a:blipFill>
              <a:blip r:embed="rId3" cstate="print">
                <a:lum bright="70000" contrast="-70000"/>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4173101"/>
                <a:satOff val="52086"/>
                <a:lumOff val="16186"/>
                <a:alphaOff val="0"/>
              </a:schemeClr>
            </a:effectRef>
            <a:fontRef idx="minor">
              <a:schemeClr val="lt1">
                <a:hueOff val="0"/>
                <a:satOff val="0"/>
                <a:lumOff val="0"/>
                <a:alphaOff val="0"/>
              </a:schemeClr>
            </a:fontRef>
          </p:style>
          <p:txBody>
            <a:bodyPr/>
            <a:lstStyle/>
            <a:p>
              <a:pPr defTabSz="609585"/>
              <a:endParaRPr lang="en-US" sz="2400">
                <a:solidFill>
                  <a:srgbClr val="FFFFFF">
                    <a:hueOff val="0"/>
                    <a:satOff val="0"/>
                    <a:lumOff val="0"/>
                    <a:alphaOff val="0"/>
                  </a:srgbClr>
                </a:solidFill>
                <a:latin typeface="Arial"/>
              </a:endParaRPr>
            </a:p>
          </p:txBody>
        </p:sp>
      </p:grpSp>
      <p:sp>
        <p:nvSpPr>
          <p:cNvPr id="18" name="Text Placeholder 17"/>
          <p:cNvSpPr>
            <a:spLocks noGrp="1"/>
          </p:cNvSpPr>
          <p:nvPr>
            <p:ph type="body" sz="quarter" idx="14"/>
          </p:nvPr>
        </p:nvSpPr>
        <p:spPr>
          <a:xfrm>
            <a:off x="949109" y="759675"/>
            <a:ext cx="7772400" cy="411480"/>
          </a:xfrm>
        </p:spPr>
        <p:txBody>
          <a:bodyPr/>
          <a:lstStyle/>
          <a:p>
            <a:r>
              <a:rPr lang="en-US" dirty="0"/>
              <a:t>Road to Eligibility to Contribute to an HSA</a:t>
            </a:r>
          </a:p>
        </p:txBody>
      </p:sp>
      <p:sp>
        <p:nvSpPr>
          <p:cNvPr id="55" name="Title 2"/>
          <p:cNvSpPr>
            <a:spLocks noGrp="1"/>
          </p:cNvSpPr>
          <p:nvPr>
            <p:ph type="title"/>
          </p:nvPr>
        </p:nvSpPr>
        <p:spPr>
          <a:xfrm>
            <a:off x="929568" y="98047"/>
            <a:ext cx="5347411" cy="641855"/>
          </a:xfrm>
        </p:spPr>
        <p:txBody>
          <a:bodyPr/>
          <a:lstStyle/>
          <a:p>
            <a:r>
              <a:rPr lang="en-US" dirty="0"/>
              <a:t>Health Savings Account - HSA</a:t>
            </a:r>
          </a:p>
        </p:txBody>
      </p:sp>
      <p:grpSp>
        <p:nvGrpSpPr>
          <p:cNvPr id="56" name="Group 55"/>
          <p:cNvGrpSpPr/>
          <p:nvPr/>
        </p:nvGrpSpPr>
        <p:grpSpPr>
          <a:xfrm>
            <a:off x="228601" y="463321"/>
            <a:ext cx="553163" cy="553163"/>
            <a:chOff x="228600" y="232612"/>
            <a:chExt cx="553162" cy="553163"/>
          </a:xfrm>
        </p:grpSpPr>
        <p:sp>
          <p:nvSpPr>
            <p:cNvPr id="57" name="Oval 56">
              <a:extLst>
                <a:ext uri="{FF2B5EF4-FFF2-40B4-BE49-F238E27FC236}">
                  <a16:creationId xmlns:a16="http://schemas.microsoft.com/office/drawing/2014/main" id="{B11D8111-69D5-4357-81D0-D0006F4E31BF}"/>
                </a:ext>
              </a:extLst>
            </p:cNvPr>
            <p:cNvSpPr/>
            <p:nvPr/>
          </p:nvSpPr>
          <p:spPr>
            <a:xfrm>
              <a:off x="228600" y="232612"/>
              <a:ext cx="553162" cy="553163"/>
            </a:xfrm>
            <a:prstGeom prst="ellipse">
              <a:avLst/>
            </a:prstGeom>
            <a:solidFill>
              <a:srgbClr val="898D8D"/>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07">
                <a:defRPr/>
              </a:pPr>
              <a:endParaRPr lang="en-US" sz="700" dirty="0">
                <a:solidFill>
                  <a:srgbClr val="58595B">
                    <a:lumMod val="75000"/>
                    <a:lumOff val="25000"/>
                  </a:srgbClr>
                </a:solidFill>
                <a:latin typeface="Arial"/>
              </a:endParaRP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28" y="277690"/>
              <a:ext cx="467105" cy="463007"/>
            </a:xfrm>
            <a:prstGeom prst="rect">
              <a:avLst/>
            </a:prstGeom>
          </p:spPr>
        </p:pic>
      </p:gr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852" y="2376068"/>
            <a:ext cx="379925" cy="330171"/>
          </a:xfrm>
          <a:prstGeom prst="rect">
            <a:avLst/>
          </a:prstGeom>
        </p:spPr>
      </p:pic>
      <p:pic>
        <p:nvPicPr>
          <p:cNvPr id="47" name="Picture 46" descr="1_OUR PRESENCE.png"/>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bright="-20000"/>
                    </a14:imgEffect>
                  </a14:imgLayer>
                </a14:imgProps>
              </a:ext>
            </a:extLst>
          </a:blip>
          <a:srcRect b="-2631"/>
          <a:stretch>
            <a:fillRect/>
          </a:stretch>
        </p:blipFill>
        <p:spPr>
          <a:xfrm>
            <a:off x="6745313" y="2384984"/>
            <a:ext cx="373143" cy="406035"/>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976" y="2421864"/>
            <a:ext cx="379925" cy="330171"/>
          </a:xfrm>
          <a:prstGeom prst="rect">
            <a:avLst/>
          </a:prstGeom>
        </p:spPr>
      </p:pic>
      <p:sp>
        <p:nvSpPr>
          <p:cNvPr id="41" name="TextBox 40"/>
          <p:cNvSpPr txBox="1"/>
          <p:nvPr/>
        </p:nvSpPr>
        <p:spPr>
          <a:xfrm>
            <a:off x="1562574" y="5059101"/>
            <a:ext cx="6048279" cy="461665"/>
          </a:xfrm>
          <a:prstGeom prst="rect">
            <a:avLst/>
          </a:prstGeom>
          <a:noFill/>
        </p:spPr>
        <p:txBody>
          <a:bodyPr wrap="square" rtlCol="0">
            <a:spAutoFit/>
          </a:bodyPr>
          <a:lstStyle/>
          <a:p>
            <a:pPr defTabSz="609585"/>
            <a:r>
              <a:rPr lang="en-US" sz="800" dirty="0">
                <a:solidFill>
                  <a:srgbClr val="58595B"/>
                </a:solidFill>
                <a:latin typeface="Arial"/>
              </a:rPr>
              <a:t>This material is meant to provide an overview of the most commonly asked questions on HSAs and FSAs. It does not represent all rules and regulations. For more information, please refer to IRS Publications #</a:t>
            </a:r>
            <a:r>
              <a:rPr lang="en-US" sz="800" dirty="0">
                <a:solidFill>
                  <a:srgbClr val="58595B"/>
                </a:solidFill>
                <a:latin typeface="Arial"/>
                <a:hlinkClick r:id="rId8"/>
              </a:rPr>
              <a:t>502</a:t>
            </a:r>
            <a:r>
              <a:rPr lang="en-US" sz="800" dirty="0">
                <a:solidFill>
                  <a:srgbClr val="58595B"/>
                </a:solidFill>
                <a:latin typeface="Arial"/>
              </a:rPr>
              <a:t>, #</a:t>
            </a:r>
            <a:r>
              <a:rPr lang="en-US" sz="800" dirty="0">
                <a:solidFill>
                  <a:srgbClr val="58595B"/>
                </a:solidFill>
                <a:latin typeface="Arial"/>
                <a:hlinkClick r:id="rId9"/>
              </a:rPr>
              <a:t>503</a:t>
            </a:r>
            <a:r>
              <a:rPr lang="en-US" sz="800" dirty="0">
                <a:solidFill>
                  <a:srgbClr val="58595B"/>
                </a:solidFill>
                <a:latin typeface="Arial"/>
              </a:rPr>
              <a:t>, #</a:t>
            </a:r>
            <a:r>
              <a:rPr lang="en-US" sz="800" dirty="0">
                <a:solidFill>
                  <a:srgbClr val="58595B"/>
                </a:solidFill>
                <a:latin typeface="Arial"/>
                <a:hlinkClick r:id="rId10"/>
              </a:rPr>
              <a:t>969</a:t>
            </a:r>
            <a:r>
              <a:rPr lang="en-US" sz="800" dirty="0">
                <a:solidFill>
                  <a:srgbClr val="58595B"/>
                </a:solidFill>
                <a:latin typeface="Arial"/>
              </a:rPr>
              <a:t> and the </a:t>
            </a:r>
            <a:r>
              <a:rPr lang="en-US" sz="800" dirty="0">
                <a:solidFill>
                  <a:srgbClr val="58595B"/>
                </a:solidFill>
                <a:latin typeface="Arial"/>
                <a:hlinkClick r:id="rId11"/>
              </a:rPr>
              <a:t>US Treasury Website</a:t>
            </a:r>
            <a:r>
              <a:rPr lang="en-US" sz="800" dirty="0">
                <a:solidFill>
                  <a:srgbClr val="58595B"/>
                </a:solidFill>
                <a:latin typeface="Arial"/>
              </a:rPr>
              <a:t>. And always consult your tax advisor.</a:t>
            </a:r>
          </a:p>
        </p:txBody>
      </p:sp>
    </p:spTree>
    <p:extLst>
      <p:ext uri="{BB962C8B-B14F-4D97-AF65-F5344CB8AC3E}">
        <p14:creationId xmlns:p14="http://schemas.microsoft.com/office/powerpoint/2010/main" val="3257545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Health Savings Account - HSA</a:t>
            </a:r>
          </a:p>
        </p:txBody>
      </p:sp>
      <p:sp>
        <p:nvSpPr>
          <p:cNvPr id="4" name="Text Placeholder 3"/>
          <p:cNvSpPr>
            <a:spLocks noGrp="1"/>
          </p:cNvSpPr>
          <p:nvPr>
            <p:ph type="body" sz="quarter" idx="13"/>
          </p:nvPr>
        </p:nvSpPr>
        <p:spPr/>
        <p:txBody>
          <a:bodyPr/>
          <a:lstStyle/>
          <a:p>
            <a:r>
              <a:rPr lang="en-US" dirty="0"/>
              <a:t>Contributions</a:t>
            </a:r>
          </a:p>
        </p:txBody>
      </p:sp>
      <p:sp>
        <p:nvSpPr>
          <p:cNvPr id="6" name="Content Placeholder 5"/>
          <p:cNvSpPr>
            <a:spLocks noGrp="1"/>
          </p:cNvSpPr>
          <p:nvPr>
            <p:ph idx="1"/>
          </p:nvPr>
        </p:nvSpPr>
        <p:spPr>
          <a:xfrm>
            <a:off x="228601" y="1757193"/>
            <a:ext cx="3042139" cy="3154680"/>
          </a:xfrm>
        </p:spPr>
        <p:txBody>
          <a:bodyPr/>
          <a:lstStyle/>
          <a:p>
            <a:pPr marL="285717" indent="-285717">
              <a:buFont typeface="Arial" panose="020B0604020202020204" pitchFamily="34" charset="0"/>
              <a:buChar char="•"/>
            </a:pPr>
            <a:r>
              <a:rPr lang="en-US" dirty="0"/>
              <a:t>2025 Annual limit is increasing</a:t>
            </a:r>
          </a:p>
          <a:p>
            <a:pPr marL="285717" indent="-285717">
              <a:buFont typeface="Arial" panose="020B0604020202020204" pitchFamily="34" charset="0"/>
              <a:buChar char="•"/>
            </a:pPr>
            <a:r>
              <a:rPr lang="en-US" dirty="0"/>
              <a:t>Change your contributions at anytime throughout the year</a:t>
            </a:r>
          </a:p>
          <a:p>
            <a:pPr marL="285717" indent="-285717">
              <a:buFont typeface="Arial" panose="020B0604020202020204" pitchFamily="34" charset="0"/>
              <a:buChar char="•"/>
            </a:pPr>
            <a:r>
              <a:rPr lang="en-US" dirty="0"/>
              <a:t>Unused balances rollover</a:t>
            </a:r>
          </a:p>
          <a:p>
            <a:pPr marL="285717" indent="-285717">
              <a:buFont typeface="Arial" panose="020B0604020202020204" pitchFamily="34" charset="0"/>
              <a:buChar char="•"/>
            </a:pPr>
            <a:r>
              <a:rPr lang="en-US" dirty="0"/>
              <a:t>Portable – you own the account</a:t>
            </a:r>
          </a:p>
          <a:p>
            <a:pPr marL="285717" indent="-285717">
              <a:buFont typeface="Arial" panose="020B0604020202020204" pitchFamily="34" charset="0"/>
              <a:buChar char="•"/>
            </a:pPr>
            <a:r>
              <a:rPr lang="en-US" dirty="0"/>
              <a:t>TIP! Consider investing funds to grow account</a:t>
            </a:r>
          </a:p>
          <a:p>
            <a:pPr marL="285717" indent="-285717">
              <a:buFont typeface="Arial" panose="020B0604020202020204" pitchFamily="34" charset="0"/>
              <a:buChar char="•"/>
            </a:pPr>
            <a:endParaRPr lang="en-US" dirty="0"/>
          </a:p>
          <a:p>
            <a:pPr marL="285717" indent="-285717">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8" name="Table 7"/>
          <p:cNvGraphicFramePr>
            <a:graphicFrameLocks noGrp="1"/>
          </p:cNvGraphicFramePr>
          <p:nvPr/>
        </p:nvGraphicFramePr>
        <p:xfrm>
          <a:off x="3314701" y="1640437"/>
          <a:ext cx="5585803" cy="1341120"/>
        </p:xfrm>
        <a:graphic>
          <a:graphicData uri="http://schemas.openxmlformats.org/drawingml/2006/table">
            <a:tbl>
              <a:tblPr firstRow="1" bandRow="1">
                <a:tableStyleId>{5C22544A-7EE6-4342-B048-85BDC9FD1C3A}</a:tableStyleId>
              </a:tblPr>
              <a:tblGrid>
                <a:gridCol w="2147963">
                  <a:extLst>
                    <a:ext uri="{9D8B030D-6E8A-4147-A177-3AD203B41FA5}">
                      <a16:colId xmlns:a16="http://schemas.microsoft.com/office/drawing/2014/main" val="2732553366"/>
                    </a:ext>
                  </a:extLst>
                </a:gridCol>
                <a:gridCol w="1792015">
                  <a:extLst>
                    <a:ext uri="{9D8B030D-6E8A-4147-A177-3AD203B41FA5}">
                      <a16:colId xmlns:a16="http://schemas.microsoft.com/office/drawing/2014/main" val="2020924190"/>
                    </a:ext>
                  </a:extLst>
                </a:gridCol>
                <a:gridCol w="1645825">
                  <a:extLst>
                    <a:ext uri="{9D8B030D-6E8A-4147-A177-3AD203B41FA5}">
                      <a16:colId xmlns:a16="http://schemas.microsoft.com/office/drawing/2014/main" val="1513256585"/>
                    </a:ext>
                  </a:extLst>
                </a:gridCol>
              </a:tblGrid>
              <a:tr h="335280">
                <a:tc>
                  <a:txBody>
                    <a:bodyPr/>
                    <a:lstStyle/>
                    <a:p>
                      <a:r>
                        <a:rPr lang="en-US" sz="1600" dirty="0"/>
                        <a:t>Enrolled</a:t>
                      </a:r>
                      <a:r>
                        <a:rPr lang="en-US" sz="1600" baseline="0" dirty="0"/>
                        <a:t> Coverage</a:t>
                      </a:r>
                      <a:endParaRPr lang="en-US" sz="1600" dirty="0"/>
                    </a:p>
                  </a:txBody>
                  <a:tcPr/>
                </a:tc>
                <a:tc>
                  <a:txBody>
                    <a:bodyPr/>
                    <a:lstStyle/>
                    <a:p>
                      <a:pPr algn="ctr"/>
                      <a:r>
                        <a:rPr lang="en-US" sz="1600" dirty="0"/>
                        <a:t>2024</a:t>
                      </a:r>
                    </a:p>
                  </a:txBody>
                  <a:tcPr/>
                </a:tc>
                <a:tc>
                  <a:txBody>
                    <a:bodyPr/>
                    <a:lstStyle/>
                    <a:p>
                      <a:pPr algn="ctr"/>
                      <a:r>
                        <a:rPr lang="en-US" sz="1600" dirty="0"/>
                        <a:t>2025</a:t>
                      </a:r>
                    </a:p>
                  </a:txBody>
                  <a:tcPr/>
                </a:tc>
                <a:extLst>
                  <a:ext uri="{0D108BD9-81ED-4DB2-BD59-A6C34878D82A}">
                    <a16:rowId xmlns:a16="http://schemas.microsoft.com/office/drawing/2014/main" val="2437512828"/>
                  </a:ext>
                </a:extLst>
              </a:tr>
              <a:tr h="335280">
                <a:tc>
                  <a:txBody>
                    <a:bodyPr/>
                    <a:lstStyle/>
                    <a:p>
                      <a:r>
                        <a:rPr lang="en-US" sz="1600" dirty="0"/>
                        <a:t>Individual</a:t>
                      </a:r>
                    </a:p>
                  </a:txBody>
                  <a:tcPr/>
                </a:tc>
                <a:tc>
                  <a:txBody>
                    <a:bodyPr/>
                    <a:lstStyle/>
                    <a:p>
                      <a:pPr algn="ctr"/>
                      <a:r>
                        <a:rPr lang="en-US" sz="1600" dirty="0"/>
                        <a:t>$4,150</a:t>
                      </a:r>
                    </a:p>
                  </a:txBody>
                  <a:tcPr/>
                </a:tc>
                <a:tc>
                  <a:txBody>
                    <a:bodyPr/>
                    <a:lstStyle/>
                    <a:p>
                      <a:pPr algn="ctr"/>
                      <a:r>
                        <a:rPr lang="en-US" sz="1600" dirty="0"/>
                        <a:t>$4,300</a:t>
                      </a:r>
                    </a:p>
                  </a:txBody>
                  <a:tcPr/>
                </a:tc>
                <a:extLst>
                  <a:ext uri="{0D108BD9-81ED-4DB2-BD59-A6C34878D82A}">
                    <a16:rowId xmlns:a16="http://schemas.microsoft.com/office/drawing/2014/main" val="1307946146"/>
                  </a:ext>
                </a:extLst>
              </a:tr>
              <a:tr h="335280">
                <a:tc>
                  <a:txBody>
                    <a:bodyPr/>
                    <a:lstStyle/>
                    <a:p>
                      <a:r>
                        <a:rPr lang="en-US" sz="1600" dirty="0"/>
                        <a:t>Family</a:t>
                      </a:r>
                    </a:p>
                  </a:txBody>
                  <a:tcPr/>
                </a:tc>
                <a:tc>
                  <a:txBody>
                    <a:bodyPr/>
                    <a:lstStyle/>
                    <a:p>
                      <a:pPr algn="ctr"/>
                      <a:r>
                        <a:rPr lang="en-US" sz="1600" dirty="0"/>
                        <a:t>$8,300</a:t>
                      </a:r>
                    </a:p>
                  </a:txBody>
                  <a:tcPr/>
                </a:tc>
                <a:tc>
                  <a:txBody>
                    <a:bodyPr/>
                    <a:lstStyle/>
                    <a:p>
                      <a:pPr algn="ctr"/>
                      <a:r>
                        <a:rPr lang="en-US" sz="1600" dirty="0"/>
                        <a:t>$8,550</a:t>
                      </a:r>
                    </a:p>
                  </a:txBody>
                  <a:tcPr/>
                </a:tc>
                <a:extLst>
                  <a:ext uri="{0D108BD9-81ED-4DB2-BD59-A6C34878D82A}">
                    <a16:rowId xmlns:a16="http://schemas.microsoft.com/office/drawing/2014/main" val="1193543805"/>
                  </a:ext>
                </a:extLst>
              </a:tr>
              <a:tr h="335280">
                <a:tc>
                  <a:txBody>
                    <a:bodyPr/>
                    <a:lstStyle/>
                    <a:p>
                      <a:r>
                        <a:rPr lang="en-US" sz="1600" dirty="0"/>
                        <a:t>Age 55+</a:t>
                      </a:r>
                    </a:p>
                  </a:txBody>
                  <a:tcPr/>
                </a:tc>
                <a:tc gridSpan="2">
                  <a:txBody>
                    <a:bodyPr/>
                    <a:lstStyle/>
                    <a:p>
                      <a:pPr algn="ctr"/>
                      <a:r>
                        <a:rPr lang="en-US" sz="1600" dirty="0"/>
                        <a:t>Add</a:t>
                      </a:r>
                      <a:r>
                        <a:rPr lang="en-US" sz="1600" baseline="0" dirty="0"/>
                        <a:t> $1,000</a:t>
                      </a:r>
                      <a:endParaRPr lang="en-US" sz="1600" dirty="0"/>
                    </a:p>
                  </a:txBody>
                  <a:tcPr/>
                </a:tc>
                <a:tc hMerge="1">
                  <a:txBody>
                    <a:bodyPr/>
                    <a:lstStyle/>
                    <a:p>
                      <a:endParaRPr lang="en-US" dirty="0"/>
                    </a:p>
                  </a:txBody>
                  <a:tcPr/>
                </a:tc>
                <a:extLst>
                  <a:ext uri="{0D108BD9-81ED-4DB2-BD59-A6C34878D82A}">
                    <a16:rowId xmlns:a16="http://schemas.microsoft.com/office/drawing/2014/main" val="2095061514"/>
                  </a:ext>
                </a:extLst>
              </a:tr>
            </a:tbl>
          </a:graphicData>
        </a:graphic>
      </p:graphicFrame>
      <p:graphicFrame>
        <p:nvGraphicFramePr>
          <p:cNvPr id="10" name="Table 9"/>
          <p:cNvGraphicFramePr>
            <a:graphicFrameLocks noGrp="1"/>
          </p:cNvGraphicFramePr>
          <p:nvPr/>
        </p:nvGraphicFramePr>
        <p:xfrm>
          <a:off x="3314701" y="3334533"/>
          <a:ext cx="5585803" cy="1676400"/>
        </p:xfrm>
        <a:graphic>
          <a:graphicData uri="http://schemas.openxmlformats.org/drawingml/2006/table">
            <a:tbl>
              <a:tblPr firstRow="1" bandRow="1">
                <a:tableStyleId>{5C22544A-7EE6-4342-B048-85BDC9FD1C3A}</a:tableStyleId>
              </a:tblPr>
              <a:tblGrid>
                <a:gridCol w="1420607">
                  <a:extLst>
                    <a:ext uri="{9D8B030D-6E8A-4147-A177-3AD203B41FA5}">
                      <a16:colId xmlns:a16="http://schemas.microsoft.com/office/drawing/2014/main" val="2538306482"/>
                    </a:ext>
                  </a:extLst>
                </a:gridCol>
                <a:gridCol w="2136923">
                  <a:extLst>
                    <a:ext uri="{9D8B030D-6E8A-4147-A177-3AD203B41FA5}">
                      <a16:colId xmlns:a16="http://schemas.microsoft.com/office/drawing/2014/main" val="2072035586"/>
                    </a:ext>
                  </a:extLst>
                </a:gridCol>
                <a:gridCol w="2028273">
                  <a:extLst>
                    <a:ext uri="{9D8B030D-6E8A-4147-A177-3AD203B41FA5}">
                      <a16:colId xmlns:a16="http://schemas.microsoft.com/office/drawing/2014/main" val="1042276420"/>
                    </a:ext>
                  </a:extLst>
                </a:gridCol>
              </a:tblGrid>
              <a:tr h="335280">
                <a:tc>
                  <a:txBody>
                    <a:bodyPr/>
                    <a:lstStyle/>
                    <a:p>
                      <a:pPr marL="0" algn="l" defTabSz="457200" rtl="0" eaLnBrk="1" latinLnBrk="0" hangingPunct="1"/>
                      <a:r>
                        <a:rPr lang="en-US" sz="1600" b="1" kern="1200" dirty="0">
                          <a:solidFill>
                            <a:schemeClr val="dk1"/>
                          </a:solidFill>
                          <a:latin typeface="+mn-lt"/>
                          <a:ea typeface="+mn-ea"/>
                          <a:cs typeface="+mn-cs"/>
                        </a:rPr>
                        <a:t>Contribution</a:t>
                      </a:r>
                    </a:p>
                  </a:txBody>
                  <a:tcPr>
                    <a:solidFill>
                      <a:schemeClr val="bg1">
                        <a:lumMod val="85000"/>
                      </a:schemeClr>
                    </a:solidFill>
                  </a:tcPr>
                </a:tc>
                <a:tc>
                  <a:txBody>
                    <a:bodyPr/>
                    <a:lstStyle/>
                    <a:p>
                      <a:pPr marL="0" algn="ctr" defTabSz="457200" rtl="0" eaLnBrk="1" latinLnBrk="0" hangingPunct="1"/>
                      <a:r>
                        <a:rPr lang="en-US" sz="1600" b="1" kern="1200" dirty="0">
                          <a:solidFill>
                            <a:schemeClr val="dk1"/>
                          </a:solidFill>
                          <a:latin typeface="+mn-lt"/>
                          <a:ea typeface="+mn-ea"/>
                          <a:cs typeface="+mn-cs"/>
                        </a:rPr>
                        <a:t>Individual Coverage</a:t>
                      </a:r>
                    </a:p>
                  </a:txBody>
                  <a:tcPr>
                    <a:solidFill>
                      <a:schemeClr val="bg1">
                        <a:lumMod val="85000"/>
                      </a:schemeClr>
                    </a:solidFill>
                  </a:tcPr>
                </a:tc>
                <a:tc>
                  <a:txBody>
                    <a:bodyPr/>
                    <a:lstStyle/>
                    <a:p>
                      <a:pPr marL="0" algn="ctr" defTabSz="457200" rtl="0" eaLnBrk="1" latinLnBrk="0" hangingPunct="1"/>
                      <a:r>
                        <a:rPr lang="en-US" sz="1600" b="1" kern="1200" dirty="0">
                          <a:solidFill>
                            <a:schemeClr val="dk1"/>
                          </a:solidFill>
                          <a:latin typeface="+mn-lt"/>
                          <a:ea typeface="+mn-ea"/>
                          <a:cs typeface="+mn-cs"/>
                        </a:rPr>
                        <a:t>Family</a:t>
                      </a:r>
                      <a:r>
                        <a:rPr lang="en-US" sz="1600" b="1" kern="1200" baseline="0" dirty="0">
                          <a:solidFill>
                            <a:schemeClr val="dk1"/>
                          </a:solidFill>
                          <a:latin typeface="+mn-lt"/>
                          <a:ea typeface="+mn-ea"/>
                          <a:cs typeface="+mn-cs"/>
                        </a:rPr>
                        <a:t> Coverage</a:t>
                      </a:r>
                      <a:endParaRPr lang="en-US" sz="1600" b="1" kern="1200" dirty="0">
                        <a:solidFill>
                          <a:schemeClr val="dk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1486427570"/>
                  </a:ext>
                </a:extLst>
              </a:tr>
              <a:tr h="335280">
                <a:tc>
                  <a:txBody>
                    <a:bodyPr/>
                    <a:lstStyle/>
                    <a:p>
                      <a:pPr marL="0" algn="l" defTabSz="457200" rtl="0" eaLnBrk="1" latinLnBrk="0" hangingPunct="1"/>
                      <a:r>
                        <a:rPr lang="en-US" sz="1600" b="0" kern="1200" dirty="0">
                          <a:solidFill>
                            <a:schemeClr val="dk1"/>
                          </a:solidFill>
                          <a:latin typeface="+mn-lt"/>
                          <a:ea typeface="+mn-ea"/>
                          <a:cs typeface="+mn-cs"/>
                        </a:rPr>
                        <a:t>Employer</a:t>
                      </a:r>
                    </a:p>
                  </a:txBody>
                  <a:tcPr>
                    <a:solidFill>
                      <a:schemeClr val="bg1">
                        <a:lumMod val="85000"/>
                      </a:schemeClr>
                    </a:solidFill>
                  </a:tcPr>
                </a:tc>
                <a:tc>
                  <a:txBody>
                    <a:bodyPr/>
                    <a:lstStyle/>
                    <a:p>
                      <a:pPr marL="0" algn="r" defTabSz="457200" rtl="0" eaLnBrk="1" latinLnBrk="0" hangingPunct="1"/>
                      <a:r>
                        <a:rPr lang="en-US" sz="1600" b="0" kern="1200" dirty="0">
                          <a:solidFill>
                            <a:schemeClr val="dk1"/>
                          </a:solidFill>
                          <a:latin typeface="+mn-lt"/>
                          <a:ea typeface="+mn-ea"/>
                          <a:cs typeface="+mn-cs"/>
                        </a:rPr>
                        <a:t>$_________</a:t>
                      </a:r>
                    </a:p>
                  </a:txBody>
                  <a:tcPr>
                    <a:solidFill>
                      <a:schemeClr val="bg1">
                        <a:lumMod val="85000"/>
                      </a:schemeClr>
                    </a:solidFill>
                  </a:tcPr>
                </a:tc>
                <a:tc>
                  <a:txBody>
                    <a:bodyPr/>
                    <a:lstStyle/>
                    <a:p>
                      <a:pPr marL="0" algn="r" defTabSz="457200" rtl="0" eaLnBrk="1" latinLnBrk="0" hangingPunct="1"/>
                      <a:r>
                        <a:rPr lang="en-US" sz="1600" b="0" kern="1200" dirty="0">
                          <a:solidFill>
                            <a:schemeClr val="dk1"/>
                          </a:solidFill>
                          <a:latin typeface="+mn-lt"/>
                          <a:ea typeface="+mn-ea"/>
                          <a:cs typeface="+mn-cs"/>
                        </a:rPr>
                        <a:t>_________</a:t>
                      </a:r>
                    </a:p>
                  </a:txBody>
                  <a:tcPr>
                    <a:solidFill>
                      <a:schemeClr val="bg1">
                        <a:lumMod val="85000"/>
                      </a:schemeClr>
                    </a:solidFill>
                  </a:tcPr>
                </a:tc>
                <a:extLst>
                  <a:ext uri="{0D108BD9-81ED-4DB2-BD59-A6C34878D82A}">
                    <a16:rowId xmlns:a16="http://schemas.microsoft.com/office/drawing/2014/main" val="1227666258"/>
                  </a:ext>
                </a:extLst>
              </a:tr>
              <a:tr h="335280">
                <a:tc>
                  <a:txBody>
                    <a:bodyPr/>
                    <a:lstStyle/>
                    <a:p>
                      <a:r>
                        <a:rPr lang="en-US" sz="1600" dirty="0"/>
                        <a:t>Employee</a:t>
                      </a:r>
                    </a:p>
                  </a:txBody>
                  <a:tcPr/>
                </a:tc>
                <a:tc>
                  <a:txBody>
                    <a:bodyPr/>
                    <a:lstStyle/>
                    <a:p>
                      <a:pPr algn="r"/>
                      <a:r>
                        <a:rPr lang="en-US" sz="1600" dirty="0"/>
                        <a:t>+__________</a:t>
                      </a:r>
                    </a:p>
                  </a:txBody>
                  <a:tcPr/>
                </a:tc>
                <a:tc>
                  <a:txBody>
                    <a:bodyPr/>
                    <a:lstStyle/>
                    <a:p>
                      <a:pPr algn="r"/>
                      <a:r>
                        <a:rPr lang="en-US" sz="1600" dirty="0"/>
                        <a:t>+__________</a:t>
                      </a:r>
                    </a:p>
                  </a:txBody>
                  <a:tcPr/>
                </a:tc>
                <a:extLst>
                  <a:ext uri="{0D108BD9-81ED-4DB2-BD59-A6C34878D82A}">
                    <a16:rowId xmlns:a16="http://schemas.microsoft.com/office/drawing/2014/main" val="2075634055"/>
                  </a:ext>
                </a:extLst>
              </a:tr>
              <a:tr h="335280">
                <a:tc>
                  <a:txBody>
                    <a:bodyPr/>
                    <a:lstStyle/>
                    <a:p>
                      <a:r>
                        <a:rPr lang="en-US" sz="1600" b="1" dirty="0">
                          <a:solidFill>
                            <a:schemeClr val="bg1"/>
                          </a:solidFill>
                        </a:rPr>
                        <a:t>Maximum</a:t>
                      </a:r>
                    </a:p>
                  </a:txBody>
                  <a:tcPr>
                    <a:solidFill>
                      <a:schemeClr val="accent1"/>
                    </a:solidFill>
                  </a:tcPr>
                </a:tc>
                <a:tc>
                  <a:txBody>
                    <a:bodyPr/>
                    <a:lstStyle/>
                    <a:p>
                      <a:pPr algn="r"/>
                      <a:r>
                        <a:rPr lang="en-US" sz="1600" b="1" dirty="0">
                          <a:solidFill>
                            <a:schemeClr val="bg1"/>
                          </a:solidFill>
                        </a:rPr>
                        <a:t>$4,300</a:t>
                      </a:r>
                    </a:p>
                  </a:txBody>
                  <a:tcPr>
                    <a:solidFill>
                      <a:schemeClr val="accent1"/>
                    </a:solidFill>
                  </a:tcPr>
                </a:tc>
                <a:tc>
                  <a:txBody>
                    <a:bodyPr/>
                    <a:lstStyle/>
                    <a:p>
                      <a:pPr algn="r"/>
                      <a:r>
                        <a:rPr lang="en-US" sz="1600" b="1" dirty="0">
                          <a:solidFill>
                            <a:schemeClr val="bg1"/>
                          </a:solidFill>
                        </a:rPr>
                        <a:t>$8,550</a:t>
                      </a:r>
                    </a:p>
                  </a:txBody>
                  <a:tcPr>
                    <a:solidFill>
                      <a:schemeClr val="accent1"/>
                    </a:solidFill>
                  </a:tcPr>
                </a:tc>
                <a:extLst>
                  <a:ext uri="{0D108BD9-81ED-4DB2-BD59-A6C34878D82A}">
                    <a16:rowId xmlns:a16="http://schemas.microsoft.com/office/drawing/2014/main" val="4142426184"/>
                  </a:ext>
                </a:extLst>
              </a:tr>
              <a:tr h="335280">
                <a:tc>
                  <a:txBody>
                    <a:bodyPr/>
                    <a:lstStyle/>
                    <a:p>
                      <a:r>
                        <a:rPr lang="en-US" sz="1600" b="1" dirty="0">
                          <a:solidFill>
                            <a:schemeClr val="bg1"/>
                          </a:solidFill>
                        </a:rPr>
                        <a:t>Age 55+</a:t>
                      </a:r>
                    </a:p>
                  </a:txBody>
                  <a:tcPr>
                    <a:solidFill>
                      <a:schemeClr val="bg2">
                        <a:lumMod val="50000"/>
                      </a:schemeClr>
                    </a:solidFill>
                  </a:tcPr>
                </a:tc>
                <a:tc>
                  <a:txBody>
                    <a:bodyPr/>
                    <a:lstStyle/>
                    <a:p>
                      <a:pPr algn="r"/>
                      <a:r>
                        <a:rPr lang="en-US" sz="1600" b="1" dirty="0">
                          <a:solidFill>
                            <a:schemeClr val="bg1"/>
                          </a:solidFill>
                        </a:rPr>
                        <a:t>+$1,000</a:t>
                      </a:r>
                    </a:p>
                  </a:txBody>
                  <a:tcPr>
                    <a:solidFill>
                      <a:schemeClr val="bg2">
                        <a:lumMod val="50000"/>
                      </a:schemeClr>
                    </a:solidFill>
                  </a:tcPr>
                </a:tc>
                <a:tc>
                  <a:txBody>
                    <a:bodyPr/>
                    <a:lstStyle/>
                    <a:p>
                      <a:pPr algn="r"/>
                      <a:r>
                        <a:rPr lang="en-US" sz="1600" b="1" dirty="0">
                          <a:solidFill>
                            <a:schemeClr val="bg1"/>
                          </a:solidFill>
                        </a:rPr>
                        <a:t>+$1,000</a:t>
                      </a:r>
                    </a:p>
                  </a:txBody>
                  <a:tcPr>
                    <a:solidFill>
                      <a:schemeClr val="bg2">
                        <a:lumMod val="50000"/>
                      </a:schemeClr>
                    </a:solidFill>
                  </a:tcPr>
                </a:tc>
                <a:extLst>
                  <a:ext uri="{0D108BD9-81ED-4DB2-BD59-A6C34878D82A}">
                    <a16:rowId xmlns:a16="http://schemas.microsoft.com/office/drawing/2014/main" val="551605319"/>
                  </a:ext>
                </a:extLst>
              </a:tr>
            </a:tbl>
          </a:graphicData>
        </a:graphic>
      </p:graphicFrame>
      <p:graphicFrame>
        <p:nvGraphicFramePr>
          <p:cNvPr id="11" name="Diagram 10"/>
          <p:cNvGraphicFramePr/>
          <p:nvPr/>
        </p:nvGraphicFramePr>
        <p:xfrm>
          <a:off x="1331883" y="5264850"/>
          <a:ext cx="6095613" cy="887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57327"/>
      </p:ext>
    </p:extLst>
  </p:cSld>
  <p:clrMapOvr>
    <a:masterClrMapping/>
  </p:clrMapOvr>
</p:sld>
</file>

<file path=ppt/theme/theme1.xml><?xml version="1.0" encoding="utf-8"?>
<a:theme xmlns:a="http://schemas.openxmlformats.org/drawingml/2006/main" name="5_Custom Design">
  <a:themeElements>
    <a:clrScheme name="Corp PPT Palette">
      <a:dk1>
        <a:srgbClr val="000000"/>
      </a:dk1>
      <a:lt1>
        <a:srgbClr val="FFFFFF"/>
      </a:lt1>
      <a:dk2>
        <a:srgbClr val="535353"/>
      </a:dk2>
      <a:lt2>
        <a:srgbClr val="A7A7A7"/>
      </a:lt2>
      <a:accent1>
        <a:srgbClr val="00263E"/>
      </a:accent1>
      <a:accent2>
        <a:srgbClr val="407EC9"/>
      </a:accent2>
      <a:accent3>
        <a:srgbClr val="949300"/>
      </a:accent3>
      <a:accent4>
        <a:srgbClr val="E07E3C"/>
      </a:accent4>
      <a:accent5>
        <a:srgbClr val="F0B323"/>
      </a:accent5>
      <a:accent6>
        <a:srgbClr val="A4C8E1"/>
      </a:accent6>
      <a:hlink>
        <a:srgbClr val="898A89"/>
      </a:hlink>
      <a:folHlink>
        <a:srgbClr val="122D42"/>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eavy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ghtText">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Corp PPT Palette">
      <a:dk1>
        <a:srgbClr val="58595B"/>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mployee Communications" ma:contentTypeID="0x0101003FE33D5B220E468CBF558EC9ECA847B6006916E3CECA33454EA434D56EE2FDE5AF" ma:contentTypeVersion="15" ma:contentTypeDescription="Create a new document." ma:contentTypeScope="" ma:versionID="8a1c5628c1d4748b63f95f3bcdec7c6b">
  <xsd:schema xmlns:xsd="http://www.w3.org/2001/XMLSchema" xmlns:xs="http://www.w3.org/2001/XMLSchema" xmlns:p="http://schemas.microsoft.com/office/2006/metadata/properties" xmlns:ns2="922c4f81-e843-4616-88aa-dfa42d9027d6" targetNamespace="http://schemas.microsoft.com/office/2006/metadata/properties" ma:root="true" ma:fieldsID="966f81577b84976e2ddd91ddf766d3ae" ns2:_="">
    <xsd:import namespace="922c4f81-e843-4616-88aa-dfa42d9027d6"/>
    <xsd:element name="properties">
      <xsd:complexType>
        <xsd:sequence>
          <xsd:element name="documentManagement">
            <xsd:complexType>
              <xsd:all>
                <xsd:element ref="ns2:GBS_DMS_Date" minOccurs="0"/>
                <xsd:element ref="ns2:Plan_End_Date" minOccurs="0"/>
                <xsd:element ref="ns2:GBS_Active_With_Client" minOccurs="0"/>
                <xsd:element ref="ns2:Peer_Reviewed" minOccurs="0"/>
                <xsd:element ref="ns2:Final" minOccurs="0"/>
                <xsd:element ref="ns2:GBS_DMS_Document_Status" minOccurs="0"/>
                <xsd:element ref="ns2:AMPTaskID" minOccurs="0"/>
                <xsd:element ref="ns2:Plan_ID" minOccurs="0"/>
                <xsd:element ref="ns2:_dlc_DocId" minOccurs="0"/>
                <xsd:element ref="ns2:_dlc_DocIdUrl" minOccurs="0"/>
                <xsd:element ref="ns2:_dlc_DocIdPersistId" minOccurs="0"/>
                <xsd:element ref="ns2:EOY_Destruction_Date" minOccurs="0"/>
                <xsd:element ref="ns2:Peer_x005f_x0020_Reviewer" minOccurs="0"/>
                <xsd:element ref="ns2:Review_Due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c4f81-e843-4616-88aa-dfa42d9027d6" elementFormDefault="qualified">
    <xsd:import namespace="http://schemas.microsoft.com/office/2006/documentManagement/types"/>
    <xsd:import namespace="http://schemas.microsoft.com/office/infopath/2007/PartnerControls"/>
    <xsd:element name="GBS_DMS_Date" ma:index="8" nillable="true" ma:displayName="Date" ma:default="" ma:format="DateOnly" ma:internalName="GBS_DMS_Date">
      <xsd:simpleType>
        <xsd:restriction base="dms:DateTime"/>
      </xsd:simpleType>
    </xsd:element>
    <xsd:element name="Plan_End_Date" ma:index="9" nillable="true" ma:displayName="Plan End Date" ma:default="" ma:format="DateOnly" ma:hidden="true" ma:internalName="Plan_End_Date" ma:readOnly="false">
      <xsd:simpleType>
        <xsd:restriction base="dms:DateTime"/>
      </xsd:simpleType>
    </xsd:element>
    <xsd:element name="GBS_Active_With_Client" ma:index="10" nillable="true" ma:displayName="Active With Client" ma:hidden="true" ma:internalName="GBS_Active_With_Client" ma:readOnly="false">
      <xsd:simpleType>
        <xsd:restriction base="dms:Boolean"/>
      </xsd:simpleType>
    </xsd:element>
    <xsd:element name="Peer_Reviewed" ma:index="11" nillable="true" ma:displayName="Peer Review Required" ma:hidden="true" ma:internalName="Peer_Reviewed" ma:readOnly="false">
      <xsd:simpleType>
        <xsd:restriction base="dms:Boolean"/>
      </xsd:simpleType>
    </xsd:element>
    <xsd:element name="Final" ma:index="12" nillable="true" ma:displayName="Final Required" ma:hidden="true" ma:internalName="Final" ma:readOnly="false">
      <xsd:simpleType>
        <xsd:restriction base="dms:Boolean"/>
      </xsd:simpleType>
    </xsd:element>
    <xsd:element name="GBS_DMS_Document_Status" ma:index="13" nillable="true" ma:displayName="Document Status" ma:hidden="true" ma:internalName="GBS_DMS_Document_Status" ma:readOnly="false">
      <xsd:simpleType>
        <xsd:restriction base="dms:Choice">
          <xsd:enumeration value=""/>
          <xsd:enumeration value="PR Pending"/>
          <xsd:enumeration value="PR Complete"/>
          <xsd:enumeration value="Final"/>
        </xsd:restriction>
      </xsd:simpleType>
    </xsd:element>
    <xsd:element name="AMPTaskID" ma:index="14" nillable="true" ma:displayName="AMPTaskID" ma:hidden="true" ma:internalName="AMPTaskID" ma:readOnly="false">
      <xsd:simpleType>
        <xsd:restriction base="dms:Text"/>
      </xsd:simpleType>
    </xsd:element>
    <xsd:element name="Plan_ID" ma:index="15" nillable="true" ma:displayName="Plan ID" ma:hidden="true" ma:internalName="Plan_ID" ma:readOnly="false">
      <xsd:simpleType>
        <xsd:restriction base="dms:Text"/>
      </xsd:simpleType>
    </xsd:element>
    <xsd:element name="_dlc_DocId" ma:index="16" nillable="true" ma:displayName="Document ID Value" ma:description="The value of the document ID assigned to this item." ma:hidden="true" ma:indexed="true" ma:internalName="_dlc_DocId" ma:readOnly="false">
      <xsd:simpleType>
        <xsd:restriction base="dms:Text"/>
      </xsd:simpleType>
    </xsd:element>
    <xsd:element name="_dlc_DocIdUrl" ma:index="17"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false">
      <xsd:simpleType>
        <xsd:restriction base="dms:Boolean"/>
      </xsd:simpleType>
    </xsd:element>
    <xsd:element name="EOY_Destruction_Date" ma:index="19" nillable="true" ma:displayName="EOY Destruction Date" ma:default="" ma:format="DateOnly" ma:hidden="true" ma:internalName="EOY_Destruction_Date" ma:readOnly="false">
      <xsd:simpleType>
        <xsd:restriction base="dms:DateTime"/>
      </xsd:simpleType>
    </xsd:element>
    <xsd:element name="Peer_x005f_x0020_Reviewer" ma:index="20" nillable="true" ma:displayName="Peer Reviewer" ma:hidden="true" ma:internalName="Peer_x0020_Review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_Due_Date" ma:index="21" nillable="true" ma:displayName="Review Due Date" ma:format="DateOnly" ma:internalName="Review_Due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PersistId xmlns="922c4f81-e843-4616-88aa-dfa42d9027d6" xsi:nil="true"/>
    <_dlc_DocIdUrl xmlns="922c4f81-e843-4616-88aa-dfa42d9027d6">
      <Url>https://ajg0.sharepoint.com/teams/gbs-dms-8b2ebe32-7d68-e911-a951-000d3a36eaef/_layouts/15/DocIdRedir.aspx?ID=EKZMVK4K2ZZV-1359706070-132</Url>
      <Description>EKZMVK4K2ZZV-1359706070-132</Description>
    </_dlc_DocIdUrl>
    <GBS_DMS_Date xmlns="922c4f81-e843-4616-88aa-dfa42d9027d6">2024-01-01T12:00:00+00:00</GBS_DMS_Date>
    <_dlc_DocId xmlns="922c4f81-e843-4616-88aa-dfa42d9027d6">EKZMVK4K2ZZV-1359706070-132</_dlc_DocId>
    <Final xmlns="922c4f81-e843-4616-88aa-dfa42d9027d6">true</Final>
    <GBS_Active_With_Client xmlns="922c4f81-e843-4616-88aa-dfa42d9027d6">false</GBS_Active_With_Client>
    <Peer_Reviewed xmlns="922c4f81-e843-4616-88aa-dfa42d9027d6">true</Peer_Reviewed>
    <GBS_DMS_Document_Status xmlns="922c4f81-e843-4616-88aa-dfa42d9027d6">Final</GBS_DMS_Document_Status>
    <EOY_Destruction_Date xmlns="922c4f81-e843-4616-88aa-dfa42d9027d6" xsi:nil="true"/>
    <Peer_x005f_x0020_Reviewer xmlns="922c4f81-e843-4616-88aa-dfa42d9027d6">
      <UserInfo>
        <DisplayName/>
        <AccountId xsi:nil="true"/>
        <AccountType/>
      </UserInfo>
    </Peer_x005f_x0020_Reviewer>
    <Plan_End_Date xmlns="922c4f81-e843-4616-88aa-dfa42d9027d6" xsi:nil="true"/>
    <Plan_ID xmlns="922c4f81-e843-4616-88aa-dfa42d9027d6" xsi:nil="true"/>
    <AMPTaskID xmlns="922c4f81-e843-4616-88aa-dfa42d9027d6" xsi:nil="true"/>
    <Review_Due_Date xmlns="922c4f81-e843-4616-88aa-dfa42d9027d6" xsi:nil="true"/>
  </documentManagement>
</p:properties>
</file>

<file path=customXml/itemProps1.xml><?xml version="1.0" encoding="utf-8"?>
<ds:datastoreItem xmlns:ds="http://schemas.openxmlformats.org/officeDocument/2006/customXml" ds:itemID="{ACBD4768-270D-47D0-A0F0-B945AAE6EB2D}">
  <ds:schemaRefs>
    <ds:schemaRef ds:uri="http://schemas.microsoft.com/sharepoint/v3/contenttype/forms"/>
  </ds:schemaRefs>
</ds:datastoreItem>
</file>

<file path=customXml/itemProps2.xml><?xml version="1.0" encoding="utf-8"?>
<ds:datastoreItem xmlns:ds="http://schemas.openxmlformats.org/officeDocument/2006/customXml" ds:itemID="{8275B1CC-9ABF-4020-B30C-0503F6756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c4f81-e843-4616-88aa-dfa42d9027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E69542-1912-4CCC-9203-E48D69720D6D}">
  <ds:schemaRefs>
    <ds:schemaRef ds:uri="http://schemas.microsoft.com/sharepoint/events"/>
  </ds:schemaRefs>
</ds:datastoreItem>
</file>

<file path=customXml/itemProps4.xml><?xml version="1.0" encoding="utf-8"?>
<ds:datastoreItem xmlns:ds="http://schemas.openxmlformats.org/officeDocument/2006/customXml" ds:itemID="{EC0E7823-876C-4B46-B52D-5F5FAF282BFF}">
  <ds:schemaRefs>
    <ds:schemaRef ds:uri="http://www.w3.org/XML/1998/namespace"/>
    <ds:schemaRef ds:uri="http://schemas.microsoft.com/office/infopath/2007/PartnerControls"/>
    <ds:schemaRef ds:uri="922c4f81-e843-4616-88aa-dfa42d9027d6"/>
    <ds:schemaRef ds:uri="http://purl.org/dc/elements/1.1/"/>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32117</TotalTime>
  <Words>3619</Words>
  <Application>Microsoft Office PowerPoint</Application>
  <PresentationFormat>On-screen Show (4:3)</PresentationFormat>
  <Paragraphs>519</Paragraphs>
  <Slides>31</Slides>
  <Notes>15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31</vt:i4>
      </vt:variant>
    </vt:vector>
  </HeadingPairs>
  <TitlesOfParts>
    <vt:vector size="49" baseType="lpstr">
      <vt:lpstr>Arial</vt:lpstr>
      <vt:lpstr>Calibri</vt:lpstr>
      <vt:lpstr>Courier New</vt:lpstr>
      <vt:lpstr>Franklin Gothic Book</vt:lpstr>
      <vt:lpstr>Franklin Gothic Medium</vt:lpstr>
      <vt:lpstr>Helvetica</vt:lpstr>
      <vt:lpstr>Lato Light</vt:lpstr>
      <vt:lpstr>Noto Sans Symbols</vt:lpstr>
      <vt:lpstr>Roboto</vt:lpstr>
      <vt:lpstr>Times New Roman</vt:lpstr>
      <vt:lpstr>Trebuchet MS</vt:lpstr>
      <vt:lpstr>Wingdings</vt:lpstr>
      <vt:lpstr>ヒラギノ角ゴ Pro W3</vt:lpstr>
      <vt:lpstr>5_Custom Design</vt:lpstr>
      <vt:lpstr>HeavyText</vt:lpstr>
      <vt:lpstr>LightText</vt:lpstr>
      <vt:lpstr>2_Custom Design</vt:lpstr>
      <vt:lpstr>4_Custom Design</vt:lpstr>
      <vt:lpstr>Agenda</vt:lpstr>
      <vt:lpstr>PowerPoint Presentation</vt:lpstr>
      <vt:lpstr>Medical – 3 plan options</vt:lpstr>
      <vt:lpstr>Medical - $1,000 Deductible Plan</vt:lpstr>
      <vt:lpstr>Medical – $1,850 VEBA Plan</vt:lpstr>
      <vt:lpstr>Medical – $3,500 HSA or VEBA </vt:lpstr>
      <vt:lpstr>Medical – $3,500 HSA or VEBA </vt:lpstr>
      <vt:lpstr>Health Savings Account - HSA</vt:lpstr>
      <vt:lpstr>Health Savings Account - HSA</vt:lpstr>
      <vt:lpstr>Health Savings Account - HSA</vt:lpstr>
      <vt:lpstr>VEBA</vt:lpstr>
      <vt:lpstr>Virtual Care Options</vt:lpstr>
      <vt:lpstr>Medica Retiree Option</vt:lpstr>
      <vt:lpstr>PowerPoint Presentation</vt:lpstr>
      <vt:lpstr>EAP</vt:lpstr>
      <vt:lpstr>Employee Resource Center</vt:lpstr>
      <vt:lpstr>Dental</vt:lpstr>
      <vt:lpstr>Enrollment Meetings</vt:lpstr>
      <vt:lpstr>PowerPoint Presentation</vt:lpstr>
      <vt:lpstr>PowerPoint Presentation</vt:lpstr>
      <vt:lpstr>SCSC Wellness City of St. Peter</vt:lpstr>
      <vt:lpstr>PowerPoint Presentation</vt:lpstr>
      <vt:lpstr>PowerPoint Presentation</vt:lpstr>
      <vt:lpstr>PowerPoint Presentation</vt:lpstr>
      <vt:lpstr>PowerPoint Presentation</vt:lpstr>
      <vt:lpstr>OMADA for Prevention</vt:lpstr>
      <vt:lpstr>OMADA for Diabetes  </vt:lpstr>
      <vt:lpstr>PowerPoint Presentation</vt:lpstr>
      <vt:lpstr>PowerPoint Presentation</vt:lpstr>
      <vt:lpstr>PowerPoint Presentation</vt:lpstr>
      <vt:lpstr>Mayo Complex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Stauffer</dc:creator>
  <cp:lastModifiedBy>Katie Reger</cp:lastModifiedBy>
  <cp:revision>651</cp:revision>
  <cp:lastPrinted>2021-10-04T15:59:47Z</cp:lastPrinted>
  <dcterms:created xsi:type="dcterms:W3CDTF">2013-08-14T21:58:14Z</dcterms:created>
  <dcterms:modified xsi:type="dcterms:W3CDTF">2024-10-02T19:52:52Z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0x0101003FE33D5B220E468CBF558EC9ECA847B6006916E3CECA33454EA434D56EE2FDE5AF</vt:lpwstr>
  </property>
  <property fmtid="{D5CDD505-2E9C-101B-9397-08002B2CF9AE}" pid="3" name="ComplianceAssetId">
    <vt:lpwstr>8b2ebe32-7d68-e911-a951-000d3a36eaef</vt:lpwstr>
  </property>
  <property fmtid="{D5CDD505-2E9C-101B-9397-08002B2CF9AE}" pid="4" name="_dlc_DocIdItemGuid">
    <vt:lpwstr>872ef250-5efa-4bf9-b35b-c2c3b05a95c4</vt:lpwstr>
  </property>
</Properties>
</file>