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884" r:id="rId1"/>
  </p:sldMasterIdLst>
  <p:notesMasterIdLst>
    <p:notesMasterId r:id="rId26"/>
  </p:notesMasterIdLst>
  <p:sldIdLst>
    <p:sldId id="585" r:id="rId2"/>
    <p:sldId id="582" r:id="rId3"/>
    <p:sldId id="695" r:id="rId4"/>
    <p:sldId id="670" r:id="rId5"/>
    <p:sldId id="583" r:id="rId6"/>
    <p:sldId id="584" r:id="rId7"/>
    <p:sldId id="274" r:id="rId8"/>
    <p:sldId id="700" r:id="rId9"/>
    <p:sldId id="279" r:id="rId10"/>
    <p:sldId id="280" r:id="rId11"/>
    <p:sldId id="318" r:id="rId12"/>
    <p:sldId id="587" r:id="rId13"/>
    <p:sldId id="589" r:id="rId14"/>
    <p:sldId id="725" r:id="rId15"/>
    <p:sldId id="715" r:id="rId16"/>
    <p:sldId id="716" r:id="rId17"/>
    <p:sldId id="717" r:id="rId18"/>
    <p:sldId id="718" r:id="rId19"/>
    <p:sldId id="719" r:id="rId20"/>
    <p:sldId id="720" r:id="rId21"/>
    <p:sldId id="721" r:id="rId22"/>
    <p:sldId id="724" r:id="rId23"/>
    <p:sldId id="709" r:id="rId24"/>
    <p:sldId id="710"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32">
          <p15:clr>
            <a:srgbClr val="A4A3A4"/>
          </p15:clr>
        </p15:guide>
        <p15:guide id="2" orient="horz" pos="3316">
          <p15:clr>
            <a:srgbClr val="A4A3A4"/>
          </p15:clr>
        </p15:guide>
        <p15:guide id="3" orient="horz" pos="4032">
          <p15:clr>
            <a:srgbClr val="A4A3A4"/>
          </p15:clr>
        </p15:guide>
        <p15:guide id="4" orient="horz" pos="3686">
          <p15:clr>
            <a:srgbClr val="A4A3A4"/>
          </p15:clr>
        </p15:guide>
        <p15:guide id="5" orient="horz" pos="2652">
          <p15:clr>
            <a:srgbClr val="A4A3A4"/>
          </p15:clr>
        </p15:guide>
        <p15:guide id="6" pos="2880">
          <p15:clr>
            <a:srgbClr val="A4A3A4"/>
          </p15:clr>
        </p15:guide>
        <p15:guide id="7" pos="4459">
          <p15:clr>
            <a:srgbClr val="A4A3A4"/>
          </p15:clr>
        </p15:guide>
        <p15:guide id="8" pos="5189">
          <p15:clr>
            <a:srgbClr val="A4A3A4"/>
          </p15:clr>
        </p15:guide>
        <p15:guide id="9" pos="576">
          <p15:clr>
            <a:srgbClr val="A4A3A4"/>
          </p15:clr>
        </p15:guide>
        <p15:guide id="10" pos="1149">
          <p15:clr>
            <a:srgbClr val="A4A3A4"/>
          </p15:clr>
        </p15:guide>
        <p15:guide id="11" pos="509">
          <p15:clr>
            <a:srgbClr val="A4A3A4"/>
          </p15:clr>
        </p15:guide>
        <p15:guide id="12" orient="horz" pos="2425">
          <p15:clr>
            <a:srgbClr val="A4A3A4"/>
          </p15:clr>
        </p15:guide>
        <p15:guide id="13" orient="horz" pos="33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Parker-Smith" initials="JP" lastIdx="6" clrIdx="0"/>
  <p:cmAuthor id="1" name="Mary Ann Martin" initials="MAM" lastIdx="1" clrIdx="1"/>
  <p:cmAuthor id="2" name="Marcia Holman" initials="M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A47"/>
    <a:srgbClr val="E1261C"/>
    <a:srgbClr val="F8C70F"/>
    <a:srgbClr val="CC0000"/>
    <a:srgbClr val="8DC53E"/>
    <a:srgbClr val="A0C93B"/>
    <a:srgbClr val="ABCF51"/>
    <a:srgbClr val="94BB33"/>
    <a:srgbClr val="85A82E"/>
    <a:srgbClr val="5D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1" autoAdjust="0"/>
    <p:restoredTop sz="86560" autoAdjust="0"/>
  </p:normalViewPr>
  <p:slideViewPr>
    <p:cSldViewPr snapToGrid="0">
      <p:cViewPr varScale="1">
        <p:scale>
          <a:sx n="92" d="100"/>
          <a:sy n="92" d="100"/>
        </p:scale>
        <p:origin x="510" y="84"/>
      </p:cViewPr>
      <p:guideLst>
        <p:guide orient="horz" pos="432"/>
        <p:guide orient="horz" pos="3316"/>
        <p:guide orient="horz" pos="4032"/>
        <p:guide orient="horz" pos="3686"/>
        <p:guide orient="horz" pos="2652"/>
        <p:guide pos="2880"/>
        <p:guide pos="4459"/>
        <p:guide pos="5189"/>
        <p:guide pos="576"/>
        <p:guide pos="1149"/>
        <p:guide pos="509"/>
        <p:guide orient="horz" pos="2425"/>
        <p:guide orient="horz" pos="3308"/>
      </p:guideLst>
    </p:cSldViewPr>
  </p:slideViewPr>
  <p:notesTextViewPr>
    <p:cViewPr>
      <p:scale>
        <a:sx n="100" d="100"/>
        <a:sy n="100" d="100"/>
      </p:scale>
      <p:origin x="0" y="-312"/>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5" y="7"/>
            <a:ext cx="3038145" cy="464205"/>
          </a:xfrm>
          <a:prstGeom prst="rect">
            <a:avLst/>
          </a:prstGeom>
          <a:noFill/>
          <a:ln w="9525">
            <a:noFill/>
            <a:miter lim="800000"/>
            <a:headEnd/>
            <a:tailEnd/>
          </a:ln>
          <a:effectLst/>
        </p:spPr>
        <p:txBody>
          <a:bodyPr vert="horz" wrap="square" lIns="93144" tIns="46572" rIns="93144" bIns="46572" numCol="1" anchor="t" anchorCtr="0" compatLnSpc="1">
            <a:prstTxWarp prst="textNoShape">
              <a:avLst/>
            </a:prstTxWarp>
          </a:bodyPr>
          <a:lstStyle>
            <a:lvl1pPr defTabSz="931600" eaLnBrk="0" hangingPunct="0">
              <a:defRPr sz="1200"/>
            </a:lvl1pPr>
          </a:lstStyle>
          <a:p>
            <a:endParaRPr lang="en-US" dirty="0"/>
          </a:p>
        </p:txBody>
      </p:sp>
      <p:sp>
        <p:nvSpPr>
          <p:cNvPr id="72707" name="Rectangle 3"/>
          <p:cNvSpPr>
            <a:spLocks noGrp="1" noChangeArrowheads="1"/>
          </p:cNvSpPr>
          <p:nvPr>
            <p:ph type="dt" idx="1"/>
          </p:nvPr>
        </p:nvSpPr>
        <p:spPr bwMode="auto">
          <a:xfrm>
            <a:off x="3970734" y="7"/>
            <a:ext cx="3038145" cy="464205"/>
          </a:xfrm>
          <a:prstGeom prst="rect">
            <a:avLst/>
          </a:prstGeom>
          <a:noFill/>
          <a:ln w="9525">
            <a:noFill/>
            <a:miter lim="800000"/>
            <a:headEnd/>
            <a:tailEnd/>
          </a:ln>
          <a:effectLst/>
        </p:spPr>
        <p:txBody>
          <a:bodyPr vert="horz" wrap="square" lIns="93144" tIns="46572" rIns="93144" bIns="46572" numCol="1" anchor="t" anchorCtr="0" compatLnSpc="1">
            <a:prstTxWarp prst="textNoShape">
              <a:avLst/>
            </a:prstTxWarp>
          </a:bodyPr>
          <a:lstStyle>
            <a:lvl1pPr algn="r" defTabSz="931600" eaLnBrk="0" hangingPunct="0">
              <a:defRPr sz="1200"/>
            </a:lvl1pPr>
          </a:lstStyle>
          <a:p>
            <a:fld id="{85589DEC-5FCB-46AE-9CFC-CEF2711E2B99}" type="datetimeFigureOut">
              <a:rPr lang="en-US"/>
              <a:pPr/>
              <a:t>1/13/2020</a:t>
            </a:fld>
            <a:endParaRPr lang="en-US" dirty="0"/>
          </a:p>
        </p:txBody>
      </p:sp>
      <p:sp>
        <p:nvSpPr>
          <p:cNvPr id="72708"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ffectLst/>
        </p:spPr>
      </p:sp>
      <p:sp>
        <p:nvSpPr>
          <p:cNvPr id="72709" name="Rectangle 5"/>
          <p:cNvSpPr>
            <a:spLocks noGrp="1" noChangeArrowheads="1"/>
          </p:cNvSpPr>
          <p:nvPr>
            <p:ph type="body" sz="quarter" idx="3"/>
          </p:nvPr>
        </p:nvSpPr>
        <p:spPr bwMode="auto">
          <a:xfrm>
            <a:off x="701345" y="4416099"/>
            <a:ext cx="5607712" cy="4182457"/>
          </a:xfrm>
          <a:prstGeom prst="rect">
            <a:avLst/>
          </a:prstGeom>
          <a:noFill/>
          <a:ln w="9525">
            <a:noFill/>
            <a:miter lim="800000"/>
            <a:headEnd/>
            <a:tailEnd/>
          </a:ln>
          <a:effectLst/>
        </p:spPr>
        <p:txBody>
          <a:bodyPr vert="horz" wrap="square" lIns="93144" tIns="46572" rIns="93144" bIns="4657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710" name="Rectangle 6"/>
          <p:cNvSpPr>
            <a:spLocks noGrp="1" noChangeArrowheads="1"/>
          </p:cNvSpPr>
          <p:nvPr>
            <p:ph type="ftr" sz="quarter" idx="4"/>
          </p:nvPr>
        </p:nvSpPr>
        <p:spPr bwMode="auto">
          <a:xfrm>
            <a:off x="5" y="8830664"/>
            <a:ext cx="3038145" cy="464205"/>
          </a:xfrm>
          <a:prstGeom prst="rect">
            <a:avLst/>
          </a:prstGeom>
          <a:noFill/>
          <a:ln w="9525">
            <a:noFill/>
            <a:miter lim="800000"/>
            <a:headEnd/>
            <a:tailEnd/>
          </a:ln>
          <a:effectLst/>
        </p:spPr>
        <p:txBody>
          <a:bodyPr vert="horz" wrap="square" lIns="93144" tIns="46572" rIns="93144" bIns="46572" numCol="1" anchor="b" anchorCtr="0" compatLnSpc="1">
            <a:prstTxWarp prst="textNoShape">
              <a:avLst/>
            </a:prstTxWarp>
          </a:bodyPr>
          <a:lstStyle>
            <a:lvl1pPr defTabSz="931600" eaLnBrk="0" hangingPunct="0">
              <a:defRPr sz="1200"/>
            </a:lvl1pPr>
          </a:lstStyle>
          <a:p>
            <a:endParaRPr lang="en-US" dirty="0"/>
          </a:p>
        </p:txBody>
      </p:sp>
      <p:sp>
        <p:nvSpPr>
          <p:cNvPr id="72711" name="Rectangle 7"/>
          <p:cNvSpPr>
            <a:spLocks noGrp="1" noChangeArrowheads="1"/>
          </p:cNvSpPr>
          <p:nvPr>
            <p:ph type="sldNum" sz="quarter" idx="5"/>
          </p:nvPr>
        </p:nvSpPr>
        <p:spPr bwMode="auto">
          <a:xfrm>
            <a:off x="3970734" y="8830664"/>
            <a:ext cx="3038145" cy="464205"/>
          </a:xfrm>
          <a:prstGeom prst="rect">
            <a:avLst/>
          </a:prstGeom>
          <a:noFill/>
          <a:ln w="9525">
            <a:noFill/>
            <a:miter lim="800000"/>
            <a:headEnd/>
            <a:tailEnd/>
          </a:ln>
          <a:effectLst/>
        </p:spPr>
        <p:txBody>
          <a:bodyPr vert="horz" wrap="square" lIns="93144" tIns="46572" rIns="93144" bIns="46572" numCol="1" anchor="b" anchorCtr="0" compatLnSpc="1">
            <a:prstTxWarp prst="textNoShape">
              <a:avLst/>
            </a:prstTxWarp>
          </a:bodyPr>
          <a:lstStyle>
            <a:lvl1pPr algn="r" defTabSz="931600" eaLnBrk="0" hangingPunct="0">
              <a:defRPr sz="1200"/>
            </a:lvl1pPr>
          </a:lstStyle>
          <a:p>
            <a:fld id="{93FAFD22-9BBF-4B8B-9918-C838E3E40FFC}" type="slidenum">
              <a:rPr lang="en-US"/>
              <a:pPr/>
              <a:t>‹#›</a:t>
            </a:fld>
            <a:endParaRPr lang="en-US" dirty="0"/>
          </a:p>
        </p:txBody>
      </p:sp>
    </p:spTree>
    <p:extLst>
      <p:ext uri="{BB962C8B-B14F-4D97-AF65-F5344CB8AC3E}">
        <p14:creationId xmlns:p14="http://schemas.microsoft.com/office/powerpoint/2010/main" val="37536543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3FAFD22-9BBF-4B8B-9918-C838E3E40FFC}" type="slidenum">
              <a:rPr lang="en-US" smtClean="0"/>
              <a:pPr/>
              <a:t>0</a:t>
            </a:fld>
            <a:endParaRPr lang="en-US" dirty="0"/>
          </a:p>
        </p:txBody>
      </p:sp>
    </p:spTree>
    <p:extLst>
      <p:ext uri="{BB962C8B-B14F-4D97-AF65-F5344CB8AC3E}">
        <p14:creationId xmlns:p14="http://schemas.microsoft.com/office/powerpoint/2010/main" val="90241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8613" y="4416428"/>
            <a:ext cx="6070114" cy="471198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02F776-B9F2-43CF-92F1-55E53A98ED0C}" type="slidenum">
              <a:rPr lang="en-US" smtClean="0"/>
              <a:pPr>
                <a:defRPr/>
              </a:pPr>
              <a:t>9</a:t>
            </a:fld>
            <a:endParaRPr lang="en-US" dirty="0"/>
          </a:p>
        </p:txBody>
      </p:sp>
    </p:spTree>
    <p:extLst>
      <p:ext uri="{BB962C8B-B14F-4D97-AF65-F5344CB8AC3E}">
        <p14:creationId xmlns:p14="http://schemas.microsoft.com/office/powerpoint/2010/main" val="1169267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FD22-9BBF-4B8B-9918-C838E3E40FFC}" type="slidenum">
              <a:rPr lang="en-US" smtClean="0"/>
              <a:pPr/>
              <a:t>12</a:t>
            </a:fld>
            <a:endParaRPr lang="en-US" dirty="0"/>
          </a:p>
        </p:txBody>
      </p:sp>
    </p:spTree>
    <p:extLst>
      <p:ext uri="{BB962C8B-B14F-4D97-AF65-F5344CB8AC3E}">
        <p14:creationId xmlns:p14="http://schemas.microsoft.com/office/powerpoint/2010/main" val="383434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FD22-9BBF-4B8B-9918-C838E3E40FFC}" type="slidenum">
              <a:rPr lang="en-US" smtClean="0"/>
              <a:pPr/>
              <a:t>13</a:t>
            </a:fld>
            <a:endParaRPr lang="en-US" dirty="0"/>
          </a:p>
        </p:txBody>
      </p:sp>
    </p:spTree>
    <p:extLst>
      <p:ext uri="{BB962C8B-B14F-4D97-AF65-F5344CB8AC3E}">
        <p14:creationId xmlns:p14="http://schemas.microsoft.com/office/powerpoint/2010/main" val="2448688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FD22-9BBF-4B8B-9918-C838E3E40FFC}" type="slidenum">
              <a:rPr lang="en-US" smtClean="0"/>
              <a:pPr/>
              <a:t>14</a:t>
            </a:fld>
            <a:endParaRPr lang="en-US" dirty="0"/>
          </a:p>
        </p:txBody>
      </p:sp>
    </p:spTree>
    <p:extLst>
      <p:ext uri="{BB962C8B-B14F-4D97-AF65-F5344CB8AC3E}">
        <p14:creationId xmlns:p14="http://schemas.microsoft.com/office/powerpoint/2010/main" val="3952339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Health Advocate benefit is being offered by your employee at no additional cost for you and covers eligible employees, their spouses, dependent children, parents and parent-in-law.</a:t>
            </a:r>
          </a:p>
          <a:p>
            <a:endParaRPr lang="en-US" dirty="0"/>
          </a:p>
          <a:p>
            <a:r>
              <a:rPr lang="en-US" dirty="0"/>
              <a:t>-Services are </a:t>
            </a:r>
            <a:r>
              <a:rPr lang="en-US" b="1" dirty="0"/>
              <a:t>Free</a:t>
            </a:r>
            <a:r>
              <a:rPr lang="en-US" dirty="0"/>
              <a:t>  Sessions are available per problem situation per year—in-person and/or telephonic (note: each client/company is contracted with a specific number of sessions.  Consult with the Training Coordinator if you are unsure what the session model is). </a:t>
            </a:r>
          </a:p>
          <a:p>
            <a:endParaRPr lang="en-US" dirty="0"/>
          </a:p>
          <a:p>
            <a:pPr lvl="0"/>
            <a:r>
              <a:rPr lang="en-US" dirty="0"/>
              <a:t>-</a:t>
            </a:r>
            <a:r>
              <a:rPr lang="en-US" b="1" dirty="0"/>
              <a:t>Confidential</a:t>
            </a:r>
            <a:r>
              <a:rPr lang="en-US" dirty="0"/>
              <a:t>—we maintain Federal and State laws about confidentiality.</a:t>
            </a:r>
          </a:p>
          <a:p>
            <a:pPr lvl="0"/>
            <a:endParaRPr lang="en-US" dirty="0"/>
          </a:p>
          <a:p>
            <a:pPr lvl="0"/>
            <a:r>
              <a:rPr lang="en-US" b="1" u="sng" dirty="0"/>
              <a:t>The following information is provided as background for the presenters  only…not necessary or encouraged to address with audience unless directly asked : </a:t>
            </a:r>
            <a:r>
              <a:rPr lang="en-US" dirty="0"/>
              <a:t>exceptions are only if someone discloses being in imminent danger or putting others in danger/child/elder abuse), otherwise, we maintain all confidentiality and only share with the employer aggregate non-identifying information on (typically)a quarterly basis that captures percentage of employees that are utilizing the services and the top presenting issues that we are seeing, so we can further provide outreach targeted at helping in the most useful way.</a:t>
            </a:r>
          </a:p>
          <a:p>
            <a:pPr lvl="0"/>
            <a:endParaRPr lang="en-US" dirty="0"/>
          </a:p>
          <a:p>
            <a:pPr lvl="0"/>
            <a:r>
              <a:rPr lang="en-US" dirty="0"/>
              <a:t>-</a:t>
            </a:r>
            <a:r>
              <a:rPr lang="en-US" b="1" dirty="0"/>
              <a:t>Professional</a:t>
            </a:r>
            <a:r>
              <a:rPr lang="en-US" dirty="0"/>
              <a:t>—all of our providers are licensed and meet specific criteria—they are available within 30 minutes from home/work—employee’s choice.</a:t>
            </a:r>
          </a:p>
          <a:p>
            <a:pPr lvl="0"/>
            <a:endParaRPr lang="en-US" dirty="0"/>
          </a:p>
          <a:p>
            <a:pPr defTabSz="912571" eaLnBrk="0" hangingPunct="0">
              <a:defRPr/>
            </a:pPr>
            <a:r>
              <a:rPr lang="en-US" dirty="0"/>
              <a:t>-We offer unlimited consultation to managers who may be concerned about employees, we offer EAP overview seminars on a variety of wellness-related topics, and if there is a tragedy that occurs that impacts a work group, we are certainly available to consult and provide debriefings—typically those requests occur from our main HR contact. </a:t>
            </a:r>
          </a:p>
          <a:p>
            <a:pPr lvl="0"/>
            <a:endParaRPr lang="en-US" dirty="0"/>
          </a:p>
          <a:p>
            <a:pPr lvl="0"/>
            <a:r>
              <a:rPr lang="en-US" b="1" dirty="0"/>
              <a:t>Medical Bill Saver Program: </a:t>
            </a:r>
          </a:p>
          <a:p>
            <a:r>
              <a:rPr lang="en-US" dirty="0"/>
              <a:t> The Health Advocate Medical Bill Saver service gives you access to skilled negotiators who can help lower your out-of-pocket costs on your medical bills not covered by insurance. You could save hundreds—even thousands—of dollars . </a:t>
            </a:r>
          </a:p>
          <a:p>
            <a:endParaRPr lang="en-US" dirty="0"/>
          </a:p>
          <a:p>
            <a:r>
              <a:rPr lang="en-US" dirty="0"/>
              <a:t>Please encourage employees to contact us directly for additional information.</a:t>
            </a:r>
          </a:p>
          <a:p>
            <a:endParaRPr lang="en-US" dirty="0"/>
          </a:p>
        </p:txBody>
      </p:sp>
      <p:sp>
        <p:nvSpPr>
          <p:cNvPr id="4" name="Slide Number Placeholder 3"/>
          <p:cNvSpPr>
            <a:spLocks noGrp="1"/>
          </p:cNvSpPr>
          <p:nvPr>
            <p:ph type="sldNum" sz="quarter" idx="10"/>
          </p:nvPr>
        </p:nvSpPr>
        <p:spPr/>
        <p:txBody>
          <a:bodyPr/>
          <a:lstStyle/>
          <a:p>
            <a:pPr>
              <a:defRPr/>
            </a:pPr>
            <a:fld id="{F902F776-B9F2-43CF-92F1-55E53A98ED0C}" type="slidenum">
              <a:rPr lang="en-US" smtClean="0"/>
              <a:pPr>
                <a:defRPr/>
              </a:pPr>
              <a:t>1</a:t>
            </a:fld>
            <a:endParaRPr lang="en-US" dirty="0"/>
          </a:p>
        </p:txBody>
      </p:sp>
    </p:spTree>
    <p:extLst>
      <p:ext uri="{BB962C8B-B14F-4D97-AF65-F5344CB8AC3E}">
        <p14:creationId xmlns:p14="http://schemas.microsoft.com/office/powerpoint/2010/main" val="44571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FD22-9BBF-4B8B-9918-C838E3E40FFC}" type="slidenum">
              <a:rPr lang="en-US" smtClean="0"/>
              <a:pPr/>
              <a:t>2</a:t>
            </a:fld>
            <a:endParaRPr lang="en-US" dirty="0"/>
          </a:p>
        </p:txBody>
      </p:sp>
    </p:spTree>
    <p:extLst>
      <p:ext uri="{BB962C8B-B14F-4D97-AF65-F5344CB8AC3E}">
        <p14:creationId xmlns:p14="http://schemas.microsoft.com/office/powerpoint/2010/main" val="363554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FD22-9BBF-4B8B-9918-C838E3E40FFC}" type="slidenum">
              <a:rPr lang="en-US" smtClean="0"/>
              <a:pPr/>
              <a:t>3</a:t>
            </a:fld>
            <a:endParaRPr lang="en-US" dirty="0"/>
          </a:p>
        </p:txBody>
      </p:sp>
    </p:spTree>
    <p:extLst>
      <p:ext uri="{BB962C8B-B14F-4D97-AF65-F5344CB8AC3E}">
        <p14:creationId xmlns:p14="http://schemas.microsoft.com/office/powerpoint/2010/main" val="3635545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We can provide referrals for child/elder care resources, in addition to providing legal and financial experts in our network. Most legal concerns are centered around documentation reviews/wills, landlord disputes, non-employer related issues (if you are looking to take action against your employee, we can’t help with that), financial issues may center around debt issues, help with budgeting. credit issues, debt management. </a:t>
            </a:r>
          </a:p>
          <a:p>
            <a:endParaRPr lang="en-US" dirty="0"/>
          </a:p>
        </p:txBody>
      </p:sp>
      <p:sp>
        <p:nvSpPr>
          <p:cNvPr id="4" name="Slide Number Placeholder 3"/>
          <p:cNvSpPr>
            <a:spLocks noGrp="1"/>
          </p:cNvSpPr>
          <p:nvPr>
            <p:ph type="sldNum" sz="quarter" idx="10"/>
          </p:nvPr>
        </p:nvSpPr>
        <p:spPr/>
        <p:txBody>
          <a:bodyPr/>
          <a:lstStyle/>
          <a:p>
            <a:pPr>
              <a:defRPr/>
            </a:pPr>
            <a:fld id="{F902F776-B9F2-43CF-92F1-55E53A98ED0C}" type="slidenum">
              <a:rPr lang="en-US" smtClean="0"/>
              <a:pPr>
                <a:defRPr/>
              </a:pPr>
              <a:t>4</a:t>
            </a:fld>
            <a:endParaRPr lang="en-US" dirty="0"/>
          </a:p>
        </p:txBody>
      </p:sp>
    </p:spTree>
    <p:extLst>
      <p:ext uri="{BB962C8B-B14F-4D97-AF65-F5344CB8AC3E}">
        <p14:creationId xmlns:p14="http://schemas.microsoft.com/office/powerpoint/2010/main" val="2687642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571" eaLnBrk="0" hangingPunct="0">
              <a:defRPr/>
            </a:pPr>
            <a:r>
              <a:rPr lang="en-US" dirty="0"/>
              <a:t>There is no problem too big or too small – anything impacting work/home, productivity, marital/relationships and more.</a:t>
            </a:r>
          </a:p>
          <a:p>
            <a:pPr defTabSz="912571" eaLnBrk="0" hangingPunct="0">
              <a:defRPr/>
            </a:pPr>
            <a:endParaRPr lang="en-US" dirty="0"/>
          </a:p>
          <a:p>
            <a:pPr defTabSz="912571" eaLnBrk="0" hangingPunct="0">
              <a:defRPr/>
            </a:pPr>
            <a:r>
              <a:rPr lang="en-US" dirty="0"/>
              <a:t>EAP’s focus is on short-term problem resolution—if it can be resolved within the EAP visits, which are at NO cost, and if it cannot, then it is our role to help get you connected to longer term or different kinds of services whether it is through one’s health insurance, or through the community—we always consider the most cost effective options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902F776-B9F2-43CF-92F1-55E53A98ED0C}" type="slidenum">
              <a:rPr lang="en-US" smtClean="0"/>
              <a:pPr>
                <a:defRPr/>
              </a:pPr>
              <a:t>5</a:t>
            </a:fld>
            <a:endParaRPr lang="en-US" dirty="0"/>
          </a:p>
        </p:txBody>
      </p:sp>
    </p:spTree>
    <p:extLst>
      <p:ext uri="{BB962C8B-B14F-4D97-AF65-F5344CB8AC3E}">
        <p14:creationId xmlns:p14="http://schemas.microsoft.com/office/powerpoint/2010/main" val="351411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02F776-B9F2-43CF-92F1-55E53A98ED0C}" type="slidenum">
              <a:rPr lang="en-US" smtClean="0"/>
              <a:pPr>
                <a:defRPr/>
              </a:pPr>
              <a:t>6</a:t>
            </a:fld>
            <a:endParaRPr lang="en-US" dirty="0"/>
          </a:p>
        </p:txBody>
      </p:sp>
    </p:spTree>
    <p:extLst>
      <p:ext uri="{BB962C8B-B14F-4D97-AF65-F5344CB8AC3E}">
        <p14:creationId xmlns:p14="http://schemas.microsoft.com/office/powerpoint/2010/main" val="348288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AFD22-9BBF-4B8B-9918-C838E3E40FFC}" type="slidenum">
              <a:rPr lang="en-US" smtClean="0"/>
              <a:pPr/>
              <a:t>7</a:t>
            </a:fld>
            <a:endParaRPr lang="en-US" dirty="0"/>
          </a:p>
        </p:txBody>
      </p:sp>
    </p:spTree>
    <p:extLst>
      <p:ext uri="{BB962C8B-B14F-4D97-AF65-F5344CB8AC3E}">
        <p14:creationId xmlns:p14="http://schemas.microsoft.com/office/powerpoint/2010/main" val="3635545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414825"/>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02F776-B9F2-43CF-92F1-55E53A98ED0C}" type="slidenum">
              <a:rPr lang="en-US" smtClean="0"/>
              <a:pPr>
                <a:defRPr/>
              </a:pPr>
              <a:t>8</a:t>
            </a:fld>
            <a:endParaRPr lang="en-US" dirty="0"/>
          </a:p>
        </p:txBody>
      </p:sp>
    </p:spTree>
    <p:extLst>
      <p:ext uri="{BB962C8B-B14F-4D97-AF65-F5344CB8AC3E}">
        <p14:creationId xmlns:p14="http://schemas.microsoft.com/office/powerpoint/2010/main" val="149334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213" y="492936"/>
            <a:ext cx="8332787" cy="919162"/>
          </a:xfrm>
          <a:prstGeom prst="rect">
            <a:avLst/>
          </a:prstGeom>
        </p:spPr>
        <p:txBody>
          <a:bodyPr anchor="b"/>
          <a:lstStyle>
            <a:lvl1pPr>
              <a:defRPr sz="3000">
                <a:solidFill>
                  <a:schemeClr val="bg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0272" y="1692725"/>
            <a:ext cx="8015288" cy="3944595"/>
          </a:xfrm>
          <a:prstGeom prst="rect">
            <a:avLst/>
          </a:prstGeom>
        </p:spPr>
        <p:txBody>
          <a:bodyPr/>
          <a:lstStyle>
            <a:lvl1pPr>
              <a:buClr>
                <a:srgbClr val="E1261C"/>
              </a:buClr>
              <a:defRPr sz="1800"/>
            </a:lvl1pPr>
            <a:lvl2pPr>
              <a:buClr>
                <a:srgbClr val="E1261C"/>
              </a:buClr>
              <a:defRPr/>
            </a:lvl2pPr>
            <a:lvl3pPr>
              <a:buClr>
                <a:srgbClr val="E1261C"/>
              </a:buClr>
              <a:defRPr/>
            </a:lvl3pPr>
            <a:lvl4pPr>
              <a:buClr>
                <a:srgbClr val="E1261C"/>
              </a:buClr>
              <a:defRPr/>
            </a:lvl4pPr>
            <a:lvl5pPr>
              <a:buClr>
                <a:srgbClr val="E1261C"/>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144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11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1">
    <p:spTree>
      <p:nvGrpSpPr>
        <p:cNvPr id="1" name=""/>
        <p:cNvGrpSpPr/>
        <p:nvPr/>
      </p:nvGrpSpPr>
      <p:grpSpPr>
        <a:xfrm>
          <a:off x="0" y="0"/>
          <a:ext cx="0" cy="0"/>
          <a:chOff x="0" y="0"/>
          <a:chExt cx="0" cy="0"/>
        </a:xfrm>
      </p:grpSpPr>
      <p:pic>
        <p:nvPicPr>
          <p:cNvPr id="14" name="Picture 3" descr="C:\Users\sluddy\Desktop\Hear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9519" y="2284188"/>
            <a:ext cx="626363" cy="5442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sluddy\Desktop\Stet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914400"/>
            <a:ext cx="941731" cy="92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1219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077447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C38247-4E91-44F6-B024-7A1584C999D7}" type="datetimeFigureOut">
              <a:rPr lang="en-US" smtClean="0">
                <a:solidFill>
                  <a:prstClr val="black">
                    <a:tint val="75000"/>
                  </a:prstClr>
                </a:solidFill>
              </a:rPr>
              <a:pPr/>
              <a:t>1/13/2020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2EB6BA-47CD-4592-A42D-DFE0FED65D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132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0" y="0"/>
            <a:ext cx="9144000" cy="68580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586871"/>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Lst>
  <p:hf hdr="0" ftr="0" dt="0"/>
  <p:txStyles>
    <p:titleStyle>
      <a:lvl1pPr algn="l" rtl="0" eaLnBrk="0" fontAlgn="base" hangingPunct="0">
        <a:spcBef>
          <a:spcPct val="0"/>
        </a:spcBef>
        <a:spcAft>
          <a:spcPct val="0"/>
        </a:spcAft>
        <a:defRPr sz="2400">
          <a:solidFill>
            <a:schemeClr val="tx2"/>
          </a:solidFill>
          <a:latin typeface="Arial Black" pitchFamily="34" charset="0"/>
          <a:ea typeface="+mj-ea"/>
          <a:cs typeface="+mj-cs"/>
        </a:defRPr>
      </a:lvl1pPr>
      <a:lvl2pPr algn="l" rtl="0" eaLnBrk="0" fontAlgn="base" hangingPunct="0">
        <a:spcBef>
          <a:spcPct val="0"/>
        </a:spcBef>
        <a:spcAft>
          <a:spcPct val="0"/>
        </a:spcAft>
        <a:defRPr sz="2400">
          <a:solidFill>
            <a:schemeClr val="tx2"/>
          </a:solidFill>
          <a:latin typeface="Arial Black" pitchFamily="34" charset="0"/>
        </a:defRPr>
      </a:lvl2pPr>
      <a:lvl3pPr algn="l" rtl="0" eaLnBrk="0" fontAlgn="base" hangingPunct="0">
        <a:spcBef>
          <a:spcPct val="0"/>
        </a:spcBef>
        <a:spcAft>
          <a:spcPct val="0"/>
        </a:spcAft>
        <a:defRPr sz="2400">
          <a:solidFill>
            <a:schemeClr val="tx2"/>
          </a:solidFill>
          <a:latin typeface="Arial Black" pitchFamily="34" charset="0"/>
        </a:defRPr>
      </a:lvl3pPr>
      <a:lvl4pPr algn="l" rtl="0" eaLnBrk="0" fontAlgn="base" hangingPunct="0">
        <a:spcBef>
          <a:spcPct val="0"/>
        </a:spcBef>
        <a:spcAft>
          <a:spcPct val="0"/>
        </a:spcAft>
        <a:defRPr sz="2400">
          <a:solidFill>
            <a:schemeClr val="tx2"/>
          </a:solidFill>
          <a:latin typeface="Arial Black" pitchFamily="34" charset="0"/>
        </a:defRPr>
      </a:lvl4pPr>
      <a:lvl5pPr algn="l" rtl="0" eaLnBrk="0" fontAlgn="base" hangingPunct="0">
        <a:spcBef>
          <a:spcPct val="0"/>
        </a:spcBef>
        <a:spcAft>
          <a:spcPct val="0"/>
        </a:spcAft>
        <a:defRPr sz="2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169863" indent="-169863" algn="l" rtl="0" eaLnBrk="0" fontAlgn="base" hangingPunct="0">
        <a:spcBef>
          <a:spcPct val="20000"/>
        </a:spcBef>
        <a:spcAft>
          <a:spcPct val="0"/>
        </a:spcAft>
        <a:buClr>
          <a:srgbClr val="CC0000"/>
        </a:buClr>
        <a:buSzPct val="120000"/>
        <a:buFont typeface="Arial" charset="0"/>
        <a:buChar char="•"/>
        <a:defRPr sz="1600">
          <a:solidFill>
            <a:schemeClr val="tx1"/>
          </a:solidFill>
          <a:latin typeface="+mn-lt"/>
          <a:ea typeface="+mn-ea"/>
          <a:cs typeface="+mn-cs"/>
        </a:defRPr>
      </a:lvl1pPr>
      <a:lvl2pPr marL="401638" indent="-174625" algn="l" rtl="0" eaLnBrk="0" fontAlgn="base" hangingPunct="0">
        <a:spcBef>
          <a:spcPct val="20000"/>
        </a:spcBef>
        <a:spcAft>
          <a:spcPct val="0"/>
        </a:spcAft>
        <a:buClr>
          <a:srgbClr val="CC0000"/>
        </a:buClr>
        <a:buFont typeface="Wingdings" pitchFamily="2" charset="2"/>
        <a:buChar char="§"/>
        <a:defRPr sz="1400">
          <a:solidFill>
            <a:schemeClr val="tx1"/>
          </a:solidFill>
          <a:latin typeface="+mn-lt"/>
        </a:defRPr>
      </a:lvl2pPr>
      <a:lvl3pPr marL="746125" indent="-176213" algn="l" rtl="0" eaLnBrk="0" fontAlgn="base" hangingPunct="0">
        <a:spcBef>
          <a:spcPct val="20000"/>
        </a:spcBef>
        <a:spcAft>
          <a:spcPct val="0"/>
        </a:spcAft>
        <a:buClr>
          <a:srgbClr val="CC0000"/>
        </a:buClr>
        <a:buChar char="•"/>
        <a:defRPr sz="1200">
          <a:solidFill>
            <a:schemeClr val="tx1"/>
          </a:solidFill>
          <a:latin typeface="+mn-lt"/>
        </a:defRPr>
      </a:lvl3pPr>
      <a:lvl4pPr marL="1082675" indent="-168275" algn="l" rtl="0" eaLnBrk="0" fontAlgn="base" hangingPunct="0">
        <a:spcBef>
          <a:spcPct val="20000"/>
        </a:spcBef>
        <a:spcAft>
          <a:spcPct val="0"/>
        </a:spcAft>
        <a:buClr>
          <a:srgbClr val="CC0000"/>
        </a:buClr>
        <a:buChar char="–"/>
        <a:defRPr sz="1100">
          <a:solidFill>
            <a:schemeClr val="tx1"/>
          </a:solidFill>
          <a:latin typeface="+mn-lt"/>
        </a:defRPr>
      </a:lvl4pPr>
      <a:lvl5pPr marL="1427163" indent="-168275" algn="l" rtl="0" eaLnBrk="0" fontAlgn="base" hangingPunct="0">
        <a:spcBef>
          <a:spcPct val="20000"/>
        </a:spcBef>
        <a:spcAft>
          <a:spcPct val="0"/>
        </a:spcAft>
        <a:buClr>
          <a:srgbClr val="CC0000"/>
        </a:buClr>
        <a:buChar char="»"/>
        <a:defRPr sz="11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unum.com/employees/services/life-balanc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527464" y="2259106"/>
            <a:ext cx="6990193" cy="18542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spcAft>
                <a:spcPts val="600"/>
              </a:spcAft>
            </a:pPr>
            <a:r>
              <a:rPr lang="en-US" sz="1800" b="1" dirty="0">
                <a:solidFill>
                  <a:srgbClr val="808080"/>
                </a:solidFill>
              </a:rPr>
              <a:t>EAP+Work/Life Training Seminar</a:t>
            </a:r>
          </a:p>
          <a:p>
            <a:pPr algn="r"/>
            <a:r>
              <a:rPr lang="en-US" sz="3600" dirty="0">
                <a:solidFill>
                  <a:srgbClr val="FF0000"/>
                </a:solidFill>
              </a:rPr>
              <a:t>Employee Orientation to EAP and Work/ Life Website Service </a:t>
            </a:r>
          </a:p>
        </p:txBody>
      </p:sp>
    </p:spTree>
    <p:extLst>
      <p:ext uri="{BB962C8B-B14F-4D97-AF65-F5344CB8AC3E}">
        <p14:creationId xmlns:p14="http://schemas.microsoft.com/office/powerpoint/2010/main" val="277621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762000" y="2438400"/>
            <a:ext cx="3952875" cy="2522538"/>
          </a:xfrm>
        </p:spPr>
        <p:txBody>
          <a:bodyPr>
            <a:normAutofit/>
          </a:bodyPr>
          <a:lstStyle/>
          <a:p>
            <a:pPr>
              <a:lnSpc>
                <a:spcPct val="130000"/>
              </a:lnSpc>
              <a:spcBef>
                <a:spcPts val="432"/>
              </a:spcBef>
              <a:buClr>
                <a:srgbClr val="FF0000"/>
              </a:buClr>
              <a:buFont typeface="Wingdings" panose="05000000000000000000" pitchFamily="2" charset="2"/>
              <a:buChar char="§"/>
              <a:defRPr/>
            </a:pPr>
            <a:r>
              <a:rPr lang="en-US" sz="1600" dirty="0">
                <a:solidFill>
                  <a:schemeClr val="tx1"/>
                </a:solidFill>
                <a:latin typeface="Arial" panose="020B0604020202020204" pitchFamily="34" charset="0"/>
                <a:cs typeface="Arial" panose="020B0604020202020204" pitchFamily="34" charset="0"/>
              </a:rPr>
              <a:t>Available to all levels of management team, 24/7</a:t>
            </a:r>
          </a:p>
          <a:p>
            <a:pPr>
              <a:lnSpc>
                <a:spcPct val="130000"/>
              </a:lnSpc>
              <a:spcBef>
                <a:spcPts val="432"/>
              </a:spcBef>
              <a:buClr>
                <a:srgbClr val="FF0000"/>
              </a:buClr>
              <a:buFont typeface="Wingdings" panose="05000000000000000000" pitchFamily="2" charset="2"/>
              <a:buChar char="§"/>
              <a:defRPr/>
            </a:pPr>
            <a:r>
              <a:rPr lang="en-US" sz="1600" dirty="0">
                <a:solidFill>
                  <a:schemeClr val="tx1"/>
                </a:solidFill>
                <a:latin typeface="Arial" panose="020B0604020202020204" pitchFamily="34" charset="0"/>
                <a:cs typeface="Arial" panose="020B0604020202020204" pitchFamily="34" charset="0"/>
              </a:rPr>
              <a:t>Improve managers’/supervisors’ interpersonal skills</a:t>
            </a:r>
          </a:p>
          <a:p>
            <a:pPr>
              <a:lnSpc>
                <a:spcPct val="130000"/>
              </a:lnSpc>
              <a:spcBef>
                <a:spcPts val="432"/>
              </a:spcBef>
              <a:buClr>
                <a:srgbClr val="FF0000"/>
              </a:buClr>
              <a:buFont typeface="Wingdings" panose="05000000000000000000" pitchFamily="2" charset="2"/>
              <a:buChar char="§"/>
              <a:defRPr/>
            </a:pPr>
            <a:r>
              <a:rPr lang="en-US" sz="1600" dirty="0">
                <a:solidFill>
                  <a:schemeClr val="tx1"/>
                </a:solidFill>
                <a:latin typeface="Arial" panose="020B0604020202020204" pitchFamily="34" charset="0"/>
                <a:cs typeface="Arial" panose="020B0604020202020204" pitchFamily="34" charset="0"/>
              </a:rPr>
              <a:t>Assist in resolving employee conflicts</a:t>
            </a:r>
          </a:p>
          <a:p>
            <a:pPr>
              <a:lnSpc>
                <a:spcPct val="130000"/>
              </a:lnSpc>
              <a:spcBef>
                <a:spcPts val="432"/>
              </a:spcBef>
              <a:buClr>
                <a:srgbClr val="FF0000"/>
              </a:buClr>
              <a:buFont typeface="Wingdings" panose="05000000000000000000" pitchFamily="2" charset="2"/>
              <a:buChar char="§"/>
              <a:defRPr/>
            </a:pPr>
            <a:r>
              <a:rPr lang="en-US" sz="1600" dirty="0">
                <a:solidFill>
                  <a:schemeClr val="tx1"/>
                </a:solidFill>
                <a:latin typeface="Arial" panose="020B0604020202020204" pitchFamily="34" charset="0"/>
                <a:cs typeface="Arial" panose="020B0604020202020204" pitchFamily="34" charset="0"/>
              </a:rPr>
              <a:t>Collaborate with management team and HR on sensitive cases</a:t>
            </a:r>
          </a:p>
          <a:p>
            <a:pPr marL="285750" indent="-285750">
              <a:lnSpc>
                <a:spcPct val="130000"/>
              </a:lnSpc>
              <a:spcBef>
                <a:spcPts val="432"/>
              </a:spcBef>
              <a:buClr>
                <a:srgbClr val="FF0000"/>
              </a:buClr>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294967295"/>
          </p:nvPr>
        </p:nvSpPr>
        <p:spPr>
          <a:xfrm>
            <a:off x="7010400" y="6356350"/>
            <a:ext cx="2133600" cy="365125"/>
          </a:xfrm>
        </p:spPr>
        <p:txBody>
          <a:bodyPr/>
          <a:lstStyle/>
          <a:p>
            <a:pPr>
              <a:defRPr/>
            </a:pPr>
            <a:fld id="{4829C32B-65B5-4567-8903-30100F45ACA0}" type="slidenum">
              <a:rPr lang="en-US" smtClean="0"/>
              <a:pPr>
                <a:defRPr/>
              </a:pPr>
              <a:t>9</a:t>
            </a:fld>
            <a:endParaRPr lang="en-US" dirty="0"/>
          </a:p>
        </p:txBody>
      </p:sp>
      <p:sp>
        <p:nvSpPr>
          <p:cNvPr id="4" name="Text Placeholder 3"/>
          <p:cNvSpPr>
            <a:spLocks noGrp="1"/>
          </p:cNvSpPr>
          <p:nvPr>
            <p:ph type="body" sz="quarter" idx="4294967295"/>
          </p:nvPr>
        </p:nvSpPr>
        <p:spPr>
          <a:xfrm>
            <a:off x="4953000" y="2438400"/>
            <a:ext cx="3692525" cy="2667000"/>
          </a:xfrm>
        </p:spPr>
        <p:txBody>
          <a:bodyPr>
            <a:normAutofit/>
          </a:bodyPr>
          <a:lstStyle/>
          <a:p>
            <a:pPr>
              <a:lnSpc>
                <a:spcPct val="130000"/>
              </a:lnSpc>
              <a:spcBef>
                <a:spcPts val="432"/>
              </a:spcBef>
              <a:buClr>
                <a:srgbClr val="FF0000"/>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Critical incident support – diffuse, stabilize, minimize disruption </a:t>
            </a:r>
          </a:p>
          <a:p>
            <a:pPr>
              <a:lnSpc>
                <a:spcPct val="130000"/>
              </a:lnSpc>
              <a:spcBef>
                <a:spcPts val="432"/>
              </a:spcBef>
              <a:buClr>
                <a:srgbClr val="FF0000"/>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Crisis Preparedness – reduce risk, review and make recommendations on current policy. </a:t>
            </a:r>
          </a:p>
          <a:p>
            <a:pPr>
              <a:lnSpc>
                <a:spcPct val="130000"/>
              </a:lnSpc>
              <a:spcBef>
                <a:spcPts val="432"/>
              </a:spcBef>
              <a:buClr>
                <a:srgbClr val="FF0000"/>
              </a:buClr>
              <a:buFont typeface="Wingdings" panose="05000000000000000000" pitchFamily="2" charset="2"/>
              <a:buChar char="§"/>
              <a:defRPr/>
            </a:pPr>
            <a:r>
              <a:rPr lang="en-US" sz="1600" dirty="0">
                <a:latin typeface="Arial" panose="020B0604020202020204" pitchFamily="34" charset="0"/>
                <a:cs typeface="Arial" panose="020B0604020202020204" pitchFamily="34" charset="0"/>
              </a:rPr>
              <a:t>Trainings and seminars – education to empower and prevent</a:t>
            </a:r>
          </a:p>
          <a:p>
            <a:pPr fontAlgn="auto">
              <a:lnSpc>
                <a:spcPct val="130000"/>
              </a:lnSpc>
              <a:spcBef>
                <a:spcPts val="432"/>
              </a:spcBef>
              <a:buClr>
                <a:srgbClr val="FF0000"/>
              </a:buClr>
              <a:buFont typeface="Wingdings" panose="05000000000000000000" pitchFamily="2" charset="2"/>
              <a:buChar char="§"/>
              <a:defRPr/>
            </a:pPr>
            <a:endParaRPr lang="en-US" sz="1600" dirty="0">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p:txBody>
      </p:sp>
      <p:sp>
        <p:nvSpPr>
          <p:cNvPr id="6" name="Text Placeholder 1"/>
          <p:cNvSpPr txBox="1">
            <a:spLocks/>
          </p:cNvSpPr>
          <p:nvPr/>
        </p:nvSpPr>
        <p:spPr>
          <a:xfrm>
            <a:off x="457200" y="533400"/>
            <a:ext cx="7848600" cy="990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A2B1B8"/>
                </a:solidFill>
                <a:latin typeface="Arial" panose="020B0604020202020204" pitchFamily="34" charset="0"/>
                <a:cs typeface="Arial" panose="020B0604020202020204" pitchFamily="34" charset="0"/>
              </a:rPr>
              <a:t>Key Resources for </a:t>
            </a:r>
            <a:br>
              <a:rPr lang="en-US" dirty="0">
                <a:solidFill>
                  <a:srgbClr val="A2B1B8"/>
                </a:solidFill>
                <a:latin typeface="Arial" panose="020B0604020202020204" pitchFamily="34" charset="0"/>
                <a:cs typeface="Arial" panose="020B0604020202020204" pitchFamily="34" charset="0"/>
              </a:rPr>
            </a:br>
            <a:r>
              <a:rPr lang="en-US" dirty="0">
                <a:solidFill>
                  <a:srgbClr val="A2B1B8"/>
                </a:solidFill>
                <a:latin typeface="Arial" panose="020B0604020202020204" pitchFamily="34" charset="0"/>
                <a:cs typeface="Arial" panose="020B0604020202020204" pitchFamily="34" charset="0"/>
              </a:rPr>
              <a:t>Managers &amp; Supervisors</a:t>
            </a:r>
          </a:p>
        </p:txBody>
      </p:sp>
      <p:sp>
        <p:nvSpPr>
          <p:cNvPr id="7" name="Rectangle 6"/>
          <p:cNvSpPr/>
          <p:nvPr/>
        </p:nvSpPr>
        <p:spPr>
          <a:xfrm>
            <a:off x="609600" y="1828800"/>
            <a:ext cx="7315200" cy="414985"/>
          </a:xfrm>
          <a:prstGeom prst="rect">
            <a:avLst/>
          </a:prstGeom>
        </p:spPr>
        <p:txBody>
          <a:bodyPr wrap="square">
            <a:spAutoFit/>
          </a:bodyPr>
          <a:lstStyle/>
          <a:p>
            <a:pPr>
              <a:lnSpc>
                <a:spcPct val="130000"/>
              </a:lnSpc>
              <a:spcBef>
                <a:spcPts val="432"/>
              </a:spcBef>
              <a:defRPr/>
            </a:pPr>
            <a:r>
              <a:rPr lang="en-US" dirty="0">
                <a:latin typeface="Arial" panose="020B0604020202020204" pitchFamily="34" charset="0"/>
                <a:cs typeface="Arial" panose="020B0604020202020204" pitchFamily="34" charset="0"/>
              </a:rPr>
              <a:t>Unlimited telephonic consultation for management and supervisors</a:t>
            </a:r>
          </a:p>
        </p:txBody>
      </p:sp>
    </p:spTree>
    <p:extLst>
      <p:ext uri="{BB962C8B-B14F-4D97-AF65-F5344CB8AC3E}">
        <p14:creationId xmlns:p14="http://schemas.microsoft.com/office/powerpoint/2010/main" val="275770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52400" y="2844225"/>
            <a:ext cx="2667000" cy="584775"/>
          </a:xfrm>
          <a:prstGeom prst="rect">
            <a:avLst/>
          </a:prstGeom>
          <a:noFill/>
        </p:spPr>
        <p:txBody>
          <a:bodyPr wrap="square" rtlCol="0">
            <a:spAutoFit/>
          </a:bodyPr>
          <a:lstStyle/>
          <a:p>
            <a:pPr algn="r"/>
            <a:r>
              <a:rPr lang="en-US" sz="1600" b="1" dirty="0">
                <a:solidFill>
                  <a:schemeClr val="bg1"/>
                </a:solidFill>
                <a:latin typeface="Arial" panose="020B0604020202020204" pitchFamily="34" charset="0"/>
                <a:cs typeface="Arial" panose="020B0604020202020204" pitchFamily="34" charset="0"/>
              </a:rPr>
              <a:t>800-854-1446</a:t>
            </a:r>
          </a:p>
          <a:p>
            <a:pPr algn="r"/>
            <a:r>
              <a:rPr lang="en-US" sz="1600" b="1" dirty="0">
                <a:solidFill>
                  <a:prstClr val="white"/>
                </a:solidFill>
                <a:latin typeface="Arial" panose="020B0604020202020204" pitchFamily="34" charset="0"/>
                <a:cs typeface="Arial" panose="020B0604020202020204" pitchFamily="34" charset="0"/>
              </a:rPr>
              <a:t>24/7 availability</a:t>
            </a:r>
          </a:p>
        </p:txBody>
      </p:sp>
      <p:sp>
        <p:nvSpPr>
          <p:cNvPr id="5" name="TextBox 4"/>
          <p:cNvSpPr txBox="1"/>
          <p:nvPr/>
        </p:nvSpPr>
        <p:spPr>
          <a:xfrm>
            <a:off x="152400" y="381000"/>
            <a:ext cx="2667000" cy="954107"/>
          </a:xfrm>
          <a:prstGeom prst="rect">
            <a:avLst/>
          </a:prstGeom>
          <a:noFill/>
        </p:spPr>
        <p:txBody>
          <a:bodyPr wrap="square" rtlCol="0">
            <a:spAutoFit/>
          </a:bodyPr>
          <a:lstStyle/>
          <a:p>
            <a:pPr algn="r"/>
            <a:r>
              <a:rPr lang="en-US" sz="2800" dirty="0">
                <a:solidFill>
                  <a:prstClr val="white"/>
                </a:solidFill>
                <a:latin typeface="Arial" panose="020B0604020202020204" pitchFamily="34" charset="0"/>
                <a:cs typeface="Arial" panose="020B0604020202020204" pitchFamily="34" charset="0"/>
              </a:rPr>
              <a:t>Critical Incident Occurs…</a:t>
            </a:r>
          </a:p>
        </p:txBody>
      </p:sp>
      <p:sp>
        <p:nvSpPr>
          <p:cNvPr id="7" name="TextBox 6"/>
          <p:cNvSpPr txBox="1"/>
          <p:nvPr/>
        </p:nvSpPr>
        <p:spPr>
          <a:xfrm>
            <a:off x="152400" y="1676400"/>
            <a:ext cx="2667000" cy="830997"/>
          </a:xfrm>
          <a:prstGeom prst="rect">
            <a:avLst/>
          </a:prstGeom>
          <a:noFill/>
        </p:spPr>
        <p:txBody>
          <a:bodyPr wrap="square" rtlCol="0">
            <a:spAutoFit/>
          </a:bodyPr>
          <a:lstStyle/>
          <a:p>
            <a:pPr algn="r"/>
            <a:r>
              <a:rPr lang="en-US" sz="1600" b="1" dirty="0">
                <a:solidFill>
                  <a:prstClr val="white"/>
                </a:solidFill>
                <a:latin typeface="Arial" panose="020B0604020202020204" pitchFamily="34" charset="0"/>
                <a:cs typeface="Arial" panose="020B0604020202020204" pitchFamily="34" charset="0"/>
              </a:rPr>
              <a:t>HR/Manager calls the EAP Disruptive Event Management Team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745" y="583732"/>
            <a:ext cx="1149215" cy="940267"/>
          </a:xfrm>
          <a:prstGeom prst="rect">
            <a:avLst/>
          </a:prstGeom>
        </p:spPr>
      </p:pic>
      <p:sp>
        <p:nvSpPr>
          <p:cNvPr id="8" name="Rectangle 7"/>
          <p:cNvSpPr/>
          <p:nvPr/>
        </p:nvSpPr>
        <p:spPr>
          <a:xfrm>
            <a:off x="3581400" y="2057400"/>
            <a:ext cx="2971800" cy="1752600"/>
          </a:xfrm>
          <a:prstGeom prst="rect">
            <a:avLst/>
          </a:prstGeom>
          <a:solidFill>
            <a:srgbClr val="A2B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3581400" y="3810001"/>
            <a:ext cx="685800" cy="685800"/>
          </a:xfrm>
          <a:prstGeom prst="rect">
            <a:avLst/>
          </a:prstGeom>
          <a:solidFill>
            <a:srgbClr val="E126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267200" y="3810001"/>
            <a:ext cx="2286000" cy="6858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20202" t="18182" r="17172" b="20202"/>
          <a:stretch/>
        </p:blipFill>
        <p:spPr>
          <a:xfrm>
            <a:off x="3674532" y="3886201"/>
            <a:ext cx="524935" cy="516467"/>
          </a:xfrm>
          <a:prstGeom prst="rect">
            <a:avLst/>
          </a:prstGeom>
        </p:spPr>
      </p:pic>
      <p:cxnSp>
        <p:nvCxnSpPr>
          <p:cNvPr id="14" name="Straight Arrow Connector 13"/>
          <p:cNvCxnSpPr/>
          <p:nvPr/>
        </p:nvCxnSpPr>
        <p:spPr>
          <a:xfrm>
            <a:off x="3200400" y="838200"/>
            <a:ext cx="381000" cy="0"/>
          </a:xfrm>
          <a:prstGeom prst="straightConnector1">
            <a:avLst/>
          </a:prstGeom>
          <a:ln w="19050">
            <a:solidFill>
              <a:srgbClr val="E1261C"/>
            </a:solidFill>
            <a:tailEnd type="arrow"/>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a:off x="5067300" y="1676399"/>
            <a:ext cx="0" cy="304801"/>
          </a:xfrm>
          <a:prstGeom prst="straightConnector1">
            <a:avLst/>
          </a:prstGeom>
          <a:ln w="19050">
            <a:solidFill>
              <a:srgbClr val="A2B1B8"/>
            </a:solidFill>
            <a:tailEnd type="arrow"/>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3684972" y="177104"/>
            <a:ext cx="2743200" cy="1384995"/>
          </a:xfrm>
          <a:prstGeom prst="rect">
            <a:avLst/>
          </a:prstGeom>
          <a:noFill/>
        </p:spPr>
        <p:txBody>
          <a:bodyPr wrap="square" rtlCol="0">
            <a:spAutoFit/>
          </a:bodyPr>
          <a:lstStyle/>
          <a:p>
            <a:pPr algn="ctr">
              <a:spcBef>
                <a:spcPts val="600"/>
              </a:spcBef>
            </a:pPr>
            <a:r>
              <a:rPr lang="en-US" sz="1400" b="1" dirty="0">
                <a:solidFill>
                  <a:srgbClr val="E1261C"/>
                </a:solidFill>
                <a:latin typeface="Arial" panose="020B0604020202020204" pitchFamily="34" charset="0"/>
                <a:cs typeface="Arial" panose="020B0604020202020204" pitchFamily="34" charset="0"/>
              </a:rPr>
              <a:t>Speak with Crisis Counselor </a:t>
            </a:r>
          </a:p>
          <a:p>
            <a:pPr algn="ctr">
              <a:spcBef>
                <a:spcPts val="600"/>
              </a:spcBef>
            </a:pPr>
            <a:r>
              <a:rPr lang="en-US" sz="1200" dirty="0">
                <a:solidFill>
                  <a:prstClr val="black"/>
                </a:solidFill>
                <a:latin typeface="Arial" panose="020B0604020202020204" pitchFamily="34" charset="0"/>
                <a:cs typeface="Arial" panose="020B0604020202020204" pitchFamily="34" charset="0"/>
              </a:rPr>
              <a:t>for initial consultation (Review best practices, staff notification management consult) </a:t>
            </a:r>
          </a:p>
          <a:p>
            <a:pPr algn="ctr">
              <a:spcBef>
                <a:spcPts val="600"/>
              </a:spcBef>
            </a:pPr>
            <a:r>
              <a:rPr lang="en-US" sz="1200" dirty="0">
                <a:solidFill>
                  <a:prstClr val="black"/>
                </a:solidFill>
                <a:latin typeface="Arial" panose="020B0604020202020204" pitchFamily="34" charset="0"/>
                <a:cs typeface="Arial" panose="020B0604020202020204" pitchFamily="34" charset="0"/>
              </a:rPr>
              <a:t>Care Manager will not inform caller that there is any cost.</a:t>
            </a:r>
          </a:p>
        </p:txBody>
      </p:sp>
      <p:sp>
        <p:nvSpPr>
          <p:cNvPr id="23" name="TextBox 22"/>
          <p:cNvSpPr txBox="1"/>
          <p:nvPr/>
        </p:nvSpPr>
        <p:spPr>
          <a:xfrm>
            <a:off x="3695700" y="4953000"/>
            <a:ext cx="2743200" cy="307777"/>
          </a:xfrm>
          <a:prstGeom prst="rect">
            <a:avLst/>
          </a:prstGeom>
          <a:noFill/>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EAP follows up with manager</a:t>
            </a:r>
            <a:endParaRPr lang="en-US" sz="1400" dirty="0">
              <a:solidFill>
                <a:prstClr val="black"/>
              </a:solidFill>
              <a:latin typeface="Arial" panose="020B0604020202020204" pitchFamily="34" charset="0"/>
              <a:cs typeface="Arial" panose="020B0604020202020204" pitchFamily="34" charset="0"/>
            </a:endParaRPr>
          </a:p>
        </p:txBody>
      </p:sp>
      <p:sp>
        <p:nvSpPr>
          <p:cNvPr id="24" name="TextBox 23"/>
          <p:cNvSpPr txBox="1"/>
          <p:nvPr/>
        </p:nvSpPr>
        <p:spPr>
          <a:xfrm>
            <a:off x="3695700" y="5638800"/>
            <a:ext cx="2743200" cy="738664"/>
          </a:xfrm>
          <a:prstGeom prst="rect">
            <a:avLst/>
          </a:prstGeom>
          <a:noFill/>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EAP provides telephonic </a:t>
            </a:r>
          </a:p>
          <a:p>
            <a:pPr algn="ctr"/>
            <a:r>
              <a:rPr lang="en-US" sz="1400" b="1" dirty="0">
                <a:solidFill>
                  <a:prstClr val="black"/>
                </a:solidFill>
                <a:latin typeface="Arial" panose="020B0604020202020204" pitchFamily="34" charset="0"/>
                <a:cs typeface="Arial" panose="020B0604020202020204" pitchFamily="34" charset="0"/>
              </a:rPr>
              <a:t>or face-to-face sessions </a:t>
            </a:r>
          </a:p>
          <a:p>
            <a:pPr algn="ctr"/>
            <a:r>
              <a:rPr lang="en-US" sz="1400" b="1" dirty="0">
                <a:solidFill>
                  <a:prstClr val="black"/>
                </a:solidFill>
                <a:latin typeface="Arial" panose="020B0604020202020204" pitchFamily="34" charset="0"/>
                <a:cs typeface="Arial" panose="020B0604020202020204" pitchFamily="34" charset="0"/>
              </a:rPr>
              <a:t>as needed</a:t>
            </a:r>
          </a:p>
        </p:txBody>
      </p:sp>
      <p:sp>
        <p:nvSpPr>
          <p:cNvPr id="25" name="TextBox 24"/>
          <p:cNvSpPr txBox="1"/>
          <p:nvPr/>
        </p:nvSpPr>
        <p:spPr>
          <a:xfrm>
            <a:off x="3810000" y="2286000"/>
            <a:ext cx="2743200" cy="1425005"/>
          </a:xfrm>
          <a:prstGeom prst="rect">
            <a:avLst/>
          </a:prstGeom>
          <a:noFill/>
        </p:spPr>
        <p:txBody>
          <a:bodyPr wrap="square" rtlCol="0">
            <a:spAutoFit/>
          </a:bodyPr>
          <a:lstStyle/>
          <a:p>
            <a:pPr marL="169863" indent="-169863"/>
            <a:r>
              <a:rPr lang="en-US" sz="1400" b="1" dirty="0">
                <a:solidFill>
                  <a:srgbClr val="E1261C"/>
                </a:solidFill>
                <a:latin typeface="Arial" panose="020B0604020202020204" pitchFamily="34" charset="0"/>
                <a:cs typeface="Arial" panose="020B0604020202020204" pitchFamily="34" charset="0"/>
              </a:rPr>
              <a:t>Identify Key Information</a:t>
            </a:r>
          </a:p>
          <a:p>
            <a:pPr marL="169863" indent="-169863">
              <a:lnSpc>
                <a:spcPct val="120000"/>
              </a:lnSpc>
              <a:spcBef>
                <a:spcPts val="600"/>
              </a:spcBef>
            </a:pPr>
            <a:r>
              <a:rPr lang="en-US" sz="1200" dirty="0">
                <a:solidFill>
                  <a:srgbClr val="E1261C"/>
                </a:solidFill>
                <a:latin typeface="Arial" panose="020B0604020202020204" pitchFamily="34" charset="0"/>
                <a:cs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  Description of event</a:t>
            </a:r>
          </a:p>
          <a:p>
            <a:pPr marL="169863" indent="-169863">
              <a:lnSpc>
                <a:spcPct val="120000"/>
              </a:lnSpc>
              <a:spcBef>
                <a:spcPts val="600"/>
              </a:spcBef>
            </a:pPr>
            <a:r>
              <a:rPr lang="en-US" sz="1200" dirty="0">
                <a:solidFill>
                  <a:srgbClr val="E1261C"/>
                </a:solidFill>
                <a:latin typeface="Arial" panose="020B0604020202020204" pitchFamily="34" charset="0"/>
                <a:cs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  # employees directly impacted </a:t>
            </a:r>
          </a:p>
          <a:p>
            <a:pPr marL="169863" indent="-169863">
              <a:lnSpc>
                <a:spcPct val="120000"/>
              </a:lnSpc>
              <a:spcBef>
                <a:spcPts val="600"/>
              </a:spcBef>
            </a:pPr>
            <a:r>
              <a:rPr lang="en-US" sz="1200" dirty="0">
                <a:solidFill>
                  <a:srgbClr val="E1261C"/>
                </a:solidFill>
                <a:latin typeface="Arial" panose="020B0604020202020204" pitchFamily="34" charset="0"/>
                <a:cs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  Company Information- address, point of contact, phone number</a:t>
            </a:r>
          </a:p>
        </p:txBody>
      </p:sp>
      <p:sp>
        <p:nvSpPr>
          <p:cNvPr id="26" name="TextBox 25"/>
          <p:cNvSpPr txBox="1"/>
          <p:nvPr/>
        </p:nvSpPr>
        <p:spPr>
          <a:xfrm>
            <a:off x="4292599" y="3923513"/>
            <a:ext cx="2260600" cy="400110"/>
          </a:xfrm>
          <a:prstGeom prst="rect">
            <a:avLst/>
          </a:prstGeom>
          <a:noFill/>
        </p:spPr>
        <p:txBody>
          <a:bodyPr wrap="square" rtlCol="0">
            <a:spAutoFit/>
          </a:bodyPr>
          <a:lstStyle/>
          <a:p>
            <a:r>
              <a:rPr lang="en-US" sz="1000" b="1" dirty="0">
                <a:solidFill>
                  <a:prstClr val="white"/>
                </a:solidFill>
                <a:latin typeface="Arial" panose="020B0604020202020204" pitchFamily="34" charset="0"/>
                <a:cs typeface="Arial" panose="020B0604020202020204" pitchFamily="34" charset="0"/>
              </a:rPr>
              <a:t>Email action </a:t>
            </a:r>
            <a:r>
              <a:rPr lang="en-US" sz="1000" dirty="0">
                <a:solidFill>
                  <a:prstClr val="white"/>
                </a:solidFill>
                <a:latin typeface="Arial" panose="020B0604020202020204" pitchFamily="34" charset="0"/>
                <a:cs typeface="Arial" panose="020B0604020202020204" pitchFamily="34" charset="0"/>
              </a:rPr>
              <a:t>plan and confirmation </a:t>
            </a:r>
            <a:r>
              <a:rPr lang="en-US" sz="1000">
                <a:solidFill>
                  <a:prstClr val="white"/>
                </a:solidFill>
                <a:latin typeface="Arial" panose="020B0604020202020204" pitchFamily="34" charset="0"/>
                <a:cs typeface="Arial" panose="020B0604020202020204" pitchFamily="34" charset="0"/>
              </a:rPr>
              <a:t>of services.</a:t>
            </a:r>
            <a:endParaRPr lang="en-US" sz="1000" dirty="0">
              <a:solidFill>
                <a:prstClr val="white"/>
              </a:solidFill>
              <a:latin typeface="Arial" panose="020B0604020202020204" pitchFamily="34" charset="0"/>
              <a:cs typeface="Arial" panose="020B0604020202020204" pitchFamily="34" charset="0"/>
            </a:endParaRPr>
          </a:p>
        </p:txBody>
      </p:sp>
      <p:cxnSp>
        <p:nvCxnSpPr>
          <p:cNvPr id="27" name="Straight Arrow Connector 26"/>
          <p:cNvCxnSpPr/>
          <p:nvPr/>
        </p:nvCxnSpPr>
        <p:spPr>
          <a:xfrm>
            <a:off x="5067300" y="4648199"/>
            <a:ext cx="0" cy="304801"/>
          </a:xfrm>
          <a:prstGeom prst="straightConnector1">
            <a:avLst/>
          </a:prstGeom>
          <a:ln w="19050">
            <a:solidFill>
              <a:srgbClr val="A2B1B8"/>
            </a:solidFill>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5067300" y="5333999"/>
            <a:ext cx="0" cy="304801"/>
          </a:xfrm>
          <a:prstGeom prst="straightConnector1">
            <a:avLst/>
          </a:prstGeom>
          <a:ln w="19050">
            <a:solidFill>
              <a:srgbClr val="A2B1B8"/>
            </a:solidFill>
            <a:tailEnd type="arrow"/>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7010400" y="2026587"/>
            <a:ext cx="2057400" cy="1354217"/>
          </a:xfrm>
          <a:prstGeom prst="rect">
            <a:avLst/>
          </a:prstGeom>
          <a:noFill/>
        </p:spPr>
        <p:txBody>
          <a:bodyPr wrap="square" rtlCol="0">
            <a:spAutoFit/>
          </a:bodyPr>
          <a:lstStyle/>
          <a:p>
            <a:pPr>
              <a:spcBef>
                <a:spcPts val="600"/>
              </a:spcBef>
            </a:pPr>
            <a:r>
              <a:rPr lang="en-US" sz="1200" b="1" dirty="0">
                <a:solidFill>
                  <a:srgbClr val="55BA47"/>
                </a:solidFill>
                <a:latin typeface="Arial" panose="020B0604020202020204" pitchFamily="34" charset="0"/>
                <a:cs typeface="Arial" panose="020B0604020202020204" pitchFamily="34" charset="0"/>
              </a:rPr>
              <a:t>On-site services NOT required</a:t>
            </a:r>
          </a:p>
          <a:p>
            <a:pPr marL="169863" indent="-169863">
              <a:spcBef>
                <a:spcPts val="600"/>
              </a:spcBef>
            </a:pPr>
            <a:r>
              <a:rPr lang="en-US" sz="1200" dirty="0">
                <a:solidFill>
                  <a:srgbClr val="55BA47"/>
                </a:solidFill>
                <a:latin typeface="Arial" panose="020B0604020202020204" pitchFamily="34" charset="0"/>
                <a:cs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  Receive Grief/Critical incident handouts with EAP contact information</a:t>
            </a:r>
          </a:p>
          <a:p>
            <a:pPr marL="169863" indent="-169863">
              <a:spcBef>
                <a:spcPts val="600"/>
              </a:spcBef>
            </a:pPr>
            <a:r>
              <a:rPr lang="en-US" sz="1200" dirty="0">
                <a:solidFill>
                  <a:srgbClr val="55BA47"/>
                </a:solidFill>
                <a:latin typeface="Arial" panose="020B0604020202020204" pitchFamily="34" charset="0"/>
                <a:cs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  Distribute to all impacted</a:t>
            </a:r>
          </a:p>
        </p:txBody>
      </p:sp>
      <p:sp>
        <p:nvSpPr>
          <p:cNvPr id="30" name="TextBox 29"/>
          <p:cNvSpPr txBox="1"/>
          <p:nvPr/>
        </p:nvSpPr>
        <p:spPr>
          <a:xfrm>
            <a:off x="7010400" y="3733800"/>
            <a:ext cx="1968788" cy="2539157"/>
          </a:xfrm>
          <a:prstGeom prst="rect">
            <a:avLst/>
          </a:prstGeom>
          <a:noFill/>
        </p:spPr>
        <p:txBody>
          <a:bodyPr wrap="square" rtlCol="0">
            <a:spAutoFit/>
          </a:bodyPr>
          <a:lstStyle/>
          <a:p>
            <a:pPr>
              <a:spcBef>
                <a:spcPts val="600"/>
              </a:spcBef>
            </a:pPr>
            <a:r>
              <a:rPr lang="en-US" sz="1200" b="1" dirty="0">
                <a:solidFill>
                  <a:srgbClr val="F47721"/>
                </a:solidFill>
                <a:latin typeface="Arial" panose="020B0604020202020204" pitchFamily="34" charset="0"/>
                <a:cs typeface="Arial" panose="020B0604020202020204" pitchFamily="34" charset="0"/>
              </a:rPr>
              <a:t>On-site services are required</a:t>
            </a:r>
          </a:p>
          <a:p>
            <a:pPr marL="169863" indent="-169863">
              <a:spcBef>
                <a:spcPts val="600"/>
              </a:spcBef>
            </a:pPr>
            <a:r>
              <a:rPr lang="en-US" sz="1200" dirty="0">
                <a:solidFill>
                  <a:srgbClr val="F47721"/>
                </a:solidFill>
                <a:latin typeface="Arial" panose="020B0604020202020204" pitchFamily="34" charset="0"/>
                <a:cs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  Consult to determine best day(s)/time(s) for on-site counselor</a:t>
            </a:r>
          </a:p>
          <a:p>
            <a:pPr marL="169863" indent="-169863">
              <a:spcBef>
                <a:spcPts val="600"/>
              </a:spcBef>
            </a:pPr>
            <a:r>
              <a:rPr lang="en-US" sz="1200" dirty="0">
                <a:solidFill>
                  <a:srgbClr val="F47721"/>
                </a:solidFill>
                <a:latin typeface="Arial" panose="020B0604020202020204" pitchFamily="34" charset="0"/>
                <a:cs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  Receive grief/critical incident handouts, receive letter to invite staff to group meeting and one-on-one session</a:t>
            </a:r>
          </a:p>
          <a:p>
            <a:pPr marL="169863" indent="-169863">
              <a:spcBef>
                <a:spcPts val="600"/>
              </a:spcBef>
            </a:pPr>
            <a:r>
              <a:rPr lang="en-US" sz="1200" dirty="0">
                <a:solidFill>
                  <a:srgbClr val="F47721"/>
                </a:solidFill>
                <a:latin typeface="Arial" panose="020B0604020202020204" pitchFamily="34" charset="0"/>
                <a:cs typeface="Arial" panose="020B0604020202020204" pitchFamily="34" charset="0"/>
              </a:rPr>
              <a:t>•</a:t>
            </a:r>
            <a:r>
              <a:rPr lang="en-US" sz="1200" dirty="0">
                <a:solidFill>
                  <a:prstClr val="black"/>
                </a:solidFill>
                <a:latin typeface="Arial" panose="020B0604020202020204" pitchFamily="34" charset="0"/>
                <a:cs typeface="Arial" panose="020B0604020202020204" pitchFamily="34" charset="0"/>
              </a:rPr>
              <a:t>  Prepare meeting room</a:t>
            </a:r>
          </a:p>
        </p:txBody>
      </p:sp>
      <p:cxnSp>
        <p:nvCxnSpPr>
          <p:cNvPr id="32" name="Straight Connector 31"/>
          <p:cNvCxnSpPr/>
          <p:nvPr/>
        </p:nvCxnSpPr>
        <p:spPr>
          <a:xfrm>
            <a:off x="6553200" y="4152901"/>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781800" y="2091898"/>
            <a:ext cx="0" cy="2403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781800" y="2091898"/>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781800" y="4495801"/>
            <a:ext cx="228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221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90600" y="2362200"/>
            <a:ext cx="4038600" cy="707886"/>
          </a:xfrm>
          <a:prstGeom prst="rect">
            <a:avLst/>
          </a:prstGeom>
          <a:noFill/>
        </p:spPr>
        <p:txBody>
          <a:bodyPr wrap="square" rtlCol="0">
            <a:spAutoFit/>
          </a:bodyPr>
          <a:lstStyle/>
          <a:p>
            <a:r>
              <a:rPr lang="en-US" sz="4000" b="1" dirty="0">
                <a:solidFill>
                  <a:srgbClr val="000000"/>
                </a:solidFill>
              </a:rPr>
              <a:t>Let’s Connect</a:t>
            </a:r>
            <a:endParaRPr lang="en-US" sz="4000" dirty="0">
              <a:solidFill>
                <a:srgbClr val="000000"/>
              </a:solidFill>
            </a:endParaRPr>
          </a:p>
        </p:txBody>
      </p:sp>
      <p:sp>
        <p:nvSpPr>
          <p:cNvPr id="6" name="TextBox 9"/>
          <p:cNvSpPr txBox="1">
            <a:spLocks noChangeArrowheads="1"/>
          </p:cNvSpPr>
          <p:nvPr/>
        </p:nvSpPr>
        <p:spPr bwMode="auto">
          <a:xfrm>
            <a:off x="1013966" y="3157596"/>
            <a:ext cx="5329238"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C0000"/>
              </a:buClr>
              <a:buSzPct val="120000"/>
              <a:buFont typeface="Arial" charset="0"/>
              <a:buChar char="•"/>
              <a:defRPr sz="1600">
                <a:solidFill>
                  <a:schemeClr val="tx1"/>
                </a:solidFill>
                <a:latin typeface="Arial" charset="0"/>
              </a:defRPr>
            </a:lvl1pPr>
            <a:lvl2pPr marL="742950" indent="-285750" eaLnBrk="0" hangingPunct="0">
              <a:spcBef>
                <a:spcPct val="20000"/>
              </a:spcBef>
              <a:buClr>
                <a:srgbClr val="CC0000"/>
              </a:buClr>
              <a:buFont typeface="Wingdings" pitchFamily="2" charset="2"/>
              <a:buChar char="§"/>
              <a:defRPr sz="1400">
                <a:solidFill>
                  <a:schemeClr val="tx1"/>
                </a:solidFill>
                <a:latin typeface="Arial" charset="0"/>
              </a:defRPr>
            </a:lvl2pPr>
            <a:lvl3pPr marL="1143000" indent="-228600" eaLnBrk="0" hangingPunct="0">
              <a:spcBef>
                <a:spcPct val="20000"/>
              </a:spcBef>
              <a:buClr>
                <a:srgbClr val="CC0000"/>
              </a:buClr>
              <a:buChar char="•"/>
              <a:defRPr sz="1200">
                <a:solidFill>
                  <a:schemeClr val="tx1"/>
                </a:solidFill>
                <a:latin typeface="Arial" charset="0"/>
              </a:defRPr>
            </a:lvl3pPr>
            <a:lvl4pPr marL="1600200" indent="-228600" eaLnBrk="0" hangingPunct="0">
              <a:spcBef>
                <a:spcPct val="20000"/>
              </a:spcBef>
              <a:buClr>
                <a:srgbClr val="CC0000"/>
              </a:buClr>
              <a:buChar char="–"/>
              <a:defRPr sz="1100">
                <a:solidFill>
                  <a:schemeClr val="tx1"/>
                </a:solidFill>
                <a:latin typeface="Arial" charset="0"/>
              </a:defRPr>
            </a:lvl4pPr>
            <a:lvl5pPr marL="2057400" indent="-228600" eaLnBrk="0" hangingPunct="0">
              <a:spcBef>
                <a:spcPct val="20000"/>
              </a:spcBef>
              <a:buClr>
                <a:srgbClr val="CC0000"/>
              </a:buClr>
              <a:buChar char="»"/>
              <a:defRPr sz="1100">
                <a:solidFill>
                  <a:schemeClr val="tx1"/>
                </a:solidFill>
                <a:latin typeface="Arial" charset="0"/>
              </a:defRPr>
            </a:lvl5pPr>
            <a:lvl6pPr marL="2514600" indent="-228600" eaLnBrk="0" fontAlgn="base" hangingPunct="0">
              <a:spcBef>
                <a:spcPct val="20000"/>
              </a:spcBef>
              <a:spcAft>
                <a:spcPct val="0"/>
              </a:spcAft>
              <a:buClr>
                <a:srgbClr val="CC0000"/>
              </a:buClr>
              <a:buChar char="»"/>
              <a:defRPr sz="1100">
                <a:solidFill>
                  <a:schemeClr val="tx1"/>
                </a:solidFill>
                <a:latin typeface="Arial" charset="0"/>
              </a:defRPr>
            </a:lvl6pPr>
            <a:lvl7pPr marL="2971800" indent="-228600" eaLnBrk="0" fontAlgn="base" hangingPunct="0">
              <a:spcBef>
                <a:spcPct val="20000"/>
              </a:spcBef>
              <a:spcAft>
                <a:spcPct val="0"/>
              </a:spcAft>
              <a:buClr>
                <a:srgbClr val="CC0000"/>
              </a:buClr>
              <a:buChar char="»"/>
              <a:defRPr sz="1100">
                <a:solidFill>
                  <a:schemeClr val="tx1"/>
                </a:solidFill>
                <a:latin typeface="Arial" charset="0"/>
              </a:defRPr>
            </a:lvl7pPr>
            <a:lvl8pPr marL="3429000" indent="-228600" eaLnBrk="0" fontAlgn="base" hangingPunct="0">
              <a:spcBef>
                <a:spcPct val="20000"/>
              </a:spcBef>
              <a:spcAft>
                <a:spcPct val="0"/>
              </a:spcAft>
              <a:buClr>
                <a:srgbClr val="CC0000"/>
              </a:buClr>
              <a:buChar char="»"/>
              <a:defRPr sz="1100">
                <a:solidFill>
                  <a:schemeClr val="tx1"/>
                </a:solidFill>
                <a:latin typeface="Arial" charset="0"/>
              </a:defRPr>
            </a:lvl8pPr>
            <a:lvl9pPr marL="3886200" indent="-228600" eaLnBrk="0" fontAlgn="base" hangingPunct="0">
              <a:spcBef>
                <a:spcPct val="20000"/>
              </a:spcBef>
              <a:spcAft>
                <a:spcPct val="0"/>
              </a:spcAft>
              <a:buClr>
                <a:srgbClr val="CC0000"/>
              </a:buClr>
              <a:buChar char="»"/>
              <a:defRPr sz="1100">
                <a:solidFill>
                  <a:schemeClr val="tx1"/>
                </a:solidFill>
                <a:latin typeface="Arial" charset="0"/>
              </a:defRPr>
            </a:lvl9pPr>
          </a:lstStyle>
          <a:p>
            <a:pPr eaLnBrk="1" hangingPunct="1">
              <a:lnSpc>
                <a:spcPts val="700"/>
              </a:lnSpc>
              <a:spcBef>
                <a:spcPct val="0"/>
              </a:spcBef>
              <a:buClrTx/>
              <a:buSzTx/>
              <a:buFontTx/>
              <a:buNone/>
            </a:pPr>
            <a:endParaRPr lang="en-US" altLang="en-US" sz="1800" dirty="0">
              <a:solidFill>
                <a:srgbClr val="000000"/>
              </a:solidFill>
              <a:latin typeface="Arial"/>
            </a:endParaRPr>
          </a:p>
          <a:p>
            <a:pPr eaLnBrk="1" hangingPunct="1">
              <a:lnSpc>
                <a:spcPts val="700"/>
              </a:lnSpc>
              <a:spcBef>
                <a:spcPct val="0"/>
              </a:spcBef>
              <a:buClrTx/>
              <a:buSzTx/>
              <a:buFontTx/>
              <a:buNone/>
            </a:pPr>
            <a:r>
              <a:rPr lang="en-US" altLang="en-US" sz="1800" dirty="0">
                <a:solidFill>
                  <a:srgbClr val="000000"/>
                </a:solidFill>
                <a:latin typeface="Arial"/>
              </a:rPr>
              <a:t>For more information visit us on the web:</a:t>
            </a:r>
          </a:p>
          <a:p>
            <a:pPr eaLnBrk="1" hangingPunct="1">
              <a:lnSpc>
                <a:spcPts val="700"/>
              </a:lnSpc>
              <a:spcBef>
                <a:spcPct val="0"/>
              </a:spcBef>
              <a:buClrTx/>
              <a:buSzTx/>
              <a:buFontTx/>
              <a:buNone/>
            </a:pPr>
            <a:endParaRPr lang="en-US" altLang="en-US" sz="1800" dirty="0">
              <a:solidFill>
                <a:srgbClr val="000000"/>
              </a:solidFill>
              <a:latin typeface="Arial"/>
            </a:endParaRPr>
          </a:p>
          <a:p>
            <a:pPr eaLnBrk="1" hangingPunct="1">
              <a:lnSpc>
                <a:spcPts val="700"/>
              </a:lnSpc>
              <a:spcBef>
                <a:spcPct val="0"/>
              </a:spcBef>
              <a:buClrTx/>
              <a:buSzTx/>
              <a:buFontTx/>
              <a:buNone/>
            </a:pPr>
            <a:endParaRPr lang="en-US" altLang="en-US" sz="1800" dirty="0">
              <a:solidFill>
                <a:srgbClr val="000000"/>
              </a:solidFill>
              <a:latin typeface="Arial"/>
            </a:endParaRPr>
          </a:p>
          <a:p>
            <a:pPr eaLnBrk="1" hangingPunct="1">
              <a:lnSpc>
                <a:spcPts val="700"/>
              </a:lnSpc>
              <a:spcBef>
                <a:spcPct val="0"/>
              </a:spcBef>
              <a:buClrTx/>
              <a:buSzTx/>
              <a:buFontTx/>
              <a:buNone/>
            </a:pPr>
            <a:endParaRPr lang="en-US" altLang="en-US" sz="1800" dirty="0">
              <a:solidFill>
                <a:srgbClr val="000000"/>
              </a:solidFill>
              <a:latin typeface="Arial"/>
            </a:endParaRPr>
          </a:p>
          <a:p>
            <a:pPr eaLnBrk="1" hangingPunct="1">
              <a:lnSpc>
                <a:spcPts val="700"/>
              </a:lnSpc>
              <a:spcBef>
                <a:spcPct val="0"/>
              </a:spcBef>
              <a:buClrTx/>
              <a:buSzTx/>
              <a:buFontTx/>
              <a:buNone/>
            </a:pPr>
            <a:r>
              <a:rPr lang="en-US" altLang="en-US" sz="1800" dirty="0">
                <a:solidFill>
                  <a:srgbClr val="000000"/>
                </a:solidFill>
                <a:latin typeface="Arial"/>
                <a:hlinkClick r:id="rId3"/>
              </a:rPr>
              <a:t>https://unum.com/employees/services/life-balance</a:t>
            </a:r>
            <a:endParaRPr lang="en-US" altLang="en-US" sz="1800" dirty="0">
              <a:solidFill>
                <a:srgbClr val="000000"/>
              </a:solidFill>
              <a:latin typeface="Arial"/>
            </a:endParaRPr>
          </a:p>
          <a:p>
            <a:pPr eaLnBrk="1" hangingPunct="1">
              <a:lnSpc>
                <a:spcPts val="700"/>
              </a:lnSpc>
              <a:spcBef>
                <a:spcPct val="0"/>
              </a:spcBef>
              <a:buClrTx/>
              <a:buSzTx/>
              <a:buFontTx/>
              <a:buNone/>
            </a:pPr>
            <a:br>
              <a:rPr lang="en-US" altLang="en-US" sz="1800" dirty="0">
                <a:solidFill>
                  <a:srgbClr val="000000"/>
                </a:solidFill>
                <a:latin typeface="Arial"/>
              </a:rPr>
            </a:br>
            <a:endParaRPr lang="en-US" altLang="en-US" sz="1800" dirty="0">
              <a:solidFill>
                <a:srgbClr val="000000"/>
              </a:solidFill>
              <a:latin typeface="Arial"/>
            </a:endParaRPr>
          </a:p>
        </p:txBody>
      </p:sp>
    </p:spTree>
    <p:extLst>
      <p:ext uri="{BB962C8B-B14F-4D97-AF65-F5344CB8AC3E}">
        <p14:creationId xmlns:p14="http://schemas.microsoft.com/office/powerpoint/2010/main" val="3276929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8" cy="6857999"/>
          </a:xfrm>
          <a:prstGeom prst="rect">
            <a:avLst/>
          </a:prstGeom>
        </p:spPr>
      </p:pic>
      <p:sp>
        <p:nvSpPr>
          <p:cNvPr id="4" name="TextBox 3"/>
          <p:cNvSpPr txBox="1"/>
          <p:nvPr/>
        </p:nvSpPr>
        <p:spPr>
          <a:xfrm>
            <a:off x="990600" y="3279605"/>
            <a:ext cx="4038600" cy="1035967"/>
          </a:xfrm>
          <a:prstGeom prst="rect">
            <a:avLst/>
          </a:prstGeom>
          <a:noFill/>
        </p:spPr>
        <p:txBody>
          <a:bodyPr wrap="square" rtlCol="0">
            <a:spAutoFit/>
          </a:bodyPr>
          <a:lstStyle/>
          <a:p>
            <a:r>
              <a:rPr lang="en-US" sz="3200" dirty="0">
                <a:solidFill>
                  <a:srgbClr val="FFFFFF"/>
                </a:solidFill>
              </a:rPr>
              <a:t>Any questions?</a:t>
            </a:r>
          </a:p>
        </p:txBody>
      </p:sp>
      <p:sp>
        <p:nvSpPr>
          <p:cNvPr id="5" name="TextBox 4"/>
          <p:cNvSpPr txBox="1"/>
          <p:nvPr/>
        </p:nvSpPr>
        <p:spPr>
          <a:xfrm>
            <a:off x="914400" y="2514600"/>
            <a:ext cx="4953000" cy="830997"/>
          </a:xfrm>
          <a:prstGeom prst="rect">
            <a:avLst/>
          </a:prstGeom>
          <a:noFill/>
        </p:spPr>
        <p:txBody>
          <a:bodyPr wrap="square" rtlCol="0">
            <a:spAutoFit/>
          </a:bodyPr>
          <a:lstStyle/>
          <a:p>
            <a:r>
              <a:rPr lang="en-US" sz="4800" dirty="0">
                <a:solidFill>
                  <a:srgbClr val="FFFFFF"/>
                </a:solidFill>
              </a:rPr>
              <a:t>Thank You</a:t>
            </a:r>
            <a:endParaRPr lang="en-US" sz="4800" b="1" dirty="0">
              <a:solidFill>
                <a:srgbClr val="FFFFFF"/>
              </a:solidFill>
            </a:endParaRPr>
          </a:p>
        </p:txBody>
      </p:sp>
      <p:sp>
        <p:nvSpPr>
          <p:cNvPr id="2" name="Rectangle 1"/>
          <p:cNvSpPr/>
          <p:nvPr/>
        </p:nvSpPr>
        <p:spPr>
          <a:xfrm>
            <a:off x="990600" y="3797588"/>
            <a:ext cx="4572000" cy="923330"/>
          </a:xfrm>
          <a:prstGeom prst="rect">
            <a:avLst/>
          </a:prstGeom>
        </p:spPr>
        <p:txBody>
          <a:bodyPr>
            <a:spAutoFit/>
          </a:bodyPr>
          <a:lstStyle/>
          <a:p>
            <a:endParaRPr lang="en-US" dirty="0"/>
          </a:p>
          <a:p>
            <a:r>
              <a:rPr lang="en-US" dirty="0"/>
              <a:t> </a:t>
            </a:r>
          </a:p>
          <a:p>
            <a:r>
              <a:rPr lang="en-US" dirty="0"/>
              <a:t>Phone: 800.854.1446</a:t>
            </a:r>
          </a:p>
        </p:txBody>
      </p:sp>
    </p:spTree>
    <p:extLst>
      <p:ext uri="{BB962C8B-B14F-4D97-AF65-F5344CB8AC3E}">
        <p14:creationId xmlns:p14="http://schemas.microsoft.com/office/powerpoint/2010/main" val="192394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8" cy="6857999"/>
          </a:xfrm>
          <a:prstGeom prst="rect">
            <a:avLst/>
          </a:prstGeom>
        </p:spPr>
      </p:pic>
      <p:sp>
        <p:nvSpPr>
          <p:cNvPr id="5" name="TextBox 4"/>
          <p:cNvSpPr txBox="1"/>
          <p:nvPr/>
        </p:nvSpPr>
        <p:spPr>
          <a:xfrm>
            <a:off x="633845" y="2598002"/>
            <a:ext cx="4953000" cy="830997"/>
          </a:xfrm>
          <a:prstGeom prst="rect">
            <a:avLst/>
          </a:prstGeom>
          <a:noFill/>
        </p:spPr>
        <p:txBody>
          <a:bodyPr wrap="square" rtlCol="0">
            <a:spAutoFit/>
          </a:bodyPr>
          <a:lstStyle/>
          <a:p>
            <a:r>
              <a:rPr lang="en-US" sz="4800" b="1" dirty="0">
                <a:solidFill>
                  <a:srgbClr val="FFFFFF"/>
                </a:solidFill>
              </a:rPr>
              <a:t>Appendix</a:t>
            </a:r>
            <a:r>
              <a:rPr lang="en-US" sz="4800" dirty="0">
                <a:solidFill>
                  <a:srgbClr val="FFFFFF"/>
                </a:solidFill>
              </a:rPr>
              <a:t> </a:t>
            </a:r>
            <a:endParaRPr lang="en-US" sz="4800" b="1" dirty="0">
              <a:solidFill>
                <a:srgbClr val="FFFFFF"/>
              </a:solidFill>
            </a:endParaRPr>
          </a:p>
        </p:txBody>
      </p:sp>
    </p:spTree>
    <p:extLst>
      <p:ext uri="{BB962C8B-B14F-4D97-AF65-F5344CB8AC3E}">
        <p14:creationId xmlns:p14="http://schemas.microsoft.com/office/powerpoint/2010/main" val="2560226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2153" y="690004"/>
            <a:ext cx="2133600" cy="2143125"/>
          </a:xfrm>
          <a:prstGeom prst="rect">
            <a:avLst/>
          </a:prstGeom>
        </p:spPr>
      </p:pic>
      <p:pic>
        <p:nvPicPr>
          <p:cNvPr id="5" name="Picture 4"/>
          <p:cNvPicPr>
            <a:picLocks noChangeAspect="1"/>
          </p:cNvPicPr>
          <p:nvPr/>
        </p:nvPicPr>
        <p:blipFill>
          <a:blip r:embed="rId4"/>
          <a:stretch>
            <a:fillRect/>
          </a:stretch>
        </p:blipFill>
        <p:spPr>
          <a:xfrm>
            <a:off x="3184264" y="1215614"/>
            <a:ext cx="5787613" cy="3872753"/>
          </a:xfrm>
          <a:prstGeom prst="rect">
            <a:avLst/>
          </a:prstGeom>
        </p:spPr>
      </p:pic>
    </p:spTree>
    <p:extLst>
      <p:ext uri="{BB962C8B-B14F-4D97-AF65-F5344CB8AC3E}">
        <p14:creationId xmlns:p14="http://schemas.microsoft.com/office/powerpoint/2010/main" val="355464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5003" y="693873"/>
            <a:ext cx="1885950" cy="1676400"/>
          </a:xfrm>
          <a:prstGeom prst="rect">
            <a:avLst/>
          </a:prstGeom>
        </p:spPr>
      </p:pic>
      <p:pic>
        <p:nvPicPr>
          <p:cNvPr id="4" name="Picture 3"/>
          <p:cNvPicPr>
            <a:picLocks noChangeAspect="1"/>
          </p:cNvPicPr>
          <p:nvPr/>
        </p:nvPicPr>
        <p:blipFill>
          <a:blip r:embed="rId3"/>
          <a:stretch>
            <a:fillRect/>
          </a:stretch>
        </p:blipFill>
        <p:spPr>
          <a:xfrm>
            <a:off x="462579" y="2679796"/>
            <a:ext cx="8412480" cy="1950229"/>
          </a:xfrm>
          <a:prstGeom prst="rect">
            <a:avLst/>
          </a:prstGeom>
        </p:spPr>
      </p:pic>
    </p:spTree>
    <p:extLst>
      <p:ext uri="{BB962C8B-B14F-4D97-AF65-F5344CB8AC3E}">
        <p14:creationId xmlns:p14="http://schemas.microsoft.com/office/powerpoint/2010/main" val="673923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8661" y="692848"/>
            <a:ext cx="1838325" cy="1762125"/>
          </a:xfrm>
          <a:prstGeom prst="rect">
            <a:avLst/>
          </a:prstGeom>
        </p:spPr>
      </p:pic>
      <p:pic>
        <p:nvPicPr>
          <p:cNvPr id="4" name="Picture 3"/>
          <p:cNvPicPr>
            <a:picLocks noChangeAspect="1"/>
          </p:cNvPicPr>
          <p:nvPr/>
        </p:nvPicPr>
        <p:blipFill>
          <a:blip r:embed="rId3"/>
          <a:stretch>
            <a:fillRect/>
          </a:stretch>
        </p:blipFill>
        <p:spPr>
          <a:xfrm>
            <a:off x="365760" y="2786231"/>
            <a:ext cx="8552329" cy="1709343"/>
          </a:xfrm>
          <a:prstGeom prst="rect">
            <a:avLst/>
          </a:prstGeom>
        </p:spPr>
      </p:pic>
    </p:spTree>
    <p:extLst>
      <p:ext uri="{BB962C8B-B14F-4D97-AF65-F5344CB8AC3E}">
        <p14:creationId xmlns:p14="http://schemas.microsoft.com/office/powerpoint/2010/main" val="3160657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2673" y="702964"/>
            <a:ext cx="2219325" cy="2047875"/>
          </a:xfrm>
          <a:prstGeom prst="rect">
            <a:avLst/>
          </a:prstGeom>
        </p:spPr>
      </p:pic>
      <p:pic>
        <p:nvPicPr>
          <p:cNvPr id="5" name="Picture 4"/>
          <p:cNvPicPr>
            <a:picLocks noChangeAspect="1"/>
          </p:cNvPicPr>
          <p:nvPr/>
        </p:nvPicPr>
        <p:blipFill>
          <a:blip r:embed="rId3"/>
          <a:stretch>
            <a:fillRect/>
          </a:stretch>
        </p:blipFill>
        <p:spPr>
          <a:xfrm>
            <a:off x="494851" y="2979867"/>
            <a:ext cx="8487766" cy="1393259"/>
          </a:xfrm>
          <a:prstGeom prst="rect">
            <a:avLst/>
          </a:prstGeom>
        </p:spPr>
      </p:pic>
    </p:spTree>
    <p:extLst>
      <p:ext uri="{BB962C8B-B14F-4D97-AF65-F5344CB8AC3E}">
        <p14:creationId xmlns:p14="http://schemas.microsoft.com/office/powerpoint/2010/main" val="3163127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2803" y="697060"/>
            <a:ext cx="2124075" cy="2085975"/>
          </a:xfrm>
          <a:prstGeom prst="rect">
            <a:avLst/>
          </a:prstGeom>
        </p:spPr>
      </p:pic>
      <p:pic>
        <p:nvPicPr>
          <p:cNvPr id="4" name="Picture 3"/>
          <p:cNvPicPr>
            <a:picLocks noChangeAspect="1"/>
          </p:cNvPicPr>
          <p:nvPr/>
        </p:nvPicPr>
        <p:blipFill>
          <a:blip r:embed="rId3"/>
          <a:stretch>
            <a:fillRect/>
          </a:stretch>
        </p:blipFill>
        <p:spPr>
          <a:xfrm>
            <a:off x="355002" y="3001384"/>
            <a:ext cx="8584603" cy="1910759"/>
          </a:xfrm>
          <a:prstGeom prst="rect">
            <a:avLst/>
          </a:prstGeom>
        </p:spPr>
      </p:pic>
    </p:spTree>
    <p:extLst>
      <p:ext uri="{BB962C8B-B14F-4D97-AF65-F5344CB8AC3E}">
        <p14:creationId xmlns:p14="http://schemas.microsoft.com/office/powerpoint/2010/main" val="3387050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081" y="233289"/>
            <a:ext cx="8242476" cy="919162"/>
          </a:xfrm>
        </p:spPr>
        <p:txBody>
          <a:bodyPr/>
          <a:lstStyle/>
          <a:p>
            <a:r>
              <a:rPr lang="en-US" sz="3000" kern="1200" dirty="0" err="1">
                <a:solidFill>
                  <a:srgbClr val="636463"/>
                </a:solidFill>
                <a:latin typeface="Arial"/>
                <a:ea typeface="+mn-ea"/>
                <a:cs typeface="Arial"/>
              </a:rPr>
              <a:t>EAP+Work</a:t>
            </a:r>
            <a:r>
              <a:rPr lang="en-US" sz="3000" kern="1200" dirty="0">
                <a:solidFill>
                  <a:srgbClr val="636463"/>
                </a:solidFill>
                <a:latin typeface="Arial"/>
                <a:ea typeface="+mn-ea"/>
                <a:cs typeface="Arial"/>
              </a:rPr>
              <a:t>/Life Program Features</a:t>
            </a:r>
          </a:p>
        </p:txBody>
      </p:sp>
      <p:sp>
        <p:nvSpPr>
          <p:cNvPr id="5" name="Text Placeholder 4"/>
          <p:cNvSpPr>
            <a:spLocks noGrp="1"/>
          </p:cNvSpPr>
          <p:nvPr>
            <p:ph idx="1"/>
          </p:nvPr>
        </p:nvSpPr>
        <p:spPr>
          <a:xfrm>
            <a:off x="911873" y="1613702"/>
            <a:ext cx="8015288" cy="3944595"/>
          </a:xfrm>
        </p:spPr>
        <p:txBody>
          <a:bodyPr/>
          <a:lstStyle/>
          <a:p>
            <a:pPr marL="338138" indent="-338138" defTabSz="457200">
              <a:lnSpc>
                <a:spcPct val="120000"/>
              </a:lnSpc>
              <a:spcAft>
                <a:spcPts val="600"/>
              </a:spcAft>
              <a:buClr>
                <a:srgbClr val="FF0000"/>
              </a:buClr>
              <a:buFont typeface="Arial" pitchFamily="34" charset="0"/>
              <a:buChar char="•"/>
            </a:pPr>
            <a:r>
              <a:rPr lang="en-US" kern="1200" dirty="0">
                <a:latin typeface="Arial"/>
                <a:cs typeface="Arial"/>
              </a:rPr>
              <a:t>24/7, unlimited telephone access</a:t>
            </a:r>
          </a:p>
          <a:p>
            <a:pPr marL="338138" indent="-338138" defTabSz="457200">
              <a:lnSpc>
                <a:spcPct val="120000"/>
              </a:lnSpc>
              <a:spcAft>
                <a:spcPts val="600"/>
              </a:spcAft>
              <a:buClr>
                <a:srgbClr val="FF0000"/>
              </a:buClr>
              <a:buFont typeface="Arial" pitchFamily="34" charset="0"/>
              <a:buChar char="•"/>
            </a:pPr>
            <a:r>
              <a:rPr lang="en-US" kern="1200" dirty="0">
                <a:latin typeface="Arial"/>
                <a:cs typeface="Arial"/>
              </a:rPr>
              <a:t>In-person assessments and counseling</a:t>
            </a:r>
          </a:p>
          <a:p>
            <a:pPr marL="569913" lvl="1" indent="-338138" defTabSz="457200">
              <a:lnSpc>
                <a:spcPct val="120000"/>
              </a:lnSpc>
              <a:spcAft>
                <a:spcPts val="600"/>
              </a:spcAft>
              <a:buClr>
                <a:srgbClr val="FF0000"/>
              </a:buClr>
              <a:buFont typeface="Arial" pitchFamily="34" charset="0"/>
              <a:buChar char="•"/>
            </a:pPr>
            <a:r>
              <a:rPr lang="en-US" b="1" kern="1200" dirty="0">
                <a:latin typeface="Arial"/>
                <a:cs typeface="Arial"/>
              </a:rPr>
              <a:t>3 visits (in person or through video per issue per year)</a:t>
            </a:r>
          </a:p>
          <a:p>
            <a:pPr marL="338138" indent="-338138" defTabSz="457200">
              <a:lnSpc>
                <a:spcPct val="120000"/>
              </a:lnSpc>
              <a:spcAft>
                <a:spcPts val="600"/>
              </a:spcAft>
              <a:buClr>
                <a:srgbClr val="FF0000"/>
              </a:buClr>
              <a:buFont typeface="Arial" pitchFamily="34" charset="0"/>
              <a:buChar char="•"/>
            </a:pPr>
            <a:r>
              <a:rPr lang="en-US" kern="1200" dirty="0">
                <a:latin typeface="Arial"/>
                <a:cs typeface="Arial"/>
              </a:rPr>
              <a:t>Unlimited HR and management consultations</a:t>
            </a:r>
          </a:p>
          <a:p>
            <a:pPr marL="338138" indent="-338138" defTabSz="457200">
              <a:lnSpc>
                <a:spcPct val="120000"/>
              </a:lnSpc>
              <a:spcAft>
                <a:spcPts val="600"/>
              </a:spcAft>
              <a:buClr>
                <a:srgbClr val="FF0000"/>
              </a:buClr>
              <a:buFont typeface="Arial" pitchFamily="34" charset="0"/>
              <a:buChar char="•"/>
            </a:pPr>
            <a:r>
              <a:rPr lang="en-US" kern="1200" dirty="0">
                <a:latin typeface="Arial"/>
                <a:cs typeface="Arial"/>
              </a:rPr>
              <a:t>Employee wellness and prevention seminars </a:t>
            </a:r>
          </a:p>
          <a:p>
            <a:pPr marL="338138" indent="-338138" defTabSz="457200">
              <a:lnSpc>
                <a:spcPct val="120000"/>
              </a:lnSpc>
              <a:spcAft>
                <a:spcPts val="600"/>
              </a:spcAft>
              <a:buClr>
                <a:srgbClr val="FF0000"/>
              </a:buClr>
              <a:buFont typeface="Arial" pitchFamily="34" charset="0"/>
              <a:buChar char="•"/>
            </a:pPr>
            <a:r>
              <a:rPr lang="en-US" kern="1200" dirty="0">
                <a:latin typeface="Arial"/>
                <a:cs typeface="Arial"/>
              </a:rPr>
              <a:t>Critical incident debriefings</a:t>
            </a:r>
          </a:p>
          <a:p>
            <a:pPr marL="338138" indent="-338138" defTabSz="457200">
              <a:lnSpc>
                <a:spcPct val="120000"/>
              </a:lnSpc>
              <a:spcAft>
                <a:spcPts val="600"/>
              </a:spcAft>
              <a:buClr>
                <a:srgbClr val="FF0000"/>
              </a:buClr>
              <a:buFont typeface="Arial" pitchFamily="34" charset="0"/>
              <a:buChar char="•"/>
            </a:pPr>
            <a:r>
              <a:rPr lang="en-US" kern="1200" dirty="0">
                <a:latin typeface="Arial"/>
                <a:cs typeface="Arial"/>
              </a:rPr>
              <a:t>Medical Bill Saver service</a:t>
            </a:r>
          </a:p>
          <a:p>
            <a:pPr marL="338138" indent="-338138" defTabSz="457200">
              <a:lnSpc>
                <a:spcPct val="120000"/>
              </a:lnSpc>
              <a:spcAft>
                <a:spcPts val="600"/>
              </a:spcAft>
              <a:buClr>
                <a:srgbClr val="FF0000"/>
              </a:buClr>
              <a:buFont typeface="Arial" pitchFamily="34" charset="0"/>
              <a:buChar char="•"/>
            </a:pPr>
            <a:r>
              <a:rPr lang="en-US" kern="1200" dirty="0">
                <a:latin typeface="Arial"/>
                <a:cs typeface="Arial"/>
              </a:rPr>
              <a:t>Video counseling</a:t>
            </a:r>
          </a:p>
        </p:txBody>
      </p:sp>
    </p:spTree>
    <p:extLst>
      <p:ext uri="{BB962C8B-B14F-4D97-AF65-F5344CB8AC3E}">
        <p14:creationId xmlns:p14="http://schemas.microsoft.com/office/powerpoint/2010/main" val="3029774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4085" y="701748"/>
            <a:ext cx="2085975" cy="2038350"/>
          </a:xfrm>
          <a:prstGeom prst="rect">
            <a:avLst/>
          </a:prstGeom>
        </p:spPr>
      </p:pic>
      <p:pic>
        <p:nvPicPr>
          <p:cNvPr id="4" name="Picture 3"/>
          <p:cNvPicPr>
            <a:picLocks noChangeAspect="1"/>
          </p:cNvPicPr>
          <p:nvPr/>
        </p:nvPicPr>
        <p:blipFill>
          <a:blip r:embed="rId3"/>
          <a:stretch>
            <a:fillRect/>
          </a:stretch>
        </p:blipFill>
        <p:spPr>
          <a:xfrm>
            <a:off x="699247" y="2879661"/>
            <a:ext cx="8139665" cy="2531436"/>
          </a:xfrm>
          <a:prstGeom prst="rect">
            <a:avLst/>
          </a:prstGeom>
        </p:spPr>
      </p:pic>
    </p:spTree>
    <p:extLst>
      <p:ext uri="{BB962C8B-B14F-4D97-AF65-F5344CB8AC3E}">
        <p14:creationId xmlns:p14="http://schemas.microsoft.com/office/powerpoint/2010/main" val="3074204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6815" y="703542"/>
            <a:ext cx="2114550" cy="2038350"/>
          </a:xfrm>
          <a:prstGeom prst="rect">
            <a:avLst/>
          </a:prstGeom>
        </p:spPr>
      </p:pic>
      <p:pic>
        <p:nvPicPr>
          <p:cNvPr id="3" name="Picture 2"/>
          <p:cNvPicPr>
            <a:picLocks noChangeAspect="1"/>
          </p:cNvPicPr>
          <p:nvPr/>
        </p:nvPicPr>
        <p:blipFill>
          <a:blip r:embed="rId3"/>
          <a:stretch>
            <a:fillRect/>
          </a:stretch>
        </p:blipFill>
        <p:spPr>
          <a:xfrm>
            <a:off x="753035" y="2786230"/>
            <a:ext cx="8186569" cy="2773641"/>
          </a:xfrm>
          <a:prstGeom prst="rect">
            <a:avLst/>
          </a:prstGeom>
        </p:spPr>
      </p:pic>
    </p:spTree>
    <p:extLst>
      <p:ext uri="{BB962C8B-B14F-4D97-AF65-F5344CB8AC3E}">
        <p14:creationId xmlns:p14="http://schemas.microsoft.com/office/powerpoint/2010/main" val="4080346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1272" y="696012"/>
            <a:ext cx="2257425" cy="2162175"/>
          </a:xfrm>
          <a:prstGeom prst="rect">
            <a:avLst/>
          </a:prstGeom>
        </p:spPr>
      </p:pic>
      <p:pic>
        <p:nvPicPr>
          <p:cNvPr id="3" name="Picture 2"/>
          <p:cNvPicPr>
            <a:picLocks noChangeAspect="1"/>
          </p:cNvPicPr>
          <p:nvPr/>
        </p:nvPicPr>
        <p:blipFill>
          <a:blip r:embed="rId3"/>
          <a:stretch>
            <a:fillRect/>
          </a:stretch>
        </p:blipFill>
        <p:spPr>
          <a:xfrm>
            <a:off x="3261574" y="1183343"/>
            <a:ext cx="5710306" cy="3313354"/>
          </a:xfrm>
          <a:prstGeom prst="rect">
            <a:avLst/>
          </a:prstGeom>
        </p:spPr>
      </p:pic>
    </p:spTree>
    <p:extLst>
      <p:ext uri="{BB962C8B-B14F-4D97-AF65-F5344CB8AC3E}">
        <p14:creationId xmlns:p14="http://schemas.microsoft.com/office/powerpoint/2010/main" val="564508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4174" y="223520"/>
            <a:ext cx="7967027" cy="634682"/>
          </a:xfrm>
          <a:prstGeom prst="rect">
            <a:avLst/>
          </a:prstGeom>
        </p:spPr>
        <p:txBody>
          <a:bodyPr anchor="b"/>
          <a:lstStyle>
            <a:lvl1pPr algn="l" rtl="0" eaLnBrk="0" fontAlgn="base" hangingPunct="0">
              <a:spcBef>
                <a:spcPct val="0"/>
              </a:spcBef>
              <a:spcAft>
                <a:spcPct val="0"/>
              </a:spcAft>
              <a:defRPr sz="3000">
                <a:solidFill>
                  <a:schemeClr val="bg2"/>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400">
                <a:solidFill>
                  <a:schemeClr val="tx2"/>
                </a:solidFill>
                <a:latin typeface="Arial Black" pitchFamily="34" charset="0"/>
              </a:defRPr>
            </a:lvl2pPr>
            <a:lvl3pPr algn="l" rtl="0" eaLnBrk="0" fontAlgn="base" hangingPunct="0">
              <a:spcBef>
                <a:spcPct val="0"/>
              </a:spcBef>
              <a:spcAft>
                <a:spcPct val="0"/>
              </a:spcAft>
              <a:defRPr sz="2400">
                <a:solidFill>
                  <a:schemeClr val="tx2"/>
                </a:solidFill>
                <a:latin typeface="Arial Black" pitchFamily="34" charset="0"/>
              </a:defRPr>
            </a:lvl3pPr>
            <a:lvl4pPr algn="l" rtl="0" eaLnBrk="0" fontAlgn="base" hangingPunct="0">
              <a:spcBef>
                <a:spcPct val="0"/>
              </a:spcBef>
              <a:spcAft>
                <a:spcPct val="0"/>
              </a:spcAft>
              <a:defRPr sz="2400">
                <a:solidFill>
                  <a:schemeClr val="tx2"/>
                </a:solidFill>
                <a:latin typeface="Arial Black" pitchFamily="34" charset="0"/>
              </a:defRPr>
            </a:lvl4pPr>
            <a:lvl5pPr algn="l" rtl="0" eaLnBrk="0" fontAlgn="base" hangingPunct="0">
              <a:spcBef>
                <a:spcPct val="0"/>
              </a:spcBef>
              <a:spcAft>
                <a:spcPct val="0"/>
              </a:spcAft>
              <a:defRPr sz="2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sz="2800" kern="0" dirty="0"/>
              <a:t>Helpful Links</a:t>
            </a:r>
          </a:p>
        </p:txBody>
      </p:sp>
      <p:pic>
        <p:nvPicPr>
          <p:cNvPr id="5" name="Picture 4"/>
          <p:cNvPicPr>
            <a:picLocks noChangeAspect="1"/>
          </p:cNvPicPr>
          <p:nvPr/>
        </p:nvPicPr>
        <p:blipFill>
          <a:blip r:embed="rId2"/>
          <a:stretch>
            <a:fillRect/>
          </a:stretch>
        </p:blipFill>
        <p:spPr>
          <a:xfrm>
            <a:off x="767644" y="1011809"/>
            <a:ext cx="7732889" cy="4346284"/>
          </a:xfrm>
          <a:prstGeom prst="rect">
            <a:avLst/>
          </a:prstGeom>
        </p:spPr>
      </p:pic>
      <p:sp>
        <p:nvSpPr>
          <p:cNvPr id="6" name="Right Arrow 5"/>
          <p:cNvSpPr/>
          <p:nvPr/>
        </p:nvSpPr>
        <p:spPr>
          <a:xfrm rot="780000">
            <a:off x="4053968" y="2024520"/>
            <a:ext cx="929065" cy="36576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042" y="1635301"/>
            <a:ext cx="15621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782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24172" y="223520"/>
            <a:ext cx="7967027" cy="634682"/>
          </a:xfrm>
          <a:prstGeom prst="rect">
            <a:avLst/>
          </a:prstGeom>
        </p:spPr>
        <p:txBody>
          <a:bodyPr anchor="b"/>
          <a:lstStyle>
            <a:lvl1pPr algn="l" rtl="0" eaLnBrk="0" fontAlgn="base" hangingPunct="0">
              <a:spcBef>
                <a:spcPct val="0"/>
              </a:spcBef>
              <a:spcAft>
                <a:spcPct val="0"/>
              </a:spcAft>
              <a:defRPr sz="3000">
                <a:solidFill>
                  <a:schemeClr val="bg2"/>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400">
                <a:solidFill>
                  <a:schemeClr val="tx2"/>
                </a:solidFill>
                <a:latin typeface="Arial Black" pitchFamily="34" charset="0"/>
              </a:defRPr>
            </a:lvl2pPr>
            <a:lvl3pPr algn="l" rtl="0" eaLnBrk="0" fontAlgn="base" hangingPunct="0">
              <a:spcBef>
                <a:spcPct val="0"/>
              </a:spcBef>
              <a:spcAft>
                <a:spcPct val="0"/>
              </a:spcAft>
              <a:defRPr sz="2400">
                <a:solidFill>
                  <a:schemeClr val="tx2"/>
                </a:solidFill>
                <a:latin typeface="Arial Black" pitchFamily="34" charset="0"/>
              </a:defRPr>
            </a:lvl3pPr>
            <a:lvl4pPr algn="l" rtl="0" eaLnBrk="0" fontAlgn="base" hangingPunct="0">
              <a:spcBef>
                <a:spcPct val="0"/>
              </a:spcBef>
              <a:spcAft>
                <a:spcPct val="0"/>
              </a:spcAft>
              <a:defRPr sz="2400">
                <a:solidFill>
                  <a:schemeClr val="tx2"/>
                </a:solidFill>
                <a:latin typeface="Arial Black" pitchFamily="34" charset="0"/>
              </a:defRPr>
            </a:lvl4pPr>
            <a:lvl5pPr algn="l" rtl="0" eaLnBrk="0" fontAlgn="base" hangingPunct="0">
              <a:spcBef>
                <a:spcPct val="0"/>
              </a:spcBef>
              <a:spcAft>
                <a:spcPct val="0"/>
              </a:spcAft>
              <a:defRPr sz="2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sz="2800" kern="0" dirty="0"/>
              <a:t>Helpful Links</a:t>
            </a:r>
          </a:p>
        </p:txBody>
      </p:sp>
      <p:pic>
        <p:nvPicPr>
          <p:cNvPr id="5" name="Picture 4"/>
          <p:cNvPicPr>
            <a:picLocks noChangeAspect="1"/>
          </p:cNvPicPr>
          <p:nvPr/>
        </p:nvPicPr>
        <p:blipFill>
          <a:blip r:embed="rId2"/>
          <a:stretch>
            <a:fillRect/>
          </a:stretch>
        </p:blipFill>
        <p:spPr>
          <a:xfrm>
            <a:off x="842010" y="915035"/>
            <a:ext cx="7886700" cy="4652645"/>
          </a:xfrm>
          <a:prstGeom prst="rect">
            <a:avLst/>
          </a:prstGeom>
        </p:spPr>
      </p:pic>
    </p:spTree>
    <p:extLst>
      <p:ext uri="{BB962C8B-B14F-4D97-AF65-F5344CB8AC3E}">
        <p14:creationId xmlns:p14="http://schemas.microsoft.com/office/powerpoint/2010/main" val="4070843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080" y="233289"/>
            <a:ext cx="8107009" cy="919162"/>
          </a:xfrm>
        </p:spPr>
        <p:txBody>
          <a:bodyPr/>
          <a:lstStyle/>
          <a:p>
            <a:br>
              <a:rPr lang="en-US" dirty="0"/>
            </a:br>
            <a:r>
              <a:rPr lang="en-US" dirty="0"/>
              <a:t>Employee Benefit </a:t>
            </a:r>
          </a:p>
        </p:txBody>
      </p:sp>
      <p:sp>
        <p:nvSpPr>
          <p:cNvPr id="3" name="Content Placeholder 2"/>
          <p:cNvSpPr>
            <a:spLocks noGrp="1"/>
          </p:cNvSpPr>
          <p:nvPr>
            <p:ph idx="1"/>
          </p:nvPr>
        </p:nvSpPr>
        <p:spPr>
          <a:xfrm>
            <a:off x="911872" y="1613704"/>
            <a:ext cx="8015288" cy="3944595"/>
          </a:xfrm>
        </p:spPr>
        <p:txBody>
          <a:bodyPr/>
          <a:lstStyle/>
          <a:p>
            <a:pPr marL="338138" indent="-338138" defTabSz="457200">
              <a:lnSpc>
                <a:spcPct val="120000"/>
              </a:lnSpc>
              <a:spcAft>
                <a:spcPts val="600"/>
              </a:spcAft>
              <a:buClr>
                <a:srgbClr val="FF0000"/>
              </a:buClr>
              <a:buFont typeface="Arial" pitchFamily="34" charset="0"/>
              <a:buChar char="•"/>
            </a:pPr>
            <a:r>
              <a:rPr lang="en-US" kern="1200" dirty="0">
                <a:cs typeface="Arial"/>
              </a:rPr>
              <a:t>Benefit provided by your employer or plan sponsor that covers  </a:t>
            </a:r>
          </a:p>
          <a:p>
            <a:pPr marL="682625" lvl="2" indent="-338138" defTabSz="457200">
              <a:lnSpc>
                <a:spcPct val="120000"/>
              </a:lnSpc>
              <a:spcAft>
                <a:spcPts val="600"/>
              </a:spcAft>
              <a:buClr>
                <a:srgbClr val="FF0000"/>
              </a:buClr>
              <a:buFont typeface="Arial" panose="020B0604020202020204" pitchFamily="34" charset="0"/>
              <a:buChar char="–"/>
            </a:pPr>
            <a:r>
              <a:rPr lang="en-US" kern="1200" dirty="0">
                <a:cs typeface="Arial"/>
              </a:rPr>
              <a:t>employee </a:t>
            </a:r>
          </a:p>
          <a:p>
            <a:pPr marL="682625" lvl="2" indent="-338138" defTabSz="457200">
              <a:lnSpc>
                <a:spcPct val="120000"/>
              </a:lnSpc>
              <a:spcAft>
                <a:spcPts val="600"/>
              </a:spcAft>
              <a:buClr>
                <a:srgbClr val="FF0000"/>
              </a:buClr>
              <a:buFont typeface="Arial" panose="020B0604020202020204" pitchFamily="34" charset="0"/>
              <a:buChar char="–"/>
            </a:pPr>
            <a:r>
              <a:rPr lang="en-US" kern="1200" dirty="0">
                <a:cs typeface="Arial"/>
              </a:rPr>
              <a:t>spouse/domestic partner</a:t>
            </a:r>
          </a:p>
          <a:p>
            <a:pPr marL="682625" lvl="2" indent="-338138" defTabSz="457200">
              <a:lnSpc>
                <a:spcPct val="120000"/>
              </a:lnSpc>
              <a:spcAft>
                <a:spcPts val="600"/>
              </a:spcAft>
              <a:buClr>
                <a:srgbClr val="FF0000"/>
              </a:buClr>
              <a:buFont typeface="Arial" panose="020B0604020202020204" pitchFamily="34" charset="0"/>
              <a:buChar char="–"/>
            </a:pPr>
            <a:r>
              <a:rPr lang="en-US" kern="1200" dirty="0">
                <a:cs typeface="Arial"/>
              </a:rPr>
              <a:t>children</a:t>
            </a:r>
          </a:p>
          <a:p>
            <a:pPr marL="338138" indent="-338138" defTabSz="457200">
              <a:lnSpc>
                <a:spcPct val="120000"/>
              </a:lnSpc>
              <a:spcAft>
                <a:spcPts val="600"/>
              </a:spcAft>
              <a:buClr>
                <a:srgbClr val="FF0000"/>
              </a:buClr>
              <a:buFont typeface="Arial" pitchFamily="34" charset="0"/>
              <a:buChar char="•"/>
            </a:pPr>
            <a:r>
              <a:rPr lang="en-US" kern="1200" dirty="0">
                <a:cs typeface="Arial"/>
              </a:rPr>
              <a:t>Parents and parents in-law</a:t>
            </a:r>
          </a:p>
          <a:p>
            <a:pPr marL="338138" indent="-338138" defTabSz="457200">
              <a:lnSpc>
                <a:spcPct val="120000"/>
              </a:lnSpc>
              <a:spcAft>
                <a:spcPts val="600"/>
              </a:spcAft>
              <a:buClr>
                <a:srgbClr val="FF0000"/>
              </a:buClr>
              <a:buFont typeface="Arial" pitchFamily="34" charset="0"/>
              <a:buChar char="•"/>
            </a:pPr>
            <a:r>
              <a:rPr lang="en-US" kern="1200" dirty="0">
                <a:cs typeface="Arial"/>
              </a:rPr>
              <a:t>No cost to employee</a:t>
            </a:r>
          </a:p>
          <a:p>
            <a:pPr marL="338138" indent="-338138" defTabSz="457200">
              <a:lnSpc>
                <a:spcPct val="120000"/>
              </a:lnSpc>
              <a:spcAft>
                <a:spcPts val="600"/>
              </a:spcAft>
              <a:buClr>
                <a:srgbClr val="FF0000"/>
              </a:buClr>
              <a:buFont typeface="Arial" pitchFamily="34" charset="0"/>
              <a:buChar char="•"/>
            </a:pPr>
            <a:r>
              <a:rPr lang="en-US" kern="1200" dirty="0">
                <a:cs typeface="Arial"/>
              </a:rPr>
              <a:t>Strictly confidential</a:t>
            </a:r>
          </a:p>
        </p:txBody>
      </p:sp>
    </p:spTree>
    <p:extLst>
      <p:ext uri="{BB962C8B-B14F-4D97-AF65-F5344CB8AC3E}">
        <p14:creationId xmlns:p14="http://schemas.microsoft.com/office/powerpoint/2010/main" val="59932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92" y="233289"/>
            <a:ext cx="8174742" cy="919162"/>
          </a:xfrm>
        </p:spPr>
        <p:txBody>
          <a:bodyPr/>
          <a:lstStyle/>
          <a:p>
            <a:br>
              <a:rPr lang="en-US" dirty="0"/>
            </a:br>
            <a:r>
              <a:rPr lang="en-US" dirty="0"/>
              <a:t>Staff Qualifications</a:t>
            </a:r>
          </a:p>
        </p:txBody>
      </p:sp>
      <p:sp>
        <p:nvSpPr>
          <p:cNvPr id="3" name="Content Placeholder 2"/>
          <p:cNvSpPr>
            <a:spLocks noGrp="1"/>
          </p:cNvSpPr>
          <p:nvPr>
            <p:ph idx="1"/>
          </p:nvPr>
        </p:nvSpPr>
        <p:spPr>
          <a:xfrm>
            <a:off x="911873" y="1602413"/>
            <a:ext cx="8015288" cy="2517325"/>
          </a:xfrm>
        </p:spPr>
        <p:txBody>
          <a:bodyPr numCol="2"/>
          <a:lstStyle/>
          <a:p>
            <a:pPr marL="0" indent="0" defTabSz="457200">
              <a:lnSpc>
                <a:spcPct val="120000"/>
              </a:lnSpc>
              <a:spcAft>
                <a:spcPts val="600"/>
              </a:spcAft>
              <a:buClr>
                <a:srgbClr val="FF0000"/>
              </a:buClr>
              <a:buNone/>
            </a:pPr>
            <a:r>
              <a:rPr lang="en-US" kern="1200" dirty="0">
                <a:cs typeface="Arial"/>
              </a:rPr>
              <a:t>Health Advocate counselors are:</a:t>
            </a:r>
          </a:p>
          <a:p>
            <a:pPr marL="338138" indent="-338138" defTabSz="457200">
              <a:lnSpc>
                <a:spcPct val="120000"/>
              </a:lnSpc>
              <a:spcAft>
                <a:spcPts val="600"/>
              </a:spcAft>
              <a:buClr>
                <a:srgbClr val="FF0000"/>
              </a:buClr>
              <a:buFont typeface="Arial" pitchFamily="34" charset="0"/>
              <a:buChar char="•"/>
            </a:pPr>
            <a:r>
              <a:rPr lang="en-US" kern="1200" dirty="0">
                <a:cs typeface="Arial"/>
              </a:rPr>
              <a:t>Licensed Social Workers</a:t>
            </a:r>
          </a:p>
          <a:p>
            <a:pPr marL="338138" indent="-338138" defTabSz="457200">
              <a:lnSpc>
                <a:spcPct val="120000"/>
              </a:lnSpc>
              <a:spcAft>
                <a:spcPts val="600"/>
              </a:spcAft>
              <a:buClr>
                <a:srgbClr val="FF0000"/>
              </a:buClr>
              <a:buFont typeface="Arial" pitchFamily="34" charset="0"/>
              <a:buChar char="•"/>
            </a:pPr>
            <a:r>
              <a:rPr lang="en-US" kern="1200" dirty="0">
                <a:cs typeface="Arial"/>
              </a:rPr>
              <a:t>Licensed Psychologists</a:t>
            </a:r>
          </a:p>
          <a:p>
            <a:pPr marL="338138" indent="-338138" defTabSz="457200">
              <a:lnSpc>
                <a:spcPct val="120000"/>
              </a:lnSpc>
              <a:spcAft>
                <a:spcPts val="600"/>
              </a:spcAft>
              <a:buClr>
                <a:srgbClr val="FF0000"/>
              </a:buClr>
              <a:buFont typeface="Arial" pitchFamily="34" charset="0"/>
              <a:buChar char="•"/>
            </a:pPr>
            <a:r>
              <a:rPr lang="en-US" kern="1200" dirty="0">
                <a:cs typeface="Arial"/>
              </a:rPr>
              <a:t>Licensed Family and Marriage </a:t>
            </a:r>
          </a:p>
          <a:p>
            <a:pPr marL="338138" indent="-338138" defTabSz="457200">
              <a:lnSpc>
                <a:spcPct val="120000"/>
              </a:lnSpc>
              <a:spcAft>
                <a:spcPts val="600"/>
              </a:spcAft>
              <a:buClr>
                <a:srgbClr val="FF0000"/>
              </a:buClr>
              <a:buFont typeface="Arial" pitchFamily="34" charset="0"/>
              <a:buChar char="•"/>
            </a:pPr>
            <a:endParaRPr lang="en-US" kern="1200" dirty="0">
              <a:cs typeface="Arial"/>
            </a:endParaRPr>
          </a:p>
          <a:p>
            <a:pPr marL="338138" indent="-338138" defTabSz="457200">
              <a:lnSpc>
                <a:spcPct val="120000"/>
              </a:lnSpc>
              <a:spcAft>
                <a:spcPts val="600"/>
              </a:spcAft>
              <a:buClr>
                <a:srgbClr val="FF0000"/>
              </a:buClr>
              <a:buFont typeface="Arial" pitchFamily="34" charset="0"/>
              <a:buChar char="•"/>
            </a:pPr>
            <a:endParaRPr lang="en-US" kern="1200" dirty="0">
              <a:cs typeface="Arial"/>
            </a:endParaRPr>
          </a:p>
          <a:p>
            <a:pPr marL="338138" indent="-338138" defTabSz="457200">
              <a:lnSpc>
                <a:spcPct val="120000"/>
              </a:lnSpc>
              <a:spcAft>
                <a:spcPts val="600"/>
              </a:spcAft>
              <a:buClr>
                <a:srgbClr val="FF0000"/>
              </a:buClr>
              <a:buFont typeface="Arial" pitchFamily="34" charset="0"/>
              <a:buChar char="•"/>
            </a:pPr>
            <a:endParaRPr lang="en-US" kern="1200" dirty="0">
              <a:cs typeface="Arial"/>
            </a:endParaRPr>
          </a:p>
          <a:p>
            <a:pPr marL="338138" indent="-338138" defTabSz="457200">
              <a:lnSpc>
                <a:spcPct val="120000"/>
              </a:lnSpc>
              <a:spcAft>
                <a:spcPts val="600"/>
              </a:spcAft>
              <a:buClr>
                <a:srgbClr val="FF0000"/>
              </a:buClr>
              <a:buFont typeface="Arial" pitchFamily="34" charset="0"/>
              <a:buChar char="•"/>
            </a:pPr>
            <a:r>
              <a:rPr lang="en-US" kern="1200" dirty="0">
                <a:cs typeface="Arial"/>
              </a:rPr>
              <a:t>Certified CEAP</a:t>
            </a:r>
          </a:p>
          <a:p>
            <a:pPr marL="338138" indent="-338138" defTabSz="457200">
              <a:lnSpc>
                <a:spcPct val="120000"/>
              </a:lnSpc>
              <a:spcAft>
                <a:spcPts val="600"/>
              </a:spcAft>
              <a:buClr>
                <a:srgbClr val="FF0000"/>
              </a:buClr>
              <a:buFont typeface="Arial" pitchFamily="34" charset="0"/>
              <a:buChar char="•"/>
            </a:pPr>
            <a:r>
              <a:rPr lang="en-US" kern="1200" dirty="0">
                <a:cs typeface="Arial"/>
              </a:rPr>
              <a:t>Certified CAC</a:t>
            </a:r>
          </a:p>
          <a:p>
            <a:pPr marL="338138" indent="-338138" defTabSz="457200">
              <a:lnSpc>
                <a:spcPct val="120000"/>
              </a:lnSpc>
              <a:spcAft>
                <a:spcPts val="600"/>
              </a:spcAft>
              <a:buClr>
                <a:srgbClr val="FF0000"/>
              </a:buClr>
              <a:buFont typeface="Arial" pitchFamily="34" charset="0"/>
              <a:buChar char="•"/>
            </a:pPr>
            <a:r>
              <a:rPr lang="en-US" kern="1200" dirty="0">
                <a:cs typeface="Arial"/>
              </a:rPr>
              <a:t>Certified Family &amp; Marriage</a:t>
            </a:r>
          </a:p>
          <a:p>
            <a:pPr marL="285750" indent="-285750" defTabSz="457200">
              <a:lnSpc>
                <a:spcPct val="120000"/>
              </a:lnSpc>
              <a:spcAft>
                <a:spcPts val="600"/>
              </a:spcAft>
              <a:buClr>
                <a:srgbClr val="FF0000"/>
              </a:buClr>
              <a:buFont typeface="Arial" pitchFamily="34" charset="0"/>
              <a:buChar char="•"/>
            </a:pPr>
            <a:endParaRPr lang="en-US" kern="1200" dirty="0">
              <a:cs typeface="Arial"/>
            </a:endParaRPr>
          </a:p>
          <a:p>
            <a:pPr marL="285750" indent="-285750" defTabSz="457200">
              <a:lnSpc>
                <a:spcPct val="120000"/>
              </a:lnSpc>
              <a:spcAft>
                <a:spcPts val="600"/>
              </a:spcAft>
              <a:buClr>
                <a:srgbClr val="FF0000"/>
              </a:buClr>
              <a:buFont typeface="Arial" pitchFamily="34" charset="0"/>
              <a:buChar char="•"/>
            </a:pPr>
            <a:endParaRPr lang="en-US" kern="1200" dirty="0">
              <a:cs typeface="Arial"/>
            </a:endParaRPr>
          </a:p>
        </p:txBody>
      </p:sp>
    </p:spTree>
    <p:extLst>
      <p:ext uri="{BB962C8B-B14F-4D97-AF65-F5344CB8AC3E}">
        <p14:creationId xmlns:p14="http://schemas.microsoft.com/office/powerpoint/2010/main" val="3361874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3791" y="222000"/>
            <a:ext cx="8208609" cy="919162"/>
          </a:xfrm>
        </p:spPr>
        <p:txBody>
          <a:bodyPr/>
          <a:lstStyle/>
          <a:p>
            <a:r>
              <a:rPr lang="en-US" sz="3000" kern="1200" dirty="0">
                <a:solidFill>
                  <a:srgbClr val="636463"/>
                </a:solidFill>
                <a:latin typeface="Arial"/>
                <a:ea typeface="+mn-ea"/>
                <a:cs typeface="Arial"/>
              </a:rPr>
              <a:t>Work/Life Support</a:t>
            </a:r>
          </a:p>
        </p:txBody>
      </p:sp>
      <p:sp>
        <p:nvSpPr>
          <p:cNvPr id="2" name="Text Placeholder 1"/>
          <p:cNvSpPr>
            <a:spLocks noGrp="1"/>
          </p:cNvSpPr>
          <p:nvPr>
            <p:ph idx="1"/>
          </p:nvPr>
        </p:nvSpPr>
        <p:spPr>
          <a:xfrm>
            <a:off x="911873" y="1613702"/>
            <a:ext cx="8015288" cy="3944595"/>
          </a:xfrm>
        </p:spPr>
        <p:txBody>
          <a:bodyPr/>
          <a:lstStyle/>
          <a:p>
            <a:pPr marL="0" indent="0" defTabSz="457200">
              <a:lnSpc>
                <a:spcPct val="120000"/>
              </a:lnSpc>
              <a:spcAft>
                <a:spcPts val="600"/>
              </a:spcAft>
              <a:buClr>
                <a:srgbClr val="FF0000"/>
              </a:buClr>
              <a:buNone/>
            </a:pPr>
            <a:r>
              <a:rPr lang="en-US" kern="1200" dirty="0">
                <a:latin typeface="Arial"/>
                <a:cs typeface="Arial"/>
              </a:rPr>
              <a:t>Work/Life Specialists find support services and </a:t>
            </a:r>
            <a:br>
              <a:rPr lang="en-US" kern="1200" dirty="0">
                <a:latin typeface="Arial"/>
                <a:cs typeface="Arial"/>
              </a:rPr>
            </a:br>
            <a:r>
              <a:rPr lang="en-US" kern="1200" dirty="0">
                <a:latin typeface="Arial"/>
                <a:cs typeface="Arial"/>
              </a:rPr>
              <a:t>local resources to help with:</a:t>
            </a:r>
          </a:p>
          <a:p>
            <a:pPr marL="801688" indent="-344488" defTabSz="457200">
              <a:lnSpc>
                <a:spcPct val="120000"/>
              </a:lnSpc>
              <a:spcAft>
                <a:spcPts val="600"/>
              </a:spcAft>
              <a:buClr>
                <a:srgbClr val="FF0000"/>
              </a:buClr>
              <a:buFont typeface="Arial" pitchFamily="34" charset="0"/>
              <a:buChar char="•"/>
            </a:pPr>
            <a:r>
              <a:rPr lang="en-US" kern="1200" dirty="0">
                <a:latin typeface="Arial"/>
                <a:cs typeface="Arial"/>
              </a:rPr>
              <a:t>Eldercare, childcare</a:t>
            </a:r>
          </a:p>
          <a:p>
            <a:pPr marL="801688" indent="-344488" defTabSz="457200">
              <a:lnSpc>
                <a:spcPct val="120000"/>
              </a:lnSpc>
              <a:spcAft>
                <a:spcPts val="600"/>
              </a:spcAft>
              <a:buClr>
                <a:srgbClr val="FF0000"/>
              </a:buClr>
              <a:buFont typeface="Arial" pitchFamily="34" charset="0"/>
              <a:buChar char="•"/>
            </a:pPr>
            <a:r>
              <a:rPr lang="en-US" kern="1200" dirty="0">
                <a:latin typeface="Arial"/>
                <a:cs typeface="Arial"/>
              </a:rPr>
              <a:t>Legal concerns</a:t>
            </a:r>
          </a:p>
          <a:p>
            <a:pPr marL="801688" indent="-344488" defTabSz="457200">
              <a:lnSpc>
                <a:spcPct val="120000"/>
              </a:lnSpc>
              <a:spcAft>
                <a:spcPts val="600"/>
              </a:spcAft>
              <a:buClr>
                <a:srgbClr val="FF0000"/>
              </a:buClr>
              <a:buFont typeface="Arial" pitchFamily="34" charset="0"/>
              <a:buChar char="•"/>
            </a:pPr>
            <a:r>
              <a:rPr lang="en-US" kern="1200" dirty="0">
                <a:latin typeface="Arial"/>
                <a:cs typeface="Arial"/>
              </a:rPr>
              <a:t>Financial issues</a:t>
            </a:r>
          </a:p>
          <a:p>
            <a:pPr marL="801688" indent="-344488" defTabSz="457200">
              <a:lnSpc>
                <a:spcPct val="120000"/>
              </a:lnSpc>
              <a:spcAft>
                <a:spcPts val="600"/>
              </a:spcAft>
              <a:buClr>
                <a:srgbClr val="FF0000"/>
              </a:buClr>
              <a:buFont typeface="Arial" pitchFamily="34" charset="0"/>
              <a:buChar char="•"/>
            </a:pPr>
            <a:r>
              <a:rPr lang="en-US" kern="1200" dirty="0">
                <a:latin typeface="Arial"/>
                <a:cs typeface="Arial"/>
              </a:rPr>
              <a:t>Time management</a:t>
            </a:r>
          </a:p>
          <a:p>
            <a:pPr marL="801688" indent="-344488" defTabSz="457200">
              <a:lnSpc>
                <a:spcPct val="120000"/>
              </a:lnSpc>
              <a:spcAft>
                <a:spcPts val="600"/>
              </a:spcAft>
              <a:buClr>
                <a:srgbClr val="FF0000"/>
              </a:buClr>
              <a:buFont typeface="Arial" pitchFamily="34" charset="0"/>
              <a:buChar char="•"/>
            </a:pPr>
            <a:r>
              <a:rPr lang="en-US" kern="1200" dirty="0">
                <a:latin typeface="Arial"/>
                <a:cs typeface="Arial"/>
              </a:rPr>
              <a:t>Relocation issues</a:t>
            </a:r>
          </a:p>
          <a:p>
            <a:endParaRPr lang="en-US" dirty="0"/>
          </a:p>
          <a:p>
            <a:endParaRPr lang="en-US" dirty="0"/>
          </a:p>
        </p:txBody>
      </p:sp>
      <p:grpSp>
        <p:nvGrpSpPr>
          <p:cNvPr id="5" name="Group 4"/>
          <p:cNvGrpSpPr/>
          <p:nvPr/>
        </p:nvGrpSpPr>
        <p:grpSpPr>
          <a:xfrm>
            <a:off x="5857466" y="2632536"/>
            <a:ext cx="1876800" cy="1544531"/>
            <a:chOff x="6241288" y="2305158"/>
            <a:chExt cx="1876800" cy="1544531"/>
          </a:xfrm>
        </p:grpSpPr>
        <p:sp>
          <p:nvSpPr>
            <p:cNvPr id="7" name="Rectangle 6"/>
            <p:cNvSpPr/>
            <p:nvPr/>
          </p:nvSpPr>
          <p:spPr>
            <a:xfrm>
              <a:off x="6241288" y="2305158"/>
              <a:ext cx="1206428" cy="1206428"/>
            </a:xfrm>
            <a:prstGeom prst="rect">
              <a:avLst/>
            </a:prstGeom>
            <a:solidFill>
              <a:srgbClr val="E1261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Rectangle 7"/>
            <p:cNvSpPr/>
            <p:nvPr/>
          </p:nvSpPr>
          <p:spPr>
            <a:xfrm>
              <a:off x="7078663" y="3515159"/>
              <a:ext cx="369053" cy="334530"/>
            </a:xfrm>
            <a:prstGeom prst="rect">
              <a:avLst/>
            </a:prstGeom>
            <a:solidFill>
              <a:srgbClr val="55BA47"/>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Rectangle 9"/>
            <p:cNvSpPr/>
            <p:nvPr/>
          </p:nvSpPr>
          <p:spPr>
            <a:xfrm>
              <a:off x="7447716" y="2826014"/>
              <a:ext cx="670372" cy="685572"/>
            </a:xfrm>
            <a:prstGeom prst="rect">
              <a:avLst/>
            </a:prstGeom>
            <a:solidFill>
              <a:srgbClr val="08479C"/>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014" y="2623238"/>
            <a:ext cx="1194551" cy="1194551"/>
          </a:xfrm>
          <a:prstGeom prst="rect">
            <a:avLst/>
          </a:prstGeom>
        </p:spPr>
      </p:pic>
    </p:spTree>
    <p:extLst>
      <p:ext uri="{BB962C8B-B14F-4D97-AF65-F5344CB8AC3E}">
        <p14:creationId xmlns:p14="http://schemas.microsoft.com/office/powerpoint/2010/main" val="81419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081" y="233289"/>
            <a:ext cx="8231186" cy="919162"/>
          </a:xfrm>
        </p:spPr>
        <p:txBody>
          <a:bodyPr/>
          <a:lstStyle/>
          <a:p>
            <a:r>
              <a:rPr lang="en-US" sz="3000" kern="1200" dirty="0">
                <a:solidFill>
                  <a:srgbClr val="636463"/>
                </a:solidFill>
                <a:latin typeface="Arial"/>
                <a:ea typeface="+mn-ea"/>
                <a:cs typeface="Arial"/>
              </a:rPr>
              <a:t>Employee Assistance Program (EAP)</a:t>
            </a:r>
          </a:p>
        </p:txBody>
      </p:sp>
      <p:sp>
        <p:nvSpPr>
          <p:cNvPr id="5" name="Text Placeholder 4"/>
          <p:cNvSpPr>
            <a:spLocks noGrp="1"/>
          </p:cNvSpPr>
          <p:nvPr>
            <p:ph idx="1"/>
          </p:nvPr>
        </p:nvSpPr>
        <p:spPr>
          <a:xfrm>
            <a:off x="923162" y="1602413"/>
            <a:ext cx="8015288" cy="3944595"/>
          </a:xfrm>
        </p:spPr>
        <p:txBody>
          <a:bodyPr/>
          <a:lstStyle/>
          <a:p>
            <a:pPr marL="0" indent="0" defTabSz="457200">
              <a:lnSpc>
                <a:spcPct val="120000"/>
              </a:lnSpc>
              <a:spcAft>
                <a:spcPts val="600"/>
              </a:spcAft>
              <a:buClr>
                <a:srgbClr val="FF0000"/>
              </a:buClr>
              <a:buNone/>
            </a:pPr>
            <a:r>
              <a:rPr lang="en-US" kern="1200" dirty="0">
                <a:latin typeface="Arial"/>
                <a:cs typeface="Arial"/>
              </a:rPr>
              <a:t>Short-term problem resolution with Licensed Professional Counselors </a:t>
            </a:r>
            <a:br>
              <a:rPr lang="en-US" kern="1200" dirty="0">
                <a:latin typeface="Arial"/>
                <a:cs typeface="Arial"/>
              </a:rPr>
            </a:br>
            <a:r>
              <a:rPr lang="en-US" kern="1200" dirty="0">
                <a:latin typeface="Arial"/>
                <a:cs typeface="Arial"/>
              </a:rPr>
              <a:t>for help addressing a wide range of issues:</a:t>
            </a:r>
          </a:p>
          <a:p>
            <a:pPr marL="685800" indent="-228600" defTabSz="457200">
              <a:lnSpc>
                <a:spcPct val="120000"/>
              </a:lnSpc>
              <a:spcAft>
                <a:spcPts val="600"/>
              </a:spcAft>
              <a:buClr>
                <a:srgbClr val="FF0000"/>
              </a:buClr>
              <a:buFont typeface="Arial" pitchFamily="34" charset="0"/>
              <a:buChar char="•"/>
            </a:pPr>
            <a:r>
              <a:rPr lang="en-US" kern="1200" dirty="0">
                <a:latin typeface="Arial"/>
                <a:cs typeface="Arial"/>
              </a:rPr>
              <a:t>Stress; depression; anxiety</a:t>
            </a:r>
          </a:p>
          <a:p>
            <a:pPr marL="685800" indent="-228600" defTabSz="457200">
              <a:lnSpc>
                <a:spcPct val="120000"/>
              </a:lnSpc>
              <a:spcAft>
                <a:spcPts val="600"/>
              </a:spcAft>
              <a:buClr>
                <a:srgbClr val="FF0000"/>
              </a:buClr>
              <a:buFont typeface="Arial" pitchFamily="34" charset="0"/>
              <a:buChar char="•"/>
            </a:pPr>
            <a:r>
              <a:rPr lang="en-US" kern="1200" dirty="0">
                <a:latin typeface="Arial"/>
                <a:cs typeface="Arial"/>
              </a:rPr>
              <a:t>Marital problems; family/parenting issues</a:t>
            </a:r>
          </a:p>
          <a:p>
            <a:pPr marL="685800" indent="-228600" defTabSz="457200">
              <a:lnSpc>
                <a:spcPct val="120000"/>
              </a:lnSpc>
              <a:spcAft>
                <a:spcPts val="600"/>
              </a:spcAft>
              <a:buClr>
                <a:srgbClr val="FF0000"/>
              </a:buClr>
              <a:buFont typeface="Arial" pitchFamily="34" charset="0"/>
              <a:buChar char="•"/>
            </a:pPr>
            <a:r>
              <a:rPr lang="en-US" kern="1200" dirty="0">
                <a:latin typeface="Arial"/>
                <a:cs typeface="Arial"/>
              </a:rPr>
              <a:t>Work conflicts</a:t>
            </a:r>
          </a:p>
          <a:p>
            <a:pPr marL="685800" indent="-228600" defTabSz="457200">
              <a:lnSpc>
                <a:spcPct val="120000"/>
              </a:lnSpc>
              <a:spcAft>
                <a:spcPts val="600"/>
              </a:spcAft>
              <a:buClr>
                <a:srgbClr val="FF0000"/>
              </a:buClr>
              <a:buFont typeface="Arial" pitchFamily="34" charset="0"/>
              <a:buChar char="•"/>
            </a:pPr>
            <a:r>
              <a:rPr lang="en-US" kern="1200" dirty="0">
                <a:latin typeface="Arial"/>
                <a:cs typeface="Arial"/>
              </a:rPr>
              <a:t>Anger, grief and loss; substance abuse</a:t>
            </a:r>
          </a:p>
          <a:p>
            <a:pPr marL="457200" indent="-457200" defTabSz="457200">
              <a:lnSpc>
                <a:spcPct val="120000"/>
              </a:lnSpc>
              <a:spcAft>
                <a:spcPts val="600"/>
              </a:spcAft>
              <a:buClr>
                <a:srgbClr val="FF0000"/>
              </a:buClr>
              <a:buNone/>
            </a:pPr>
            <a:r>
              <a:rPr lang="en-US" kern="1200" dirty="0">
                <a:latin typeface="Arial"/>
                <a:cs typeface="Arial"/>
              </a:rPr>
              <a:t>Provides referrals for more long-term support</a:t>
            </a:r>
          </a:p>
          <a:p>
            <a:pPr marL="285750" indent="-285750" defTabSz="457200">
              <a:lnSpc>
                <a:spcPct val="120000"/>
              </a:lnSpc>
              <a:spcAft>
                <a:spcPts val="600"/>
              </a:spcAft>
              <a:buClr>
                <a:srgbClr val="FF0000"/>
              </a:buClr>
              <a:buFont typeface="Arial" pitchFamily="34" charset="0"/>
              <a:buChar char="•"/>
            </a:pPr>
            <a:endParaRPr lang="en-US" kern="1200" dirty="0">
              <a:latin typeface="Arial"/>
              <a:cs typeface="Arial"/>
            </a:endParaRPr>
          </a:p>
          <a:p>
            <a:endParaRPr lang="en-US" dirty="0"/>
          </a:p>
          <a:p>
            <a:endParaRPr lang="en-US" dirty="0"/>
          </a:p>
          <a:p>
            <a:endParaRPr lang="en-US" dirty="0"/>
          </a:p>
        </p:txBody>
      </p:sp>
    </p:spTree>
    <p:extLst>
      <p:ext uri="{BB962C8B-B14F-4D97-AF65-F5344CB8AC3E}">
        <p14:creationId xmlns:p14="http://schemas.microsoft.com/office/powerpoint/2010/main" val="2201980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85800" y="1371600"/>
            <a:ext cx="5114925" cy="3208338"/>
          </a:xfrm>
        </p:spPr>
        <p:txBody>
          <a:bodyPr/>
          <a:lstStyle/>
          <a:p>
            <a:pPr lvl="0">
              <a:lnSpc>
                <a:spcPct val="130000"/>
              </a:lnSpc>
              <a:spcBef>
                <a:spcPts val="1200"/>
              </a:spcBef>
              <a:buClr>
                <a:srgbClr val="FF0000"/>
              </a:buClr>
              <a:buFont typeface="Wingdings" panose="05000000000000000000" pitchFamily="2" charset="2"/>
              <a:buChar char="§"/>
            </a:pPr>
            <a:r>
              <a:rPr lang="en-US" sz="1800" dirty="0">
                <a:solidFill>
                  <a:schemeClr val="tx1"/>
                </a:solidFill>
                <a:latin typeface="Arial" panose="020B0604020202020204" pitchFamily="34" charset="0"/>
                <a:cs typeface="Arial" panose="020B0604020202020204" pitchFamily="34" charset="0"/>
              </a:rPr>
              <a:t>Complementary feature included with EAP+Work/Life program </a:t>
            </a:r>
          </a:p>
          <a:p>
            <a:pPr lvl="0">
              <a:lnSpc>
                <a:spcPct val="130000"/>
              </a:lnSpc>
              <a:spcBef>
                <a:spcPts val="1200"/>
              </a:spcBef>
              <a:buClr>
                <a:srgbClr val="FF0000"/>
              </a:buClr>
              <a:buFont typeface="Wingdings" panose="05000000000000000000" pitchFamily="2" charset="2"/>
              <a:buChar char="§"/>
            </a:pPr>
            <a:r>
              <a:rPr lang="en-US" sz="1800" dirty="0">
                <a:solidFill>
                  <a:schemeClr val="tx1"/>
                </a:solidFill>
                <a:latin typeface="Arial" panose="020B0604020202020204" pitchFamily="34" charset="0"/>
                <a:cs typeface="Arial" panose="020B0604020202020204" pitchFamily="34" charset="0"/>
              </a:rPr>
              <a:t>Skilled negotiators help reduce medical or dental bills $400+ not covered by insurance</a:t>
            </a:r>
          </a:p>
          <a:p>
            <a:pPr lvl="0">
              <a:lnSpc>
                <a:spcPct val="130000"/>
              </a:lnSpc>
              <a:spcBef>
                <a:spcPts val="1200"/>
              </a:spcBef>
              <a:buClr>
                <a:srgbClr val="FF0000"/>
              </a:buClr>
              <a:buFont typeface="Wingdings" panose="05000000000000000000" pitchFamily="2" charset="2"/>
              <a:buChar char="§"/>
            </a:pPr>
            <a:r>
              <a:rPr lang="en-US" sz="1800" dirty="0">
                <a:solidFill>
                  <a:schemeClr val="tx1"/>
                </a:solidFill>
                <a:latin typeface="Arial" panose="020B0604020202020204" pitchFamily="34" charset="0"/>
                <a:cs typeface="Arial" panose="020B0604020202020204" pitchFamily="34" charset="0"/>
              </a:rPr>
              <a:t>“Safety net” for employees enrolled in consumer-driven plans</a:t>
            </a:r>
          </a:p>
          <a:p>
            <a:pPr lvl="0">
              <a:lnSpc>
                <a:spcPct val="130000"/>
              </a:lnSpc>
              <a:spcBef>
                <a:spcPts val="1200"/>
              </a:spcBef>
              <a:buClr>
                <a:srgbClr val="FF0000"/>
              </a:buClr>
              <a:buFont typeface="Wingdings" panose="05000000000000000000" pitchFamily="2" charset="2"/>
              <a:buChar char="§"/>
            </a:pPr>
            <a:r>
              <a:rPr lang="en-US" sz="1800" dirty="0">
                <a:solidFill>
                  <a:schemeClr val="tx1"/>
                </a:solidFill>
                <a:latin typeface="Arial" panose="020B0604020202020204" pitchFamily="34" charset="0"/>
                <a:cs typeface="Arial" panose="020B0604020202020204" pitchFamily="34" charset="0"/>
              </a:rPr>
              <a:t>Encourages smart healthcare decision-making </a:t>
            </a:r>
          </a:p>
          <a:p>
            <a:pPr lvl="0">
              <a:lnSpc>
                <a:spcPct val="130000"/>
              </a:lnSpc>
              <a:spcBef>
                <a:spcPts val="1200"/>
              </a:spcBef>
              <a:buClr>
                <a:srgbClr val="FF0000"/>
              </a:buClr>
              <a:buFont typeface="Wingdings" panose="05000000000000000000" pitchFamily="2" charset="2"/>
              <a:buChar char="§"/>
            </a:pPr>
            <a:r>
              <a:rPr lang="en-US" sz="1800" dirty="0">
                <a:solidFill>
                  <a:schemeClr val="tx1"/>
                </a:solidFill>
                <a:latin typeface="Arial" panose="020B0604020202020204" pitchFamily="34" charset="0"/>
                <a:cs typeface="Arial" panose="020B0604020202020204" pitchFamily="34" charset="0"/>
              </a:rPr>
              <a:t>Helps support “financial fitness,” reduce stress</a:t>
            </a:r>
          </a:p>
          <a:p>
            <a:pPr>
              <a:lnSpc>
                <a:spcPct val="130000"/>
              </a:lnSpc>
              <a:spcBef>
                <a:spcPts val="1200"/>
              </a:spcBef>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4829C32B-65B5-4567-8903-30100F45ACA0}" type="slidenum">
              <a:rPr lang="en-US" smtClean="0"/>
              <a:pPr>
                <a:defRPr/>
              </a:pPr>
              <a:t>6</a:t>
            </a:fld>
            <a:endParaRPr lang="en-US" dirty="0"/>
          </a:p>
        </p:txBody>
      </p:sp>
      <p:sp>
        <p:nvSpPr>
          <p:cNvPr id="5" name="Text Placeholder 1"/>
          <p:cNvSpPr txBox="1">
            <a:spLocks/>
          </p:cNvSpPr>
          <p:nvPr/>
        </p:nvSpPr>
        <p:spPr>
          <a:xfrm>
            <a:off x="457200" y="533400"/>
            <a:ext cx="7848600" cy="641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6">
                    <a:lumMod val="75000"/>
                  </a:schemeClr>
                </a:solidFill>
                <a:latin typeface="Arial" panose="020B0604020202020204" pitchFamily="34" charset="0"/>
                <a:cs typeface="Arial" panose="020B0604020202020204" pitchFamily="34" charset="0"/>
              </a:rPr>
              <a:t>Medical Bill Saver</a:t>
            </a:r>
          </a:p>
        </p:txBody>
      </p:sp>
    </p:spTree>
    <p:extLst>
      <p:ext uri="{BB962C8B-B14F-4D97-AF65-F5344CB8AC3E}">
        <p14:creationId xmlns:p14="http://schemas.microsoft.com/office/powerpoint/2010/main" val="436157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91" y="233289"/>
            <a:ext cx="8186031" cy="919162"/>
          </a:xfrm>
        </p:spPr>
        <p:txBody>
          <a:bodyPr/>
          <a:lstStyle/>
          <a:p>
            <a:br>
              <a:rPr lang="en-US" dirty="0"/>
            </a:br>
            <a:r>
              <a:rPr lang="en-US" dirty="0"/>
              <a:t>How to access the EAP online?</a:t>
            </a:r>
          </a:p>
        </p:txBody>
      </p:sp>
      <p:sp>
        <p:nvSpPr>
          <p:cNvPr id="3" name="Content Placeholder 2"/>
          <p:cNvSpPr>
            <a:spLocks noGrp="1"/>
          </p:cNvSpPr>
          <p:nvPr>
            <p:ph idx="1"/>
          </p:nvPr>
        </p:nvSpPr>
        <p:spPr/>
        <p:txBody>
          <a:bodyPr/>
          <a:lstStyle/>
          <a:p>
            <a:pPr marL="338138" indent="-338138" defTabSz="457200">
              <a:lnSpc>
                <a:spcPct val="120000"/>
              </a:lnSpc>
              <a:spcAft>
                <a:spcPts val="600"/>
              </a:spcAft>
              <a:buClr>
                <a:srgbClr val="FF0000"/>
              </a:buClr>
              <a:buFont typeface="Arial" pitchFamily="34" charset="0"/>
              <a:buChar char="•"/>
            </a:pPr>
            <a:r>
              <a:rPr lang="en-US" kern="1200" dirty="0">
                <a:cs typeface="Arial"/>
              </a:rPr>
              <a:t>Step 1.  In the address bar of your internet browser, enter: www.unum.com/employees/services/life-balance </a:t>
            </a:r>
          </a:p>
          <a:p>
            <a:pPr marL="338138" indent="-338138" defTabSz="457200">
              <a:lnSpc>
                <a:spcPct val="120000"/>
              </a:lnSpc>
              <a:spcAft>
                <a:spcPts val="600"/>
              </a:spcAft>
              <a:buClr>
                <a:srgbClr val="FF0000"/>
              </a:buClr>
              <a:buFont typeface="Arial" pitchFamily="34" charset="0"/>
              <a:buChar char="•"/>
            </a:pPr>
            <a:r>
              <a:rPr lang="en-US" kern="1200" dirty="0">
                <a:cs typeface="Arial"/>
              </a:rPr>
              <a:t>Step 2.  Click on </a:t>
            </a:r>
          </a:p>
          <a:p>
            <a:pPr marL="0" indent="0" defTabSz="457200">
              <a:lnSpc>
                <a:spcPct val="120000"/>
              </a:lnSpc>
              <a:spcAft>
                <a:spcPts val="600"/>
              </a:spcAft>
              <a:buClr>
                <a:srgbClr val="FF0000"/>
              </a:buClr>
              <a:buNone/>
            </a:pPr>
            <a:endParaRPr lang="en-US" b="1" kern="1200" dirty="0">
              <a:cs typeface="Arial"/>
            </a:endParaRPr>
          </a:p>
          <a:p>
            <a:pPr marL="0" indent="0" defTabSz="457200">
              <a:lnSpc>
                <a:spcPct val="120000"/>
              </a:lnSpc>
              <a:spcAft>
                <a:spcPts val="600"/>
              </a:spcAft>
              <a:buClr>
                <a:srgbClr val="FF0000"/>
              </a:buClr>
              <a:buNone/>
            </a:pPr>
            <a:r>
              <a:rPr lang="en-US" b="1" kern="1200" dirty="0">
                <a:cs typeface="Arial"/>
              </a:rPr>
              <a:t>Note: </a:t>
            </a:r>
            <a:r>
              <a:rPr lang="en-US" kern="1200" dirty="0">
                <a:cs typeface="Arial"/>
              </a:rPr>
              <a:t>You will be prompted to either “Register” or “Sign In” with a username and password when taking an Online Course, Training or Assessment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310" y="2488331"/>
            <a:ext cx="30956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52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eparing manager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 Placeholder 7"/>
          <p:cNvSpPr txBox="1">
            <a:spLocks/>
          </p:cNvSpPr>
          <p:nvPr/>
        </p:nvSpPr>
        <p:spPr>
          <a:xfrm>
            <a:off x="5791200" y="2483624"/>
            <a:ext cx="3048000" cy="3124200"/>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ct val="20000"/>
              </a:spcBef>
              <a:buFont typeface="Arial" panose="020B0604020202020204" pitchFamily="34" charset="0"/>
              <a:buNone/>
              <a:defRPr sz="2000" kern="1200">
                <a:solidFill>
                  <a:schemeClr val="tx1"/>
                </a:solidFill>
                <a:latin typeface="Arial"/>
                <a:ea typeface="+mn-ea"/>
                <a:cs typeface="Arial"/>
              </a:defRPr>
            </a:lvl1pPr>
            <a:lvl2pPr marL="457200" indent="0" algn="l" defTabSz="914400" rtl="0" eaLnBrk="1" latinLnBrk="0" hangingPunct="1">
              <a:spcBef>
                <a:spcPct val="20000"/>
              </a:spcBef>
              <a:buFont typeface="Arial" panose="020B0604020202020204" pitchFamily="34" charset="0"/>
              <a:buNone/>
              <a:defRPr sz="2000" kern="1200">
                <a:solidFill>
                  <a:schemeClr val="accent1"/>
                </a:solidFill>
                <a:latin typeface="Arial"/>
                <a:ea typeface="+mn-ea"/>
                <a:cs typeface="Arial"/>
              </a:defRPr>
            </a:lvl2pPr>
            <a:lvl3pPr marL="914400" indent="0" algn="l" defTabSz="914400" rtl="0" eaLnBrk="1" latinLnBrk="0" hangingPunct="1">
              <a:spcBef>
                <a:spcPct val="20000"/>
              </a:spcBef>
              <a:buFont typeface="Arial" panose="020B0604020202020204" pitchFamily="34" charset="0"/>
              <a:buNone/>
              <a:defRPr sz="2000" kern="1200">
                <a:solidFill>
                  <a:schemeClr val="accent1"/>
                </a:solidFill>
                <a:latin typeface="Arial"/>
                <a:ea typeface="+mn-ea"/>
                <a:cs typeface="Arial"/>
              </a:defRPr>
            </a:lvl3pPr>
            <a:lvl4pPr marL="1371600" indent="0" algn="l" defTabSz="914400" rtl="0" eaLnBrk="1" latinLnBrk="0" hangingPunct="1">
              <a:spcBef>
                <a:spcPct val="20000"/>
              </a:spcBef>
              <a:buFont typeface="Arial" panose="020B0604020202020204" pitchFamily="34" charset="0"/>
              <a:buNone/>
              <a:defRPr sz="2000" kern="1200">
                <a:solidFill>
                  <a:schemeClr val="accent1"/>
                </a:solidFill>
                <a:latin typeface="Arial"/>
                <a:ea typeface="+mn-ea"/>
                <a:cs typeface="Arial"/>
              </a:defRPr>
            </a:lvl4pPr>
            <a:lvl5pPr marL="1828800" indent="0" algn="l" defTabSz="914400" rtl="0" eaLnBrk="1" latinLnBrk="0" hangingPunct="1">
              <a:spcBef>
                <a:spcPct val="20000"/>
              </a:spcBef>
              <a:buFont typeface="Arial" panose="020B0604020202020204" pitchFamily="34" charset="0"/>
              <a:buNone/>
              <a:defRPr sz="2000" kern="1200">
                <a:solidFill>
                  <a:schemeClr val="accent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indent="-171450">
              <a:lnSpc>
                <a:spcPts val="1900"/>
              </a:lnSpc>
              <a:spcBef>
                <a:spcPts val="800"/>
              </a:spcBef>
              <a:spcAft>
                <a:spcPts val="600"/>
              </a:spcAft>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Consultation and training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to build effective leaders,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deal with sensitive issues </a:t>
            </a:r>
          </a:p>
          <a:p>
            <a:pPr marL="171450" indent="-171450">
              <a:lnSpc>
                <a:spcPts val="1900"/>
              </a:lnSpc>
              <a:spcBef>
                <a:spcPts val="800"/>
              </a:spcBef>
              <a:spcAft>
                <a:spcPts val="600"/>
              </a:spcAft>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Critical Incident Response,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reduce risk, minimize disruption</a:t>
            </a:r>
          </a:p>
          <a:p>
            <a:pPr marL="171450" indent="-171450">
              <a:lnSpc>
                <a:spcPts val="1900"/>
              </a:lnSpc>
              <a:spcBef>
                <a:spcPts val="800"/>
              </a:spcBef>
              <a:spcAft>
                <a:spcPts val="600"/>
              </a:spcAft>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Crisis Preparedness, advising, ensuring policy and plans in place</a:t>
            </a:r>
          </a:p>
          <a:p>
            <a:pPr marL="171450" indent="-171450">
              <a:lnSpc>
                <a:spcPts val="1900"/>
              </a:lnSpc>
              <a:spcBef>
                <a:spcPts val="800"/>
              </a:spcBef>
              <a:spcAft>
                <a:spcPts val="600"/>
              </a:spcAft>
              <a:buFont typeface="Wingdings" panose="05000000000000000000" pitchFamily="2" charset="2"/>
              <a:buChar char="§"/>
            </a:pPr>
            <a:r>
              <a:rPr lang="en-US" sz="1400" dirty="0">
                <a:solidFill>
                  <a:schemeClr val="bg1"/>
                </a:solidFill>
                <a:latin typeface="Arial" panose="020B0604020202020204" pitchFamily="34" charset="0"/>
                <a:cs typeface="Arial" panose="020B0604020202020204" pitchFamily="34" charset="0"/>
              </a:rPr>
              <a:t>Empowering employees/employers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to resolve – and prevent - issues in earliest stages </a:t>
            </a:r>
          </a:p>
        </p:txBody>
      </p:sp>
    </p:spTree>
    <p:extLst>
      <p:ext uri="{BB962C8B-B14F-4D97-AF65-F5344CB8AC3E}">
        <p14:creationId xmlns:p14="http://schemas.microsoft.com/office/powerpoint/2010/main" val="1837393884"/>
      </p:ext>
    </p:extLst>
  </p:cSld>
  <p:clrMapOvr>
    <a:masterClrMapping/>
  </p:clrMapOvr>
</p:sld>
</file>

<file path=ppt/theme/theme1.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16449</TotalTime>
  <Words>1036</Words>
  <Application>Microsoft Office PowerPoint</Application>
  <PresentationFormat>On-screen Show (4:3)</PresentationFormat>
  <Paragraphs>146</Paragraphs>
  <Slides>24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Calibri</vt:lpstr>
      <vt:lpstr>Wingdings</vt:lpstr>
      <vt:lpstr>6_Default Design</vt:lpstr>
      <vt:lpstr>PowerPoint Presentation</vt:lpstr>
      <vt:lpstr>EAP+Work/Life Program Features</vt:lpstr>
      <vt:lpstr> Employee Benefit </vt:lpstr>
      <vt:lpstr> Staff Qualifications</vt:lpstr>
      <vt:lpstr>Work/Life Support</vt:lpstr>
      <vt:lpstr>Employee Assistance Program (EAP)</vt:lpstr>
      <vt:lpstr>PowerPoint Presentation</vt:lpstr>
      <vt:lpstr> How to access the EAP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Nate Kappenstein</dc:creator>
  <cp:lastModifiedBy>Menchaca, Stephanie L</cp:lastModifiedBy>
  <cp:revision>1091</cp:revision>
  <cp:lastPrinted>2016-09-20T20:24:44Z</cp:lastPrinted>
  <dcterms:created xsi:type="dcterms:W3CDTF">2009-06-18T18:54:09Z</dcterms:created>
  <dcterms:modified xsi:type="dcterms:W3CDTF">2020-01-13T15:43:13Z</dcterms:modified>
</cp:coreProperties>
</file>