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3"/>
  </p:notesMasterIdLst>
  <p:sldIdLst>
    <p:sldId id="258" r:id="rId5"/>
    <p:sldId id="265" r:id="rId6"/>
    <p:sldId id="264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1329B-FD11-407D-B886-A3FCFEE8657B}" v="51" dt="2022-05-18T14:42:03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113" d="100"/>
          <a:sy n="113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EE142-7551-4D80-A5FD-1D16265A66FD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D6DB8-96F3-4AD4-AF16-0B606F014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6DB8-96F3-4AD4-AF16-0B606F014E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3AD59B-ECE1-42E0-A05A-50A50DA54DEC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E414FF-AE54-4335-8607-B4B3E56CB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City of St. Peter</a:t>
            </a:r>
            <a:br>
              <a:rPr lang="en-US" dirty="0"/>
            </a:b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Lunch and Learn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29932"/>
            <a:ext cx="7406640" cy="2798136"/>
          </a:xfrm>
        </p:spPr>
        <p:txBody>
          <a:bodyPr>
            <a:normAutofit/>
          </a:bodyPr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Long Term Disability</a:t>
            </a:r>
            <a:endParaRPr lang="en-US" sz="3200" i="1" dirty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2800" i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4" name="Picture 2" descr="New Logo 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453860"/>
            <a:ext cx="3320718" cy="102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47D2-8DD9-7492-A258-FAE6DC37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Long Term Disability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2E936-AC37-6742-2F62-B1FA78974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you pay the bills in case of a disability.</a:t>
            </a:r>
          </a:p>
          <a:p>
            <a:endParaRPr lang="en-US" dirty="0"/>
          </a:p>
          <a:p>
            <a:r>
              <a:rPr lang="en-US" dirty="0"/>
              <a:t>Protects you for a long period of time (up to Social Security Retirement age – 65, 66 or 67)</a:t>
            </a:r>
          </a:p>
          <a:p>
            <a:endParaRPr lang="en-US" dirty="0"/>
          </a:p>
          <a:p>
            <a:r>
              <a:rPr lang="en-US" dirty="0"/>
              <a:t>An inexpensive way to have financial protection.</a:t>
            </a:r>
          </a:p>
        </p:txBody>
      </p:sp>
    </p:spTree>
    <p:extLst>
      <p:ext uri="{BB962C8B-B14F-4D97-AF65-F5344CB8AC3E}">
        <p14:creationId xmlns:p14="http://schemas.microsoft.com/office/powerpoint/2010/main" val="221143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How does the plan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498080" cy="55626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endParaRPr lang="en-US" dirty="0"/>
          </a:p>
          <a:p>
            <a:pPr lvl="0"/>
            <a:r>
              <a:rPr lang="en-US" dirty="0"/>
              <a:t>Benefits start after 3 months and could continue to National Social Security Retirement age.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Select in Increments of $100 between $500 and $5,000 per month. Max of 60% of your monthly income.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Employees in the plan may increase benefit, subject to the 6/6/24 pre-existing conditions period. (no health questions)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Employees not in the plan may apply with health questions.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47D2-8DD9-7492-A258-FAE6DC37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qualifies you for LTD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2E936-AC37-6742-2F62-B1FA78974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have a note from your doctor saying that you cannot do the material duties of your own job</a:t>
            </a:r>
          </a:p>
          <a:p>
            <a:endParaRPr lang="en-US" dirty="0"/>
          </a:p>
          <a:p>
            <a:r>
              <a:rPr lang="en-US" dirty="0"/>
              <a:t>You have a 20% income loss as a result of the disability.</a:t>
            </a:r>
          </a:p>
          <a:p>
            <a:endParaRPr lang="en-US" dirty="0"/>
          </a:p>
          <a:p>
            <a:r>
              <a:rPr lang="en-US" dirty="0"/>
              <a:t> After 36 months you qualify if you can’t do any occupation that is in line with your education, training and experience.  </a:t>
            </a:r>
          </a:p>
          <a:p>
            <a:pPr marL="82296" indent="0">
              <a:buNone/>
            </a:pPr>
            <a:r>
              <a:rPr lang="en-US" dirty="0"/>
              <a:t>  (60 months for city manager, city clerk and    	</a:t>
            </a:r>
          </a:p>
          <a:p>
            <a:pPr marL="82296" indent="0">
              <a:buNone/>
            </a:pPr>
            <a:r>
              <a:rPr lang="en-US" dirty="0"/>
              <a:t>  department heads)</a:t>
            </a:r>
          </a:p>
        </p:txBody>
      </p:sp>
    </p:spTree>
    <p:extLst>
      <p:ext uri="{BB962C8B-B14F-4D97-AF65-F5344CB8AC3E}">
        <p14:creationId xmlns:p14="http://schemas.microsoft.com/office/powerpoint/2010/main" val="2252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47D2-8DD9-7492-A258-FAE6DC37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much does it cost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346441-9FFB-3D5C-5606-BC3417661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27157"/>
              </p:ext>
            </p:extLst>
          </p:nvPr>
        </p:nvGraphicFramePr>
        <p:xfrm>
          <a:off x="3200400" y="1676400"/>
          <a:ext cx="3581400" cy="3047998"/>
        </p:xfrm>
        <a:graphic>
          <a:graphicData uri="http://schemas.openxmlformats.org/drawingml/2006/table">
            <a:tbl>
              <a:tblPr firstRow="1" firstCol="1" bandRow="1"/>
              <a:tblGrid>
                <a:gridCol w="1477086">
                  <a:extLst>
                    <a:ext uri="{9D8B030D-6E8A-4147-A177-3AD203B41FA5}">
                      <a16:colId xmlns:a16="http://schemas.microsoft.com/office/drawing/2014/main" val="1211368566"/>
                    </a:ext>
                  </a:extLst>
                </a:gridCol>
                <a:gridCol w="2104314">
                  <a:extLst>
                    <a:ext uri="{9D8B030D-6E8A-4147-A177-3AD203B41FA5}">
                      <a16:colId xmlns:a16="http://schemas.microsoft.com/office/drawing/2014/main" val="1154173696"/>
                    </a:ext>
                  </a:extLst>
                </a:gridCol>
              </a:tblGrid>
              <a:tr h="3559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 Per Month per $100 of LTD Benefit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944850"/>
                  </a:ext>
                </a:extLst>
              </a:tr>
              <a:tr h="266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$.26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630344"/>
                  </a:ext>
                </a:extLst>
              </a:tr>
              <a:tr h="266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$.27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681707"/>
                  </a:ext>
                </a:extLst>
              </a:tr>
              <a:tr h="266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30-34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$.35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516448"/>
                  </a:ext>
                </a:extLst>
              </a:tr>
              <a:tr h="266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35-39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$.41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072914"/>
                  </a:ext>
                </a:extLst>
              </a:tr>
              <a:tr h="266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40-44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$.61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895890"/>
                  </a:ext>
                </a:extLst>
              </a:tr>
              <a:tr h="266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45-49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897008"/>
                  </a:ext>
                </a:extLst>
              </a:tr>
              <a:tr h="266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50-54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$1.28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449654"/>
                  </a:ext>
                </a:extLst>
              </a:tr>
              <a:tr h="266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55-59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102003"/>
                  </a:ext>
                </a:extLst>
              </a:tr>
              <a:tr h="278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60-64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$1.71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5815"/>
                  </a:ext>
                </a:extLst>
              </a:tr>
              <a:tr h="278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$1.71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472492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F3AFD712-4B29-4E70-97D8-E7E742E8B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972735"/>
            <a:ext cx="9372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LTD Monthly Rates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example: An employee at age 33 would pay 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$3.50 per month for $1,000 per month in benefits.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7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47D2-8DD9-7492-A258-FAE6DC37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it integrate with other income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3216DA-B8CD-70EE-5E4D-F8A3CD3D9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1595437"/>
            <a:ext cx="5517326" cy="3662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7CCA6F-7A34-84E9-69D4-21C1CF6AC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0" y="5105400"/>
            <a:ext cx="56578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3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47D2-8DD9-7492-A258-FAE6DC37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it integrate with other income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B5074A-3126-DCA2-9863-D4494F4DC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/>
              <a:t>70% of all sources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30% Social Security Disability</a:t>
            </a:r>
          </a:p>
          <a:p>
            <a:r>
              <a:rPr lang="en-US" dirty="0"/>
              <a:t>30% PERA</a:t>
            </a:r>
          </a:p>
          <a:p>
            <a:r>
              <a:rPr lang="en-US" dirty="0"/>
              <a:t>10% Group Disability plan</a:t>
            </a:r>
          </a:p>
        </p:txBody>
      </p:sp>
    </p:spTree>
    <p:extLst>
      <p:ext uri="{BB962C8B-B14F-4D97-AF65-F5344CB8AC3E}">
        <p14:creationId xmlns:p14="http://schemas.microsoft.com/office/powerpoint/2010/main" val="208816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47D2-8DD9-7492-A258-FAE6DC37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buy Group LTD if I have PERA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8FB7E96-F1A5-45F1-F169-F0BC492A8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74" y="1981200"/>
            <a:ext cx="394896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>
            <a:extLst>
              <a:ext uri="{FF2B5EF4-FFF2-40B4-BE49-F238E27FC236}">
                <a16:creationId xmlns:a16="http://schemas.microsoft.com/office/drawing/2014/main" id="{5ABD499E-6285-91D5-D04F-68663AD37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15" y="1981200"/>
            <a:ext cx="464134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871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4">
      <a:dk1>
        <a:sysClr val="windowText" lastClr="000000"/>
      </a:dk1>
      <a:lt1>
        <a:sysClr val="window" lastClr="FFFFFF"/>
      </a:lt1>
      <a:dk2>
        <a:srgbClr val="575F6D"/>
      </a:dk2>
      <a:lt2>
        <a:srgbClr val="3667C4"/>
      </a:lt2>
      <a:accent1>
        <a:srgbClr val="000000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3667C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7F4432199C94A94A6494466CD0822" ma:contentTypeVersion="12" ma:contentTypeDescription="Create a new document." ma:contentTypeScope="" ma:versionID="43fa66575062692613e7a75c2e1b79e3">
  <xsd:schema xmlns:xsd="http://www.w3.org/2001/XMLSchema" xmlns:xs="http://www.w3.org/2001/XMLSchema" xmlns:p="http://schemas.microsoft.com/office/2006/metadata/properties" xmlns:ns2="58c904c5-4f18-48da-8e42-b61dd82b61ae" xmlns:ns3="f641a7a5-48f0-49b0-b514-2add7f2cbe5f" targetNamespace="http://schemas.microsoft.com/office/2006/metadata/properties" ma:root="true" ma:fieldsID="338fc8f20c7e0d34bc4314f186abddc9" ns2:_="" ns3:_="">
    <xsd:import namespace="58c904c5-4f18-48da-8e42-b61dd82b61ae"/>
    <xsd:import namespace="f641a7a5-48f0-49b0-b514-2add7f2cbe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904c5-4f18-48da-8e42-b61dd82b61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1a7a5-48f0-49b0-b514-2add7f2cbe5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591B41-AE36-4C64-897B-77A29EBF30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EF2284-1816-4744-A8F3-0686159DF9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CDF24-3C44-4BF8-8B7A-043C120A2F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c904c5-4f18-48da-8e42-b61dd82b61ae"/>
    <ds:schemaRef ds:uri="f641a7a5-48f0-49b0-b514-2add7f2cbe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711</TotalTime>
  <Words>326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Verdana</vt:lpstr>
      <vt:lpstr>Wingdings 2</vt:lpstr>
      <vt:lpstr>Solstice</vt:lpstr>
      <vt:lpstr>  City of St. Peter Lunch and Learn</vt:lpstr>
      <vt:lpstr>Why Long Term Disability</vt:lpstr>
      <vt:lpstr>How does the plan work</vt:lpstr>
      <vt:lpstr>What qualifies you for LTD</vt:lpstr>
      <vt:lpstr>How much does it cost</vt:lpstr>
      <vt:lpstr>How does it integrate with other income</vt:lpstr>
      <vt:lpstr>How does it integrate with other income</vt:lpstr>
      <vt:lpstr>Why buy Group LTD if I have PERA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Integrity</dc:creator>
  <cp:lastModifiedBy>Tracy Ranger</cp:lastModifiedBy>
  <cp:revision>109</cp:revision>
  <dcterms:created xsi:type="dcterms:W3CDTF">2014-08-19T17:35:11Z</dcterms:created>
  <dcterms:modified xsi:type="dcterms:W3CDTF">2022-05-23T21:52:42Z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0x010100ABF7F4432199C94A94A6494466CD0822</vt:lpwstr>
  </property>
</Properties>
</file>